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319" r:id="rId3"/>
    <p:sldId id="320" r:id="rId4"/>
    <p:sldId id="291" r:id="rId5"/>
    <p:sldId id="322" r:id="rId6"/>
    <p:sldId id="321" r:id="rId7"/>
    <p:sldId id="297" r:id="rId8"/>
    <p:sldId id="323" r:id="rId9"/>
    <p:sldId id="324" r:id="rId10"/>
    <p:sldId id="326" r:id="rId11"/>
    <p:sldId id="325" r:id="rId12"/>
  </p:sldIdLst>
  <p:sldSz cx="9144000" cy="6858000" type="screen4x3"/>
  <p:notesSz cx="6735763" cy="9866313"/>
  <p:defaultTextStyle>
    <a:defPPr>
      <a:defRPr lang="fi-FI"/>
    </a:defPPr>
    <a:lvl1pPr marL="0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853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3704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5557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7408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9261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1113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2965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4817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41" userDrawn="1">
          <p15:clr>
            <a:srgbClr val="A4A3A4"/>
          </p15:clr>
        </p15:guide>
        <p15:guide id="2" pos="3839" userDrawn="1">
          <p15:clr>
            <a:srgbClr val="A4A3A4"/>
          </p15:clr>
        </p15:guide>
        <p15:guide id="3" orient="horz" pos="3317" userDrawn="1">
          <p15:clr>
            <a:srgbClr val="A4A3A4"/>
          </p15:clr>
        </p15:guide>
        <p15:guide id="4" pos="5896" userDrawn="1">
          <p15:clr>
            <a:srgbClr val="A4A3A4"/>
          </p15:clr>
        </p15:guide>
        <p15:guide id="5" pos="3840">
          <p15:clr>
            <a:srgbClr val="A4A3A4"/>
          </p15:clr>
        </p15:guide>
        <p15:guide id="6" pos="5897">
          <p15:clr>
            <a:srgbClr val="A4A3A4"/>
          </p15:clr>
        </p15:guide>
        <p15:guide id="7" orient="horz" pos="2140">
          <p15:clr>
            <a:srgbClr val="A4A3A4"/>
          </p15:clr>
        </p15:guide>
        <p15:guide id="8" pos="5895">
          <p15:clr>
            <a:srgbClr val="A4A3A4"/>
          </p15:clr>
        </p15:guide>
        <p15:guide id="9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A3A3A3"/>
    <a:srgbClr val="9FAAB9"/>
    <a:srgbClr val="E2E2E2"/>
    <a:srgbClr val="304F8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Normaali tyyli 1 - Korostu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Vaalea tyyli 3 - Korostu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Normaali tyyli 4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83" autoAdjust="0"/>
    <p:restoredTop sz="86131" autoAdjust="0"/>
  </p:normalViewPr>
  <p:slideViewPr>
    <p:cSldViewPr showGuides="1">
      <p:cViewPr>
        <p:scale>
          <a:sx n="81" d="100"/>
          <a:sy n="81" d="100"/>
        </p:scale>
        <p:origin x="-2658" y="-870"/>
      </p:cViewPr>
      <p:guideLst>
        <p:guide orient="horz" pos="1394"/>
        <p:guide orient="horz" pos="2160"/>
        <p:guide orient="horz" pos="1394"/>
        <p:guide pos="1875"/>
        <p:guide pos="2880"/>
        <p:guide pos="1875"/>
        <p:guide pos="2880"/>
        <p:guide pos="2879"/>
        <p:guide pos="1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20.9.2017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11853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23704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35557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47408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59261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1113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965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817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35537" cy="3700463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1" dirty="0"/>
              <a:t>Otsikkonäkymä – vaihtoehto 1</a:t>
            </a:r>
          </a:p>
          <a:p>
            <a:r>
              <a:rPr lang="fi-FI" dirty="0"/>
              <a:t>Otsikkosivun tekstit asemoidaan tasan vasempaan reunaan tai keskitetään kuvaruutuun. Otsikossa käytetään tehosteena </a:t>
            </a:r>
            <a:r>
              <a:rPr lang="fi-FI" dirty="0" err="1"/>
              <a:t>Bold-</a:t>
            </a:r>
            <a:r>
              <a:rPr lang="fi-FI" dirty="0"/>
              <a:t> ja </a:t>
            </a:r>
            <a:r>
              <a:rPr lang="fi-FI" dirty="0" err="1"/>
              <a:t>Regular-kirjasinleikkauksia</a:t>
            </a:r>
            <a:r>
              <a:rPr lang="fi-FI" dirty="0"/>
              <a:t>. Otsikon alla on paikka lisätekstille.</a:t>
            </a:r>
          </a:p>
          <a:p>
            <a:r>
              <a:rPr lang="fi-FI" dirty="0"/>
              <a:t>Näkymän alaosassa on </a:t>
            </a:r>
            <a:r>
              <a:rPr lang="fi-FI" dirty="0" err="1"/>
              <a:t>VM:n</a:t>
            </a:r>
            <a:r>
              <a:rPr lang="fi-FI" dirty="0"/>
              <a:t> kattokuva, jossa on väriraita. Väriraidassa teksti </a:t>
            </a:r>
          </a:p>
          <a:p>
            <a:r>
              <a:rPr lang="fi-FI" dirty="0"/>
              <a:t>© Valtiovarainministeriö 2015.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526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55" y="1855526"/>
            <a:ext cx="1577881" cy="2103841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153" y="4033768"/>
            <a:ext cx="4391845" cy="47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10460" y="275307"/>
            <a:ext cx="8726080" cy="62664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3" tIns="38517" rIns="77033" bIns="38517" rtlCol="0" anchor="ctr"/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7" y="740704"/>
            <a:ext cx="8352928" cy="537659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48"/>
            <a:ext cx="1560659" cy="1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9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 userDrawn="1"/>
        </p:nvSpPr>
        <p:spPr>
          <a:xfrm>
            <a:off x="0" y="0"/>
            <a:ext cx="9142547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48"/>
            <a:ext cx="1560659" cy="1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86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51"/>
            <a:ext cx="1560659" cy="134399"/>
          </a:xfrm>
          <a:prstGeom prst="rect">
            <a:avLst/>
          </a:prstGeom>
        </p:spPr>
      </p:pic>
      <p:sp>
        <p:nvSpPr>
          <p:cNvPr id="3" name="Suorakulmio 2"/>
          <p:cNvSpPr/>
          <p:nvPr userDrawn="1"/>
        </p:nvSpPr>
        <p:spPr>
          <a:xfrm>
            <a:off x="1" y="0"/>
            <a:ext cx="9142547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imeinen asianäkymä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9" y="522855"/>
            <a:ext cx="8728722" cy="6032163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03570" y="1412777"/>
            <a:ext cx="7736860" cy="1632181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3400"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703570" y="3437361"/>
            <a:ext cx="7736860" cy="375685"/>
          </a:xfrm>
        </p:spPr>
        <p:txBody>
          <a:bodyPr tIns="0" bIns="0" anchor="t" anchorCtr="0">
            <a:noAutofit/>
          </a:bodyPr>
          <a:lstStyle>
            <a:lvl1pPr marL="0" indent="0" algn="ctr">
              <a:lnSpc>
                <a:spcPct val="120000"/>
              </a:lnSpc>
              <a:spcAft>
                <a:spcPts val="0"/>
              </a:spcAft>
              <a:buNone/>
              <a:defRPr sz="11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48"/>
            <a:ext cx="1560659" cy="1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94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imeinen asianäkymä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03570" y="1412777"/>
            <a:ext cx="7736860" cy="1632181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3400"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703570" y="3437361"/>
            <a:ext cx="7736860" cy="375685"/>
          </a:xfrm>
        </p:spPr>
        <p:txBody>
          <a:bodyPr tIns="0" bIns="0" anchor="t" anchorCtr="0">
            <a:noAutofit/>
          </a:bodyPr>
          <a:lstStyle>
            <a:lvl1pPr marL="0" indent="0" algn="ctr">
              <a:lnSpc>
                <a:spcPct val="120000"/>
              </a:lnSpc>
              <a:spcAft>
                <a:spcPts val="0"/>
              </a:spcAft>
              <a:buNone/>
              <a:defRPr sz="11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51"/>
            <a:ext cx="1560659" cy="13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81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imeinen näkym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55" y="1855526"/>
            <a:ext cx="1577881" cy="2103841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153" y="4033768"/>
            <a:ext cx="4391845" cy="475599"/>
          </a:xfrm>
          <a:prstGeom prst="rect">
            <a:avLst/>
          </a:prstGeom>
        </p:spPr>
      </p:pic>
      <p:sp>
        <p:nvSpPr>
          <p:cNvPr id="5" name="Tekstiruutu 4"/>
          <p:cNvSpPr txBox="1"/>
          <p:nvPr userDrawn="1"/>
        </p:nvSpPr>
        <p:spPr>
          <a:xfrm>
            <a:off x="3135915" y="5010984"/>
            <a:ext cx="2880320" cy="493285"/>
          </a:xfrm>
          <a:prstGeom prst="rect">
            <a:avLst/>
          </a:prstGeom>
          <a:noFill/>
        </p:spPr>
        <p:txBody>
          <a:bodyPr wrap="square" lIns="77033" tIns="38517" rIns="77033" bIns="38517" rtlCol="0">
            <a:spAutoFit/>
          </a:bodyPr>
          <a:lstStyle/>
          <a:p>
            <a:pPr algn="ctr"/>
            <a:r>
              <a:rPr lang="fi-FI" sz="2700" b="1" dirty="0" err="1">
                <a:solidFill>
                  <a:schemeClr val="tx2"/>
                </a:solidFill>
              </a:rPr>
              <a:t>vm.fi</a:t>
            </a:r>
            <a:endParaRPr lang="fi-FI" sz="27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227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19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9" y="522855"/>
            <a:ext cx="8728722" cy="6032163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1" y="1412777"/>
            <a:ext cx="7402016" cy="1632181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1" y="3281422"/>
            <a:ext cx="7402016" cy="42414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48"/>
            <a:ext cx="1560659" cy="1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1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2547" cy="6858000"/>
          </a:xfrm>
          <a:solidFill>
            <a:srgbClr val="E2E2E2"/>
          </a:solidFill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fi-FI" dirty="0"/>
              <a:t>Lisää kuva napsauttamalla symbolia. Kuvan koko 1920 x 1080 </a:t>
            </a:r>
            <a:r>
              <a:rPr lang="fi-FI" dirty="0" err="1"/>
              <a:t>pikseliä</a:t>
            </a:r>
            <a:r>
              <a:rPr lang="fi-FI" dirty="0"/>
              <a:t>.</a:t>
            </a:r>
          </a:p>
        </p:txBody>
      </p:sp>
      <p:sp>
        <p:nvSpPr>
          <p:cNvPr id="4" name="Suorakulmio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2378" y="5498813"/>
            <a:ext cx="8724162" cy="1042918"/>
          </a:xfrm>
          <a:solidFill>
            <a:schemeClr val="accent1">
              <a:alpha val="90000"/>
            </a:schemeClr>
          </a:solidFill>
        </p:spPr>
        <p:txBody>
          <a:bodyPr lIns="667223" tIns="242627" rIns="606566" bIns="454925" anchor="b" anchorCtr="0">
            <a:spAutoFit/>
          </a:bodyPr>
          <a:lstStyle>
            <a:lvl1pPr>
              <a:lnSpc>
                <a:spcPct val="100000"/>
              </a:lnSpc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21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fiikan esittäm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1" y="1412777"/>
            <a:ext cx="7402016" cy="1632181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5" name="Suorakulmio 4"/>
          <p:cNvSpPr/>
          <p:nvPr userDrawn="1"/>
        </p:nvSpPr>
        <p:spPr>
          <a:xfrm>
            <a:off x="0" y="0"/>
            <a:ext cx="9142547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51"/>
            <a:ext cx="1560659" cy="13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57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läpinäkyvällä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2378" y="5498813"/>
            <a:ext cx="8724162" cy="1042918"/>
          </a:xfrm>
          <a:solidFill>
            <a:schemeClr val="accent1">
              <a:alpha val="90000"/>
            </a:schemeClr>
          </a:solidFill>
        </p:spPr>
        <p:txBody>
          <a:bodyPr lIns="667223" tIns="242627" rIns="606566" bIns="454925" anchor="b" anchorCtr="0">
            <a:spAutoFit/>
          </a:bodyPr>
          <a:lstStyle>
            <a:lvl1pPr>
              <a:lnSpc>
                <a:spcPct val="100000"/>
              </a:lnSpc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484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läpinäkyvällä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0" y="0"/>
            <a:ext cx="9142547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2378" y="5498813"/>
            <a:ext cx="8724162" cy="1042918"/>
          </a:xfrm>
          <a:solidFill>
            <a:srgbClr val="000000">
              <a:alpha val="55000"/>
            </a:srgbClr>
          </a:solidFill>
        </p:spPr>
        <p:txBody>
          <a:bodyPr lIns="667223" tIns="242627" rIns="606566" bIns="454925" anchor="b" anchorCtr="0">
            <a:spAutoFit/>
          </a:bodyPr>
          <a:lstStyle>
            <a:lvl1pPr>
              <a:lnSpc>
                <a:spcPct val="100000"/>
              </a:lnSpc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375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nkilöesitte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 userDrawn="1"/>
        </p:nvSpPr>
        <p:spPr>
          <a:xfrm>
            <a:off x="0" y="0"/>
            <a:ext cx="9142547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2378" y="5498813"/>
            <a:ext cx="8724162" cy="1042918"/>
          </a:xfrm>
          <a:solidFill>
            <a:schemeClr val="accent1">
              <a:alpha val="90000"/>
            </a:schemeClr>
          </a:solidFill>
        </p:spPr>
        <p:txBody>
          <a:bodyPr lIns="667223" tIns="242627" rIns="606566" bIns="454925" anchor="b" anchorCtr="0">
            <a:spAutoFit/>
          </a:bodyPr>
          <a:lstStyle>
            <a:lvl1pPr>
              <a:lnSpc>
                <a:spcPct val="100000"/>
              </a:lnSpc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577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10460" y="275307"/>
            <a:ext cx="8726080" cy="62664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3" tIns="38517" rIns="77033" bIns="38517" rtlCol="0" anchor="ctr"/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7" y="740704"/>
            <a:ext cx="8352928" cy="537659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48"/>
            <a:ext cx="1560659" cy="1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3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10460" y="275307"/>
            <a:ext cx="8726080" cy="62664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3" tIns="38517" rIns="77033" bIns="38517" rtlCol="0" anchor="ctr"/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7" y="740704"/>
            <a:ext cx="8352928" cy="537659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48"/>
            <a:ext cx="1560659" cy="1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95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3993" y="145148"/>
            <a:ext cx="7380376" cy="1186497"/>
          </a:xfrm>
          <a:prstGeom prst="rect">
            <a:avLst/>
          </a:prstGeom>
        </p:spPr>
        <p:txBody>
          <a:bodyPr vert="horz" lIns="77033" tIns="38517" rIns="77033" bIns="38517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3993" y="1386118"/>
            <a:ext cx="7380376" cy="4779189"/>
          </a:xfrm>
          <a:prstGeom prst="rect">
            <a:avLst/>
          </a:prstGeom>
        </p:spPr>
        <p:txBody>
          <a:bodyPr vert="horz" lIns="77033" tIns="38517" rIns="77033" bIns="38517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3993" y="6429832"/>
            <a:ext cx="975264" cy="291647"/>
          </a:xfrm>
          <a:prstGeom prst="rect">
            <a:avLst/>
          </a:prstGeom>
        </p:spPr>
        <p:txBody>
          <a:bodyPr vert="horz" lIns="77033" tIns="38517" rIns="77033" bIns="38517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9F10F7DF-2664-4BBB-942E-73259016D497}" type="datetime1">
              <a:rPr lang="fi-FI" smtClean="0"/>
              <a:t>20.9.2017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1" y="6429832"/>
            <a:ext cx="2895600" cy="291647"/>
          </a:xfrm>
          <a:prstGeom prst="rect">
            <a:avLst/>
          </a:prstGeom>
        </p:spPr>
        <p:txBody>
          <a:bodyPr vert="horz" lIns="77033" tIns="38517" rIns="77033" bIns="38517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88802" y="6429832"/>
            <a:ext cx="477416" cy="291647"/>
          </a:xfrm>
          <a:prstGeom prst="rect">
            <a:avLst/>
          </a:prstGeom>
        </p:spPr>
        <p:txBody>
          <a:bodyPr vert="horz" lIns="77033" tIns="38517" rIns="77033" bIns="38517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83" r:id="rId3"/>
    <p:sldLayoutId id="2147483681" r:id="rId4"/>
    <p:sldLayoutId id="2147483672" r:id="rId5"/>
    <p:sldLayoutId id="2147483676" r:id="rId6"/>
    <p:sldLayoutId id="2147483682" r:id="rId7"/>
    <p:sldLayoutId id="2147483673" r:id="rId8"/>
    <p:sldLayoutId id="2147483674" r:id="rId9"/>
    <p:sldLayoutId id="2147483675" r:id="rId10"/>
    <p:sldLayoutId id="2147483684" r:id="rId11"/>
    <p:sldLayoutId id="2147483655" r:id="rId12"/>
    <p:sldLayoutId id="2147483677" r:id="rId13"/>
    <p:sldLayoutId id="2147483678" r:id="rId14"/>
    <p:sldLayoutId id="2147483679" r:id="rId15"/>
    <p:sldLayoutId id="2147483686" r:id="rId16"/>
  </p:sldLayoutIdLst>
  <p:hf hdr="0" ftr="0" dt="0"/>
  <p:txStyles>
    <p:titleStyle>
      <a:lvl1pPr algn="l" defTabSz="1027094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99425" indent="-399425" algn="l" defTabSz="1027094" rtl="0" eaLnBrk="1" latinLnBrk="0" hangingPunct="1">
        <a:spcBef>
          <a:spcPts val="0"/>
        </a:spcBef>
        <a:spcAft>
          <a:spcPts val="899"/>
        </a:spcAft>
        <a:buFont typeface="Verdana" panose="020B0604030504040204" pitchFamily="34" charset="0"/>
        <a:buChar char="‒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807767" indent="-408342" algn="l" defTabSz="1027094" rtl="0" eaLnBrk="1" latinLnBrk="0" hangingPunct="1">
        <a:spcBef>
          <a:spcPts val="0"/>
        </a:spcBef>
        <a:spcAft>
          <a:spcPts val="899"/>
        </a:spcAft>
        <a:buFont typeface="Verdana" panose="020B060403050404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12397" indent="-408342" algn="l" defTabSz="1027094" rtl="0" eaLnBrk="1" latinLnBrk="0" hangingPunct="1">
        <a:spcBef>
          <a:spcPts val="0"/>
        </a:spcBef>
        <a:spcAft>
          <a:spcPts val="899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13751" indent="-203279" algn="l" defTabSz="1027094" rtl="0" eaLnBrk="1" latinLnBrk="0" hangingPunct="1">
        <a:spcBef>
          <a:spcPts val="0"/>
        </a:spcBef>
        <a:spcAft>
          <a:spcPts val="899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9897" indent="-196147" algn="l" defTabSz="1027094" rtl="0" eaLnBrk="1" latinLnBrk="0" hangingPunct="1">
        <a:spcBef>
          <a:spcPts val="0"/>
        </a:spcBef>
        <a:spcAft>
          <a:spcPts val="899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824508" indent="-256774" algn="l" defTabSz="1027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38055" indent="-256774" algn="l" defTabSz="1027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1601" indent="-256774" algn="l" defTabSz="1027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65148" indent="-256774" algn="l" defTabSz="1027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3547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7094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0640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87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7735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1281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94828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375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38737" y="1459283"/>
            <a:ext cx="7402016" cy="1632181"/>
          </a:xfrm>
        </p:spPr>
        <p:txBody>
          <a:bodyPr/>
          <a:lstStyle/>
          <a:p>
            <a:pPr algn="ctr"/>
            <a:r>
              <a:rPr lang="fi-FI" sz="3100" dirty="0">
                <a:solidFill>
                  <a:srgbClr val="626365"/>
                </a:solidFill>
                <a:latin typeface="Verdana"/>
              </a:rPr>
              <a:t>STRATEGISET VALINNAT- MITÄ PÄÄTETÄÄN JA MILLÄ TASOLLA</a:t>
            </a:r>
            <a:br>
              <a:rPr lang="fi-FI" sz="3100" dirty="0">
                <a:solidFill>
                  <a:srgbClr val="626365"/>
                </a:solidFill>
                <a:latin typeface="Verdana"/>
              </a:rPr>
            </a:br>
            <a:r>
              <a:rPr lang="fi-FI" sz="3100" dirty="0">
                <a:solidFill>
                  <a:srgbClr val="626365"/>
                </a:solidFill>
                <a:latin typeface="Verdana"/>
              </a:rPr>
              <a:t/>
            </a:r>
            <a:br>
              <a:rPr lang="fi-FI" sz="3100" dirty="0">
                <a:solidFill>
                  <a:srgbClr val="626365"/>
                </a:solidFill>
                <a:latin typeface="Verdana"/>
              </a:rPr>
            </a:br>
            <a:r>
              <a:rPr lang="fi-FI" sz="3100" b="0" dirty="0">
                <a:solidFill>
                  <a:srgbClr val="626365"/>
                </a:solidFill>
                <a:latin typeface="Verdana"/>
              </a:rPr>
              <a:t>Olli Tolkki</a:t>
            </a:r>
            <a:br>
              <a:rPr lang="fi-FI" sz="3100" b="0" dirty="0">
                <a:solidFill>
                  <a:srgbClr val="626365"/>
                </a:solidFill>
                <a:latin typeface="Verdana"/>
              </a:rPr>
            </a:br>
            <a:r>
              <a:rPr lang="fi-FI" sz="1600" b="0" dirty="0">
                <a:solidFill>
                  <a:srgbClr val="626365"/>
                </a:solidFill>
                <a:latin typeface="Verdana"/>
              </a:rPr>
              <a:t>Johtaja, KTM</a:t>
            </a:r>
            <a:br>
              <a:rPr lang="fi-FI" sz="1600" b="0" dirty="0">
                <a:solidFill>
                  <a:srgbClr val="626365"/>
                </a:solidFill>
                <a:latin typeface="Verdana"/>
              </a:rPr>
            </a:br>
            <a:r>
              <a:rPr lang="fi-FI" sz="1600" b="0" dirty="0">
                <a:solidFill>
                  <a:srgbClr val="626365"/>
                </a:solidFill>
                <a:latin typeface="Verdana"/>
              </a:rPr>
              <a:t>20.9. </a:t>
            </a:r>
            <a:endParaRPr lang="fi-FI" sz="16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30" y="5896129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245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46391" y="1484374"/>
            <a:ext cx="8510547" cy="4516439"/>
          </a:xfrm>
        </p:spPr>
        <p:txBody>
          <a:bodyPr>
            <a:normAutofit/>
          </a:bodyPr>
          <a:lstStyle/>
          <a:p>
            <a:pPr marL="0" indent="0">
              <a:spcBef>
                <a:spcPts val="1008"/>
              </a:spcBef>
              <a:buNone/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1008"/>
              </a:spcBef>
              <a:buNone/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1008"/>
              </a:spcBef>
              <a:buNone/>
            </a:pPr>
            <a:r>
              <a:rPr lang="en-US" sz="3000" b="1" dirty="0" err="1">
                <a:latin typeface="Calibri" panose="020F0502020204030204" pitchFamily="34" charset="0"/>
                <a:ea typeface="Calibri" panose="020F0502020204030204" pitchFamily="34" charset="0"/>
              </a:rPr>
              <a:t>Paraskin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ea typeface="Calibri" panose="020F0502020204030204" pitchFamily="34" charset="0"/>
              </a:rPr>
              <a:t>strategia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ea typeface="Calibri" panose="020F0502020204030204" pitchFamily="34" charset="0"/>
              </a:rPr>
              <a:t>korkeintaan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ea typeface="Calibri" panose="020F0502020204030204" pitchFamily="34" charset="0"/>
              </a:rPr>
              <a:t>luo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ea typeface="Calibri" panose="020F0502020204030204" pitchFamily="34" charset="0"/>
              </a:rPr>
              <a:t>onnistumismahdollisuudet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0" indent="0" algn="ctr">
              <a:spcBef>
                <a:spcPts val="1008"/>
              </a:spcBef>
              <a:buNone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r>
              <a:rPr lang="en-US" sz="3000" b="1" dirty="0" err="1">
                <a:latin typeface="Calibri" panose="020F0502020204030204" pitchFamily="34" charset="0"/>
                <a:ea typeface="Calibri" panose="020F0502020204030204" pitchFamily="34" charset="0"/>
              </a:rPr>
              <a:t>huono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ea typeface="Calibri" panose="020F0502020204030204" pitchFamily="34" charset="0"/>
              </a:rPr>
              <a:t>ei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</a:rPr>
              <a:t> anna </a:t>
            </a:r>
            <a:r>
              <a:rPr lang="en-US" sz="3000" b="1" dirty="0" err="1">
                <a:latin typeface="Calibri" panose="020F0502020204030204" pitchFamily="34" charset="0"/>
                <a:ea typeface="Calibri" panose="020F0502020204030204" pitchFamily="34" charset="0"/>
              </a:rPr>
              <a:t>edes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ea typeface="Calibri" panose="020F0502020204030204" pitchFamily="34" charset="0"/>
              </a:rPr>
              <a:t>tilaa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ea typeface="Calibri" panose="020F0502020204030204" pitchFamily="34" charset="0"/>
              </a:rPr>
              <a:t>onnistumiselle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ts val="1008"/>
              </a:spcBef>
              <a:buFont typeface="Wingdings" panose="05000000000000000000" pitchFamily="2" charset="2"/>
              <a:buChar char="à"/>
            </a:pPr>
            <a:endParaRPr lang="fi-FI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altLang="fi-FI" dirty="0">
              <a:cs typeface="Arial" panose="020B0604020202020204" pitchFamily="34" charset="0"/>
            </a:endParaRPr>
          </a:p>
        </p:txBody>
      </p:sp>
      <p:sp>
        <p:nvSpPr>
          <p:cNvPr id="88067" name="Otsikko 1"/>
          <p:cNvSpPr>
            <a:spLocks noGrp="1"/>
          </p:cNvSpPr>
          <p:nvPr>
            <p:ph type="title" idx="4294967295"/>
          </p:nvPr>
        </p:nvSpPr>
        <p:spPr>
          <a:xfrm>
            <a:off x="738334" y="285465"/>
            <a:ext cx="5605463" cy="914400"/>
          </a:xfrm>
        </p:spPr>
        <p:txBody>
          <a:bodyPr>
            <a:noAutofit/>
          </a:bodyPr>
          <a:lstStyle/>
          <a:p>
            <a:endParaRPr lang="fi-FI" altLang="fi-FI" sz="2200" b="1" dirty="0">
              <a:solidFill>
                <a:srgbClr val="626365"/>
              </a:solidFill>
              <a:latin typeface="Verdana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906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46391" y="1484374"/>
            <a:ext cx="8510547" cy="4516439"/>
          </a:xfrm>
        </p:spPr>
        <p:txBody>
          <a:bodyPr>
            <a:normAutofit/>
          </a:bodyPr>
          <a:lstStyle/>
          <a:p>
            <a:pPr>
              <a:spcBef>
                <a:spcPts val="1008"/>
              </a:spcBef>
              <a:buFontTx/>
              <a:buChar char="•"/>
            </a:pPr>
            <a:r>
              <a:rPr lang="fi-FI" sz="1500" b="1" dirty="0">
                <a:latin typeface="Calibri" panose="020F0502020204030204" pitchFamily="34" charset="0"/>
                <a:ea typeface="Calibri" panose="020F0502020204030204" pitchFamily="34" charset="0"/>
              </a:rPr>
              <a:t>Ja tapahtui niinä päivinä, että sairaanhoitopiirin johtajalta kävi käsky, että osa palveluista oli yhtiöitettävä</a:t>
            </a:r>
          </a:p>
          <a:p>
            <a:pPr lvl="1">
              <a:spcBef>
                <a:spcPts val="1008"/>
              </a:spcBef>
              <a:buFontTx/>
              <a:buChar char="•"/>
            </a:pPr>
            <a:r>
              <a:rPr lang="fi-FI" sz="1100" b="1" dirty="0">
                <a:latin typeface="Calibri" panose="020F0502020204030204" pitchFamily="34" charset="0"/>
                <a:ea typeface="Calibri" panose="020F0502020204030204" pitchFamily="34" charset="0"/>
              </a:rPr>
              <a:t>Laskekaa kustannuksia  ( ja parantakaa palvelun laatua, saatavuutta sekä henkilöstön osaamista ja työviihtyvyyttä)</a:t>
            </a:r>
            <a:endParaRPr lang="fi-FI" sz="1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 typeface="Wingdings" panose="05000000000000000000" pitchFamily="2" charset="2"/>
              <a:buChar char="à"/>
            </a:pPr>
            <a:r>
              <a:rPr lang="fi-FI" sz="1500" b="1" dirty="0">
                <a:latin typeface="Calibri" panose="020F0502020204030204" pitchFamily="34" charset="0"/>
                <a:ea typeface="Calibri" panose="020F0502020204030204" pitchFamily="34" charset="0"/>
              </a:rPr>
              <a:t>Tehtiin kauniit kuoret, uudet powerpoint kalvot organisaatiorakenteesta ja hieno strategia – mutta toiminta pysyi ennallaan</a:t>
            </a:r>
          </a:p>
          <a:p>
            <a:pPr>
              <a:spcBef>
                <a:spcPts val="1008"/>
              </a:spcBef>
              <a:buFontTx/>
              <a:buChar char="•"/>
            </a:pPr>
            <a:r>
              <a:rPr lang="fi-FI" sz="1500" b="1" dirty="0">
                <a:latin typeface="Calibri" panose="020F0502020204030204" pitchFamily="34" charset="0"/>
                <a:ea typeface="Calibri" panose="020F0502020204030204" pitchFamily="34" charset="0"/>
              </a:rPr>
              <a:t>Miksi näin:</a:t>
            </a:r>
          </a:p>
          <a:p>
            <a:pPr>
              <a:spcBef>
                <a:spcPts val="1008"/>
              </a:spcBef>
              <a:buFontTx/>
              <a:buChar char="•"/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altLang="fi-FI" sz="1500" dirty="0">
              <a:cs typeface="Arial" panose="020B0604020202020204" pitchFamily="34" charset="0"/>
            </a:endParaRPr>
          </a:p>
        </p:txBody>
      </p:sp>
      <p:sp>
        <p:nvSpPr>
          <p:cNvPr id="88067" name="Otsikko 1"/>
          <p:cNvSpPr>
            <a:spLocks noGrp="1"/>
          </p:cNvSpPr>
          <p:nvPr>
            <p:ph type="title" idx="4294967295"/>
          </p:nvPr>
        </p:nvSpPr>
        <p:spPr>
          <a:xfrm>
            <a:off x="738334" y="285465"/>
            <a:ext cx="7146034" cy="914400"/>
          </a:xfrm>
        </p:spPr>
        <p:txBody>
          <a:bodyPr>
            <a:noAutofit/>
          </a:bodyPr>
          <a:lstStyle/>
          <a:p>
            <a:r>
              <a:rPr lang="fi-FI" altLang="fi-FI" sz="2200" b="1" dirty="0">
                <a:solidFill>
                  <a:srgbClr val="626365"/>
                </a:solidFill>
                <a:latin typeface="Verdana"/>
              </a:rPr>
              <a:t> Kuvitteellinen esimerkki historiasta</a:t>
            </a: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59716F9-349D-4BF2-81FE-87FD6465377F}"/>
              </a:ext>
            </a:extLst>
          </p:cNvPr>
          <p:cNvSpPr/>
          <p:nvPr/>
        </p:nvSpPr>
        <p:spPr bwMode="auto">
          <a:xfrm>
            <a:off x="2109344" y="3955644"/>
            <a:ext cx="942008" cy="60484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0018" tIns="25009" rIns="50018" bIns="25009" numCol="1" rtlCol="0" anchor="ctr" anchorCtr="0" compatLnSpc="1">
            <a:prstTxWarp prst="textNoShape">
              <a:avLst/>
            </a:prstTxWarp>
          </a:bodyPr>
          <a:lstStyle/>
          <a:p>
            <a:pPr algn="ctr" defTabSz="5001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100" dirty="0">
                <a:solidFill>
                  <a:schemeClr val="bg1"/>
                </a:solidFill>
                <a:latin typeface="Arial" charset="0"/>
              </a:rPr>
              <a:t>Strateginen päämäärä</a:t>
            </a:r>
            <a:endParaRPr lang="en-US" sz="1100" dirty="0" err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A344CE6-2782-4E0E-AA8F-8538CF73C299}"/>
              </a:ext>
            </a:extLst>
          </p:cNvPr>
          <p:cNvSpPr/>
          <p:nvPr/>
        </p:nvSpPr>
        <p:spPr bwMode="auto">
          <a:xfrm>
            <a:off x="3225798" y="4188278"/>
            <a:ext cx="942008" cy="60484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0018" tIns="25009" rIns="50018" bIns="25009" numCol="1" rtlCol="0" anchor="ctr" anchorCtr="0" compatLnSpc="1">
            <a:prstTxWarp prst="textNoShape">
              <a:avLst/>
            </a:prstTxWarp>
          </a:bodyPr>
          <a:lstStyle/>
          <a:p>
            <a:pPr algn="ctr" defTabSz="5001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100" dirty="0">
                <a:solidFill>
                  <a:schemeClr val="bg1"/>
                </a:solidFill>
                <a:latin typeface="Arial" charset="0"/>
              </a:rPr>
              <a:t>Konkreettiset tavoiteet</a:t>
            </a:r>
            <a:endParaRPr lang="en-US" sz="1100" dirty="0" err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53C4146-3D8E-4EBA-81AB-554991ECDF40}"/>
              </a:ext>
            </a:extLst>
          </p:cNvPr>
          <p:cNvSpPr/>
          <p:nvPr/>
        </p:nvSpPr>
        <p:spPr bwMode="auto">
          <a:xfrm>
            <a:off x="5458705" y="4700073"/>
            <a:ext cx="942008" cy="6048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0018" tIns="25009" rIns="50018" bIns="25009" numCol="1" rtlCol="0" anchor="ctr" anchorCtr="0" compatLnSpc="1">
            <a:prstTxWarp prst="textNoShape">
              <a:avLst/>
            </a:prstTxWarp>
          </a:bodyPr>
          <a:lstStyle/>
          <a:p>
            <a:pPr algn="ctr" defTabSz="5001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100" dirty="0">
                <a:solidFill>
                  <a:schemeClr val="bg1"/>
                </a:solidFill>
                <a:latin typeface="Arial" charset="0"/>
              </a:rPr>
              <a:t>Henkilöstön johtaminen muutoksessa</a:t>
            </a:r>
            <a:endParaRPr lang="en-US" sz="1100" dirty="0" err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Lightning Bolt 9">
            <a:extLst>
              <a:ext uri="{FF2B5EF4-FFF2-40B4-BE49-F238E27FC236}">
                <a16:creationId xmlns:a16="http://schemas.microsoft.com/office/drawing/2014/main" xmlns="" id="{912D76B4-90DE-4123-A61C-B0DA283E90F1}"/>
              </a:ext>
            </a:extLst>
          </p:cNvPr>
          <p:cNvSpPr/>
          <p:nvPr/>
        </p:nvSpPr>
        <p:spPr bwMode="auto">
          <a:xfrm>
            <a:off x="2876906" y="4188278"/>
            <a:ext cx="488448" cy="465268"/>
          </a:xfrm>
          <a:prstGeom prst="lightningBol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0018" tIns="25009" rIns="50018" bIns="25009" numCol="1" rtlCol="0" anchor="t" anchorCtr="0" compatLnSpc="1">
            <a:prstTxWarp prst="textNoShape">
              <a:avLst/>
            </a:prstTxWarp>
          </a:bodyPr>
          <a:lstStyle/>
          <a:p>
            <a:pPr defTabSz="5001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00" dirty="0" err="1"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29D698E-DFA7-458A-BC34-21C7C30BC2BE}"/>
              </a:ext>
            </a:extLst>
          </p:cNvPr>
          <p:cNvSpPr/>
          <p:nvPr/>
        </p:nvSpPr>
        <p:spPr bwMode="auto">
          <a:xfrm>
            <a:off x="4342251" y="4420912"/>
            <a:ext cx="942008" cy="6048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0018" tIns="25009" rIns="50018" bIns="25009" numCol="1" rtlCol="0" anchor="ctr" anchorCtr="0" compatLnSpc="1">
            <a:prstTxWarp prst="textNoShape">
              <a:avLst/>
            </a:prstTxWarp>
          </a:bodyPr>
          <a:lstStyle/>
          <a:p>
            <a:pPr algn="ctr" defTabSz="5001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100" dirty="0">
                <a:solidFill>
                  <a:schemeClr val="bg1"/>
                </a:solidFill>
                <a:latin typeface="Arial" charset="0"/>
              </a:rPr>
              <a:t>Muutoksen suunnittelu ja johtaminen</a:t>
            </a:r>
            <a:endParaRPr lang="en-US" sz="1100" dirty="0" err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Lightning Bolt 11">
            <a:extLst>
              <a:ext uri="{FF2B5EF4-FFF2-40B4-BE49-F238E27FC236}">
                <a16:creationId xmlns:a16="http://schemas.microsoft.com/office/drawing/2014/main" xmlns="" id="{E10546A4-422D-4196-BA6D-64A153452100}"/>
              </a:ext>
            </a:extLst>
          </p:cNvPr>
          <p:cNvSpPr/>
          <p:nvPr/>
        </p:nvSpPr>
        <p:spPr bwMode="auto">
          <a:xfrm>
            <a:off x="4028249" y="4420912"/>
            <a:ext cx="488448" cy="465268"/>
          </a:xfrm>
          <a:prstGeom prst="lightningBol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0018" tIns="25009" rIns="50018" bIns="25009" numCol="1" rtlCol="0" anchor="t" anchorCtr="0" compatLnSpc="1">
            <a:prstTxWarp prst="textNoShape">
              <a:avLst/>
            </a:prstTxWarp>
          </a:bodyPr>
          <a:lstStyle/>
          <a:p>
            <a:pPr defTabSz="5001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00" dirty="0" err="1">
              <a:latin typeface="Arial" charset="0"/>
            </a:endParaRPr>
          </a:p>
        </p:txBody>
      </p:sp>
      <p:sp>
        <p:nvSpPr>
          <p:cNvPr id="13" name="Lightning Bolt 12">
            <a:extLst>
              <a:ext uri="{FF2B5EF4-FFF2-40B4-BE49-F238E27FC236}">
                <a16:creationId xmlns:a16="http://schemas.microsoft.com/office/drawing/2014/main" xmlns="" id="{640B1B14-B2B6-4309-BE08-EC675D175AA3}"/>
              </a:ext>
            </a:extLst>
          </p:cNvPr>
          <p:cNvSpPr/>
          <p:nvPr/>
        </p:nvSpPr>
        <p:spPr bwMode="auto">
          <a:xfrm>
            <a:off x="5144702" y="4746599"/>
            <a:ext cx="488448" cy="465268"/>
          </a:xfrm>
          <a:prstGeom prst="lightningBol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0018" tIns="25009" rIns="50018" bIns="25009" numCol="1" rtlCol="0" anchor="t" anchorCtr="0" compatLnSpc="1">
            <a:prstTxWarp prst="textNoShape">
              <a:avLst/>
            </a:prstTxWarp>
          </a:bodyPr>
          <a:lstStyle/>
          <a:p>
            <a:pPr defTabSz="5001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00" dirty="0" err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28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 txBox="1">
            <a:spLocks noChangeArrowheads="1"/>
          </p:cNvSpPr>
          <p:nvPr/>
        </p:nvSpPr>
        <p:spPr bwMode="auto">
          <a:xfrm>
            <a:off x="904353" y="221118"/>
            <a:ext cx="56054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805" tIns="38402" rIns="76805" bIns="38402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027094">
              <a:spcBef>
                <a:spcPct val="0"/>
              </a:spcBef>
              <a:buNone/>
            </a:pPr>
            <a:r>
              <a:rPr lang="fi-FI" altLang="fi-FI" sz="2200" b="1" dirty="0">
                <a:solidFill>
                  <a:srgbClr val="626365"/>
                </a:solidFill>
                <a:latin typeface="Verdana"/>
                <a:ea typeface="+mj-ea"/>
                <a:cs typeface="+mj-cs"/>
              </a:rPr>
              <a:t>Himmelin reunaehdot</a:t>
            </a:r>
          </a:p>
        </p:txBody>
      </p:sp>
      <p:sp>
        <p:nvSpPr>
          <p:cNvPr id="152580" name="TextBox 9"/>
          <p:cNvSpPr txBox="1">
            <a:spLocks noChangeArrowheads="1"/>
          </p:cNvSpPr>
          <p:nvPr/>
        </p:nvSpPr>
        <p:spPr bwMode="auto">
          <a:xfrm>
            <a:off x="7979846" y="6473286"/>
            <a:ext cx="1214696" cy="27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5" tIns="38402" rIns="76805" bIns="3840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Osborne 2013</a:t>
            </a: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>
            <a:extLst>
              <a:ext uri="{FF2B5EF4-FFF2-40B4-BE49-F238E27FC236}">
                <a16:creationId xmlns:a16="http://schemas.microsoft.com/office/drawing/2014/main" xmlns="" id="{31252AB7-FEC8-46D2-9A6B-B757DC3C16CE}"/>
              </a:ext>
            </a:extLst>
          </p:cNvPr>
          <p:cNvSpPr/>
          <p:nvPr/>
        </p:nvSpPr>
        <p:spPr>
          <a:xfrm>
            <a:off x="3059795" y="3194510"/>
            <a:ext cx="2743069" cy="2110411"/>
          </a:xfrm>
          <a:prstGeom prst="triangle">
            <a:avLst/>
          </a:prstGeom>
          <a:noFill/>
          <a:ln w="571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DC4DEDA-9B03-4770-8D3D-1D819526422B}"/>
              </a:ext>
            </a:extLst>
          </p:cNvPr>
          <p:cNvSpPr txBox="1"/>
          <p:nvPr/>
        </p:nvSpPr>
        <p:spPr>
          <a:xfrm rot="18679350">
            <a:off x="1961532" y="3646114"/>
            <a:ext cx="2907677" cy="604504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Lainsäädäntö ja kansalliset linjaukset</a:t>
            </a:r>
            <a:endParaRPr lang="fi-FI" sz="18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C1CE723-BC24-45E0-9691-B56AC1D421C0}"/>
              </a:ext>
            </a:extLst>
          </p:cNvPr>
          <p:cNvSpPr txBox="1"/>
          <p:nvPr/>
        </p:nvSpPr>
        <p:spPr>
          <a:xfrm rot="2915095">
            <a:off x="3907606" y="3871831"/>
            <a:ext cx="2907677" cy="327505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Tuleva rahoituspohja</a:t>
            </a:r>
            <a:endParaRPr lang="fi-FI" sz="18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C348F39-A952-45F5-8CCF-BDFA7676DB1D}"/>
              </a:ext>
            </a:extLst>
          </p:cNvPr>
          <p:cNvSpPr txBox="1"/>
          <p:nvPr/>
        </p:nvSpPr>
        <p:spPr>
          <a:xfrm>
            <a:off x="3341136" y="5373410"/>
            <a:ext cx="2180388" cy="604504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Maakunnan koko ja sijainti</a:t>
            </a:r>
          </a:p>
        </p:txBody>
      </p:sp>
    </p:spTree>
    <p:extLst>
      <p:ext uri="{BB962C8B-B14F-4D97-AF65-F5344CB8AC3E}">
        <p14:creationId xmlns:p14="http://schemas.microsoft.com/office/powerpoint/2010/main" val="138903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 txBox="1">
            <a:spLocks noChangeArrowheads="1"/>
          </p:cNvSpPr>
          <p:nvPr/>
        </p:nvSpPr>
        <p:spPr bwMode="auto">
          <a:xfrm>
            <a:off x="904353" y="221118"/>
            <a:ext cx="56054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805" tIns="38402" rIns="76805" bIns="38402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027094">
              <a:spcBef>
                <a:spcPct val="0"/>
              </a:spcBef>
              <a:buNone/>
            </a:pPr>
            <a:r>
              <a:rPr lang="fi-FI" altLang="fi-FI" sz="2200" b="1" dirty="0">
                <a:solidFill>
                  <a:srgbClr val="626365"/>
                </a:solidFill>
                <a:latin typeface="Verdana"/>
                <a:ea typeface="+mj-ea"/>
                <a:cs typeface="+mj-cs"/>
              </a:rPr>
              <a:t>Himmelin reunaehdot</a:t>
            </a:r>
          </a:p>
        </p:txBody>
      </p:sp>
      <p:sp>
        <p:nvSpPr>
          <p:cNvPr id="152580" name="TextBox 9"/>
          <p:cNvSpPr txBox="1">
            <a:spLocks noChangeArrowheads="1"/>
          </p:cNvSpPr>
          <p:nvPr/>
        </p:nvSpPr>
        <p:spPr bwMode="auto">
          <a:xfrm>
            <a:off x="7979846" y="6473286"/>
            <a:ext cx="1214696" cy="27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5" tIns="38402" rIns="76805" bIns="3840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Osborne 2013</a:t>
            </a: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>
            <a:extLst>
              <a:ext uri="{FF2B5EF4-FFF2-40B4-BE49-F238E27FC236}">
                <a16:creationId xmlns:a16="http://schemas.microsoft.com/office/drawing/2014/main" xmlns="" id="{31252AB7-FEC8-46D2-9A6B-B757DC3C16CE}"/>
              </a:ext>
            </a:extLst>
          </p:cNvPr>
          <p:cNvSpPr/>
          <p:nvPr/>
        </p:nvSpPr>
        <p:spPr>
          <a:xfrm>
            <a:off x="2843808" y="2852936"/>
            <a:ext cx="3168351" cy="2451985"/>
          </a:xfrm>
          <a:prstGeom prst="triangle">
            <a:avLst/>
          </a:prstGeom>
          <a:noFill/>
          <a:ln w="571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DC4DEDA-9B03-4770-8D3D-1D819526422B}"/>
              </a:ext>
            </a:extLst>
          </p:cNvPr>
          <p:cNvSpPr txBox="1"/>
          <p:nvPr/>
        </p:nvSpPr>
        <p:spPr>
          <a:xfrm rot="18679350">
            <a:off x="1636115" y="3510147"/>
            <a:ext cx="2907677" cy="604504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Lainsäädäntö ja kansalliset linjaukset</a:t>
            </a:r>
            <a:endParaRPr lang="fi-FI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C348F39-A952-45F5-8CCF-BDFA7676DB1D}"/>
              </a:ext>
            </a:extLst>
          </p:cNvPr>
          <p:cNvSpPr txBox="1"/>
          <p:nvPr/>
        </p:nvSpPr>
        <p:spPr>
          <a:xfrm>
            <a:off x="3341136" y="5373410"/>
            <a:ext cx="2180388" cy="604504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Maakunnan koko ja sijainti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E27D3DB-358F-497A-BEDF-0DEA4209A96B}"/>
              </a:ext>
            </a:extLst>
          </p:cNvPr>
          <p:cNvSpPr txBox="1"/>
          <p:nvPr/>
        </p:nvSpPr>
        <p:spPr>
          <a:xfrm>
            <a:off x="3481806" y="3945313"/>
            <a:ext cx="1899048" cy="1158502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Poliittinen päätöksenteko &amp;</a:t>
            </a:r>
          </a:p>
          <a:p>
            <a:pPr algn="ctr"/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fi-FI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trateginen suunnittelu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838716D-6435-4475-A174-15A569A3FC76}"/>
              </a:ext>
            </a:extLst>
          </p:cNvPr>
          <p:cNvSpPr txBox="1"/>
          <p:nvPr/>
        </p:nvSpPr>
        <p:spPr>
          <a:xfrm rot="2915095">
            <a:off x="4185109" y="3741452"/>
            <a:ext cx="2907677" cy="327505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Tuleva rahoituspohja</a:t>
            </a:r>
            <a:endParaRPr lang="fi-FI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37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 txBox="1">
            <a:spLocks noChangeArrowheads="1"/>
          </p:cNvSpPr>
          <p:nvPr/>
        </p:nvSpPr>
        <p:spPr bwMode="auto">
          <a:xfrm>
            <a:off x="904353" y="221118"/>
            <a:ext cx="56054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805" tIns="38402" rIns="76805" bIns="38402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027094">
              <a:spcBef>
                <a:spcPct val="0"/>
              </a:spcBef>
              <a:buNone/>
            </a:pPr>
            <a:r>
              <a:rPr lang="fi-FI" altLang="fi-FI" sz="2200" b="1" dirty="0">
                <a:solidFill>
                  <a:srgbClr val="626365"/>
                </a:solidFill>
                <a:latin typeface="Verdana"/>
                <a:ea typeface="+mj-ea"/>
                <a:cs typeface="+mj-cs"/>
              </a:rPr>
              <a:t>Valtakunnan tason ohjaus ja rahoitus</a:t>
            </a:r>
          </a:p>
        </p:txBody>
      </p:sp>
      <p:sp>
        <p:nvSpPr>
          <p:cNvPr id="152580" name="TextBox 9"/>
          <p:cNvSpPr txBox="1">
            <a:spLocks noChangeArrowheads="1"/>
          </p:cNvSpPr>
          <p:nvPr/>
        </p:nvSpPr>
        <p:spPr bwMode="auto">
          <a:xfrm>
            <a:off x="7979846" y="6473286"/>
            <a:ext cx="1214696" cy="27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5" tIns="38402" rIns="76805" bIns="3840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Osborne 2013</a:t>
            </a: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>
            <a:extLst>
              <a:ext uri="{FF2B5EF4-FFF2-40B4-BE49-F238E27FC236}">
                <a16:creationId xmlns:a16="http://schemas.microsoft.com/office/drawing/2014/main" xmlns="" id="{31252AB7-FEC8-46D2-9A6B-B757DC3C16CE}"/>
              </a:ext>
            </a:extLst>
          </p:cNvPr>
          <p:cNvSpPr/>
          <p:nvPr/>
        </p:nvSpPr>
        <p:spPr>
          <a:xfrm>
            <a:off x="3059795" y="3194510"/>
            <a:ext cx="2743069" cy="2110411"/>
          </a:xfrm>
          <a:prstGeom prst="triangle">
            <a:avLst/>
          </a:prstGeom>
          <a:noFill/>
          <a:ln w="571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DC4DEDA-9B03-4770-8D3D-1D819526422B}"/>
              </a:ext>
            </a:extLst>
          </p:cNvPr>
          <p:cNvSpPr txBox="1"/>
          <p:nvPr/>
        </p:nvSpPr>
        <p:spPr>
          <a:xfrm rot="18679350">
            <a:off x="1961532" y="3646114"/>
            <a:ext cx="2907677" cy="604504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Lainsäädäntö ja kansalliset linjaukset</a:t>
            </a:r>
            <a:endParaRPr lang="fi-FI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C348F39-A952-45F5-8CCF-BDFA7676DB1D}"/>
              </a:ext>
            </a:extLst>
          </p:cNvPr>
          <p:cNvSpPr txBox="1"/>
          <p:nvPr/>
        </p:nvSpPr>
        <p:spPr>
          <a:xfrm>
            <a:off x="3341136" y="5373410"/>
            <a:ext cx="2180388" cy="604504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Maakunnan koko ja sijainti</a:t>
            </a:r>
          </a:p>
        </p:txBody>
      </p:sp>
      <p:pic>
        <p:nvPicPr>
          <p:cNvPr id="1026" name="Picture 2" descr="Kuvahaun tulos haulle LOTR ring">
            <a:extLst>
              <a:ext uri="{FF2B5EF4-FFF2-40B4-BE49-F238E27FC236}">
                <a16:creationId xmlns:a16="http://schemas.microsoft.com/office/drawing/2014/main" xmlns="" id="{23AAADFC-2070-4D30-9FA7-195EC4B23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066" y="1339370"/>
            <a:ext cx="1340753" cy="128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EC0AAC0B-9436-4FC1-9D9D-F62087E948A4}"/>
              </a:ext>
            </a:extLst>
          </p:cNvPr>
          <p:cNvSpPr/>
          <p:nvPr/>
        </p:nvSpPr>
        <p:spPr>
          <a:xfrm>
            <a:off x="4185157" y="2492099"/>
            <a:ext cx="492346" cy="543850"/>
          </a:xfrm>
          <a:prstGeom prst="downArrow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96646EA-EA4C-4451-8934-CE7FC6CF30A0}"/>
              </a:ext>
            </a:extLst>
          </p:cNvPr>
          <p:cNvSpPr txBox="1"/>
          <p:nvPr/>
        </p:nvSpPr>
        <p:spPr>
          <a:xfrm>
            <a:off x="5029178" y="1553079"/>
            <a:ext cx="2180388" cy="881503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Miten mitataan, millä perusteilla rahoitetaan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E53096B-C10F-4011-BEA3-0E8AC7DF05DD}"/>
              </a:ext>
            </a:extLst>
          </p:cNvPr>
          <p:cNvSpPr txBox="1"/>
          <p:nvPr/>
        </p:nvSpPr>
        <p:spPr>
          <a:xfrm>
            <a:off x="1512423" y="1554969"/>
            <a:ext cx="2180388" cy="881503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Yksi vai useampi ministeriö / taho ohjaa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4B683E6-F7E9-4844-B223-E25AC730FCBA}"/>
              </a:ext>
            </a:extLst>
          </p:cNvPr>
          <p:cNvSpPr txBox="1"/>
          <p:nvPr/>
        </p:nvSpPr>
        <p:spPr>
          <a:xfrm>
            <a:off x="3481806" y="3945313"/>
            <a:ext cx="1899048" cy="1158502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Poliittinen päätöksenteko &amp;</a:t>
            </a:r>
          </a:p>
          <a:p>
            <a:pPr algn="ctr"/>
            <a:r>
              <a:rPr lang="en-US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trateginen suunnittelu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3189A84-CECA-4ED8-AA95-8594AD8C8713}"/>
              </a:ext>
            </a:extLst>
          </p:cNvPr>
          <p:cNvSpPr txBox="1"/>
          <p:nvPr/>
        </p:nvSpPr>
        <p:spPr>
          <a:xfrm rot="2915095">
            <a:off x="3907606" y="3871831"/>
            <a:ext cx="2907677" cy="327505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Tuleva rahoituspohja</a:t>
            </a:r>
            <a:endParaRPr lang="fi-FI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27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 txBox="1">
            <a:spLocks noChangeArrowheads="1"/>
          </p:cNvSpPr>
          <p:nvPr/>
        </p:nvSpPr>
        <p:spPr bwMode="auto">
          <a:xfrm>
            <a:off x="904353" y="221118"/>
            <a:ext cx="56054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805" tIns="38402" rIns="76805" bIns="38402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027094">
              <a:spcBef>
                <a:spcPct val="0"/>
              </a:spcBef>
              <a:buNone/>
            </a:pPr>
            <a:r>
              <a:rPr lang="fi-FI" altLang="fi-FI" sz="2200" b="1" dirty="0">
                <a:solidFill>
                  <a:srgbClr val="626365"/>
                </a:solidFill>
                <a:latin typeface="Verdana"/>
                <a:ea typeface="+mj-ea"/>
                <a:cs typeface="+mj-cs"/>
              </a:rPr>
              <a:t>Valtakunnan tason ohjaus ja rahoitus</a:t>
            </a:r>
          </a:p>
        </p:txBody>
      </p:sp>
      <p:sp>
        <p:nvSpPr>
          <p:cNvPr id="152580" name="TextBox 9"/>
          <p:cNvSpPr txBox="1">
            <a:spLocks noChangeArrowheads="1"/>
          </p:cNvSpPr>
          <p:nvPr/>
        </p:nvSpPr>
        <p:spPr bwMode="auto">
          <a:xfrm>
            <a:off x="7979846" y="6473286"/>
            <a:ext cx="1214696" cy="27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5" tIns="38402" rIns="76805" bIns="3840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Osborne 2013</a:t>
            </a: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>
            <a:extLst>
              <a:ext uri="{FF2B5EF4-FFF2-40B4-BE49-F238E27FC236}">
                <a16:creationId xmlns:a16="http://schemas.microsoft.com/office/drawing/2014/main" xmlns="" id="{31252AB7-FEC8-46D2-9A6B-B757DC3C16CE}"/>
              </a:ext>
            </a:extLst>
          </p:cNvPr>
          <p:cNvSpPr/>
          <p:nvPr/>
        </p:nvSpPr>
        <p:spPr>
          <a:xfrm>
            <a:off x="3059795" y="3194510"/>
            <a:ext cx="2743069" cy="2110411"/>
          </a:xfrm>
          <a:prstGeom prst="triangle">
            <a:avLst/>
          </a:prstGeom>
          <a:noFill/>
          <a:ln w="571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DC4DEDA-9B03-4770-8D3D-1D819526422B}"/>
              </a:ext>
            </a:extLst>
          </p:cNvPr>
          <p:cNvSpPr txBox="1"/>
          <p:nvPr/>
        </p:nvSpPr>
        <p:spPr>
          <a:xfrm rot="18679350">
            <a:off x="1961532" y="3646114"/>
            <a:ext cx="2907677" cy="604504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Lainsäädäntö ja kansalliset linjaukset</a:t>
            </a:r>
            <a:endParaRPr lang="fi-FI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C348F39-A952-45F5-8CCF-BDFA7676DB1D}"/>
              </a:ext>
            </a:extLst>
          </p:cNvPr>
          <p:cNvSpPr txBox="1"/>
          <p:nvPr/>
        </p:nvSpPr>
        <p:spPr>
          <a:xfrm>
            <a:off x="3341136" y="5373410"/>
            <a:ext cx="2180388" cy="604504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Maakunnan koko ja sijainti</a:t>
            </a:r>
          </a:p>
        </p:txBody>
      </p:sp>
      <p:pic>
        <p:nvPicPr>
          <p:cNvPr id="1026" name="Picture 2" descr="Kuvahaun tulos haulle LOTR ring">
            <a:extLst>
              <a:ext uri="{FF2B5EF4-FFF2-40B4-BE49-F238E27FC236}">
                <a16:creationId xmlns:a16="http://schemas.microsoft.com/office/drawing/2014/main" xmlns="" id="{23AAADFC-2070-4D30-9FA7-195EC4B23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066" y="1339370"/>
            <a:ext cx="1340753" cy="128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EC0AAC0B-9436-4FC1-9D9D-F62087E948A4}"/>
              </a:ext>
            </a:extLst>
          </p:cNvPr>
          <p:cNvSpPr/>
          <p:nvPr/>
        </p:nvSpPr>
        <p:spPr>
          <a:xfrm>
            <a:off x="4185157" y="2492099"/>
            <a:ext cx="492346" cy="543850"/>
          </a:xfrm>
          <a:prstGeom prst="downArrow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96646EA-EA4C-4451-8934-CE7FC6CF30A0}"/>
              </a:ext>
            </a:extLst>
          </p:cNvPr>
          <p:cNvSpPr txBox="1"/>
          <p:nvPr/>
        </p:nvSpPr>
        <p:spPr>
          <a:xfrm>
            <a:off x="5029178" y="1553079"/>
            <a:ext cx="2180388" cy="881503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Miten mitataan, millä perusteilla rahoitetaan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E53096B-C10F-4011-BEA3-0E8AC7DF05DD}"/>
              </a:ext>
            </a:extLst>
          </p:cNvPr>
          <p:cNvSpPr txBox="1"/>
          <p:nvPr/>
        </p:nvSpPr>
        <p:spPr>
          <a:xfrm>
            <a:off x="1512423" y="1554969"/>
            <a:ext cx="2180388" cy="881503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Yksi vai useampi ministeriö / taho ohjaa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4B683E6-F7E9-4844-B223-E25AC730FCBA}"/>
              </a:ext>
            </a:extLst>
          </p:cNvPr>
          <p:cNvSpPr txBox="1"/>
          <p:nvPr/>
        </p:nvSpPr>
        <p:spPr>
          <a:xfrm>
            <a:off x="3481806" y="3945313"/>
            <a:ext cx="1899048" cy="1158502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Poliittinen päätöksenteko &amp;</a:t>
            </a:r>
          </a:p>
          <a:p>
            <a:pPr algn="ctr"/>
            <a:r>
              <a:rPr lang="en-US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trateginen suunnittelu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3189A84-CECA-4ED8-AA95-8594AD8C8713}"/>
              </a:ext>
            </a:extLst>
          </p:cNvPr>
          <p:cNvSpPr txBox="1"/>
          <p:nvPr/>
        </p:nvSpPr>
        <p:spPr>
          <a:xfrm rot="2915095">
            <a:off x="3907606" y="3871831"/>
            <a:ext cx="2907677" cy="327505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Tuleva rahoituspohja</a:t>
            </a:r>
            <a:endParaRPr lang="fi-FI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Lightning Bolt 8">
            <a:extLst>
              <a:ext uri="{FF2B5EF4-FFF2-40B4-BE49-F238E27FC236}">
                <a16:creationId xmlns:a16="http://schemas.microsoft.com/office/drawing/2014/main" xmlns="" id="{D0277872-8F48-4BB3-AB5C-350BBD3BDD3B}"/>
              </a:ext>
            </a:extLst>
          </p:cNvPr>
          <p:cNvSpPr/>
          <p:nvPr/>
        </p:nvSpPr>
        <p:spPr>
          <a:xfrm>
            <a:off x="2187612" y="2450391"/>
            <a:ext cx="456265" cy="1413774"/>
          </a:xfrm>
          <a:prstGeom prst="lightningBol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1" name="Lightning Bolt 20">
            <a:extLst>
              <a:ext uri="{FF2B5EF4-FFF2-40B4-BE49-F238E27FC236}">
                <a16:creationId xmlns:a16="http://schemas.microsoft.com/office/drawing/2014/main" xmlns="" id="{076F94AD-33B0-46C2-812C-4A2436A3B8FA}"/>
              </a:ext>
            </a:extLst>
          </p:cNvPr>
          <p:cNvSpPr/>
          <p:nvPr/>
        </p:nvSpPr>
        <p:spPr>
          <a:xfrm>
            <a:off x="2536552" y="2389352"/>
            <a:ext cx="456265" cy="1413774"/>
          </a:xfrm>
          <a:prstGeom prst="lightningBol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2" name="Lightning Bolt 21">
            <a:extLst>
              <a:ext uri="{FF2B5EF4-FFF2-40B4-BE49-F238E27FC236}">
                <a16:creationId xmlns:a16="http://schemas.microsoft.com/office/drawing/2014/main" xmlns="" id="{9FE49E40-6E21-4639-96D4-1B035B715C65}"/>
              </a:ext>
            </a:extLst>
          </p:cNvPr>
          <p:cNvSpPr/>
          <p:nvPr/>
        </p:nvSpPr>
        <p:spPr>
          <a:xfrm>
            <a:off x="2847877" y="2223982"/>
            <a:ext cx="456265" cy="1413774"/>
          </a:xfrm>
          <a:prstGeom prst="lightningBol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004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 txBox="1">
            <a:spLocks noChangeArrowheads="1"/>
          </p:cNvSpPr>
          <p:nvPr/>
        </p:nvSpPr>
        <p:spPr bwMode="auto">
          <a:xfrm>
            <a:off x="904353" y="221118"/>
            <a:ext cx="56054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805" tIns="38402" rIns="76805" bIns="38402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027094">
              <a:spcBef>
                <a:spcPct val="0"/>
              </a:spcBef>
              <a:buNone/>
            </a:pPr>
            <a:r>
              <a:rPr lang="fi-FI" altLang="fi-FI" sz="2200" b="1" dirty="0">
                <a:solidFill>
                  <a:srgbClr val="626365"/>
                </a:solidFill>
                <a:latin typeface="Verdana"/>
                <a:ea typeface="+mj-ea"/>
                <a:cs typeface="+mj-cs"/>
              </a:rPr>
              <a:t>Valtakunnan tason ohjaus ja rahoitus</a:t>
            </a:r>
          </a:p>
        </p:txBody>
      </p:sp>
      <p:sp>
        <p:nvSpPr>
          <p:cNvPr id="152580" name="TextBox 9"/>
          <p:cNvSpPr txBox="1">
            <a:spLocks noChangeArrowheads="1"/>
          </p:cNvSpPr>
          <p:nvPr/>
        </p:nvSpPr>
        <p:spPr bwMode="auto">
          <a:xfrm>
            <a:off x="7979846" y="6473286"/>
            <a:ext cx="1214696" cy="27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5" tIns="38402" rIns="76805" bIns="3840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Osborne 2013</a:t>
            </a: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>
            <a:extLst>
              <a:ext uri="{FF2B5EF4-FFF2-40B4-BE49-F238E27FC236}">
                <a16:creationId xmlns:a16="http://schemas.microsoft.com/office/drawing/2014/main" xmlns="" id="{31252AB7-FEC8-46D2-9A6B-B757DC3C16CE}"/>
              </a:ext>
            </a:extLst>
          </p:cNvPr>
          <p:cNvSpPr/>
          <p:nvPr/>
        </p:nvSpPr>
        <p:spPr>
          <a:xfrm>
            <a:off x="3059795" y="3194510"/>
            <a:ext cx="2743069" cy="2110411"/>
          </a:xfrm>
          <a:prstGeom prst="triangle">
            <a:avLst/>
          </a:prstGeom>
          <a:noFill/>
          <a:ln w="571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DC4DEDA-9B03-4770-8D3D-1D819526422B}"/>
              </a:ext>
            </a:extLst>
          </p:cNvPr>
          <p:cNvSpPr txBox="1"/>
          <p:nvPr/>
        </p:nvSpPr>
        <p:spPr>
          <a:xfrm rot="18679350">
            <a:off x="1961532" y="3646114"/>
            <a:ext cx="2907677" cy="604504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Lainsäädäntö ja kansalliset linjaukset</a:t>
            </a:r>
            <a:endParaRPr lang="fi-FI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C348F39-A952-45F5-8CCF-BDFA7676DB1D}"/>
              </a:ext>
            </a:extLst>
          </p:cNvPr>
          <p:cNvSpPr txBox="1"/>
          <p:nvPr/>
        </p:nvSpPr>
        <p:spPr>
          <a:xfrm>
            <a:off x="3341136" y="5373410"/>
            <a:ext cx="2180388" cy="604504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Maakunnan koko ja sijainti</a:t>
            </a:r>
          </a:p>
        </p:txBody>
      </p:sp>
      <p:pic>
        <p:nvPicPr>
          <p:cNvPr id="1026" name="Picture 2" descr="Kuvahaun tulos haulle LOTR ring">
            <a:extLst>
              <a:ext uri="{FF2B5EF4-FFF2-40B4-BE49-F238E27FC236}">
                <a16:creationId xmlns:a16="http://schemas.microsoft.com/office/drawing/2014/main" xmlns="" id="{23AAADFC-2070-4D30-9FA7-195EC4B23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066" y="1339370"/>
            <a:ext cx="1340753" cy="128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EC0AAC0B-9436-4FC1-9D9D-F62087E948A4}"/>
              </a:ext>
            </a:extLst>
          </p:cNvPr>
          <p:cNvSpPr/>
          <p:nvPr/>
        </p:nvSpPr>
        <p:spPr>
          <a:xfrm>
            <a:off x="4185157" y="2492099"/>
            <a:ext cx="492346" cy="543850"/>
          </a:xfrm>
          <a:prstGeom prst="downArrow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96646EA-EA4C-4451-8934-CE7FC6CF30A0}"/>
              </a:ext>
            </a:extLst>
          </p:cNvPr>
          <p:cNvSpPr txBox="1"/>
          <p:nvPr/>
        </p:nvSpPr>
        <p:spPr>
          <a:xfrm>
            <a:off x="5029178" y="1553079"/>
            <a:ext cx="2180388" cy="881503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Miten mitataan, millä perusteilla rahoitetaan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E53096B-C10F-4011-BEA3-0E8AC7DF05DD}"/>
              </a:ext>
            </a:extLst>
          </p:cNvPr>
          <p:cNvSpPr txBox="1"/>
          <p:nvPr/>
        </p:nvSpPr>
        <p:spPr>
          <a:xfrm>
            <a:off x="1512423" y="1554969"/>
            <a:ext cx="2180388" cy="881503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Yksi vai useampi ministeriö / taho ohjaa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4B683E6-F7E9-4844-B223-E25AC730FCBA}"/>
              </a:ext>
            </a:extLst>
          </p:cNvPr>
          <p:cNvSpPr txBox="1"/>
          <p:nvPr/>
        </p:nvSpPr>
        <p:spPr>
          <a:xfrm>
            <a:off x="3481806" y="3945313"/>
            <a:ext cx="1899048" cy="1158502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Poliittinen päätöksenteko &amp;</a:t>
            </a:r>
          </a:p>
          <a:p>
            <a:pPr algn="ctr"/>
            <a:r>
              <a:rPr lang="en-US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trateginen suunnittelu</a:t>
            </a: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xmlns="" id="{48B898A5-3DC1-4EE5-8B72-891AE0D55A81}"/>
              </a:ext>
            </a:extLst>
          </p:cNvPr>
          <p:cNvSpPr/>
          <p:nvPr/>
        </p:nvSpPr>
        <p:spPr>
          <a:xfrm rot="19410269">
            <a:off x="7139374" y="1784881"/>
            <a:ext cx="1266032" cy="4379367"/>
          </a:xfrm>
          <a:prstGeom prst="upArrow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/>
              <a:t>Viime</a:t>
            </a:r>
            <a:r>
              <a:rPr lang="en-US" dirty="0"/>
              <a:t> </a:t>
            </a:r>
            <a:r>
              <a:rPr lang="en-US" dirty="0" err="1"/>
              <a:t>kädessä</a:t>
            </a:r>
            <a:r>
              <a:rPr lang="en-US" dirty="0"/>
              <a:t> </a:t>
            </a:r>
            <a:r>
              <a:rPr lang="en-US" dirty="0" err="1"/>
              <a:t>suurin</a:t>
            </a:r>
            <a:r>
              <a:rPr lang="en-US" dirty="0"/>
              <a:t> </a:t>
            </a:r>
            <a:r>
              <a:rPr lang="en-US" dirty="0" err="1"/>
              <a:t>osa</a:t>
            </a:r>
            <a:r>
              <a:rPr lang="en-US" dirty="0"/>
              <a:t> </a:t>
            </a:r>
            <a:r>
              <a:rPr lang="en-US" dirty="0" err="1"/>
              <a:t>asioista</a:t>
            </a:r>
            <a:r>
              <a:rPr lang="en-US" dirty="0"/>
              <a:t> </a:t>
            </a:r>
            <a:r>
              <a:rPr lang="en-US" dirty="0" err="1"/>
              <a:t>riippuu</a:t>
            </a:r>
            <a:r>
              <a:rPr lang="en-US" dirty="0"/>
              <a:t> </a:t>
            </a:r>
            <a:r>
              <a:rPr lang="en-US" dirty="0" err="1"/>
              <a:t>tästä</a:t>
            </a:r>
            <a:endParaRPr lang="fi-FI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6DC196E-21D8-4755-B3EC-FD6A30F63A44}"/>
              </a:ext>
            </a:extLst>
          </p:cNvPr>
          <p:cNvSpPr txBox="1"/>
          <p:nvPr/>
        </p:nvSpPr>
        <p:spPr>
          <a:xfrm rot="2915095">
            <a:off x="3907606" y="3871831"/>
            <a:ext cx="2907677" cy="327505"/>
          </a:xfrm>
          <a:prstGeom prst="rect">
            <a:avLst/>
          </a:prstGeom>
          <a:noFill/>
        </p:spPr>
        <p:txBody>
          <a:bodyPr wrap="square" lIns="50018" tIns="25009" rIns="50018" bIns="25009" rtlCol="0">
            <a:spAutoFit/>
          </a:bodyPr>
          <a:lstStyle/>
          <a:p>
            <a:pPr algn="ctr"/>
            <a:r>
              <a:rPr lang="fi-FI" sz="1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Tuleva rahoituspohja</a:t>
            </a:r>
            <a:endParaRPr lang="fi-FI" sz="1800" dirty="0">
              <a:solidFill>
                <a:schemeClr val="tx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55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46391" y="1484374"/>
            <a:ext cx="8510547" cy="4516439"/>
          </a:xfrm>
        </p:spPr>
        <p:txBody>
          <a:bodyPr>
            <a:normAutofit/>
          </a:bodyPr>
          <a:lstStyle/>
          <a:p>
            <a:pPr marL="0" indent="0">
              <a:spcBef>
                <a:spcPts val="1008"/>
              </a:spcBef>
              <a:buNone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maakunta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on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asiakaslähtöinen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….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kannustava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työnantaja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…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tuottaa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vaikuttavia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palveluita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….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toimii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verkostona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…….”</a:t>
            </a:r>
          </a:p>
          <a:p>
            <a:pPr>
              <a:spcBef>
                <a:spcPts val="1008"/>
              </a:spcBef>
              <a:buFontTx/>
              <a:buChar char="•"/>
            </a:pPr>
            <a:endParaRPr lang="en-US" sz="1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Tavoitteet</a:t>
            </a:r>
            <a:r>
              <a:rPr lang="en-US" sz="1500" dirty="0">
                <a:latin typeface="Calibri" panose="020F0502020204030204" pitchFamily="34" charset="0"/>
                <a:ea typeface="Calibri" panose="020F0502020204030204" pitchFamily="34" charset="0"/>
              </a:rPr>
              <a:t>; </a:t>
            </a:r>
            <a:r>
              <a:rPr lang="en-US" sz="1500" dirty="0" err="1">
                <a:latin typeface="Calibri" panose="020F0502020204030204" pitchFamily="34" charset="0"/>
                <a:ea typeface="Calibri" panose="020F0502020204030204" pitchFamily="34" charset="0"/>
              </a:rPr>
              <a:t>ilmaistuna</a:t>
            </a:r>
            <a:r>
              <a:rPr lang="en-US" sz="15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Calibri" panose="020F0502020204030204" pitchFamily="34" charset="0"/>
              </a:rPr>
              <a:t>mitattavissa</a:t>
            </a:r>
            <a:r>
              <a:rPr lang="en-US" sz="15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Calibri" panose="020F0502020204030204" pitchFamily="34" charset="0"/>
              </a:rPr>
              <a:t>olevaan</a:t>
            </a:r>
            <a:r>
              <a:rPr lang="en-US" sz="15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Calibri" panose="020F0502020204030204" pitchFamily="34" charset="0"/>
              </a:rPr>
              <a:t>muotoon</a:t>
            </a:r>
            <a:endParaRPr lang="en-US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r>
              <a:rPr lang="fi-FI" sz="1500" b="1" dirty="0">
                <a:latin typeface="Calibri" panose="020F0502020204030204" pitchFamily="34" charset="0"/>
                <a:ea typeface="Calibri" panose="020F0502020204030204" pitchFamily="34" charset="0"/>
              </a:rPr>
              <a:t>Strategisen ja operatiivisen järjestämisen työnjako</a:t>
            </a:r>
            <a:r>
              <a:rPr lang="fi-FI" sz="1500" dirty="0">
                <a:latin typeface="Calibri" panose="020F0502020204030204" pitchFamily="34" charset="0"/>
                <a:ea typeface="Calibri" panose="020F0502020204030204" pitchFamily="34" charset="0"/>
              </a:rPr>
              <a:t>; poliittinen päätöksenteko ja -valta vs. operatiivinen ohjaus; selkeytetään eri toimijoiden valta, vastuut ja rooli päätöksenteossa</a:t>
            </a:r>
          </a:p>
          <a:p>
            <a:pPr>
              <a:spcBef>
                <a:spcPts val="1008"/>
              </a:spcBef>
              <a:buFontTx/>
              <a:buChar char="•"/>
            </a:pP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Omistajapolitiikka</a:t>
            </a:r>
            <a:endParaRPr lang="en-US" sz="1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en-US" sz="1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 typeface="Wingdings" panose="05000000000000000000" pitchFamily="2" charset="2"/>
              <a:buChar char="à"/>
            </a:pP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Kysymys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: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mitä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muuta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strategiaan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tulisi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sisällyttää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?</a:t>
            </a:r>
          </a:p>
          <a:p>
            <a:pPr>
              <a:spcBef>
                <a:spcPts val="1008"/>
              </a:spcBef>
              <a:buFont typeface="Wingdings" panose="05000000000000000000" pitchFamily="2" charset="2"/>
              <a:buChar char="à"/>
            </a:pPr>
            <a:endParaRPr lang="fi-FI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altLang="fi-FI" sz="1500" dirty="0">
              <a:cs typeface="Arial" panose="020B0604020202020204" pitchFamily="34" charset="0"/>
            </a:endParaRPr>
          </a:p>
        </p:txBody>
      </p:sp>
      <p:sp>
        <p:nvSpPr>
          <p:cNvPr id="88067" name="Otsikko 1"/>
          <p:cNvSpPr>
            <a:spLocks noGrp="1"/>
          </p:cNvSpPr>
          <p:nvPr>
            <p:ph type="title" idx="4294967295"/>
          </p:nvPr>
        </p:nvSpPr>
        <p:spPr>
          <a:xfrm>
            <a:off x="738334" y="285465"/>
            <a:ext cx="5605463" cy="914400"/>
          </a:xfrm>
        </p:spPr>
        <p:txBody>
          <a:bodyPr>
            <a:noAutofit/>
          </a:bodyPr>
          <a:lstStyle/>
          <a:p>
            <a:r>
              <a:rPr lang="fi-FI" altLang="fi-FI" sz="2200" b="1" dirty="0">
                <a:solidFill>
                  <a:srgbClr val="626365"/>
                </a:solidFill>
                <a:latin typeface="Verdana"/>
              </a:rPr>
              <a:t>Mitä tulisi ainakin sisältää?</a:t>
            </a: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48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46391" y="1484374"/>
            <a:ext cx="8510547" cy="45164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1500" dirty="0"/>
          </a:p>
          <a:p>
            <a:pPr marL="0" indent="0">
              <a:spcBef>
                <a:spcPts val="1008"/>
              </a:spcBef>
              <a:buNone/>
            </a:pPr>
            <a:r>
              <a:rPr lang="fi-FI" sz="1500" b="1" dirty="0">
                <a:latin typeface="Calibri" panose="020F0502020204030204" pitchFamily="34" charset="0"/>
              </a:rPr>
              <a:t>Johtamisessa Tolstoin kuuluisa toteamus ”Kaikki onnelliset perheet ovat samanlaisia, mutta onnettomat ovat onnettomia kukin tavallaan” kääntyy vastakkaiseksi. </a:t>
            </a:r>
          </a:p>
          <a:p>
            <a:pPr marL="0" indent="0">
              <a:spcBef>
                <a:spcPts val="1008"/>
              </a:spcBef>
              <a:buNone/>
            </a:pPr>
            <a:r>
              <a:rPr lang="fi-FI" sz="1500" b="1" dirty="0">
                <a:latin typeface="Calibri" panose="020F0502020204030204" pitchFamily="34" charset="0"/>
              </a:rPr>
              <a:t>Organisaatiot menestyvät kukin tavallaan, yleistä reseptiä ei ole, mutta epäonnistumiset tapahtuvat säännöllisesti samoilla mekanismeilla, kuten likviditeetin romahtamisella tai asiakkaiden tarpeista piittaamattomuudella. </a:t>
            </a:r>
          </a:p>
          <a:p>
            <a:pPr marL="0" indent="0">
              <a:spcBef>
                <a:spcPts val="1008"/>
              </a:spcBef>
              <a:buNone/>
            </a:pPr>
            <a:r>
              <a:rPr lang="fi-FI" sz="1500" b="1" dirty="0">
                <a:latin typeface="Calibri" panose="020F0502020204030204" pitchFamily="34" charset="0"/>
              </a:rPr>
              <a:t>Niinpä on vaikea antaa suosituksia muodossa ”Tee näin, niin menestyt”. Pikemminkin voisi sanoa: ”Älä tee ainakaan noin, jos haluat välttää kielteisen seurauksen.”</a:t>
            </a:r>
          </a:p>
          <a:p>
            <a:pPr marL="0" indent="0">
              <a:buNone/>
            </a:pPr>
            <a:endParaRPr lang="en-US" sz="1500" dirty="0"/>
          </a:p>
          <a:p>
            <a:pPr marL="0" indent="0" algn="r">
              <a:buNone/>
            </a:pPr>
            <a:r>
              <a:rPr lang="en-US" sz="1000" dirty="0"/>
              <a:t>Keough, 2008. The Ten Commandments for Business Failure.</a:t>
            </a:r>
            <a:endParaRPr lang="fi-FI" sz="1000" dirty="0"/>
          </a:p>
          <a:p>
            <a:pPr marL="0" indent="0">
              <a:buNone/>
            </a:pPr>
            <a:endParaRPr lang="fi-FI" sz="1500" dirty="0"/>
          </a:p>
          <a:p>
            <a:pPr>
              <a:spcBef>
                <a:spcPts val="1008"/>
              </a:spcBef>
              <a:buFontTx/>
              <a:buChar char="•"/>
            </a:pPr>
            <a:endParaRPr lang="fi-FI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altLang="fi-FI" sz="1500" dirty="0">
              <a:cs typeface="Arial" panose="020B0604020202020204" pitchFamily="34" charset="0"/>
            </a:endParaRPr>
          </a:p>
        </p:txBody>
      </p:sp>
      <p:sp>
        <p:nvSpPr>
          <p:cNvPr id="88067" name="Otsikko 1"/>
          <p:cNvSpPr>
            <a:spLocks noGrp="1"/>
          </p:cNvSpPr>
          <p:nvPr>
            <p:ph type="title" idx="4294967295"/>
          </p:nvPr>
        </p:nvSpPr>
        <p:spPr>
          <a:xfrm>
            <a:off x="738334" y="285465"/>
            <a:ext cx="5605463" cy="914400"/>
          </a:xfrm>
        </p:spPr>
        <p:txBody>
          <a:bodyPr>
            <a:noAutofit/>
          </a:bodyPr>
          <a:lstStyle/>
          <a:p>
            <a:r>
              <a:rPr lang="fi-FI" altLang="fi-FI" sz="2200" b="1" dirty="0">
                <a:solidFill>
                  <a:srgbClr val="626365"/>
                </a:solidFill>
                <a:latin typeface="Verdana"/>
              </a:rPr>
              <a:t>Mitä tulisi kannattaa varoa?</a:t>
            </a: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184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46391" y="1484374"/>
            <a:ext cx="8510547" cy="4516439"/>
          </a:xfrm>
        </p:spPr>
        <p:txBody>
          <a:bodyPr>
            <a:normAutofit/>
          </a:bodyPr>
          <a:lstStyle/>
          <a:p>
            <a:pPr>
              <a:spcBef>
                <a:spcPts val="1008"/>
              </a:spcBef>
              <a:buFontTx/>
              <a:buChar char="•"/>
            </a:pP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Palveluverkon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määrittely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/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betonointi</a:t>
            </a:r>
            <a:endParaRPr lang="en-US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Ongelmien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välttäminen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sillä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että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kaikki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määritellään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liian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ylätasolla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mistään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ei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linjata</a:t>
            </a:r>
            <a:endParaRPr lang="en-US" sz="1500" b="1" dirty="0">
              <a:latin typeface="Calibri" panose="020F0502020204030204" pitchFamily="34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ts val="1008"/>
              </a:spcBef>
              <a:buFontTx/>
              <a:buChar char="•"/>
            </a:pP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Taloudellisesti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epärealistinen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kaikkea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lisää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ei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valintoja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vaikka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rahoitus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</a:rPr>
              <a:t>pienenisi</a:t>
            </a:r>
            <a:endParaRPr lang="en-US" sz="1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1008"/>
              </a:spcBef>
              <a:buNone/>
            </a:pPr>
            <a:endParaRPr lang="en-US" sz="1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 typeface="Wingdings" panose="05000000000000000000" pitchFamily="2" charset="2"/>
              <a:buChar char="à"/>
            </a:pP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Kysymys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: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mitä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muuta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strategiaan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ei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tulisi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sisällyttää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?</a:t>
            </a:r>
          </a:p>
          <a:p>
            <a:pPr>
              <a:spcBef>
                <a:spcPts val="1008"/>
              </a:spcBef>
              <a:buFont typeface="Wingdings" panose="05000000000000000000" pitchFamily="2" charset="2"/>
              <a:buChar char="à"/>
            </a:pPr>
            <a:endParaRPr lang="fi-FI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altLang="fi-FI" sz="1500" dirty="0">
              <a:cs typeface="Arial" panose="020B0604020202020204" pitchFamily="34" charset="0"/>
            </a:endParaRPr>
          </a:p>
        </p:txBody>
      </p:sp>
      <p:sp>
        <p:nvSpPr>
          <p:cNvPr id="88067" name="Otsikko 1"/>
          <p:cNvSpPr>
            <a:spLocks noGrp="1"/>
          </p:cNvSpPr>
          <p:nvPr>
            <p:ph type="title" idx="4294967295"/>
          </p:nvPr>
        </p:nvSpPr>
        <p:spPr>
          <a:xfrm>
            <a:off x="738334" y="285465"/>
            <a:ext cx="5605463" cy="914400"/>
          </a:xfrm>
        </p:spPr>
        <p:txBody>
          <a:bodyPr>
            <a:noAutofit/>
          </a:bodyPr>
          <a:lstStyle/>
          <a:p>
            <a:r>
              <a:rPr lang="fi-FI" altLang="fi-FI" sz="2200" b="1" dirty="0">
                <a:solidFill>
                  <a:srgbClr val="626365"/>
                </a:solidFill>
                <a:latin typeface="Verdana"/>
              </a:rPr>
              <a:t>Mitä tulisi kannattaa varoa?</a:t>
            </a: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783318"/>
      </p:ext>
    </p:extLst>
  </p:cSld>
  <p:clrMapOvr>
    <a:masterClrMapping/>
  </p:clrMapOvr>
</p:sld>
</file>

<file path=ppt/theme/theme1.xml><?xml version="1.0" encoding="utf-8"?>
<a:theme xmlns:a="http://schemas.openxmlformats.org/drawingml/2006/main" name="valmennusvideon pohja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_wo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VM_video_v2016_03_29.potx" id="{75268AFB-3AEC-4657-AF6C-25557A05EA48}" vid="{64D850C4-A3A9-487F-A82D-3F45D8F4E13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valmennusvideon pohja</Template>
  <TotalTime>15009</TotalTime>
  <Words>469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valmennusvideon pohja</vt:lpstr>
      <vt:lpstr>STRATEGISET VALINNAT- MITÄ PÄÄTETÄÄN JA MILLÄ TASOLLA  Olli Tolkki Johtaja, KTM 20.9.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Mitä tulisi ainakin sisältää?</vt:lpstr>
      <vt:lpstr>Mitä tulisi kannattaa varoa?</vt:lpstr>
      <vt:lpstr>Mitä tulisi kannattaa varoa?</vt:lpstr>
      <vt:lpstr>PowerPoint Presentation</vt:lpstr>
      <vt:lpstr> Kuvitteellinen esimerkki historiasta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Hytönen Heta VM</dc:creator>
  <cp:lastModifiedBy>Stenka Christiansen</cp:lastModifiedBy>
  <cp:revision>256</cp:revision>
  <cp:lastPrinted>2017-09-13T10:29:40Z</cp:lastPrinted>
  <dcterms:created xsi:type="dcterms:W3CDTF">2017-08-21T08:02:53Z</dcterms:created>
  <dcterms:modified xsi:type="dcterms:W3CDTF">2017-09-20T04:23:33Z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