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323" r:id="rId3"/>
    <p:sldId id="327" r:id="rId4"/>
    <p:sldId id="324" r:id="rId5"/>
    <p:sldId id="326" r:id="rId6"/>
    <p:sldId id="328" r:id="rId7"/>
  </p:sldIdLst>
  <p:sldSz cx="9144000" cy="6858000" type="screen4x3"/>
  <p:notesSz cx="6735763" cy="9866313"/>
  <p:defaultTextStyle>
    <a:defPPr>
      <a:defRPr lang="fi-FI"/>
    </a:defPPr>
    <a:lvl1pPr marL="0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853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3704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5557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7408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9261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1113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2965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4817" algn="l" defTabSz="102370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41" userDrawn="1">
          <p15:clr>
            <a:srgbClr val="A4A3A4"/>
          </p15:clr>
        </p15:guide>
        <p15:guide id="2" pos="3839" userDrawn="1">
          <p15:clr>
            <a:srgbClr val="A4A3A4"/>
          </p15:clr>
        </p15:guide>
        <p15:guide id="3" orient="horz" pos="3317" userDrawn="1">
          <p15:clr>
            <a:srgbClr val="A4A3A4"/>
          </p15:clr>
        </p15:guide>
        <p15:guide id="4" pos="5896" userDrawn="1">
          <p15:clr>
            <a:srgbClr val="A4A3A4"/>
          </p15:clr>
        </p15:guide>
        <p15:guide id="5" pos="3840">
          <p15:clr>
            <a:srgbClr val="A4A3A4"/>
          </p15:clr>
        </p15:guide>
        <p15:guide id="6" pos="5897">
          <p15:clr>
            <a:srgbClr val="A4A3A4"/>
          </p15:clr>
        </p15:guide>
        <p15:guide id="7" orient="horz" pos="2140">
          <p15:clr>
            <a:srgbClr val="A4A3A4"/>
          </p15:clr>
        </p15:guide>
        <p15:guide id="8" pos="5895">
          <p15:clr>
            <a:srgbClr val="A4A3A4"/>
          </p15:clr>
        </p15:guide>
        <p15:guide id="9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A3A3A3"/>
    <a:srgbClr val="9FAAB9"/>
    <a:srgbClr val="E2E2E2"/>
    <a:srgbClr val="304F8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Normaali tyyli 1 - Korostu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Vaalea tyyli 3 - Korostu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83" autoAdjust="0"/>
    <p:restoredTop sz="86131" autoAdjust="0"/>
  </p:normalViewPr>
  <p:slideViewPr>
    <p:cSldViewPr showGuides="1">
      <p:cViewPr>
        <p:scale>
          <a:sx n="81" d="100"/>
          <a:sy n="81" d="100"/>
        </p:scale>
        <p:origin x="-2658" y="-870"/>
      </p:cViewPr>
      <p:guideLst>
        <p:guide orient="horz" pos="1394"/>
        <p:guide orient="horz" pos="2160"/>
        <p:guide orient="horz" pos="1394"/>
        <p:guide pos="1875"/>
        <p:guide pos="2880"/>
        <p:guide pos="1875"/>
        <p:guide pos="2880"/>
        <p:guide pos="2879"/>
        <p:guide pos="1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20.9.2017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11853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23704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35557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47408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59261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1113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965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817" algn="l" defTabSz="10237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0463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 dirty="0"/>
              <a:t>Otsikkonäkymä – vaihtoehto 1</a:t>
            </a:r>
          </a:p>
          <a:p>
            <a:r>
              <a:rPr lang="fi-FI" dirty="0"/>
              <a:t>Otsikkosivun tekstit asemoidaan tasan vasempaan reunaan tai keskitetään kuvaruutuun. Otsikossa käytetään tehosteena </a:t>
            </a:r>
            <a:r>
              <a:rPr lang="fi-FI" dirty="0" err="1"/>
              <a:t>Bold-</a:t>
            </a:r>
            <a:r>
              <a:rPr lang="fi-FI" dirty="0"/>
              <a:t> ja </a:t>
            </a:r>
            <a:r>
              <a:rPr lang="fi-FI" dirty="0" err="1"/>
              <a:t>Regular-kirjasinleikkauksia</a:t>
            </a:r>
            <a:r>
              <a:rPr lang="fi-FI" dirty="0"/>
              <a:t>. Otsikon alla on paikka lisätekstille.</a:t>
            </a:r>
          </a:p>
          <a:p>
            <a:r>
              <a:rPr lang="fi-FI" dirty="0"/>
              <a:t>Näkymän alaosassa on </a:t>
            </a:r>
            <a:r>
              <a:rPr lang="fi-FI" dirty="0" err="1"/>
              <a:t>VM:n</a:t>
            </a:r>
            <a:r>
              <a:rPr lang="fi-FI" dirty="0"/>
              <a:t> kattokuva, jossa on väriraita. Väriraidassa teksti </a:t>
            </a:r>
          </a:p>
          <a:p>
            <a:r>
              <a:rPr lang="fi-FI" dirty="0"/>
              <a:t>© Valtiovarainministeriö 2015.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526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55" y="1855526"/>
            <a:ext cx="1577881" cy="2103841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153" y="4033768"/>
            <a:ext cx="4391845" cy="47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10460" y="275307"/>
            <a:ext cx="8726080" cy="62664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3" tIns="38517" rIns="77033" bIns="38517" rtlCol="0" anchor="ctr"/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7" y="740704"/>
            <a:ext cx="8352928" cy="537659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9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 ne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 userDrawn="1"/>
        </p:nvSpPr>
        <p:spPr>
          <a:xfrm>
            <a:off x="0" y="0"/>
            <a:ext cx="9142547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86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51"/>
            <a:ext cx="1560659" cy="134399"/>
          </a:xfrm>
          <a:prstGeom prst="rect">
            <a:avLst/>
          </a:prstGeom>
        </p:spPr>
      </p:pic>
      <p:sp>
        <p:nvSpPr>
          <p:cNvPr id="3" name="Suorakulmio 2"/>
          <p:cNvSpPr/>
          <p:nvPr userDrawn="1"/>
        </p:nvSpPr>
        <p:spPr>
          <a:xfrm>
            <a:off x="1" y="0"/>
            <a:ext cx="9142547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imeinen asianäkymä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9" y="522855"/>
            <a:ext cx="8728722" cy="6032163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03570" y="1412777"/>
            <a:ext cx="7736860" cy="1632181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3400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703570" y="3437361"/>
            <a:ext cx="7736860" cy="375685"/>
          </a:xfrm>
        </p:spPr>
        <p:txBody>
          <a:bodyPr tIns="0" bIns="0" anchor="t" anchorCtr="0">
            <a:noAutofit/>
          </a:bodyPr>
          <a:lstStyle>
            <a:lvl1pPr marL="0" indent="0" algn="ctr">
              <a:lnSpc>
                <a:spcPct val="120000"/>
              </a:lnSpc>
              <a:spcAft>
                <a:spcPts val="0"/>
              </a:spcAft>
              <a:buNone/>
              <a:defRPr sz="11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94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imeinen asianäkym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03570" y="1412777"/>
            <a:ext cx="7736860" cy="1632181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3400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703570" y="3437361"/>
            <a:ext cx="7736860" cy="375685"/>
          </a:xfrm>
        </p:spPr>
        <p:txBody>
          <a:bodyPr tIns="0" bIns="0" anchor="t" anchorCtr="0">
            <a:noAutofit/>
          </a:bodyPr>
          <a:lstStyle>
            <a:lvl1pPr marL="0" indent="0" algn="ctr">
              <a:lnSpc>
                <a:spcPct val="120000"/>
              </a:lnSpc>
              <a:spcAft>
                <a:spcPts val="0"/>
              </a:spcAft>
              <a:buNone/>
              <a:defRPr sz="11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51"/>
            <a:ext cx="1560659" cy="13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8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imeinen näkym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155" y="1855526"/>
            <a:ext cx="1577881" cy="2103841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153" y="4033768"/>
            <a:ext cx="4391845" cy="475599"/>
          </a:xfrm>
          <a:prstGeom prst="rect">
            <a:avLst/>
          </a:prstGeom>
        </p:spPr>
      </p:pic>
      <p:sp>
        <p:nvSpPr>
          <p:cNvPr id="5" name="Tekstiruutu 4"/>
          <p:cNvSpPr txBox="1"/>
          <p:nvPr userDrawn="1"/>
        </p:nvSpPr>
        <p:spPr>
          <a:xfrm>
            <a:off x="3135915" y="5010984"/>
            <a:ext cx="2880320" cy="493285"/>
          </a:xfrm>
          <a:prstGeom prst="rect">
            <a:avLst/>
          </a:prstGeom>
          <a:noFill/>
        </p:spPr>
        <p:txBody>
          <a:bodyPr wrap="square" lIns="77033" tIns="38517" rIns="77033" bIns="38517" rtlCol="0">
            <a:spAutoFit/>
          </a:bodyPr>
          <a:lstStyle/>
          <a:p>
            <a:pPr algn="ctr"/>
            <a:r>
              <a:rPr lang="fi-FI" sz="2700" b="1" dirty="0" err="1">
                <a:solidFill>
                  <a:schemeClr val="tx2"/>
                </a:solidFill>
              </a:rPr>
              <a:t>vm.fi</a:t>
            </a:r>
            <a:endParaRPr lang="fi-FI" sz="27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27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19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9" y="522855"/>
            <a:ext cx="8728722" cy="6032163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1" y="1412777"/>
            <a:ext cx="7402016" cy="1632181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1" y="3281422"/>
            <a:ext cx="7402016" cy="42414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2547" cy="6858000"/>
          </a:xfrm>
          <a:solidFill>
            <a:srgbClr val="E2E2E2"/>
          </a:solidFill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fi-FI" dirty="0"/>
              <a:t>Lisää kuva napsauttamalla symbolia. Kuvan koko 1920 x 1080 </a:t>
            </a:r>
            <a:r>
              <a:rPr lang="fi-FI" dirty="0" err="1"/>
              <a:t>pikseliä</a:t>
            </a:r>
            <a:r>
              <a:rPr lang="fi-FI" dirty="0"/>
              <a:t>.</a:t>
            </a:r>
          </a:p>
        </p:txBody>
      </p:sp>
      <p:sp>
        <p:nvSpPr>
          <p:cNvPr id="4" name="Suorakulmio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2378" y="5498813"/>
            <a:ext cx="8724162" cy="1042918"/>
          </a:xfrm>
          <a:solidFill>
            <a:schemeClr val="accent1">
              <a:alpha val="90000"/>
            </a:schemeClr>
          </a:solidFill>
        </p:spPr>
        <p:txBody>
          <a:bodyPr lIns="667223" tIns="242627" rIns="606566" bIns="454925" anchor="b" anchorCtr="0">
            <a:spAutoFit/>
          </a:bodyPr>
          <a:lstStyle>
            <a:lvl1pPr>
              <a:lnSpc>
                <a:spcPct val="100000"/>
              </a:lnSpc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21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fiikan esittäm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1" y="1412777"/>
            <a:ext cx="7402016" cy="1632181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5" name="Suorakulmio 4"/>
          <p:cNvSpPr/>
          <p:nvPr userDrawn="1"/>
        </p:nvSpPr>
        <p:spPr>
          <a:xfrm>
            <a:off x="0" y="0"/>
            <a:ext cx="9142547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51"/>
            <a:ext cx="1560659" cy="13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57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läpinäkyvällä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2378" y="5498813"/>
            <a:ext cx="8724162" cy="1042918"/>
          </a:xfrm>
          <a:solidFill>
            <a:schemeClr val="accent1">
              <a:alpha val="90000"/>
            </a:schemeClr>
          </a:solidFill>
        </p:spPr>
        <p:txBody>
          <a:bodyPr lIns="667223" tIns="242627" rIns="606566" bIns="454925" anchor="b" anchorCtr="0">
            <a:spAutoFit/>
          </a:bodyPr>
          <a:lstStyle>
            <a:lvl1pPr>
              <a:lnSpc>
                <a:spcPct val="100000"/>
              </a:lnSpc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484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läpinäkyvällä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0" y="0"/>
            <a:ext cx="9142547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2378" y="5498813"/>
            <a:ext cx="8724162" cy="1042918"/>
          </a:xfrm>
          <a:solidFill>
            <a:srgbClr val="000000">
              <a:alpha val="55000"/>
            </a:srgbClr>
          </a:solidFill>
        </p:spPr>
        <p:txBody>
          <a:bodyPr lIns="667223" tIns="242627" rIns="606566" bIns="454925" anchor="b" anchorCtr="0">
            <a:spAutoFit/>
          </a:bodyPr>
          <a:lstStyle>
            <a:lvl1pPr>
              <a:lnSpc>
                <a:spcPct val="100000"/>
              </a:lnSpc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375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nkilöesitte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 userDrawn="1"/>
        </p:nvSpPr>
        <p:spPr>
          <a:xfrm>
            <a:off x="0" y="0"/>
            <a:ext cx="9142547" cy="6858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712" tIns="51356" rIns="102712" bIns="513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2378" y="5498813"/>
            <a:ext cx="8724162" cy="1042918"/>
          </a:xfrm>
          <a:solidFill>
            <a:schemeClr val="accent1">
              <a:alpha val="90000"/>
            </a:schemeClr>
          </a:solidFill>
        </p:spPr>
        <p:txBody>
          <a:bodyPr lIns="667223" tIns="242627" rIns="606566" bIns="454925" anchor="b" anchorCtr="0">
            <a:spAutoFit/>
          </a:bodyPr>
          <a:lstStyle>
            <a:lvl1pPr>
              <a:lnSpc>
                <a:spcPct val="100000"/>
              </a:lnSpc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577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10460" y="275307"/>
            <a:ext cx="8726080" cy="62664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3" tIns="38517" rIns="77033" bIns="38517" rtlCol="0" anchor="ctr"/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7" y="740704"/>
            <a:ext cx="8352928" cy="537659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93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210460" y="275307"/>
            <a:ext cx="8726080" cy="62664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033" tIns="38517" rIns="77033" bIns="38517" rtlCol="0" anchor="ctr"/>
          <a:lstStyle/>
          <a:p>
            <a:pPr algn="ctr"/>
            <a:endParaRPr lang="fi-FI" sz="270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7" y="740704"/>
            <a:ext cx="8352928" cy="537659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8" y="6192848"/>
            <a:ext cx="1560659" cy="1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5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3" y="145148"/>
            <a:ext cx="7380376" cy="1186497"/>
          </a:xfrm>
          <a:prstGeom prst="rect">
            <a:avLst/>
          </a:prstGeom>
        </p:spPr>
        <p:txBody>
          <a:bodyPr vert="horz" lIns="77033" tIns="38517" rIns="77033" bIns="38517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3" y="1386118"/>
            <a:ext cx="7380376" cy="4779189"/>
          </a:xfrm>
          <a:prstGeom prst="rect">
            <a:avLst/>
          </a:prstGeom>
        </p:spPr>
        <p:txBody>
          <a:bodyPr vert="horz" lIns="77033" tIns="38517" rIns="77033" bIns="38517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3" y="6429832"/>
            <a:ext cx="975264" cy="291647"/>
          </a:xfrm>
          <a:prstGeom prst="rect">
            <a:avLst/>
          </a:prstGeom>
        </p:spPr>
        <p:txBody>
          <a:bodyPr vert="horz" lIns="77033" tIns="38517" rIns="77033" bIns="38517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20.9.2017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1" y="6429832"/>
            <a:ext cx="2895600" cy="291647"/>
          </a:xfrm>
          <a:prstGeom prst="rect">
            <a:avLst/>
          </a:prstGeom>
        </p:spPr>
        <p:txBody>
          <a:bodyPr vert="horz" lIns="77033" tIns="38517" rIns="77033" bIns="38517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2" y="6429832"/>
            <a:ext cx="477416" cy="291647"/>
          </a:xfrm>
          <a:prstGeom prst="rect">
            <a:avLst/>
          </a:prstGeom>
        </p:spPr>
        <p:txBody>
          <a:bodyPr vert="horz" lIns="77033" tIns="38517" rIns="77033" bIns="38517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83" r:id="rId3"/>
    <p:sldLayoutId id="2147483681" r:id="rId4"/>
    <p:sldLayoutId id="2147483672" r:id="rId5"/>
    <p:sldLayoutId id="2147483676" r:id="rId6"/>
    <p:sldLayoutId id="2147483682" r:id="rId7"/>
    <p:sldLayoutId id="2147483673" r:id="rId8"/>
    <p:sldLayoutId id="2147483674" r:id="rId9"/>
    <p:sldLayoutId id="2147483675" r:id="rId10"/>
    <p:sldLayoutId id="2147483684" r:id="rId11"/>
    <p:sldLayoutId id="2147483655" r:id="rId12"/>
    <p:sldLayoutId id="2147483677" r:id="rId13"/>
    <p:sldLayoutId id="2147483678" r:id="rId14"/>
    <p:sldLayoutId id="2147483679" r:id="rId15"/>
    <p:sldLayoutId id="2147483686" r:id="rId16"/>
  </p:sldLayoutIdLst>
  <p:hf hdr="0" ftr="0" dt="0"/>
  <p:txStyles>
    <p:titleStyle>
      <a:lvl1pPr algn="l" defTabSz="1027094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99425" indent="-399425" algn="l" defTabSz="1027094" rtl="0" eaLnBrk="1" latinLnBrk="0" hangingPunct="1">
        <a:spcBef>
          <a:spcPts val="0"/>
        </a:spcBef>
        <a:spcAft>
          <a:spcPts val="899"/>
        </a:spcAft>
        <a:buFont typeface="Verdana" panose="020B0604030504040204" pitchFamily="34" charset="0"/>
        <a:buChar char="‒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807767" indent="-408342" algn="l" defTabSz="1027094" rtl="0" eaLnBrk="1" latinLnBrk="0" hangingPunct="1">
        <a:spcBef>
          <a:spcPts val="0"/>
        </a:spcBef>
        <a:spcAft>
          <a:spcPts val="899"/>
        </a:spcAft>
        <a:buFont typeface="Verdana" panose="020B060403050404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12397" indent="-408342" algn="l" defTabSz="1027094" rtl="0" eaLnBrk="1" latinLnBrk="0" hangingPunct="1">
        <a:spcBef>
          <a:spcPts val="0"/>
        </a:spcBef>
        <a:spcAft>
          <a:spcPts val="899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13751" indent="-203279" algn="l" defTabSz="1027094" rtl="0" eaLnBrk="1" latinLnBrk="0" hangingPunct="1">
        <a:spcBef>
          <a:spcPts val="0"/>
        </a:spcBef>
        <a:spcAft>
          <a:spcPts val="899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9897" indent="-196147" algn="l" defTabSz="1027094" rtl="0" eaLnBrk="1" latinLnBrk="0" hangingPunct="1">
        <a:spcBef>
          <a:spcPts val="0"/>
        </a:spcBef>
        <a:spcAft>
          <a:spcPts val="899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824508" indent="-256774" algn="l" defTabSz="1027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38055" indent="-256774" algn="l" defTabSz="1027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1601" indent="-256774" algn="l" defTabSz="1027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65148" indent="-256774" algn="l" defTabSz="102709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3547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7094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0640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87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7735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1281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94828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375" algn="l" defTabSz="102709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38737" y="1459283"/>
            <a:ext cx="7402016" cy="1632181"/>
          </a:xfrm>
        </p:spPr>
        <p:txBody>
          <a:bodyPr/>
          <a:lstStyle/>
          <a:p>
            <a:pPr algn="ctr"/>
            <a:r>
              <a:rPr lang="fi-FI" sz="3100" dirty="0">
                <a:solidFill>
                  <a:srgbClr val="626365"/>
                </a:solidFill>
                <a:latin typeface="Verdana"/>
              </a:rPr>
              <a:t>MITEN TOIMINTA ORGANISOIDAAN: YHTIÖITTÄMINEN ERITYISKYSYMYKSENÄ </a:t>
            </a:r>
            <a:br>
              <a:rPr lang="fi-FI" sz="3100" dirty="0">
                <a:solidFill>
                  <a:srgbClr val="626365"/>
                </a:solidFill>
                <a:latin typeface="Verdana"/>
              </a:rPr>
            </a:br>
            <a:r>
              <a:rPr lang="fi-FI" sz="3100" dirty="0">
                <a:solidFill>
                  <a:srgbClr val="626365"/>
                </a:solidFill>
                <a:latin typeface="Verdana"/>
              </a:rPr>
              <a:t/>
            </a:r>
            <a:br>
              <a:rPr lang="fi-FI" sz="3100" dirty="0">
                <a:solidFill>
                  <a:srgbClr val="626365"/>
                </a:solidFill>
                <a:latin typeface="Verdana"/>
              </a:rPr>
            </a:br>
            <a:r>
              <a:rPr lang="fi-FI" sz="3100" b="0" dirty="0">
                <a:solidFill>
                  <a:srgbClr val="626365"/>
                </a:solidFill>
                <a:latin typeface="Verdana"/>
              </a:rPr>
              <a:t>Olli Tolkki</a:t>
            </a:r>
            <a:br>
              <a:rPr lang="fi-FI" sz="3100" b="0" dirty="0">
                <a:solidFill>
                  <a:srgbClr val="626365"/>
                </a:solidFill>
                <a:latin typeface="Verdana"/>
              </a:rPr>
            </a:br>
            <a:r>
              <a:rPr lang="fi-FI" sz="1600" b="0" dirty="0">
                <a:solidFill>
                  <a:srgbClr val="626365"/>
                </a:solidFill>
                <a:latin typeface="Verdana"/>
              </a:rPr>
              <a:t>Johtaja, KTM</a:t>
            </a:r>
            <a:br>
              <a:rPr lang="fi-FI" sz="1600" b="0" dirty="0">
                <a:solidFill>
                  <a:srgbClr val="626365"/>
                </a:solidFill>
                <a:latin typeface="Verdana"/>
              </a:rPr>
            </a:br>
            <a:r>
              <a:rPr lang="fi-FI" sz="1600" b="0" dirty="0">
                <a:solidFill>
                  <a:srgbClr val="626365"/>
                </a:solidFill>
                <a:latin typeface="Verdana"/>
              </a:rPr>
              <a:t>20.9. </a:t>
            </a:r>
            <a:endParaRPr lang="fi-FI" sz="16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30" y="5896129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24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Otsikko 1"/>
          <p:cNvSpPr>
            <a:spLocks noGrp="1"/>
          </p:cNvSpPr>
          <p:nvPr>
            <p:ph type="title" idx="4294967295"/>
          </p:nvPr>
        </p:nvSpPr>
        <p:spPr>
          <a:xfrm>
            <a:off x="107505" y="285465"/>
            <a:ext cx="8754936" cy="914400"/>
          </a:xfrm>
        </p:spPr>
        <p:txBody>
          <a:bodyPr>
            <a:noAutofit/>
          </a:bodyPr>
          <a:lstStyle/>
          <a:p>
            <a:r>
              <a:rPr lang="fi-FI" sz="2200" dirty="0"/>
              <a:t>Suomen sote-palvelut yhteensä 22mrd.€, josta julkisesti rahoitetut palvelut lähes 90% ja yksityinen tuotanto noin neljännes</a:t>
            </a:r>
            <a:endParaRPr lang="fi-FI" altLang="fi-FI" sz="2200" b="1" dirty="0">
              <a:solidFill>
                <a:srgbClr val="626365"/>
              </a:solidFill>
              <a:latin typeface="Verdana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5F09985-63E3-445B-AB1B-CB5744C35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250" y="1114882"/>
            <a:ext cx="6752169" cy="51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8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Otsikko 1"/>
          <p:cNvSpPr>
            <a:spLocks noGrp="1"/>
          </p:cNvSpPr>
          <p:nvPr>
            <p:ph type="title" idx="4294967295"/>
          </p:nvPr>
        </p:nvSpPr>
        <p:spPr>
          <a:xfrm>
            <a:off x="738333" y="285465"/>
            <a:ext cx="7842767" cy="914400"/>
          </a:xfrm>
        </p:spPr>
        <p:txBody>
          <a:bodyPr>
            <a:noAutofit/>
          </a:bodyPr>
          <a:lstStyle/>
          <a:p>
            <a:r>
              <a:rPr lang="fi-FI" sz="2200" dirty="0"/>
              <a:t>Alkuperäisen lakiesityksen mukaan valinnanvapauden piiriin jopa 6mrd. € - toteuma voi poiketa arviosta merkittävästi</a:t>
            </a:r>
            <a:endParaRPr lang="fi-FI" altLang="fi-FI" sz="2200" b="1" dirty="0">
              <a:solidFill>
                <a:srgbClr val="626365"/>
              </a:solidFill>
              <a:latin typeface="Verdana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D074BC0-6798-44C9-924E-4DA7AE9ED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753" y="1215350"/>
            <a:ext cx="6259824" cy="4901641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14C002BF-A3E4-470F-95B1-BEB68BB02352}"/>
              </a:ext>
            </a:extLst>
          </p:cNvPr>
          <p:cNvSpPr/>
          <p:nvPr/>
        </p:nvSpPr>
        <p:spPr>
          <a:xfrm rot="2171463">
            <a:off x="7611360" y="1138199"/>
            <a:ext cx="1512423" cy="750368"/>
          </a:xfrm>
          <a:prstGeom prst="round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dirty="0" err="1"/>
              <a:t>Suuntaa-antava</a:t>
            </a:r>
            <a:endParaRPr lang="fi-FI" sz="1500" dirty="0"/>
          </a:p>
        </p:txBody>
      </p:sp>
    </p:spTree>
    <p:extLst>
      <p:ext uri="{BB962C8B-B14F-4D97-AF65-F5344CB8AC3E}">
        <p14:creationId xmlns:p14="http://schemas.microsoft.com/office/powerpoint/2010/main" val="62956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46391" y="1484374"/>
            <a:ext cx="8510547" cy="4516439"/>
          </a:xfrm>
        </p:spPr>
        <p:txBody>
          <a:bodyPr>
            <a:normAutofit/>
          </a:bodyPr>
          <a:lstStyle/>
          <a:p>
            <a:pPr marL="187566" indent="-187566">
              <a:buFont typeface="+mj-lt"/>
              <a:buAutoNum type="arabicParenR"/>
            </a:pPr>
            <a:r>
              <a:rPr lang="en-US" sz="1000" dirty="0" err="1"/>
              <a:t>Yksityisten</a:t>
            </a:r>
            <a:r>
              <a:rPr lang="en-US" sz="1000" dirty="0"/>
              <a:t> </a:t>
            </a:r>
            <a:r>
              <a:rPr lang="en-US" sz="1000" dirty="0" err="1"/>
              <a:t>toimijoiden</a:t>
            </a:r>
            <a:r>
              <a:rPr lang="en-US" sz="1000" dirty="0"/>
              <a:t> </a:t>
            </a:r>
            <a:r>
              <a:rPr lang="en-US" sz="1000" dirty="0" err="1"/>
              <a:t>näkökulmasta</a:t>
            </a:r>
            <a:r>
              <a:rPr lang="en-US" sz="1000" dirty="0"/>
              <a:t> </a:t>
            </a:r>
            <a:r>
              <a:rPr lang="en-US" sz="1000" dirty="0" err="1"/>
              <a:t>uutta</a:t>
            </a:r>
            <a:r>
              <a:rPr lang="en-US" sz="1000" dirty="0"/>
              <a:t> </a:t>
            </a:r>
            <a:r>
              <a:rPr lang="en-US" sz="1000" dirty="0" err="1"/>
              <a:t>markkinaa</a:t>
            </a:r>
            <a:r>
              <a:rPr lang="en-US" sz="1000" dirty="0"/>
              <a:t> </a:t>
            </a:r>
            <a:r>
              <a:rPr lang="en-US" sz="1000" dirty="0" err="1"/>
              <a:t>avautuu</a:t>
            </a:r>
            <a:r>
              <a:rPr lang="en-US" sz="1000" dirty="0"/>
              <a:t> </a:t>
            </a:r>
            <a:r>
              <a:rPr lang="en-US" sz="1000" dirty="0" err="1"/>
              <a:t>kilpailulle</a:t>
            </a:r>
            <a:r>
              <a:rPr lang="en-US" sz="1000" dirty="0"/>
              <a:t> </a:t>
            </a:r>
            <a:r>
              <a:rPr lang="en-US" sz="1000" dirty="0" err="1"/>
              <a:t>merkittävästi</a:t>
            </a:r>
            <a:endParaRPr lang="en-US" sz="1000" dirty="0"/>
          </a:p>
          <a:p>
            <a:pPr marL="283086" lvl="1" indent="-187566">
              <a:buFont typeface="+mj-lt"/>
              <a:buAutoNum type="arabicParenR"/>
            </a:pPr>
            <a:r>
              <a:rPr lang="en-US" sz="900" dirty="0" err="1"/>
              <a:t>Sote-keskustoiminta</a:t>
            </a:r>
            <a:r>
              <a:rPr lang="en-US" sz="900" dirty="0"/>
              <a:t> </a:t>
            </a:r>
            <a:r>
              <a:rPr lang="en-US" sz="900" dirty="0" err="1"/>
              <a:t>suoran</a:t>
            </a:r>
            <a:r>
              <a:rPr lang="en-US" sz="900" dirty="0"/>
              <a:t> </a:t>
            </a:r>
            <a:r>
              <a:rPr lang="en-US" sz="900" dirty="0" err="1"/>
              <a:t>valinnan</a:t>
            </a:r>
            <a:r>
              <a:rPr lang="en-US" sz="900" dirty="0"/>
              <a:t> </a:t>
            </a:r>
            <a:r>
              <a:rPr lang="en-US" sz="900" dirty="0" err="1"/>
              <a:t>vapauden</a:t>
            </a:r>
            <a:r>
              <a:rPr lang="en-US" sz="900" dirty="0"/>
              <a:t> </a:t>
            </a:r>
            <a:r>
              <a:rPr lang="en-US" sz="900" dirty="0" err="1"/>
              <a:t>kautta</a:t>
            </a:r>
            <a:r>
              <a:rPr lang="en-US" sz="900" dirty="0"/>
              <a:t> </a:t>
            </a:r>
            <a:r>
              <a:rPr lang="en-US" sz="900" dirty="0" err="1"/>
              <a:t>jopa</a:t>
            </a:r>
            <a:r>
              <a:rPr lang="en-US" sz="900" dirty="0"/>
              <a:t> 2,5 </a:t>
            </a:r>
            <a:r>
              <a:rPr lang="en-US" sz="900" dirty="0" err="1"/>
              <a:t>mrd</a:t>
            </a:r>
            <a:r>
              <a:rPr lang="en-US" sz="900" dirty="0"/>
              <a:t>.€</a:t>
            </a:r>
          </a:p>
          <a:p>
            <a:pPr marL="283086" lvl="1" indent="-187566">
              <a:buFont typeface="+mj-lt"/>
              <a:buAutoNum type="arabicParenR"/>
            </a:pPr>
            <a:r>
              <a:rPr lang="en-US" sz="900" dirty="0" err="1"/>
              <a:t>Suun</a:t>
            </a:r>
            <a:r>
              <a:rPr lang="en-US" sz="900" dirty="0"/>
              <a:t> </a:t>
            </a:r>
            <a:r>
              <a:rPr lang="en-US" sz="900" dirty="0" err="1"/>
              <a:t>terveydenhuolto</a:t>
            </a:r>
            <a:r>
              <a:rPr lang="en-US" sz="900" dirty="0"/>
              <a:t> 0,3mrd.€</a:t>
            </a:r>
          </a:p>
          <a:p>
            <a:pPr marL="283086" lvl="1" indent="-187566">
              <a:buFont typeface="+mj-lt"/>
              <a:buAutoNum type="arabicParenR"/>
            </a:pPr>
            <a:r>
              <a:rPr lang="en-US" sz="900" dirty="0" err="1"/>
              <a:t>Hoivapalvelut</a:t>
            </a:r>
            <a:r>
              <a:rPr lang="en-US" sz="900" dirty="0"/>
              <a:t> ja </a:t>
            </a:r>
            <a:r>
              <a:rPr lang="en-US" sz="900" dirty="0" err="1"/>
              <a:t>kotipalvelut</a:t>
            </a:r>
            <a:r>
              <a:rPr lang="en-US" sz="900" dirty="0"/>
              <a:t> </a:t>
            </a:r>
            <a:r>
              <a:rPr lang="en-US" sz="900" dirty="0" err="1"/>
              <a:t>henkilökohtaisen</a:t>
            </a:r>
            <a:r>
              <a:rPr lang="en-US" sz="900" dirty="0"/>
              <a:t> </a:t>
            </a:r>
            <a:r>
              <a:rPr lang="en-US" sz="900" dirty="0" err="1"/>
              <a:t>budjetin</a:t>
            </a:r>
            <a:r>
              <a:rPr lang="en-US" sz="900" dirty="0"/>
              <a:t> </a:t>
            </a:r>
            <a:r>
              <a:rPr lang="en-US" sz="900" dirty="0" err="1"/>
              <a:t>kautta</a:t>
            </a:r>
            <a:r>
              <a:rPr lang="en-US" sz="900" dirty="0"/>
              <a:t> (</a:t>
            </a:r>
            <a:r>
              <a:rPr lang="en-US" sz="900" dirty="0" err="1"/>
              <a:t>nettovaikutus</a:t>
            </a:r>
            <a:r>
              <a:rPr lang="en-US" sz="900" dirty="0"/>
              <a:t> </a:t>
            </a:r>
            <a:r>
              <a:rPr lang="en-US" sz="900" dirty="0" err="1"/>
              <a:t>avoinna</a:t>
            </a:r>
            <a:r>
              <a:rPr lang="en-US" sz="900" dirty="0"/>
              <a:t>)</a:t>
            </a:r>
          </a:p>
          <a:p>
            <a:pPr marL="187566" indent="-187566">
              <a:buFont typeface="+mj-lt"/>
              <a:buAutoNum type="arabicParenR"/>
            </a:pPr>
            <a:r>
              <a:rPr lang="en-US" sz="1000" dirty="0" err="1"/>
              <a:t>Vastaavasti</a:t>
            </a:r>
            <a:r>
              <a:rPr lang="en-US" sz="1000" dirty="0"/>
              <a:t> </a:t>
            </a:r>
            <a:r>
              <a:rPr lang="en-US" sz="1000" dirty="0" err="1"/>
              <a:t>nykyisestä</a:t>
            </a:r>
            <a:r>
              <a:rPr lang="en-US" sz="1000" dirty="0"/>
              <a:t> 2,1mrd.€ </a:t>
            </a:r>
            <a:r>
              <a:rPr lang="en-US" sz="1000" dirty="0" err="1"/>
              <a:t>yksityismarkkinasta</a:t>
            </a:r>
            <a:r>
              <a:rPr lang="en-US" sz="1000" dirty="0"/>
              <a:t> </a:t>
            </a:r>
            <a:r>
              <a:rPr lang="en-US" sz="1000" dirty="0" err="1"/>
              <a:t>osa</a:t>
            </a:r>
            <a:r>
              <a:rPr lang="en-US" sz="1000" dirty="0"/>
              <a:t> </a:t>
            </a:r>
            <a:r>
              <a:rPr lang="en-US" sz="1000" dirty="0" err="1"/>
              <a:t>asiakkaista</a:t>
            </a:r>
            <a:r>
              <a:rPr lang="en-US" sz="1000" dirty="0"/>
              <a:t> </a:t>
            </a:r>
            <a:r>
              <a:rPr lang="en-US" sz="1000" dirty="0" err="1"/>
              <a:t>siirtyy</a:t>
            </a:r>
            <a:r>
              <a:rPr lang="en-US" sz="1000" dirty="0"/>
              <a:t> </a:t>
            </a:r>
            <a:r>
              <a:rPr lang="en-US" sz="1000" dirty="0" err="1"/>
              <a:t>valinnanvapausmarkkinan</a:t>
            </a:r>
            <a:r>
              <a:rPr lang="en-US" sz="1000" dirty="0"/>
              <a:t> </a:t>
            </a:r>
            <a:r>
              <a:rPr lang="en-US" sz="1000" dirty="0" err="1"/>
              <a:t>piiriin</a:t>
            </a:r>
            <a:endParaRPr lang="en-US" sz="1000" dirty="0"/>
          </a:p>
          <a:p>
            <a:pPr marL="187566" indent="-187566">
              <a:buFont typeface="+mj-lt"/>
              <a:buAutoNum type="arabicParenR"/>
            </a:pPr>
            <a:r>
              <a:rPr lang="en-US" sz="1000" dirty="0" err="1"/>
              <a:t>Tuottajien</a:t>
            </a:r>
            <a:r>
              <a:rPr lang="en-US" sz="1000" dirty="0"/>
              <a:t> </a:t>
            </a:r>
            <a:r>
              <a:rPr lang="en-US" sz="1000" dirty="0" err="1"/>
              <a:t>palkitsemismalli</a:t>
            </a:r>
            <a:r>
              <a:rPr lang="en-US" sz="1000" dirty="0"/>
              <a:t> </a:t>
            </a:r>
            <a:r>
              <a:rPr lang="en-US" sz="1000" dirty="0" err="1"/>
              <a:t>määrittää</a:t>
            </a:r>
            <a:r>
              <a:rPr lang="en-US" sz="1000" dirty="0"/>
              <a:t> </a:t>
            </a:r>
            <a:r>
              <a:rPr lang="en-US" sz="1000" dirty="0" err="1"/>
              <a:t>toimintamallin</a:t>
            </a:r>
            <a:r>
              <a:rPr lang="en-US" sz="1000" dirty="0"/>
              <a:t> </a:t>
            </a:r>
            <a:r>
              <a:rPr lang="en-US" sz="1000" dirty="0" err="1"/>
              <a:t>valinnanvapausmarkkinassa</a:t>
            </a:r>
            <a:endParaRPr lang="en-US" sz="1000" dirty="0"/>
          </a:p>
          <a:p>
            <a:pPr marL="296112" lvl="1" indent="-101599"/>
            <a:r>
              <a:rPr lang="en-US" sz="1000" dirty="0" err="1"/>
              <a:t>Yksiköiden</a:t>
            </a:r>
            <a:r>
              <a:rPr lang="en-US" sz="1000" dirty="0"/>
              <a:t> </a:t>
            </a:r>
            <a:r>
              <a:rPr lang="en-US" sz="1000" dirty="0" err="1"/>
              <a:t>sijainti</a:t>
            </a:r>
            <a:r>
              <a:rPr lang="en-US" sz="1000" dirty="0"/>
              <a:t> ja </a:t>
            </a:r>
            <a:r>
              <a:rPr lang="en-US" sz="1000" dirty="0" err="1"/>
              <a:t>muut</a:t>
            </a:r>
            <a:r>
              <a:rPr lang="en-US" sz="1000" dirty="0"/>
              <a:t> </a:t>
            </a:r>
            <a:r>
              <a:rPr lang="en-US" sz="1000" dirty="0" err="1"/>
              <a:t>kanavat</a:t>
            </a:r>
            <a:r>
              <a:rPr lang="en-US" sz="1000" dirty="0"/>
              <a:t> (</a:t>
            </a:r>
            <a:r>
              <a:rPr lang="en-US" sz="1000" dirty="0" err="1"/>
              <a:t>digi</a:t>
            </a:r>
            <a:r>
              <a:rPr lang="en-US" sz="1000" dirty="0"/>
              <a:t>)</a:t>
            </a:r>
          </a:p>
          <a:p>
            <a:pPr marL="296112" lvl="1" indent="-101599"/>
            <a:r>
              <a:rPr lang="en-US" sz="1000" dirty="0" err="1"/>
              <a:t>Yksiköiden</a:t>
            </a:r>
            <a:r>
              <a:rPr lang="en-US" sz="1000" dirty="0"/>
              <a:t> </a:t>
            </a:r>
            <a:r>
              <a:rPr lang="en-US" sz="1000" dirty="0" err="1"/>
              <a:t>palvelutarjoama</a:t>
            </a:r>
            <a:r>
              <a:rPr lang="en-US" sz="1000" dirty="0"/>
              <a:t>, </a:t>
            </a:r>
            <a:r>
              <a:rPr lang="en-US" sz="1000" dirty="0" err="1"/>
              <a:t>koko</a:t>
            </a:r>
            <a:r>
              <a:rPr lang="en-US" sz="1000" dirty="0"/>
              <a:t> ja </a:t>
            </a:r>
            <a:r>
              <a:rPr lang="en-US" sz="1000" dirty="0" err="1"/>
              <a:t>henkilöstö</a:t>
            </a:r>
            <a:endParaRPr lang="en-US" sz="1000" dirty="0"/>
          </a:p>
          <a:p>
            <a:pPr marL="296112" lvl="1" indent="-101599"/>
            <a:r>
              <a:rPr lang="en-US" sz="1000" dirty="0" err="1"/>
              <a:t>Toimintamallit</a:t>
            </a:r>
            <a:r>
              <a:rPr lang="en-US" sz="1000" dirty="0"/>
              <a:t> ja </a:t>
            </a:r>
            <a:r>
              <a:rPr lang="en-US" sz="1000" dirty="0" err="1"/>
              <a:t>käytännöt</a:t>
            </a:r>
            <a:endParaRPr lang="en-US" sz="1000" dirty="0"/>
          </a:p>
          <a:p>
            <a:pPr marL="187566" indent="-187566">
              <a:buFont typeface="+mj-lt"/>
              <a:buAutoNum type="arabicParenR"/>
            </a:pPr>
            <a:r>
              <a:rPr lang="en-US" sz="1000" dirty="0" err="1"/>
              <a:t>Yritykset</a:t>
            </a:r>
            <a:r>
              <a:rPr lang="en-US" sz="1000" dirty="0"/>
              <a:t> </a:t>
            </a:r>
            <a:r>
              <a:rPr lang="en-US" sz="1000" dirty="0" err="1"/>
              <a:t>tulevat</a:t>
            </a:r>
            <a:r>
              <a:rPr lang="en-US" sz="1000" dirty="0"/>
              <a:t> </a:t>
            </a:r>
            <a:r>
              <a:rPr lang="en-US" sz="1000" dirty="0" err="1"/>
              <a:t>panostamaan</a:t>
            </a:r>
            <a:r>
              <a:rPr lang="en-US" sz="1000" dirty="0"/>
              <a:t> </a:t>
            </a:r>
            <a:r>
              <a:rPr lang="en-US" sz="1000" dirty="0" err="1"/>
              <a:t>voimakkaasti</a:t>
            </a:r>
            <a:r>
              <a:rPr lang="en-US" sz="1000" dirty="0"/>
              <a:t> </a:t>
            </a:r>
            <a:r>
              <a:rPr lang="en-US" sz="1000" dirty="0" err="1"/>
              <a:t>krittiisiin</a:t>
            </a:r>
            <a:r>
              <a:rPr lang="en-US" sz="1000" dirty="0"/>
              <a:t> </a:t>
            </a:r>
            <a:r>
              <a:rPr lang="en-US" sz="1000" dirty="0" err="1"/>
              <a:t>menestystekijöihin</a:t>
            </a:r>
            <a:r>
              <a:rPr lang="en-US" sz="1000" dirty="0"/>
              <a:t> </a:t>
            </a:r>
            <a:r>
              <a:rPr lang="en-US" sz="1000" dirty="0" err="1"/>
              <a:t>markkinaosuuden</a:t>
            </a:r>
            <a:r>
              <a:rPr lang="en-US" sz="1000" dirty="0"/>
              <a:t> </a:t>
            </a:r>
            <a:r>
              <a:rPr lang="en-US" sz="1000" dirty="0" err="1"/>
              <a:t>voittamiseksi</a:t>
            </a:r>
            <a:r>
              <a:rPr lang="en-US" sz="1000" dirty="0"/>
              <a:t> ja </a:t>
            </a:r>
            <a:r>
              <a:rPr lang="en-US" sz="1000" dirty="0" err="1"/>
              <a:t>toiminnan</a:t>
            </a:r>
            <a:r>
              <a:rPr lang="en-US" sz="1000" dirty="0"/>
              <a:t> </a:t>
            </a:r>
            <a:r>
              <a:rPr lang="en-US" sz="1000" dirty="0" err="1"/>
              <a:t>saamiseksi</a:t>
            </a:r>
            <a:r>
              <a:rPr lang="en-US" sz="1000" dirty="0"/>
              <a:t> </a:t>
            </a:r>
            <a:r>
              <a:rPr lang="en-US" sz="1000" dirty="0" err="1"/>
              <a:t>kannattavaksi</a:t>
            </a:r>
            <a:r>
              <a:rPr lang="en-US" sz="1000" dirty="0"/>
              <a:t> </a:t>
            </a:r>
          </a:p>
          <a:p>
            <a:pPr marL="296112" lvl="1" indent="-101599"/>
            <a:r>
              <a:rPr lang="fi-FI" sz="1000" dirty="0"/>
              <a:t>Laatu (ja sen seuranta/raportointi) on edellytys, mutta sillä ei voiteta peliä</a:t>
            </a:r>
            <a:endParaRPr lang="en-US" sz="1000" dirty="0"/>
          </a:p>
          <a:p>
            <a:pPr marL="296112" lvl="1" indent="-101599"/>
            <a:r>
              <a:rPr lang="en-US" sz="1000" dirty="0" err="1"/>
              <a:t>Asiakaskokemukseen</a:t>
            </a:r>
            <a:r>
              <a:rPr lang="en-US" sz="1000" dirty="0"/>
              <a:t> ja -</a:t>
            </a:r>
            <a:r>
              <a:rPr lang="en-US" sz="1000" dirty="0" err="1"/>
              <a:t>tyytyväisyyteen</a:t>
            </a:r>
            <a:r>
              <a:rPr lang="en-US" sz="1000" dirty="0"/>
              <a:t> </a:t>
            </a:r>
            <a:r>
              <a:rPr lang="en-US" sz="1000" dirty="0" err="1"/>
              <a:t>vaikuttavat</a:t>
            </a:r>
            <a:r>
              <a:rPr lang="en-US" sz="1000" dirty="0"/>
              <a:t> </a:t>
            </a:r>
            <a:r>
              <a:rPr lang="en-US" sz="1000" dirty="0" err="1"/>
              <a:t>tekijät</a:t>
            </a:r>
            <a:r>
              <a:rPr lang="en-US" sz="1000" dirty="0"/>
              <a:t> (</a:t>
            </a:r>
            <a:r>
              <a:rPr lang="en-US" sz="1000" dirty="0" err="1"/>
              <a:t>esim</a:t>
            </a:r>
            <a:r>
              <a:rPr lang="en-US" sz="1000" dirty="0"/>
              <a:t>. </a:t>
            </a:r>
            <a:r>
              <a:rPr lang="en-US" sz="1000" dirty="0" err="1"/>
              <a:t>saatavuus</a:t>
            </a:r>
            <a:r>
              <a:rPr lang="en-US" sz="1000" dirty="0"/>
              <a:t>)</a:t>
            </a:r>
          </a:p>
          <a:p>
            <a:pPr marL="296112" lvl="1" indent="-101599"/>
            <a:r>
              <a:rPr lang="en-US" sz="1000" dirty="0" err="1"/>
              <a:t>Brändi</a:t>
            </a:r>
            <a:r>
              <a:rPr lang="en-US" sz="1000" dirty="0"/>
              <a:t> ja </a:t>
            </a:r>
            <a:r>
              <a:rPr lang="en-US" sz="1000" dirty="0" err="1"/>
              <a:t>markkinointi</a:t>
            </a:r>
            <a:endParaRPr lang="en-US" sz="1000" dirty="0"/>
          </a:p>
          <a:p>
            <a:pPr marL="296112" lvl="1" indent="-101599"/>
            <a:r>
              <a:rPr lang="en-US" sz="1000" dirty="0" err="1"/>
              <a:t>Kannattavuus</a:t>
            </a:r>
            <a:r>
              <a:rPr lang="en-US" sz="1000" dirty="0"/>
              <a:t> ja </a:t>
            </a:r>
            <a:r>
              <a:rPr lang="en-US" sz="1000" dirty="0" err="1"/>
              <a:t>kustannustehokkuus</a:t>
            </a:r>
            <a:endParaRPr lang="en-US" sz="1000" dirty="0"/>
          </a:p>
          <a:p>
            <a:pPr>
              <a:spcBef>
                <a:spcPts val="1008"/>
              </a:spcBef>
              <a:buFont typeface="Wingdings" panose="05000000000000000000" pitchFamily="2" charset="2"/>
              <a:buChar char="à"/>
            </a:pPr>
            <a:endParaRPr lang="fi-FI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altLang="fi-FI" sz="1600" dirty="0">
              <a:cs typeface="Arial" panose="020B0604020202020204" pitchFamily="34" charset="0"/>
            </a:endParaRPr>
          </a:p>
        </p:txBody>
      </p:sp>
      <p:sp>
        <p:nvSpPr>
          <p:cNvPr id="88067" name="Otsikko 1"/>
          <p:cNvSpPr>
            <a:spLocks noGrp="1"/>
          </p:cNvSpPr>
          <p:nvPr>
            <p:ph type="title" idx="4294967295"/>
          </p:nvPr>
        </p:nvSpPr>
        <p:spPr>
          <a:xfrm>
            <a:off x="738334" y="285465"/>
            <a:ext cx="5605463" cy="914400"/>
          </a:xfrm>
        </p:spPr>
        <p:txBody>
          <a:bodyPr>
            <a:noAutofit/>
          </a:bodyPr>
          <a:lstStyle/>
          <a:p>
            <a:r>
              <a:rPr lang="en-US" sz="2200" dirty="0" err="1"/>
              <a:t>Miten</a:t>
            </a:r>
            <a:r>
              <a:rPr lang="en-US" sz="2200" dirty="0"/>
              <a:t> </a:t>
            </a:r>
            <a:r>
              <a:rPr lang="en-US" sz="2200" dirty="0" err="1"/>
              <a:t>yksityiset</a:t>
            </a:r>
            <a:r>
              <a:rPr lang="en-US" sz="2200" dirty="0"/>
              <a:t> </a:t>
            </a:r>
            <a:r>
              <a:rPr lang="en-US" sz="2200" dirty="0" err="1"/>
              <a:t>yritykset</a:t>
            </a:r>
            <a:r>
              <a:rPr lang="en-US" sz="2200" dirty="0"/>
              <a:t> </a:t>
            </a:r>
            <a:r>
              <a:rPr lang="en-US" sz="2200" dirty="0" err="1"/>
              <a:t>lähestyvät</a:t>
            </a:r>
            <a:r>
              <a:rPr lang="en-US" sz="2200" dirty="0"/>
              <a:t> </a:t>
            </a:r>
            <a:r>
              <a:rPr lang="en-US" sz="2200" dirty="0" err="1"/>
              <a:t>asiaa</a:t>
            </a:r>
            <a:r>
              <a:rPr lang="en-US" sz="2200" dirty="0"/>
              <a:t>?</a:t>
            </a:r>
            <a:endParaRPr lang="fi-FI" altLang="fi-FI" sz="2200" b="1" dirty="0">
              <a:solidFill>
                <a:srgbClr val="626365"/>
              </a:solidFill>
              <a:latin typeface="Verdana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CE82CF02-671A-450C-8022-43F11E3A855E}"/>
              </a:ext>
            </a:extLst>
          </p:cNvPr>
          <p:cNvSpPr/>
          <p:nvPr/>
        </p:nvSpPr>
        <p:spPr>
          <a:xfrm rot="2171463">
            <a:off x="7611360" y="1138199"/>
            <a:ext cx="1512423" cy="750368"/>
          </a:xfrm>
          <a:prstGeom prst="round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dirty="0" err="1"/>
              <a:t>Suuntaa-antava</a:t>
            </a:r>
            <a:endParaRPr lang="fi-FI" sz="1500" dirty="0"/>
          </a:p>
        </p:txBody>
      </p:sp>
    </p:spTree>
    <p:extLst>
      <p:ext uri="{BB962C8B-B14F-4D97-AF65-F5344CB8AC3E}">
        <p14:creationId xmlns:p14="http://schemas.microsoft.com/office/powerpoint/2010/main" val="421278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Otsikko 1"/>
          <p:cNvSpPr>
            <a:spLocks noGrp="1"/>
          </p:cNvSpPr>
          <p:nvPr>
            <p:ph type="title" idx="4294967295"/>
          </p:nvPr>
        </p:nvSpPr>
        <p:spPr>
          <a:xfrm>
            <a:off x="738334" y="285465"/>
            <a:ext cx="5605463" cy="914400"/>
          </a:xfrm>
        </p:spPr>
        <p:txBody>
          <a:bodyPr>
            <a:noAutofit/>
          </a:bodyPr>
          <a:lstStyle/>
          <a:p>
            <a:endParaRPr lang="fi-FI" altLang="fi-FI" sz="2200" b="1" dirty="0">
              <a:solidFill>
                <a:srgbClr val="626365"/>
              </a:solidFill>
              <a:latin typeface="Verdana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0453BE3-70B5-4A21-812B-AFCC0BCA6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271" y="1506181"/>
            <a:ext cx="5415803" cy="448280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D198D34-F811-480B-BD5C-B661DDAAEC73}"/>
              </a:ext>
            </a:extLst>
          </p:cNvPr>
          <p:cNvSpPr/>
          <p:nvPr/>
        </p:nvSpPr>
        <p:spPr>
          <a:xfrm>
            <a:off x="6940187" y="5820185"/>
            <a:ext cx="2124003" cy="219784"/>
          </a:xfrm>
          <a:prstGeom prst="rect">
            <a:avLst/>
          </a:prstGeom>
        </p:spPr>
        <p:txBody>
          <a:bodyPr wrap="none" lIns="50018" tIns="25009" rIns="50018" bIns="25009">
            <a:spAutoFit/>
          </a:bodyPr>
          <a:lstStyle/>
          <a:p>
            <a:pPr algn="ctr" defTabSz="500177">
              <a:defRPr/>
            </a:pPr>
            <a:r>
              <a:rPr lang="en-US" sz="1100" b="1" dirty="0" err="1">
                <a:solidFill>
                  <a:srgbClr val="333333"/>
                </a:solidFill>
                <a:latin typeface="Trebuchet MS" charset="0"/>
                <a:ea typeface="Trebuchet MS" charset="0"/>
                <a:cs typeface="Trebuchet MS" charset="0"/>
              </a:rPr>
              <a:t>Lähde</a:t>
            </a:r>
            <a:r>
              <a:rPr lang="en-US" sz="1100" b="1" dirty="0">
                <a:solidFill>
                  <a:srgbClr val="333333"/>
                </a:solidFill>
                <a:latin typeface="Trebuchet MS" charset="0"/>
                <a:ea typeface="Trebuchet MS" charset="0"/>
                <a:cs typeface="Trebuchet MS" charset="0"/>
              </a:rPr>
              <a:t>: ALPO RONKAINEN, BDO</a:t>
            </a:r>
          </a:p>
        </p:txBody>
      </p:sp>
    </p:spTree>
    <p:extLst>
      <p:ext uri="{BB962C8B-B14F-4D97-AF65-F5344CB8AC3E}">
        <p14:creationId xmlns:p14="http://schemas.microsoft.com/office/powerpoint/2010/main" val="314690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747837" y="1583630"/>
            <a:ext cx="4009101" cy="4516439"/>
          </a:xfrm>
        </p:spPr>
        <p:txBody>
          <a:bodyPr>
            <a:normAutofit/>
          </a:bodyPr>
          <a:lstStyle/>
          <a:p>
            <a:r>
              <a:rPr lang="fi-FI" sz="1300" dirty="0"/>
              <a:t>Saattaa vesittää integraatioajatuksen ja johtaa osa-optimointiin</a:t>
            </a:r>
          </a:p>
          <a:p>
            <a:pPr lvl="1"/>
            <a:r>
              <a:rPr lang="fi-FI" sz="1100" dirty="0"/>
              <a:t>Negatiivisen kilpailun ja kilpavarustelun riski</a:t>
            </a:r>
          </a:p>
          <a:p>
            <a:r>
              <a:rPr lang="fi-FI" sz="1300" dirty="0"/>
              <a:t>Riskinä se että resurssit / kustannukset jäävät julkiselle toimijalle, mutta raha seuraa potilaita yksityiselle sektorille</a:t>
            </a:r>
          </a:p>
          <a:p>
            <a:r>
              <a:rPr lang="fi-FI" sz="1300" dirty="0"/>
              <a:t>Kysynnän ja kustannusten merkittävä kasvu: Terveystarpeita voidaan luoda</a:t>
            </a:r>
          </a:p>
          <a:p>
            <a:r>
              <a:rPr lang="fi-FI" sz="1300" dirty="0"/>
              <a:t>Saattaa aiheuttaa vahvaa vastustusta ammattijärjestöissä</a:t>
            </a:r>
          </a:p>
          <a:p>
            <a:r>
              <a:rPr lang="fi-FI" sz="1300" dirty="0"/>
              <a:t>Lainsäädäntö ja juridiset kysymykset vielä osittain auki</a:t>
            </a:r>
          </a:p>
          <a:p>
            <a:pPr lvl="1"/>
            <a:r>
              <a:rPr lang="fi-FI" sz="1100" dirty="0"/>
              <a:t>Päätöksenteko ja pääntävalta</a:t>
            </a:r>
          </a:p>
          <a:p>
            <a:pPr lvl="1"/>
            <a:r>
              <a:rPr lang="fi-FI" sz="1100" dirty="0"/>
              <a:t>Omaisuuden siirrot</a:t>
            </a:r>
          </a:p>
          <a:p>
            <a:pPr lvl="1"/>
            <a:r>
              <a:rPr lang="fi-FI" sz="1100" dirty="0"/>
              <a:t>Työehtosopimusten siirrot</a:t>
            </a:r>
          </a:p>
          <a:p>
            <a:pPr marL="399425" lvl="1" indent="0">
              <a:buNone/>
            </a:pPr>
            <a:endParaRPr lang="fi-FI" sz="1100" dirty="0"/>
          </a:p>
          <a:p>
            <a:pPr marL="0" indent="0">
              <a:spcBef>
                <a:spcPts val="1008"/>
              </a:spcBef>
              <a:buNone/>
            </a:pPr>
            <a:endParaRPr lang="fi-FI" sz="1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sz="1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altLang="fi-FI" sz="1000" dirty="0">
              <a:cs typeface="Arial" panose="020B0604020202020204" pitchFamily="34" charset="0"/>
            </a:endParaRPr>
          </a:p>
        </p:txBody>
      </p:sp>
      <p:sp>
        <p:nvSpPr>
          <p:cNvPr id="88067" name="Otsikko 1"/>
          <p:cNvSpPr>
            <a:spLocks noGrp="1"/>
          </p:cNvSpPr>
          <p:nvPr>
            <p:ph type="title" idx="4294967295"/>
          </p:nvPr>
        </p:nvSpPr>
        <p:spPr>
          <a:xfrm>
            <a:off x="738334" y="285465"/>
            <a:ext cx="5605463" cy="914400"/>
          </a:xfrm>
        </p:spPr>
        <p:txBody>
          <a:bodyPr>
            <a:noAutofit/>
          </a:bodyPr>
          <a:lstStyle/>
          <a:p>
            <a:r>
              <a:rPr lang="en-US" sz="2200" dirty="0" err="1"/>
              <a:t>Miten</a:t>
            </a:r>
            <a:r>
              <a:rPr lang="en-US" sz="2200" dirty="0"/>
              <a:t> </a:t>
            </a:r>
            <a:r>
              <a:rPr lang="en-US" sz="2200" dirty="0" err="1"/>
              <a:t>yksityiset</a:t>
            </a:r>
            <a:r>
              <a:rPr lang="en-US" sz="2200" dirty="0"/>
              <a:t> </a:t>
            </a:r>
            <a:r>
              <a:rPr lang="en-US" sz="2200" dirty="0" err="1"/>
              <a:t>yritykset</a:t>
            </a:r>
            <a:r>
              <a:rPr lang="en-US" sz="2200" dirty="0"/>
              <a:t> </a:t>
            </a:r>
            <a:r>
              <a:rPr lang="en-US" sz="2200" dirty="0" err="1"/>
              <a:t>lähestyvät</a:t>
            </a:r>
            <a:r>
              <a:rPr lang="en-US" sz="2200" dirty="0"/>
              <a:t> </a:t>
            </a:r>
            <a:r>
              <a:rPr lang="en-US" sz="2200" dirty="0" err="1"/>
              <a:t>asiaa</a:t>
            </a:r>
            <a:r>
              <a:rPr lang="en-US" sz="2200" dirty="0"/>
              <a:t>?</a:t>
            </a:r>
            <a:endParaRPr lang="fi-FI" altLang="fi-FI" sz="2200" b="1" dirty="0">
              <a:solidFill>
                <a:srgbClr val="626365"/>
              </a:solidFill>
              <a:latin typeface="Verdana"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246391" y="6172560"/>
            <a:ext cx="8616050" cy="539302"/>
          </a:xfrm>
          <a:prstGeom prst="rect">
            <a:avLst/>
          </a:prstGeom>
          <a:solidFill>
            <a:srgbClr val="304F8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018" tIns="25009" rIns="50018" bIns="25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1" y="6157075"/>
            <a:ext cx="1099052" cy="50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CDBCC190-0D41-4529-94DA-86A4423A1882}"/>
              </a:ext>
            </a:extLst>
          </p:cNvPr>
          <p:cNvSpPr txBox="1">
            <a:spLocks noChangeArrowheads="1"/>
          </p:cNvSpPr>
          <p:nvPr/>
        </p:nvSpPr>
        <p:spPr>
          <a:xfrm>
            <a:off x="320821" y="1583630"/>
            <a:ext cx="4009101" cy="4516439"/>
          </a:xfrm>
          <a:prstGeom prst="rect">
            <a:avLst/>
          </a:prstGeom>
        </p:spPr>
        <p:txBody>
          <a:bodyPr vert="horz" lIns="77033" tIns="38517" rIns="77033" bIns="38517" rtlCol="0">
            <a:normAutofit fontScale="32500" lnSpcReduction="20000"/>
          </a:bodyPr>
          <a:lstStyle>
            <a:lvl1pPr marL="730211" indent="-730211" algn="l" defTabSz="1877685" rtl="0" eaLnBrk="1" latinLnBrk="0" hangingPunct="1">
              <a:spcBef>
                <a:spcPts val="0"/>
              </a:spcBef>
              <a:spcAft>
                <a:spcPts val="1644"/>
              </a:spcAft>
              <a:buFont typeface="Verdana" panose="020B0604030504040204" pitchFamily="34" charset="0"/>
              <a:buChar char="‒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6723" indent="-746512" algn="l" defTabSz="1877685" rtl="0" eaLnBrk="1" latinLnBrk="0" hangingPunct="1">
              <a:spcBef>
                <a:spcPts val="0"/>
              </a:spcBef>
              <a:spcAft>
                <a:spcPts val="1644"/>
              </a:spcAft>
              <a:buFont typeface="Verdana" panose="020B0604030504040204" pitchFamily="34" charset="0"/>
              <a:buChar char="‒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99264" indent="-746512" algn="l" defTabSz="1877685" rtl="0" eaLnBrk="1" latinLnBrk="0" hangingPunct="1">
              <a:spcBef>
                <a:spcPts val="0"/>
              </a:spcBef>
              <a:spcAft>
                <a:spcPts val="1644"/>
              </a:spcAft>
              <a:buFont typeface="Verdana" panose="020B0604030504040204" pitchFamily="34" charset="0"/>
              <a:buChar char="‒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50184" indent="-371625" algn="l" defTabSz="1877685" rtl="0" eaLnBrk="1" latinLnBrk="0" hangingPunct="1">
              <a:spcBef>
                <a:spcPts val="0"/>
              </a:spcBef>
              <a:spcAft>
                <a:spcPts val="1644"/>
              </a:spcAft>
              <a:buFont typeface="Verdana" panose="020B0604030504040204" pitchFamily="34" charset="0"/>
              <a:buChar char="‒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08770" indent="-358586" algn="l" defTabSz="1877685" rtl="0" eaLnBrk="1" latinLnBrk="0" hangingPunct="1">
              <a:spcBef>
                <a:spcPts val="0"/>
              </a:spcBef>
              <a:spcAft>
                <a:spcPts val="1644"/>
              </a:spcAft>
              <a:buFont typeface="Verdana" panose="020B0604030504040204" pitchFamily="34" charset="0"/>
              <a:buChar char="‒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63634" indent="-469422" algn="l" defTabSz="18776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102477" indent="-469422" algn="l" defTabSz="18776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41319" indent="-469422" algn="l" defTabSz="18776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980161" indent="-469422" algn="l" defTabSz="18776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>
                <a:latin typeface="Arial" panose="020B0604020202020204" pitchFamily="34" charset="0"/>
              </a:rPr>
              <a:t>Toiminnan ja hinnoittelun läpinäkyvyys. </a:t>
            </a:r>
          </a:p>
          <a:p>
            <a:pPr lvl="1"/>
            <a:r>
              <a:rPr lang="fi-FI" dirty="0">
                <a:latin typeface="Arial" panose="020B0604020202020204" pitchFamily="34" charset="0"/>
              </a:rPr>
              <a:t>Sisäisen laskentatoimen ja toiminnan seurannan vaatimustason nousu</a:t>
            </a:r>
          </a:p>
          <a:p>
            <a:r>
              <a:rPr lang="fi-FI" dirty="0">
                <a:latin typeface="Arial" panose="020B0604020202020204" pitchFamily="34" charset="0"/>
              </a:rPr>
              <a:t>Pakottaa prosessien sujuvoittamiseen, johtamisen ammattimaisuuden lisäämiseen keskijohdossa sekä Lean-ajatteluun</a:t>
            </a:r>
          </a:p>
          <a:p>
            <a:r>
              <a:rPr lang="fi-FI" dirty="0">
                <a:latin typeface="Arial" panose="020B0604020202020204" pitchFamily="34" charset="0"/>
              </a:rPr>
              <a:t>Pakottaa nykyistä tiukempaan budjetti ja kustannuskuriin</a:t>
            </a:r>
          </a:p>
          <a:p>
            <a:r>
              <a:rPr lang="fi-FI" dirty="0">
                <a:latin typeface="Arial" panose="020B0604020202020204" pitchFamily="34" charset="0"/>
              </a:rPr>
              <a:t>Edellyttää nykyistä enemmän joustavuutta tuotanto-organisaatioilta</a:t>
            </a:r>
          </a:p>
          <a:p>
            <a:r>
              <a:rPr lang="fi-FI" dirty="0">
                <a:latin typeface="Arial" panose="020B0604020202020204" pitchFamily="34" charset="0"/>
              </a:rPr>
              <a:t>Professiopohjaisesta johtamisesta ammattimaiseen yleisjohtamiseen</a:t>
            </a:r>
          </a:p>
          <a:p>
            <a:r>
              <a:rPr lang="fi-FI" dirty="0">
                <a:latin typeface="Arial" panose="020B0604020202020204" pitchFamily="34" charset="0"/>
              </a:rPr>
              <a:t>Positiivisen kilpailun mahdollisuus – tulee parantaa jatkuvasti jota pärjää kilpailussa</a:t>
            </a:r>
          </a:p>
          <a:p>
            <a:r>
              <a:rPr lang="fi-FI" dirty="0">
                <a:latin typeface="Arial" panose="020B0604020202020204" pitchFamily="34" charset="0"/>
              </a:rPr>
              <a:t>Pakottaa nykyistä asiakaslähtöisempään toimintatapaan</a:t>
            </a:r>
          </a:p>
          <a:p>
            <a:pPr marL="0" indent="0">
              <a:spcBef>
                <a:spcPts val="1008"/>
              </a:spcBef>
              <a:buNone/>
            </a:pPr>
            <a:endParaRPr lang="fi-FI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sz="1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008"/>
              </a:spcBef>
              <a:buFontTx/>
              <a:buChar char="•"/>
            </a:pPr>
            <a:endParaRPr lang="fi-FI" altLang="fi-FI" sz="15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84398"/>
      </p:ext>
    </p:extLst>
  </p:cSld>
  <p:clrMapOvr>
    <a:masterClrMapping/>
  </p:clrMapOvr>
</p:sld>
</file>

<file path=ppt/theme/theme1.xml><?xml version="1.0" encoding="utf-8"?>
<a:theme xmlns:a="http://schemas.openxmlformats.org/drawingml/2006/main" name="valmennusvideon pohja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_wo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VM_video_v2016_03_29.potx" id="{75268AFB-3AEC-4657-AF6C-25557A05EA48}" vid="{64D850C4-A3A9-487F-A82D-3F45D8F4E13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valmennusvideon pohja</Template>
  <TotalTime>15044</TotalTime>
  <Words>319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valmennusvideon pohja</vt:lpstr>
      <vt:lpstr>MITEN TOIMINTA ORGANISOIDAAN: YHTIÖITTÄMINEN ERITYISKYSYMYKSENÄ   Olli Tolkki Johtaja, KTM 20.9. </vt:lpstr>
      <vt:lpstr>Suomen sote-palvelut yhteensä 22mrd.€, josta julkisesti rahoitetut palvelut lähes 90% ja yksityinen tuotanto noin neljännes</vt:lpstr>
      <vt:lpstr>Alkuperäisen lakiesityksen mukaan valinnanvapauden piiriin jopa 6mrd. € - toteuma voi poiketa arviosta merkittävästi</vt:lpstr>
      <vt:lpstr>Miten yksityiset yritykset lähestyvät asiaa?</vt:lpstr>
      <vt:lpstr>PowerPoint Presentation</vt:lpstr>
      <vt:lpstr>Miten yksityiset yritykset lähestyvät asiaa?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Hytönen Heta VM</dc:creator>
  <cp:lastModifiedBy>Stenka Christiansen</cp:lastModifiedBy>
  <cp:revision>258</cp:revision>
  <cp:lastPrinted>2017-09-13T10:29:40Z</cp:lastPrinted>
  <dcterms:created xsi:type="dcterms:W3CDTF">2017-08-21T08:02:53Z</dcterms:created>
  <dcterms:modified xsi:type="dcterms:W3CDTF">2017-09-20T04:24:18Z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