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2FBB-FDD8-4A38-AFFB-B30638087A18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3912-157E-4313-AF9A-354B7CA368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59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2FBB-FDD8-4A38-AFFB-B30638087A18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3912-157E-4313-AF9A-354B7CA368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405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2FBB-FDD8-4A38-AFFB-B30638087A18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3912-157E-4313-AF9A-354B7CA368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045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2FBB-FDD8-4A38-AFFB-B30638087A18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3912-157E-4313-AF9A-354B7CA368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083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2FBB-FDD8-4A38-AFFB-B30638087A18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3912-157E-4313-AF9A-354B7CA368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9523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2FBB-FDD8-4A38-AFFB-B30638087A18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3912-157E-4313-AF9A-354B7CA368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429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2FBB-FDD8-4A38-AFFB-B30638087A18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3912-157E-4313-AF9A-354B7CA368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5584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2FBB-FDD8-4A38-AFFB-B30638087A18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3912-157E-4313-AF9A-354B7CA368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067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2FBB-FDD8-4A38-AFFB-B30638087A18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3912-157E-4313-AF9A-354B7CA368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185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2FBB-FDD8-4A38-AFFB-B30638087A18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3912-157E-4313-AF9A-354B7CA368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5228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2FBB-FDD8-4A38-AFFB-B30638087A18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3912-157E-4313-AF9A-354B7CA368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0307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B2FBB-FDD8-4A38-AFFB-B30638087A18}" type="datetimeFigureOut">
              <a:rPr lang="fi-FI" smtClean="0"/>
              <a:t>7.6.2016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C3912-157E-4313-AF9A-354B7CA368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765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9"/>
          <p:cNvSpPr>
            <a:spLocks noGrp="1"/>
          </p:cNvSpPr>
          <p:nvPr>
            <p:ph type="title"/>
          </p:nvPr>
        </p:nvSpPr>
        <p:spPr>
          <a:xfrm>
            <a:off x="107504" y="260648"/>
            <a:ext cx="6914963" cy="114300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fi-FI" sz="2700" b="1" dirty="0" smtClean="0">
                <a:solidFill>
                  <a:srgbClr val="365F91"/>
                </a:solidFill>
                <a:effectLst/>
                <a:latin typeface="Arial"/>
                <a:ea typeface="Times New Roman"/>
              </a:rPr>
              <a:t/>
            </a:r>
            <a:br>
              <a:rPr lang="fi-FI" sz="2700" b="1" dirty="0" smtClean="0">
                <a:solidFill>
                  <a:srgbClr val="365F91"/>
                </a:solidFill>
                <a:effectLst/>
                <a:latin typeface="Arial"/>
                <a:ea typeface="Times New Roman"/>
              </a:rPr>
            </a:br>
            <a:r>
              <a:rPr lang="fi-FI" sz="2700" b="1" dirty="0">
                <a:solidFill>
                  <a:srgbClr val="365F91"/>
                </a:solidFill>
                <a:latin typeface="Arial"/>
                <a:ea typeface="Times New Roman"/>
              </a:rPr>
              <a:t/>
            </a:r>
            <a:br>
              <a:rPr lang="fi-FI" sz="2700" b="1" dirty="0">
                <a:solidFill>
                  <a:srgbClr val="365F91"/>
                </a:solidFill>
                <a:latin typeface="Arial"/>
                <a:ea typeface="Times New Roman"/>
              </a:rPr>
            </a:br>
            <a:r>
              <a:rPr lang="fi-FI" sz="2700" b="1" dirty="0" smtClean="0">
                <a:solidFill>
                  <a:srgbClr val="365F91"/>
                </a:solidFill>
                <a:effectLst/>
                <a:latin typeface="Arial"/>
                <a:ea typeface="Times New Roman"/>
              </a:rPr>
              <a:t>II Suomen valtionhallinto tänään </a:t>
            </a:r>
            <a:br>
              <a:rPr lang="fi-FI" sz="2700" b="1" dirty="0" smtClean="0">
                <a:solidFill>
                  <a:srgbClr val="365F91"/>
                </a:solidFill>
                <a:effectLst/>
                <a:latin typeface="Arial"/>
                <a:ea typeface="Times New Roman"/>
              </a:rPr>
            </a:br>
            <a:r>
              <a:rPr lang="fi-FI" sz="2700" b="1" dirty="0" smtClean="0">
                <a:effectLst/>
                <a:latin typeface="Arial"/>
                <a:ea typeface="Times New Roman"/>
              </a:rPr>
              <a:t>– yhteinen luento-osuus </a:t>
            </a:r>
            <a:r>
              <a:rPr lang="fi-FI" dirty="0" smtClean="0">
                <a:effectLst/>
                <a:latin typeface="Times New Roman"/>
                <a:ea typeface="Times New Roman"/>
              </a:rPr>
              <a:t/>
            </a:r>
            <a:br>
              <a:rPr lang="fi-FI" dirty="0" smtClean="0">
                <a:effectLst/>
                <a:latin typeface="Times New Roman"/>
                <a:ea typeface="Times New Roman"/>
              </a:rPr>
            </a:br>
            <a:endParaRPr lang="fi-FI" dirty="0"/>
          </a:p>
        </p:txBody>
      </p:sp>
      <p:sp>
        <p:nvSpPr>
          <p:cNvPr id="11" name="Sisällön paikkamerkki 10"/>
          <p:cNvSpPr>
            <a:spLocks noGrp="1"/>
          </p:cNvSpPr>
          <p:nvPr>
            <p:ph idx="1"/>
          </p:nvPr>
        </p:nvSpPr>
        <p:spPr>
          <a:xfrm>
            <a:off x="402047" y="1414031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1700" b="1" dirty="0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  <a:t>10:00	</a:t>
            </a:r>
            <a:r>
              <a:rPr lang="fi-FI" sz="1700" b="1" dirty="0" smtClean="0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  <a:t>Tervetuloa </a:t>
            </a:r>
            <a:r>
              <a:rPr lang="fi-FI" sz="1700" b="1" dirty="0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  <a:t>harjoitteluun valtionhallintoon!</a:t>
            </a:r>
            <a:br>
              <a:rPr lang="fi-FI" sz="1700" b="1" dirty="0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</a:br>
            <a:r>
              <a:rPr lang="fi-FI" sz="1700" b="1" dirty="0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  <a:t>	</a:t>
            </a:r>
            <a:r>
              <a:rPr lang="fi-FI" sz="1700" b="1" dirty="0" smtClean="0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  <a:t>Valtio </a:t>
            </a:r>
            <a:r>
              <a:rPr lang="fi-FI" sz="1700" b="1" dirty="0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  <a:t>työpaikkana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sz="1700" i="1" dirty="0" smtClean="0"/>
              <a:t>	</a:t>
            </a:r>
            <a:r>
              <a:rPr lang="fi-FI" sz="1700" i="1" dirty="0"/>
              <a:t>Valtion työmarkkinajohtaja Juha Sarkio ja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sz="1700" i="1" dirty="0"/>
              <a:t>	neuvotteleva virkamies Marjaana </a:t>
            </a:r>
            <a:r>
              <a:rPr lang="fi-FI" sz="1700" i="1" dirty="0" err="1"/>
              <a:t>Laine,valtiovarainministeriö</a:t>
            </a:r>
            <a:r>
              <a:rPr lang="fi-FI" sz="1700" i="1" dirty="0"/>
              <a:t>  </a:t>
            </a:r>
          </a:p>
          <a:p>
            <a:pPr marL="0" indent="0">
              <a:buNone/>
            </a:pPr>
            <a:endParaRPr lang="fi-FI" sz="1700" dirty="0"/>
          </a:p>
          <a:p>
            <a:pPr marL="0" indent="0">
              <a:buNone/>
            </a:pPr>
            <a:r>
              <a:rPr lang="fi-FI" sz="1700" b="1" dirty="0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  <a:t>10:45	</a:t>
            </a:r>
            <a:r>
              <a:rPr lang="fi-FI" sz="1700" b="1" dirty="0" err="1" smtClean="0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  <a:t>Digi</a:t>
            </a:r>
            <a:r>
              <a:rPr lang="fi-FI" sz="1700" b="1" dirty="0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  <a:t>, </a:t>
            </a:r>
            <a:r>
              <a:rPr lang="fi-FI" sz="1700" b="1" dirty="0" err="1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  <a:t>Digi</a:t>
            </a:r>
            <a:r>
              <a:rPr lang="fi-FI" sz="1700" b="1" dirty="0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  <a:t>, </a:t>
            </a:r>
            <a:r>
              <a:rPr lang="fi-FI" sz="1700" b="1" dirty="0" err="1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  <a:t>KaPA</a:t>
            </a:r>
            <a:r>
              <a:rPr lang="fi-FI" sz="1700" b="1" dirty="0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  <a:t>, </a:t>
            </a:r>
            <a:r>
              <a:rPr lang="fi-FI" sz="1700" b="1" dirty="0" err="1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  <a:t>KaPA</a:t>
            </a:r>
            <a:r>
              <a:rPr lang="fi-FI" sz="1700" b="1" dirty="0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  <a:t/>
            </a:r>
            <a:br>
              <a:rPr lang="fi-FI" sz="1700" b="1" dirty="0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</a:br>
            <a:r>
              <a:rPr lang="fi-FI" sz="1700" b="1" dirty="0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  <a:t>	</a:t>
            </a:r>
            <a:r>
              <a:rPr lang="fi-FI" sz="1700" b="1" dirty="0" smtClean="0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  <a:t>Kansallinen </a:t>
            </a:r>
            <a:r>
              <a:rPr lang="fi-FI" sz="1700" b="1" dirty="0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  <a:t>palveluarkkitehtuuri ja </a:t>
            </a:r>
            <a:r>
              <a:rPr lang="fi-FI" sz="1700" b="1" dirty="0" err="1" smtClean="0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  <a:t>digiperiaatteet</a:t>
            </a:r>
            <a:r>
              <a:rPr lang="fi-FI" sz="1700" b="1" dirty="0" smtClean="0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  <a:t> </a:t>
            </a:r>
            <a:r>
              <a:rPr lang="fi-FI" sz="1700" b="1" dirty="0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  <a:t>esimerkkeinä </a:t>
            </a:r>
            <a:r>
              <a:rPr lang="fi-FI" sz="1700" b="1" dirty="0" smtClean="0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  <a:t>	asiakaslähtöisen hallinnon </a:t>
            </a:r>
            <a:r>
              <a:rPr lang="fi-FI" sz="1700" b="1" dirty="0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  <a:t>kehittämisestä </a:t>
            </a:r>
            <a:r>
              <a:rPr lang="fi-FI" sz="1700" i="1" dirty="0"/>
              <a:t/>
            </a:r>
            <a:br>
              <a:rPr lang="fi-FI" sz="1700" i="1" dirty="0"/>
            </a:br>
            <a:r>
              <a:rPr lang="fi-FI" sz="1700" i="1" dirty="0" smtClean="0"/>
              <a:t>	Erityisasiantuntija </a:t>
            </a:r>
            <a:r>
              <a:rPr lang="fi-FI" sz="1700" i="1" dirty="0"/>
              <a:t>Aleksi Kopponen, </a:t>
            </a:r>
            <a:br>
              <a:rPr lang="fi-FI" sz="1700" i="1" dirty="0"/>
            </a:br>
            <a:r>
              <a:rPr lang="fi-FI" sz="1700" i="1" dirty="0" smtClean="0"/>
              <a:t>	Julkisen </a:t>
            </a:r>
            <a:r>
              <a:rPr lang="fi-FI" sz="1700" i="1" dirty="0"/>
              <a:t>hallinnon ICT –osasto, valtiovarainministeriö</a:t>
            </a:r>
            <a:br>
              <a:rPr lang="fi-FI" sz="1700" i="1" dirty="0"/>
            </a:br>
            <a:r>
              <a:rPr lang="fi-FI" sz="1700" i="1" dirty="0"/>
              <a:t/>
            </a:r>
            <a:br>
              <a:rPr lang="fi-FI" sz="1700" i="1" dirty="0"/>
            </a:br>
            <a:r>
              <a:rPr lang="fi-FI" sz="1700" b="1" dirty="0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  <a:t>Lyhyt tauko noin klo </a:t>
            </a:r>
            <a:r>
              <a:rPr lang="fi-FI" sz="1700" b="1" dirty="0" smtClean="0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  <a:t>11.30</a:t>
            </a:r>
          </a:p>
          <a:p>
            <a:pPr marL="0" indent="0">
              <a:buNone/>
            </a:pPr>
            <a:endParaRPr lang="fi-FI" sz="1700" b="1" dirty="0">
              <a:solidFill>
                <a:srgbClr val="365F91"/>
              </a:solidFill>
              <a:latin typeface="Arial"/>
              <a:ea typeface="Times New Roman"/>
              <a:cs typeface="+mj-cs"/>
            </a:endParaRPr>
          </a:p>
          <a:p>
            <a:pPr marL="0" indent="0">
              <a:buNone/>
            </a:pPr>
            <a:r>
              <a:rPr lang="fi-FI" sz="1700" dirty="0"/>
              <a:t> </a:t>
            </a:r>
            <a:r>
              <a:rPr lang="fi-FI" sz="1700" b="1" dirty="0" smtClean="0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  <a:t>11:45</a:t>
            </a:r>
            <a:r>
              <a:rPr lang="fi-FI" sz="1700" b="1" dirty="0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  <a:t>	</a:t>
            </a:r>
            <a:r>
              <a:rPr lang="fi-FI" sz="1700" b="1" dirty="0" smtClean="0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  <a:t>Näkymiä </a:t>
            </a:r>
            <a:r>
              <a:rPr lang="fi-FI" sz="1700" b="1" dirty="0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  <a:t>valtion ylimmän johdon paikalta</a:t>
            </a:r>
            <a:br>
              <a:rPr lang="fi-FI" sz="1700" b="1" dirty="0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</a:br>
            <a:r>
              <a:rPr lang="fi-FI" sz="1700" b="1" dirty="0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  <a:t>	</a:t>
            </a:r>
            <a:r>
              <a:rPr lang="fi-FI" sz="1700" b="1" dirty="0" smtClean="0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  <a:t>Harjoittelijoiden </a:t>
            </a:r>
            <a:r>
              <a:rPr lang="fi-FI" sz="1700" b="1" dirty="0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  <a:t>kysymyksiä kansliapäällikölle</a:t>
            </a:r>
            <a:r>
              <a:rPr lang="fi-FI" sz="1700" dirty="0"/>
              <a:t/>
            </a:r>
            <a:br>
              <a:rPr lang="fi-FI" sz="1700" dirty="0"/>
            </a:br>
            <a:r>
              <a:rPr lang="fi-FI" sz="1700" dirty="0" smtClean="0"/>
              <a:t>	</a:t>
            </a:r>
            <a:r>
              <a:rPr lang="fi-FI" sz="1700" i="1" dirty="0" smtClean="0"/>
              <a:t>Kansliapäällikkö </a:t>
            </a:r>
            <a:r>
              <a:rPr lang="fi-FI" sz="1700" i="1" dirty="0"/>
              <a:t>Harri Pursiainen, liikenne- ja </a:t>
            </a:r>
            <a:r>
              <a:rPr lang="fi-FI" sz="1700" i="1" dirty="0" smtClean="0"/>
              <a:t>viestintäministeriö</a:t>
            </a:r>
          </a:p>
          <a:p>
            <a:pPr marL="0" indent="0">
              <a:buNone/>
            </a:pPr>
            <a:endParaRPr lang="fi-FI" sz="1700" i="1" dirty="0" smtClean="0"/>
          </a:p>
          <a:p>
            <a:pPr marL="0" indent="0">
              <a:buNone/>
            </a:pPr>
            <a:r>
              <a:rPr lang="fi-FI" sz="1700" b="1" dirty="0">
                <a:solidFill>
                  <a:srgbClr val="365F91"/>
                </a:solidFill>
                <a:latin typeface="Arial"/>
                <a:ea typeface="Times New Roman"/>
                <a:cs typeface="+mj-cs"/>
              </a:rPr>
              <a:t>Yhteinen osuus päättyy noin 12:30</a:t>
            </a:r>
          </a:p>
          <a:p>
            <a:pPr marL="0" indent="0">
              <a:buNone/>
            </a:pPr>
            <a:endParaRPr lang="fi-FI" sz="1100" dirty="0" smtClean="0"/>
          </a:p>
        </p:txBody>
      </p:sp>
      <p:sp>
        <p:nvSpPr>
          <p:cNvPr id="14" name="AutoShape 30"/>
          <p:cNvSpPr>
            <a:spLocks noChangeArrowheads="1"/>
          </p:cNvSpPr>
          <p:nvPr/>
        </p:nvSpPr>
        <p:spPr bwMode="auto">
          <a:xfrm>
            <a:off x="6588224" y="3573015"/>
            <a:ext cx="2240280" cy="1343025"/>
          </a:xfrm>
          <a:prstGeom prst="foldedCorner">
            <a:avLst>
              <a:gd name="adj" fmla="val 12500"/>
            </a:avLst>
          </a:prstGeom>
          <a:solidFill>
            <a:schemeClr val="accent2">
              <a:lumMod val="75000"/>
              <a:lumOff val="25000"/>
              <a:alpha val="30000"/>
            </a:schemeClr>
          </a:solidFill>
          <a:ln w="6350">
            <a:solidFill>
              <a:srgbClr val="969696"/>
            </a:solidFill>
            <a:round/>
            <a:headEnd/>
            <a:tailEnd/>
          </a:ln>
        </p:spPr>
        <p:txBody>
          <a:bodyPr rot="0" vert="horz" wrap="square" lIns="137160" tIns="91440" rIns="13716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fi-FI" sz="900" b="1" dirty="0">
                <a:effectLst/>
                <a:latin typeface="Arial"/>
                <a:ea typeface="Times New Roman"/>
              </a:rPr>
              <a:t>Luennot videoidaan</a:t>
            </a:r>
            <a:br>
              <a:rPr lang="fi-FI" sz="900" b="1" dirty="0">
                <a:effectLst/>
                <a:latin typeface="Arial"/>
                <a:ea typeface="Times New Roman"/>
              </a:rPr>
            </a:br>
            <a:r>
              <a:rPr lang="fi-FI" sz="500" b="1" dirty="0">
                <a:effectLst/>
                <a:latin typeface="Arial"/>
                <a:ea typeface="Times New Roman"/>
              </a:rPr>
              <a:t/>
            </a:r>
            <a:br>
              <a:rPr lang="fi-FI" sz="500" b="1" dirty="0">
                <a:effectLst/>
                <a:latin typeface="Arial"/>
                <a:ea typeface="Times New Roman"/>
              </a:rPr>
            </a:br>
            <a:r>
              <a:rPr lang="fi-FI" sz="900" b="1" dirty="0">
                <a:effectLst/>
                <a:latin typeface="Arial"/>
                <a:ea typeface="Times New Roman"/>
              </a:rPr>
              <a:t>Salissa käytössä viestiseinä</a:t>
            </a:r>
            <a:br>
              <a:rPr lang="fi-FI" sz="900" b="1" dirty="0">
                <a:effectLst/>
                <a:latin typeface="Arial"/>
                <a:ea typeface="Times New Roman"/>
              </a:rPr>
            </a:br>
            <a:r>
              <a:rPr lang="fi-FI" sz="500" b="1" dirty="0">
                <a:effectLst/>
                <a:latin typeface="Arial"/>
                <a:ea typeface="Times New Roman"/>
              </a:rPr>
              <a:t/>
            </a:r>
            <a:br>
              <a:rPr lang="fi-FI" sz="500" b="1" dirty="0">
                <a:effectLst/>
                <a:latin typeface="Arial"/>
                <a:ea typeface="Times New Roman"/>
              </a:rPr>
            </a:br>
            <a:r>
              <a:rPr lang="fi-FI" sz="900" b="1" dirty="0" err="1">
                <a:effectLst/>
                <a:latin typeface="Arial"/>
                <a:ea typeface="Times New Roman"/>
              </a:rPr>
              <a:t>Twitter</a:t>
            </a:r>
            <a:r>
              <a:rPr lang="fi-FI" sz="900" b="1" dirty="0">
                <a:effectLst/>
                <a:latin typeface="Arial"/>
                <a:ea typeface="Times New Roman"/>
              </a:rPr>
              <a:t>: #</a:t>
            </a:r>
            <a:r>
              <a:rPr lang="fi-FI" sz="900" b="1" dirty="0" err="1">
                <a:effectLst/>
                <a:latin typeface="Arial"/>
                <a:ea typeface="Times New Roman"/>
              </a:rPr>
              <a:t>valtiolle.fi</a:t>
            </a:r>
            <a:endParaRPr lang="fi-FI" sz="1200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i-FI" sz="500" b="1" dirty="0">
                <a:effectLst/>
                <a:latin typeface="Arial"/>
                <a:ea typeface="Times New Roman"/>
              </a:rPr>
              <a:t> </a:t>
            </a:r>
            <a:endParaRPr lang="fi-FI" sz="1200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i-FI" sz="900" b="1" dirty="0">
                <a:effectLst/>
                <a:latin typeface="Arial"/>
                <a:ea typeface="Times New Roman"/>
              </a:rPr>
              <a:t>Edellisellä viikolla osallistujille lähetetään muutama ennakko-</a:t>
            </a:r>
            <a:br>
              <a:rPr lang="fi-FI" sz="900" b="1" dirty="0">
                <a:effectLst/>
                <a:latin typeface="Arial"/>
                <a:ea typeface="Times New Roman"/>
              </a:rPr>
            </a:br>
            <a:r>
              <a:rPr lang="fi-FI" sz="900" b="1" dirty="0">
                <a:effectLst/>
                <a:latin typeface="Arial"/>
                <a:ea typeface="Times New Roman"/>
              </a:rPr>
              <a:t>tehtävä</a:t>
            </a:r>
            <a:endParaRPr lang="fi-FI" sz="12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6632"/>
            <a:ext cx="252412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875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</Words>
  <Application>Microsoft Office PowerPoint</Application>
  <PresentationFormat>Näytössä katseltava diaesitys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  II Suomen valtionhallinto tänään  – yhteinen luento-osuus  </vt:lpstr>
    </vt:vector>
  </TitlesOfParts>
  <Company>VIP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Suomen valtionhallinto tänään  – yhteinen luento-osuus</dc:title>
  <dc:creator>Savinen Marianne VM</dc:creator>
  <cp:lastModifiedBy>Savinen Marianne VM</cp:lastModifiedBy>
  <cp:revision>2</cp:revision>
  <dcterms:created xsi:type="dcterms:W3CDTF">2016-06-07T06:55:51Z</dcterms:created>
  <dcterms:modified xsi:type="dcterms:W3CDTF">2016-06-07T07:11:41Z</dcterms:modified>
</cp:coreProperties>
</file>