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diagrams/quickStyle1.xml" ContentType="application/vnd.openxmlformats-officedocument.drawingml.diagramStyl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1" r:id="rId4"/>
    <p:sldMasterId id="2147483682" r:id="rId5"/>
  </p:sldMasterIdLst>
  <p:notesMasterIdLst>
    <p:notesMasterId r:id="rId53"/>
  </p:notesMasterIdLst>
  <p:sldIdLst>
    <p:sldId id="256" r:id="rId6"/>
    <p:sldId id="310" r:id="rId7"/>
    <p:sldId id="296" r:id="rId8"/>
    <p:sldId id="312" r:id="rId9"/>
    <p:sldId id="315" r:id="rId10"/>
    <p:sldId id="298" r:id="rId11"/>
    <p:sldId id="313" r:id="rId12"/>
    <p:sldId id="282" r:id="rId13"/>
    <p:sldId id="304" r:id="rId14"/>
    <p:sldId id="305" r:id="rId15"/>
    <p:sldId id="319" r:id="rId16"/>
    <p:sldId id="340" r:id="rId17"/>
    <p:sldId id="341" r:id="rId18"/>
    <p:sldId id="329" r:id="rId19"/>
    <p:sldId id="330" r:id="rId20"/>
    <p:sldId id="331" r:id="rId21"/>
    <p:sldId id="333" r:id="rId22"/>
    <p:sldId id="314" r:id="rId23"/>
    <p:sldId id="316" r:id="rId24"/>
    <p:sldId id="317" r:id="rId25"/>
    <p:sldId id="290" r:id="rId26"/>
    <p:sldId id="291" r:id="rId27"/>
    <p:sldId id="323" r:id="rId28"/>
    <p:sldId id="322" r:id="rId29"/>
    <p:sldId id="326" r:id="rId30"/>
    <p:sldId id="320" r:id="rId31"/>
    <p:sldId id="335" r:id="rId32"/>
    <p:sldId id="324" r:id="rId33"/>
    <p:sldId id="338" r:id="rId34"/>
    <p:sldId id="339" r:id="rId35"/>
    <p:sldId id="327" r:id="rId36"/>
    <p:sldId id="336" r:id="rId37"/>
    <p:sldId id="337" r:id="rId38"/>
    <p:sldId id="325" r:id="rId39"/>
    <p:sldId id="343" r:id="rId40"/>
    <p:sldId id="344" r:id="rId41"/>
    <p:sldId id="345" r:id="rId42"/>
    <p:sldId id="347" r:id="rId43"/>
    <p:sldId id="346" r:id="rId44"/>
    <p:sldId id="348" r:id="rId45"/>
    <p:sldId id="349" r:id="rId46"/>
    <p:sldId id="328" r:id="rId47"/>
    <p:sldId id="350" r:id="rId48"/>
    <p:sldId id="351" r:id="rId49"/>
    <p:sldId id="352" r:id="rId50"/>
    <p:sldId id="332" r:id="rId51"/>
    <p:sldId id="321"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3" autoAdjust="0"/>
    <p:restoredTop sz="86379" autoAdjust="0"/>
  </p:normalViewPr>
  <p:slideViewPr>
    <p:cSldViewPr>
      <p:cViewPr varScale="1">
        <p:scale>
          <a:sx n="73" d="100"/>
          <a:sy n="73" d="100"/>
        </p:scale>
        <p:origin x="-979" y="-67"/>
      </p:cViewPr>
      <p:guideLst>
        <p:guide orient="horz" pos="2160"/>
        <p:guide pos="2880"/>
      </p:guideLst>
    </p:cSldViewPr>
  </p:slideViewPr>
  <p:outlineViewPr>
    <p:cViewPr>
      <p:scale>
        <a:sx n="33" d="100"/>
        <a:sy n="33" d="100"/>
      </p:scale>
      <p:origin x="0" y="1100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9D51BB-B94A-42F6-85B5-8BAB9FCD0F7C}" type="doc">
      <dgm:prSet loTypeId="urn:microsoft.com/office/officeart/2005/8/layout/process1#1" loCatId="process" qsTypeId="urn:microsoft.com/office/officeart/2005/8/quickstyle/3d1#8" qsCatId="3D" csTypeId="urn:microsoft.com/office/officeart/2005/8/colors/accent1_2" csCatId="accent1" phldr="1"/>
      <dgm:spPr/>
    </dgm:pt>
    <dgm:pt modelId="{B05D879B-7959-49A9-9631-3B5752AAC4F5}">
      <dgm:prSet phldrT="[Text]"/>
      <dgm:spPr/>
      <dgm:t>
        <a:bodyPr/>
        <a:lstStyle/>
        <a:p>
          <a:r>
            <a:rPr lang="en-US" dirty="0" smtClean="0">
              <a:latin typeface="Segoe UI" pitchFamily="34" charset="0"/>
              <a:ea typeface="Segoe UI" pitchFamily="34" charset="0"/>
              <a:cs typeface="Segoe UI" pitchFamily="34" charset="0"/>
            </a:rPr>
            <a:t>Load the shim DLL</a:t>
          </a:r>
          <a:endParaRPr lang="en-US" dirty="0">
            <a:latin typeface="Segoe UI" pitchFamily="34" charset="0"/>
            <a:ea typeface="Segoe UI" pitchFamily="34" charset="0"/>
            <a:cs typeface="Segoe UI" pitchFamily="34" charset="0"/>
          </a:endParaRPr>
        </a:p>
      </dgm:t>
    </dgm:pt>
    <dgm:pt modelId="{75513DEB-85B5-40F6-8435-677546C20AC4}" type="parTrans" cxnId="{CA07501F-C440-45A4-8F8F-295B12509A37}">
      <dgm:prSet/>
      <dgm:spPr/>
      <dgm:t>
        <a:bodyPr/>
        <a:lstStyle/>
        <a:p>
          <a:endParaRPr lang="en-US">
            <a:latin typeface="Segoe UI" pitchFamily="34" charset="0"/>
            <a:ea typeface="Segoe UI" pitchFamily="34" charset="0"/>
            <a:cs typeface="Segoe UI" pitchFamily="34" charset="0"/>
          </a:endParaRPr>
        </a:p>
      </dgm:t>
    </dgm:pt>
    <dgm:pt modelId="{5EADF69B-D03A-4BD3-AE2A-5BC76777DB1C}" type="sibTrans" cxnId="{CA07501F-C440-45A4-8F8F-295B12509A37}">
      <dgm:prSet/>
      <dgm:spPr/>
      <dgm:t>
        <a:bodyPr/>
        <a:lstStyle/>
        <a:p>
          <a:endParaRPr lang="en-US">
            <a:latin typeface="Segoe UI" pitchFamily="34" charset="0"/>
            <a:ea typeface="Segoe UI" pitchFamily="34" charset="0"/>
            <a:cs typeface="Segoe UI" pitchFamily="34" charset="0"/>
          </a:endParaRPr>
        </a:p>
      </dgm:t>
    </dgm:pt>
    <dgm:pt modelId="{4AA24761-E17D-4962-8499-7BE1F84BDF95}">
      <dgm:prSet/>
      <dgm:spPr/>
      <dgm:t>
        <a:bodyPr/>
        <a:lstStyle/>
        <a:p>
          <a:r>
            <a:rPr lang="en-US" dirty="0" smtClean="0">
              <a:latin typeface="Segoe UI" pitchFamily="34" charset="0"/>
              <a:ea typeface="Segoe UI" pitchFamily="34" charset="0"/>
              <a:cs typeface="Segoe UI" pitchFamily="34" charset="0"/>
            </a:rPr>
            <a:t>Retrieve the APIs which should be hooked</a:t>
          </a:r>
        </a:p>
      </dgm:t>
    </dgm:pt>
    <dgm:pt modelId="{0A9C0D72-62F9-4F22-97FC-F423A5092EDB}" type="parTrans" cxnId="{9802F384-B850-45AE-B9D2-A36D8EC41A3F}">
      <dgm:prSet/>
      <dgm:spPr/>
      <dgm:t>
        <a:bodyPr/>
        <a:lstStyle/>
        <a:p>
          <a:endParaRPr lang="en-US">
            <a:latin typeface="Segoe UI" pitchFamily="34" charset="0"/>
            <a:ea typeface="Segoe UI" pitchFamily="34" charset="0"/>
            <a:cs typeface="Segoe UI" pitchFamily="34" charset="0"/>
          </a:endParaRPr>
        </a:p>
      </dgm:t>
    </dgm:pt>
    <dgm:pt modelId="{7010D182-7A45-4733-BC36-6DB00A942A43}" type="sibTrans" cxnId="{9802F384-B850-45AE-B9D2-A36D8EC41A3F}">
      <dgm:prSet/>
      <dgm:spPr/>
      <dgm:t>
        <a:bodyPr/>
        <a:lstStyle/>
        <a:p>
          <a:endParaRPr lang="en-US">
            <a:latin typeface="Segoe UI" pitchFamily="34" charset="0"/>
            <a:ea typeface="Segoe UI" pitchFamily="34" charset="0"/>
            <a:cs typeface="Segoe UI" pitchFamily="34" charset="0"/>
          </a:endParaRPr>
        </a:p>
      </dgm:t>
    </dgm:pt>
    <dgm:pt modelId="{0ADF1602-4451-4B8D-ACD2-86CD2CDFC668}">
      <dgm:prSet/>
      <dgm:spPr/>
      <dgm:t>
        <a:bodyPr/>
        <a:lstStyle/>
        <a:p>
          <a:r>
            <a:rPr lang="en-US" dirty="0" smtClean="0">
              <a:latin typeface="Segoe UI" pitchFamily="34" charset="0"/>
              <a:ea typeface="Segoe UI" pitchFamily="34" charset="0"/>
              <a:cs typeface="Segoe UI" pitchFamily="34" charset="0"/>
            </a:rPr>
            <a:t>Review the import table of the application to determine where hooks should be placed</a:t>
          </a:r>
        </a:p>
      </dgm:t>
    </dgm:pt>
    <dgm:pt modelId="{6B9B39A0-3A62-4E2C-81D7-24DE83DC6A3E}" type="parTrans" cxnId="{190BD044-6289-4702-B147-B41D84125534}">
      <dgm:prSet/>
      <dgm:spPr/>
      <dgm:t>
        <a:bodyPr/>
        <a:lstStyle/>
        <a:p>
          <a:endParaRPr lang="en-US">
            <a:latin typeface="Segoe UI" pitchFamily="34" charset="0"/>
            <a:ea typeface="Segoe UI" pitchFamily="34" charset="0"/>
            <a:cs typeface="Segoe UI" pitchFamily="34" charset="0"/>
          </a:endParaRPr>
        </a:p>
      </dgm:t>
    </dgm:pt>
    <dgm:pt modelId="{6955F4D7-DEE8-4309-B82E-A4AFC7EDBD97}" type="sibTrans" cxnId="{190BD044-6289-4702-B147-B41D84125534}">
      <dgm:prSet/>
      <dgm:spPr/>
      <dgm:t>
        <a:bodyPr/>
        <a:lstStyle/>
        <a:p>
          <a:endParaRPr lang="en-US">
            <a:latin typeface="Segoe UI" pitchFamily="34" charset="0"/>
            <a:ea typeface="Segoe UI" pitchFamily="34" charset="0"/>
            <a:cs typeface="Segoe UI" pitchFamily="34" charset="0"/>
          </a:endParaRPr>
        </a:p>
      </dgm:t>
    </dgm:pt>
    <dgm:pt modelId="{7493708B-FB0A-4030-94F0-B30F1FE9446C}">
      <dgm:prSet/>
      <dgm:spPr/>
      <dgm:t>
        <a:bodyPr/>
        <a:lstStyle/>
        <a:p>
          <a:r>
            <a:rPr lang="en-US" dirty="0" smtClean="0">
              <a:latin typeface="Segoe UI" pitchFamily="34" charset="0"/>
              <a:ea typeface="Segoe UI" pitchFamily="34" charset="0"/>
              <a:cs typeface="Segoe UI" pitchFamily="34" charset="0"/>
            </a:rPr>
            <a:t>Overwrite the addresses of the API calls with the address in the shim</a:t>
          </a:r>
          <a:endParaRPr lang="en-US" dirty="0">
            <a:latin typeface="Segoe UI" pitchFamily="34" charset="0"/>
            <a:ea typeface="Segoe UI" pitchFamily="34" charset="0"/>
            <a:cs typeface="Segoe UI" pitchFamily="34" charset="0"/>
          </a:endParaRPr>
        </a:p>
      </dgm:t>
    </dgm:pt>
    <dgm:pt modelId="{E31F812D-EE9A-4451-9824-163AA0D7F3FD}" type="parTrans" cxnId="{000026AE-1A52-4C21-BC63-26074FCEB6D3}">
      <dgm:prSet/>
      <dgm:spPr/>
      <dgm:t>
        <a:bodyPr/>
        <a:lstStyle/>
        <a:p>
          <a:endParaRPr lang="en-US">
            <a:latin typeface="Segoe UI" pitchFamily="34" charset="0"/>
            <a:ea typeface="Segoe UI" pitchFamily="34" charset="0"/>
            <a:cs typeface="Segoe UI" pitchFamily="34" charset="0"/>
          </a:endParaRPr>
        </a:p>
      </dgm:t>
    </dgm:pt>
    <dgm:pt modelId="{349CF1F5-DBF7-4A02-8E59-3D4F23E5895D}" type="sibTrans" cxnId="{000026AE-1A52-4C21-BC63-26074FCEB6D3}">
      <dgm:prSet/>
      <dgm:spPr/>
      <dgm:t>
        <a:bodyPr/>
        <a:lstStyle/>
        <a:p>
          <a:endParaRPr lang="en-US">
            <a:latin typeface="Segoe UI" pitchFamily="34" charset="0"/>
            <a:ea typeface="Segoe UI" pitchFamily="34" charset="0"/>
            <a:cs typeface="Segoe UI" pitchFamily="34" charset="0"/>
          </a:endParaRPr>
        </a:p>
      </dgm:t>
    </dgm:pt>
    <dgm:pt modelId="{44038252-D54E-440C-9445-7A0A04F1D273}" type="pres">
      <dgm:prSet presAssocID="{1A9D51BB-B94A-42F6-85B5-8BAB9FCD0F7C}" presName="Name0" presStyleCnt="0">
        <dgm:presLayoutVars>
          <dgm:dir/>
          <dgm:resizeHandles val="exact"/>
        </dgm:presLayoutVars>
      </dgm:prSet>
      <dgm:spPr/>
    </dgm:pt>
    <dgm:pt modelId="{C7F39F7A-CC85-4835-9593-60B57A8F4869}" type="pres">
      <dgm:prSet presAssocID="{B05D879B-7959-49A9-9631-3B5752AAC4F5}" presName="node" presStyleLbl="node1" presStyleIdx="0" presStyleCnt="4">
        <dgm:presLayoutVars>
          <dgm:bulletEnabled val="1"/>
        </dgm:presLayoutVars>
      </dgm:prSet>
      <dgm:spPr/>
      <dgm:t>
        <a:bodyPr/>
        <a:lstStyle/>
        <a:p>
          <a:endParaRPr lang="en-US"/>
        </a:p>
      </dgm:t>
    </dgm:pt>
    <dgm:pt modelId="{063351B3-BADC-4D49-8C03-74D1FF58998A}" type="pres">
      <dgm:prSet presAssocID="{5EADF69B-D03A-4BD3-AE2A-5BC76777DB1C}" presName="sibTrans" presStyleLbl="sibTrans2D1" presStyleIdx="0" presStyleCnt="3"/>
      <dgm:spPr/>
      <dgm:t>
        <a:bodyPr/>
        <a:lstStyle/>
        <a:p>
          <a:endParaRPr lang="en-US"/>
        </a:p>
      </dgm:t>
    </dgm:pt>
    <dgm:pt modelId="{4E235C80-5F6D-46F0-9E27-FAAA483B5B90}" type="pres">
      <dgm:prSet presAssocID="{5EADF69B-D03A-4BD3-AE2A-5BC76777DB1C}" presName="connectorText" presStyleLbl="sibTrans2D1" presStyleIdx="0" presStyleCnt="3"/>
      <dgm:spPr/>
      <dgm:t>
        <a:bodyPr/>
        <a:lstStyle/>
        <a:p>
          <a:endParaRPr lang="en-US"/>
        </a:p>
      </dgm:t>
    </dgm:pt>
    <dgm:pt modelId="{083D24ED-FF1D-4CC0-B012-EA3D93B6C4E6}" type="pres">
      <dgm:prSet presAssocID="{4AA24761-E17D-4962-8499-7BE1F84BDF95}" presName="node" presStyleLbl="node1" presStyleIdx="1" presStyleCnt="4">
        <dgm:presLayoutVars>
          <dgm:bulletEnabled val="1"/>
        </dgm:presLayoutVars>
      </dgm:prSet>
      <dgm:spPr/>
      <dgm:t>
        <a:bodyPr/>
        <a:lstStyle/>
        <a:p>
          <a:endParaRPr lang="en-US"/>
        </a:p>
      </dgm:t>
    </dgm:pt>
    <dgm:pt modelId="{E065B803-E901-4983-B364-8CF80378326F}" type="pres">
      <dgm:prSet presAssocID="{7010D182-7A45-4733-BC36-6DB00A942A43}" presName="sibTrans" presStyleLbl="sibTrans2D1" presStyleIdx="1" presStyleCnt="3"/>
      <dgm:spPr/>
      <dgm:t>
        <a:bodyPr/>
        <a:lstStyle/>
        <a:p>
          <a:endParaRPr lang="en-US"/>
        </a:p>
      </dgm:t>
    </dgm:pt>
    <dgm:pt modelId="{E59AE594-6776-4904-A4E7-6EB41D1DC78E}" type="pres">
      <dgm:prSet presAssocID="{7010D182-7A45-4733-BC36-6DB00A942A43}" presName="connectorText" presStyleLbl="sibTrans2D1" presStyleIdx="1" presStyleCnt="3"/>
      <dgm:spPr/>
      <dgm:t>
        <a:bodyPr/>
        <a:lstStyle/>
        <a:p>
          <a:endParaRPr lang="en-US"/>
        </a:p>
      </dgm:t>
    </dgm:pt>
    <dgm:pt modelId="{D30B8E71-0CB9-4F57-8346-0A89B8D82177}" type="pres">
      <dgm:prSet presAssocID="{0ADF1602-4451-4B8D-ACD2-86CD2CDFC668}" presName="node" presStyleLbl="node1" presStyleIdx="2" presStyleCnt="4">
        <dgm:presLayoutVars>
          <dgm:bulletEnabled val="1"/>
        </dgm:presLayoutVars>
      </dgm:prSet>
      <dgm:spPr/>
      <dgm:t>
        <a:bodyPr/>
        <a:lstStyle/>
        <a:p>
          <a:endParaRPr lang="en-US"/>
        </a:p>
      </dgm:t>
    </dgm:pt>
    <dgm:pt modelId="{B9C48F5E-8D0C-4E46-BEB5-7FF3DA8F10CE}" type="pres">
      <dgm:prSet presAssocID="{6955F4D7-DEE8-4309-B82E-A4AFC7EDBD97}" presName="sibTrans" presStyleLbl="sibTrans2D1" presStyleIdx="2" presStyleCnt="3"/>
      <dgm:spPr/>
      <dgm:t>
        <a:bodyPr/>
        <a:lstStyle/>
        <a:p>
          <a:endParaRPr lang="en-US"/>
        </a:p>
      </dgm:t>
    </dgm:pt>
    <dgm:pt modelId="{6D777D6D-1508-43EF-8326-6C627C454AFB}" type="pres">
      <dgm:prSet presAssocID="{6955F4D7-DEE8-4309-B82E-A4AFC7EDBD97}" presName="connectorText" presStyleLbl="sibTrans2D1" presStyleIdx="2" presStyleCnt="3"/>
      <dgm:spPr/>
      <dgm:t>
        <a:bodyPr/>
        <a:lstStyle/>
        <a:p>
          <a:endParaRPr lang="en-US"/>
        </a:p>
      </dgm:t>
    </dgm:pt>
    <dgm:pt modelId="{84FA33EE-C24D-4F86-A56F-2A4BBEC6D67F}" type="pres">
      <dgm:prSet presAssocID="{7493708B-FB0A-4030-94F0-B30F1FE9446C}" presName="node" presStyleLbl="node1" presStyleIdx="3" presStyleCnt="4">
        <dgm:presLayoutVars>
          <dgm:bulletEnabled val="1"/>
        </dgm:presLayoutVars>
      </dgm:prSet>
      <dgm:spPr/>
      <dgm:t>
        <a:bodyPr/>
        <a:lstStyle/>
        <a:p>
          <a:endParaRPr lang="en-US"/>
        </a:p>
      </dgm:t>
    </dgm:pt>
  </dgm:ptLst>
  <dgm:cxnLst>
    <dgm:cxn modelId="{C3710860-53A0-43A8-9441-7013699C25CE}" type="presOf" srcId="{7493708B-FB0A-4030-94F0-B30F1FE9446C}" destId="{84FA33EE-C24D-4F86-A56F-2A4BBEC6D67F}" srcOrd="0" destOrd="0" presId="urn:microsoft.com/office/officeart/2005/8/layout/process1#1"/>
    <dgm:cxn modelId="{0815792F-A5BC-47A4-8A3B-68BCF8766BA1}" type="presOf" srcId="{6955F4D7-DEE8-4309-B82E-A4AFC7EDBD97}" destId="{6D777D6D-1508-43EF-8326-6C627C454AFB}" srcOrd="1" destOrd="0" presId="urn:microsoft.com/office/officeart/2005/8/layout/process1#1"/>
    <dgm:cxn modelId="{4D04A769-8E50-4FCD-B2BC-A18DAD7D876C}" type="presOf" srcId="{7010D182-7A45-4733-BC36-6DB00A942A43}" destId="{E59AE594-6776-4904-A4E7-6EB41D1DC78E}" srcOrd="1" destOrd="0" presId="urn:microsoft.com/office/officeart/2005/8/layout/process1#1"/>
    <dgm:cxn modelId="{CA07501F-C440-45A4-8F8F-295B12509A37}" srcId="{1A9D51BB-B94A-42F6-85B5-8BAB9FCD0F7C}" destId="{B05D879B-7959-49A9-9631-3B5752AAC4F5}" srcOrd="0" destOrd="0" parTransId="{75513DEB-85B5-40F6-8435-677546C20AC4}" sibTransId="{5EADF69B-D03A-4BD3-AE2A-5BC76777DB1C}"/>
    <dgm:cxn modelId="{9C7B4328-A0AE-42F0-91F5-B0FB3FCE8EC9}" type="presOf" srcId="{5EADF69B-D03A-4BD3-AE2A-5BC76777DB1C}" destId="{4E235C80-5F6D-46F0-9E27-FAAA483B5B90}" srcOrd="1" destOrd="0" presId="urn:microsoft.com/office/officeart/2005/8/layout/process1#1"/>
    <dgm:cxn modelId="{6A80C476-0658-4848-A5FF-90C3E0E15D11}" type="presOf" srcId="{6955F4D7-DEE8-4309-B82E-A4AFC7EDBD97}" destId="{B9C48F5E-8D0C-4E46-BEB5-7FF3DA8F10CE}" srcOrd="0" destOrd="0" presId="urn:microsoft.com/office/officeart/2005/8/layout/process1#1"/>
    <dgm:cxn modelId="{E00B099D-34B9-4928-99F3-E9B593E376CF}" type="presOf" srcId="{5EADF69B-D03A-4BD3-AE2A-5BC76777DB1C}" destId="{063351B3-BADC-4D49-8C03-74D1FF58998A}" srcOrd="0" destOrd="0" presId="urn:microsoft.com/office/officeart/2005/8/layout/process1#1"/>
    <dgm:cxn modelId="{EDC30D03-8795-46AA-9A35-5AE50F8FEC34}" type="presOf" srcId="{B05D879B-7959-49A9-9631-3B5752AAC4F5}" destId="{C7F39F7A-CC85-4835-9593-60B57A8F4869}" srcOrd="0" destOrd="0" presId="urn:microsoft.com/office/officeart/2005/8/layout/process1#1"/>
    <dgm:cxn modelId="{03333576-0D94-45A9-84BA-AB73556A7EF0}" type="presOf" srcId="{0ADF1602-4451-4B8D-ACD2-86CD2CDFC668}" destId="{D30B8E71-0CB9-4F57-8346-0A89B8D82177}" srcOrd="0" destOrd="0" presId="urn:microsoft.com/office/officeart/2005/8/layout/process1#1"/>
    <dgm:cxn modelId="{000026AE-1A52-4C21-BC63-26074FCEB6D3}" srcId="{1A9D51BB-B94A-42F6-85B5-8BAB9FCD0F7C}" destId="{7493708B-FB0A-4030-94F0-B30F1FE9446C}" srcOrd="3" destOrd="0" parTransId="{E31F812D-EE9A-4451-9824-163AA0D7F3FD}" sibTransId="{349CF1F5-DBF7-4A02-8E59-3D4F23E5895D}"/>
    <dgm:cxn modelId="{3A246301-15BD-4095-9C59-3C1B30825B3D}" type="presOf" srcId="{1A9D51BB-B94A-42F6-85B5-8BAB9FCD0F7C}" destId="{44038252-D54E-440C-9445-7A0A04F1D273}" srcOrd="0" destOrd="0" presId="urn:microsoft.com/office/officeart/2005/8/layout/process1#1"/>
    <dgm:cxn modelId="{9802F384-B850-45AE-B9D2-A36D8EC41A3F}" srcId="{1A9D51BB-B94A-42F6-85B5-8BAB9FCD0F7C}" destId="{4AA24761-E17D-4962-8499-7BE1F84BDF95}" srcOrd="1" destOrd="0" parTransId="{0A9C0D72-62F9-4F22-97FC-F423A5092EDB}" sibTransId="{7010D182-7A45-4733-BC36-6DB00A942A43}"/>
    <dgm:cxn modelId="{7F8FB34A-3E7C-4139-970D-F3C20BA72B9D}" type="presOf" srcId="{4AA24761-E17D-4962-8499-7BE1F84BDF95}" destId="{083D24ED-FF1D-4CC0-B012-EA3D93B6C4E6}" srcOrd="0" destOrd="0" presId="urn:microsoft.com/office/officeart/2005/8/layout/process1#1"/>
    <dgm:cxn modelId="{8EF8D8C8-59F4-46FC-B136-C27555A964CF}" type="presOf" srcId="{7010D182-7A45-4733-BC36-6DB00A942A43}" destId="{E065B803-E901-4983-B364-8CF80378326F}" srcOrd="0" destOrd="0" presId="urn:microsoft.com/office/officeart/2005/8/layout/process1#1"/>
    <dgm:cxn modelId="{190BD044-6289-4702-B147-B41D84125534}" srcId="{1A9D51BB-B94A-42F6-85B5-8BAB9FCD0F7C}" destId="{0ADF1602-4451-4B8D-ACD2-86CD2CDFC668}" srcOrd="2" destOrd="0" parTransId="{6B9B39A0-3A62-4E2C-81D7-24DE83DC6A3E}" sibTransId="{6955F4D7-DEE8-4309-B82E-A4AFC7EDBD97}"/>
    <dgm:cxn modelId="{47E9B5C6-8E47-4035-B4A4-F13BA73C0DF2}" type="presParOf" srcId="{44038252-D54E-440C-9445-7A0A04F1D273}" destId="{C7F39F7A-CC85-4835-9593-60B57A8F4869}" srcOrd="0" destOrd="0" presId="urn:microsoft.com/office/officeart/2005/8/layout/process1#1"/>
    <dgm:cxn modelId="{6AB099E6-4438-4B0D-B622-53451D9D3B2E}" type="presParOf" srcId="{44038252-D54E-440C-9445-7A0A04F1D273}" destId="{063351B3-BADC-4D49-8C03-74D1FF58998A}" srcOrd="1" destOrd="0" presId="urn:microsoft.com/office/officeart/2005/8/layout/process1#1"/>
    <dgm:cxn modelId="{F1A0FC07-33CF-4DBF-97FE-0AF3B43712E6}" type="presParOf" srcId="{063351B3-BADC-4D49-8C03-74D1FF58998A}" destId="{4E235C80-5F6D-46F0-9E27-FAAA483B5B90}" srcOrd="0" destOrd="0" presId="urn:microsoft.com/office/officeart/2005/8/layout/process1#1"/>
    <dgm:cxn modelId="{B9299F55-F080-41A5-8910-40014B56D943}" type="presParOf" srcId="{44038252-D54E-440C-9445-7A0A04F1D273}" destId="{083D24ED-FF1D-4CC0-B012-EA3D93B6C4E6}" srcOrd="2" destOrd="0" presId="urn:microsoft.com/office/officeart/2005/8/layout/process1#1"/>
    <dgm:cxn modelId="{E671730D-02A8-4CF8-9DBB-3E606E9A9DA7}" type="presParOf" srcId="{44038252-D54E-440C-9445-7A0A04F1D273}" destId="{E065B803-E901-4983-B364-8CF80378326F}" srcOrd="3" destOrd="0" presId="urn:microsoft.com/office/officeart/2005/8/layout/process1#1"/>
    <dgm:cxn modelId="{06C6629C-F0D8-42CF-AFE2-BC8EAFE4A2D7}" type="presParOf" srcId="{E065B803-E901-4983-B364-8CF80378326F}" destId="{E59AE594-6776-4904-A4E7-6EB41D1DC78E}" srcOrd="0" destOrd="0" presId="urn:microsoft.com/office/officeart/2005/8/layout/process1#1"/>
    <dgm:cxn modelId="{29FB4874-9F27-4269-A816-E994B024B1E8}" type="presParOf" srcId="{44038252-D54E-440C-9445-7A0A04F1D273}" destId="{D30B8E71-0CB9-4F57-8346-0A89B8D82177}" srcOrd="4" destOrd="0" presId="urn:microsoft.com/office/officeart/2005/8/layout/process1#1"/>
    <dgm:cxn modelId="{6631A65C-B624-4FDD-938C-FC4BACB1BF0D}" type="presParOf" srcId="{44038252-D54E-440C-9445-7A0A04F1D273}" destId="{B9C48F5E-8D0C-4E46-BEB5-7FF3DA8F10CE}" srcOrd="5" destOrd="0" presId="urn:microsoft.com/office/officeart/2005/8/layout/process1#1"/>
    <dgm:cxn modelId="{9FB07A6C-1756-4C8A-B898-F9E2B5770859}" type="presParOf" srcId="{B9C48F5E-8D0C-4E46-BEB5-7FF3DA8F10CE}" destId="{6D777D6D-1508-43EF-8326-6C627C454AFB}" srcOrd="0" destOrd="0" presId="urn:microsoft.com/office/officeart/2005/8/layout/process1#1"/>
    <dgm:cxn modelId="{35CB49D9-FBAA-48A3-A516-5E5B7FF9912E}" type="presParOf" srcId="{44038252-D54E-440C-9445-7A0A04F1D273}" destId="{84FA33EE-C24D-4F86-A56F-2A4BBEC6D67F}" srcOrd="6" destOrd="0" presId="urn:microsoft.com/office/officeart/2005/8/layout/process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 modelId="{C7F39F7A-CC85-4835-9593-60B57A8F4869}" macro="" textlink="">
      <dsp:nvSpPr>
        <dsp:cNvPr id="0" name=""/>
        <dsp:cNvSpPr/>
      </dsp:nvSpPr>
      <dsp:spPr>
        <a:xfrm>
          <a:off x="3694" y="120863"/>
          <a:ext cx="1615273" cy="2422909"/>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Segoe UI" pitchFamily="34" charset="0"/>
              <a:ea typeface="Segoe UI" pitchFamily="34" charset="0"/>
              <a:cs typeface="Segoe UI" pitchFamily="34" charset="0"/>
            </a:rPr>
            <a:t>Load the shim DLL</a:t>
          </a:r>
          <a:endParaRPr lang="en-US" sz="1800" kern="1200" dirty="0">
            <a:latin typeface="Segoe UI" pitchFamily="34" charset="0"/>
            <a:ea typeface="Segoe UI" pitchFamily="34" charset="0"/>
            <a:cs typeface="Segoe UI" pitchFamily="34" charset="0"/>
          </a:endParaRPr>
        </a:p>
      </dsp:txBody>
      <dsp:txXfrm>
        <a:off x="3694" y="120863"/>
        <a:ext cx="1615273" cy="2422909"/>
      </dsp:txXfrm>
    </dsp:sp>
    <dsp:sp modelId="{063351B3-BADC-4D49-8C03-74D1FF58998A}" macro="" textlink="">
      <dsp:nvSpPr>
        <dsp:cNvPr id="0" name=""/>
        <dsp:cNvSpPr/>
      </dsp:nvSpPr>
      <dsp:spPr>
        <a:xfrm>
          <a:off x="1780494" y="1132024"/>
          <a:ext cx="342437" cy="400587"/>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latin typeface="Segoe UI" pitchFamily="34" charset="0"/>
            <a:ea typeface="Segoe UI" pitchFamily="34" charset="0"/>
            <a:cs typeface="Segoe UI" pitchFamily="34" charset="0"/>
          </a:endParaRPr>
        </a:p>
      </dsp:txBody>
      <dsp:txXfrm>
        <a:off x="1780494" y="1132024"/>
        <a:ext cx="342437" cy="400587"/>
      </dsp:txXfrm>
    </dsp:sp>
    <dsp:sp modelId="{083D24ED-FF1D-4CC0-B012-EA3D93B6C4E6}" macro="" textlink="">
      <dsp:nvSpPr>
        <dsp:cNvPr id="0" name=""/>
        <dsp:cNvSpPr/>
      </dsp:nvSpPr>
      <dsp:spPr>
        <a:xfrm>
          <a:off x="2265076" y="120863"/>
          <a:ext cx="1615273" cy="2422909"/>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Segoe UI" pitchFamily="34" charset="0"/>
              <a:ea typeface="Segoe UI" pitchFamily="34" charset="0"/>
              <a:cs typeface="Segoe UI" pitchFamily="34" charset="0"/>
            </a:rPr>
            <a:t>Retrieve the APIs which should be hooked</a:t>
          </a:r>
        </a:p>
      </dsp:txBody>
      <dsp:txXfrm>
        <a:off x="2265076" y="120863"/>
        <a:ext cx="1615273" cy="2422909"/>
      </dsp:txXfrm>
    </dsp:sp>
    <dsp:sp modelId="{E065B803-E901-4983-B364-8CF80378326F}" macro="" textlink="">
      <dsp:nvSpPr>
        <dsp:cNvPr id="0" name=""/>
        <dsp:cNvSpPr/>
      </dsp:nvSpPr>
      <dsp:spPr>
        <a:xfrm>
          <a:off x="4041877" y="1132024"/>
          <a:ext cx="342437" cy="400587"/>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latin typeface="Segoe UI" pitchFamily="34" charset="0"/>
            <a:ea typeface="Segoe UI" pitchFamily="34" charset="0"/>
            <a:cs typeface="Segoe UI" pitchFamily="34" charset="0"/>
          </a:endParaRPr>
        </a:p>
      </dsp:txBody>
      <dsp:txXfrm>
        <a:off x="4041877" y="1132024"/>
        <a:ext cx="342437" cy="400587"/>
      </dsp:txXfrm>
    </dsp:sp>
    <dsp:sp modelId="{D30B8E71-0CB9-4F57-8346-0A89B8D82177}" macro="" textlink="">
      <dsp:nvSpPr>
        <dsp:cNvPr id="0" name=""/>
        <dsp:cNvSpPr/>
      </dsp:nvSpPr>
      <dsp:spPr>
        <a:xfrm>
          <a:off x="4526459" y="120863"/>
          <a:ext cx="1615273" cy="2422909"/>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Segoe UI" pitchFamily="34" charset="0"/>
              <a:ea typeface="Segoe UI" pitchFamily="34" charset="0"/>
              <a:cs typeface="Segoe UI" pitchFamily="34" charset="0"/>
            </a:rPr>
            <a:t>Review the import table of the application to determine where hooks should be placed</a:t>
          </a:r>
        </a:p>
      </dsp:txBody>
      <dsp:txXfrm>
        <a:off x="4526459" y="120863"/>
        <a:ext cx="1615273" cy="2422909"/>
      </dsp:txXfrm>
    </dsp:sp>
    <dsp:sp modelId="{B9C48F5E-8D0C-4E46-BEB5-7FF3DA8F10CE}" macro="" textlink="">
      <dsp:nvSpPr>
        <dsp:cNvPr id="0" name=""/>
        <dsp:cNvSpPr/>
      </dsp:nvSpPr>
      <dsp:spPr>
        <a:xfrm>
          <a:off x="6303259" y="1132024"/>
          <a:ext cx="342437" cy="400587"/>
        </a:xfrm>
        <a:prstGeom prst="rightArrow">
          <a:avLst>
            <a:gd name="adj1" fmla="val 60000"/>
            <a:gd name="adj2" fmla="val 50000"/>
          </a:avLst>
        </a:prstGeom>
        <a:gradFill rotWithShape="0">
          <a:gsLst>
            <a:gs pos="0">
              <a:schemeClr val="accent1">
                <a:tint val="60000"/>
                <a:hueOff val="0"/>
                <a:satOff val="0"/>
                <a:lumOff val="0"/>
                <a:alphaOff val="0"/>
                <a:shade val="15000"/>
                <a:satMod val="180000"/>
              </a:schemeClr>
            </a:gs>
            <a:gs pos="50000">
              <a:schemeClr val="accent1">
                <a:tint val="60000"/>
                <a:hueOff val="0"/>
                <a:satOff val="0"/>
                <a:lumOff val="0"/>
                <a:alphaOff val="0"/>
                <a:shade val="45000"/>
                <a:satMod val="170000"/>
              </a:schemeClr>
            </a:gs>
            <a:gs pos="70000">
              <a:schemeClr val="accent1">
                <a:tint val="60000"/>
                <a:hueOff val="0"/>
                <a:satOff val="0"/>
                <a:lumOff val="0"/>
                <a:alphaOff val="0"/>
                <a:tint val="99000"/>
                <a:shade val="65000"/>
                <a:satMod val="155000"/>
              </a:schemeClr>
            </a:gs>
            <a:gs pos="100000">
              <a:schemeClr val="accent1">
                <a:tint val="60000"/>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latin typeface="Segoe UI" pitchFamily="34" charset="0"/>
            <a:ea typeface="Segoe UI" pitchFamily="34" charset="0"/>
            <a:cs typeface="Segoe UI" pitchFamily="34" charset="0"/>
          </a:endParaRPr>
        </a:p>
      </dsp:txBody>
      <dsp:txXfrm>
        <a:off x="6303259" y="1132024"/>
        <a:ext cx="342437" cy="400587"/>
      </dsp:txXfrm>
    </dsp:sp>
    <dsp:sp modelId="{84FA33EE-C24D-4F86-A56F-2A4BBEC6D67F}" macro="" textlink="">
      <dsp:nvSpPr>
        <dsp:cNvPr id="0" name=""/>
        <dsp:cNvSpPr/>
      </dsp:nvSpPr>
      <dsp:spPr>
        <a:xfrm>
          <a:off x="6787841" y="120863"/>
          <a:ext cx="1615273" cy="2422909"/>
        </a:xfrm>
        <a:prstGeom prst="roundRect">
          <a:avLst>
            <a:gd name="adj" fmla="val 10000"/>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latin typeface="Segoe UI" pitchFamily="34" charset="0"/>
              <a:ea typeface="Segoe UI" pitchFamily="34" charset="0"/>
              <a:cs typeface="Segoe UI" pitchFamily="34" charset="0"/>
            </a:rPr>
            <a:t>Overwrite the addresses of the API calls with the address in the shim</a:t>
          </a:r>
          <a:endParaRPr lang="en-US" sz="1800" kern="1200" dirty="0">
            <a:latin typeface="Segoe UI" pitchFamily="34" charset="0"/>
            <a:ea typeface="Segoe UI" pitchFamily="34" charset="0"/>
            <a:cs typeface="Segoe UI" pitchFamily="34" charset="0"/>
          </a:endParaRPr>
        </a:p>
      </dsp:txBody>
      <dsp:txXfrm>
        <a:off x="6787841" y="120863"/>
        <a:ext cx="1615273" cy="2422909"/>
      </dsp:txXfrm>
    </dsp:sp>
  </dsp:spTree>
</dgm:drawing>
</file>

<file path=ppt/diagrams/layout1.xml><?xml version="1.0" encoding="utf-8"?>
<dgm:layoutDef xmlns:dgm="http://schemas.openxmlformats.org/drawingml/2006/diagram" xmlns:a="http://schemas.openxmlformats.org/drawingml/2006/main" uniqueId="urn:microsoft.com/office/officeart/2005/8/layout/process1#1" minVer="12.0">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100"/>
      <dgm:constr type="w" for="ch" ptType="sibTrans" refType="w" refFor="ch" refPtType="node" op="equ" fact="0.4"/>
      <dgm:constr type="h" for="ch" ptType="sibTrans" op="equ"/>
      <dgm:constr type="primFontSz" for="des" forName="connectorText" op="equ" val="78"/>
      <dgm:constr type="primFontSz" for="des" forName="connectorText" refType="primFontSz" refFor="ch" refPtType="node" op="lte" fact="0.7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2"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2"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8">
  <dgm:title val="3-D Style 1"/>
  <dgm:desc val="3-D Style 1"/>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137502-0BF4-4444-8950-AA07A02B039C}" type="datetimeFigureOut">
              <a:rPr lang="en-US" smtClean="0"/>
              <a:pPr/>
              <a:t>4/21/2009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B6BCEF-91B0-474F-97B4-460CA5CD04C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B6BCEF-91B0-474F-97B4-460CA5CD04C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B6BCEF-91B0-474F-97B4-460CA5CD04C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4/21/2009 10:20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7"/>
          <p:cNvSpPr>
            <a:spLocks noGrp="1" noChangeArrowheads="1"/>
          </p:cNvSpPr>
          <p:nvPr>
            <p:ph type="sldNum" sz="quarter" idx="5"/>
          </p:nvPr>
        </p:nvSpPr>
        <p:spPr>
          <a:noFill/>
        </p:spPr>
        <p:txBody>
          <a:bodyPr/>
          <a:lstStyle/>
          <a:p>
            <a:fld id="{D6048FB4-F5C4-488D-AB5E-078E4C4105FE}" type="slidenum">
              <a:rPr lang="en-US" smtClean="0"/>
              <a:pPr/>
              <a:t>12</a:t>
            </a:fld>
            <a:endParaRPr lang="en-US" smtClean="0"/>
          </a:p>
        </p:txBody>
      </p:sp>
      <p:sp>
        <p:nvSpPr>
          <p:cNvPr id="39942" name="Rectangle 2"/>
          <p:cNvSpPr>
            <a:spLocks noGrp="1" noRot="1" noChangeAspect="1" noChangeArrowheads="1" noTextEdit="1"/>
          </p:cNvSpPr>
          <p:nvPr>
            <p:ph type="sldImg"/>
          </p:nvPr>
        </p:nvSpPr>
        <p:spPr>
          <a:ln/>
        </p:spPr>
      </p:sp>
      <p:sp>
        <p:nvSpPr>
          <p:cNvPr id="39943" name="Rectangle 3"/>
          <p:cNvSpPr>
            <a:spLocks noGrp="1" noChangeArrowheads="1"/>
          </p:cNvSpPr>
          <p:nvPr>
            <p:ph type="body" idx="1"/>
          </p:nvPr>
        </p:nvSpPr>
        <p:spPr>
          <a:xfrm>
            <a:off x="504723" y="4172262"/>
            <a:ext cx="5842345" cy="4072328"/>
          </a:xfrm>
          <a:noFill/>
          <a:ln/>
        </p:spPr>
        <p:txBody>
          <a:bodyPr/>
          <a:lstStyle/>
          <a:p>
            <a:pPr eaLnBrk="1" hangingPunct="1"/>
            <a:r>
              <a:rPr lang="en-US" smtClean="0"/>
              <a:t>NEW SLIDE w/ Animations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hape 4"/>
          <p:cNvSpPr>
            <a:spLocks noGrp="1" noChangeArrowheads="1"/>
          </p:cNvSpPr>
          <p:nvPr>
            <p:ph type="sldNum" sz="quarter" idx="5"/>
          </p:nvPr>
        </p:nvSpPr>
        <p:spPr>
          <a:noFill/>
          <a:ln>
            <a:headEnd/>
            <a:tailEnd/>
          </a:ln>
        </p:spPr>
        <p:txBody>
          <a:bodyPr/>
          <a:lstStyle/>
          <a:p>
            <a:fld id="{44F6451E-FBB1-4E09-9250-69472EE00497}" type="slidenum">
              <a:rPr lang="en-US" smtClean="0"/>
              <a:pPr/>
              <a:t>14</a:t>
            </a:fld>
            <a:endParaRPr lang="en-US" smtClean="0"/>
          </a:p>
        </p:txBody>
      </p:sp>
      <p:sp>
        <p:nvSpPr>
          <p:cNvPr id="51204" name="Shape 5"/>
          <p:cNvSpPr>
            <a:spLocks noGrp="1" noChangeArrowheads="1"/>
          </p:cNvSpPr>
          <p:nvPr>
            <p:ph type="ftr" sz="quarter" idx="4"/>
          </p:nvPr>
        </p:nvSpPr>
        <p:spPr>
          <a:noFill/>
          <a:ln>
            <a:headEnd/>
            <a:tailEnd/>
          </a:ln>
        </p:spPr>
        <p:txBody>
          <a:bodyPr/>
          <a:lstStyle/>
          <a:p>
            <a:r>
              <a:rPr lang="en-US" smtClean="0"/>
              <a:t>© 2007 Microsoft Corporation. All rights reserved. This presentation is for informational purposes only. Microsoft makes no warranties, express or implied, in this summary.</a:t>
            </a:r>
          </a:p>
        </p:txBody>
      </p:sp>
      <p:sp>
        <p:nvSpPr>
          <p:cNvPr id="51205" name="Rectangle 50179"/>
          <p:cNvSpPr>
            <a:spLocks noGrp="1" noRot="1" noChangeAspect="1" noChangeArrowheads="1" noTextEdit="1"/>
          </p:cNvSpPr>
          <p:nvPr>
            <p:ph type="sldImg"/>
          </p:nvPr>
        </p:nvSpPr>
        <p:spPr>
          <a:ln>
            <a:noFill/>
          </a:ln>
        </p:spPr>
      </p:sp>
      <p:sp>
        <p:nvSpPr>
          <p:cNvPr id="51206" name="Rectangle 821250"/>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hape 4"/>
          <p:cNvSpPr>
            <a:spLocks noGrp="1" noChangeArrowheads="1"/>
          </p:cNvSpPr>
          <p:nvPr>
            <p:ph type="sldNum" sz="quarter" idx="5"/>
          </p:nvPr>
        </p:nvSpPr>
        <p:spPr>
          <a:noFill/>
          <a:ln>
            <a:headEnd/>
            <a:tailEnd/>
          </a:ln>
        </p:spPr>
        <p:txBody>
          <a:bodyPr/>
          <a:lstStyle/>
          <a:p>
            <a:fld id="{44F6451E-FBB1-4E09-9250-69472EE00497}" type="slidenum">
              <a:rPr lang="en-US" smtClean="0"/>
              <a:pPr/>
              <a:t>15</a:t>
            </a:fld>
            <a:endParaRPr lang="en-US" smtClean="0"/>
          </a:p>
        </p:txBody>
      </p:sp>
      <p:sp>
        <p:nvSpPr>
          <p:cNvPr id="51204" name="Shape 5"/>
          <p:cNvSpPr>
            <a:spLocks noGrp="1" noChangeArrowheads="1"/>
          </p:cNvSpPr>
          <p:nvPr>
            <p:ph type="ftr" sz="quarter" idx="4"/>
          </p:nvPr>
        </p:nvSpPr>
        <p:spPr>
          <a:noFill/>
          <a:ln>
            <a:headEnd/>
            <a:tailEnd/>
          </a:ln>
        </p:spPr>
        <p:txBody>
          <a:bodyPr/>
          <a:lstStyle/>
          <a:p>
            <a:r>
              <a:rPr lang="en-US" smtClean="0"/>
              <a:t>© 2007 Microsoft Corporation. All rights reserved. This presentation is for informational purposes only. Microsoft makes no warranties, express or implied, in this summary.</a:t>
            </a:r>
          </a:p>
        </p:txBody>
      </p:sp>
      <p:sp>
        <p:nvSpPr>
          <p:cNvPr id="51205" name="Rectangle 50179"/>
          <p:cNvSpPr>
            <a:spLocks noGrp="1" noRot="1" noChangeAspect="1" noChangeArrowheads="1" noTextEdit="1"/>
          </p:cNvSpPr>
          <p:nvPr>
            <p:ph type="sldImg"/>
          </p:nvPr>
        </p:nvSpPr>
        <p:spPr>
          <a:ln>
            <a:noFill/>
          </a:ln>
        </p:spPr>
      </p:sp>
      <p:sp>
        <p:nvSpPr>
          <p:cNvPr id="51206" name="Rectangle 821250"/>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4/21/2009 10:20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hape 6"/>
          <p:cNvSpPr>
            <a:spLocks noGrp="1" noChangeArrowheads="1"/>
          </p:cNvSpPr>
          <p:nvPr>
            <p:ph type="sldNum" sz="quarter" idx="5"/>
          </p:nvPr>
        </p:nvSpPr>
        <p:spPr>
          <a:noFill/>
          <a:ln>
            <a:headEnd/>
            <a:tailEnd/>
          </a:ln>
        </p:spPr>
        <p:txBody>
          <a:bodyPr/>
          <a:lstStyle/>
          <a:p>
            <a:fld id="{6BC5470E-FE02-446A-8A95-6E3F419DBE5E}" type="slidenum">
              <a:rPr lang="en-US" smtClean="0"/>
              <a:pPr/>
              <a:t>18</a:t>
            </a:fld>
            <a:endParaRPr lang="en-US" smtClean="0"/>
          </a:p>
        </p:txBody>
      </p:sp>
      <p:sp>
        <p:nvSpPr>
          <p:cNvPr id="52228" name="Shape 7"/>
          <p:cNvSpPr>
            <a:spLocks noGrp="1" noChangeArrowheads="1"/>
          </p:cNvSpPr>
          <p:nvPr>
            <p:ph type="ftr" sz="quarter" idx="4"/>
          </p:nvPr>
        </p:nvSpPr>
        <p:spPr>
          <a:noFill/>
          <a:ln>
            <a:headEnd/>
            <a:tailEnd/>
          </a:ln>
        </p:spPr>
        <p:txBody>
          <a:bodyPr/>
          <a:lstStyle/>
          <a:p>
            <a:r>
              <a:rPr lang="en-US" smtClean="0"/>
              <a:t>© 2007 Microsoft Corporation. All rights reserved. This presentation is for informational purposes only. Microsoft makes no warranties, express or implied, in this summary.</a:t>
            </a:r>
          </a:p>
        </p:txBody>
      </p:sp>
      <p:sp>
        <p:nvSpPr>
          <p:cNvPr id="52229" name="TextBox 4"/>
          <p:cNvSpPr txBox="1">
            <a:spLocks noGrp="1" noChangeArrowheads="1"/>
          </p:cNvSpPr>
          <p:nvPr/>
        </p:nvSpPr>
        <p:spPr bwMode="auto">
          <a:xfrm>
            <a:off x="5583238" y="8685213"/>
            <a:ext cx="1273175" cy="457200"/>
          </a:xfrm>
          <a:prstGeom prst="rect">
            <a:avLst/>
          </a:prstGeom>
          <a:noFill/>
          <a:ln w="9525" algn="ctr">
            <a:noFill/>
            <a:miter lim="800000"/>
            <a:headEnd/>
            <a:tailEnd/>
          </a:ln>
        </p:spPr>
        <p:txBody>
          <a:bodyPr lIns="91435" tIns="45718" rIns="91435" bIns="45718" anchor="b"/>
          <a:lstStyle/>
          <a:p>
            <a:pPr algn="r" defTabSz="930223" eaLnBrk="0" hangingPunct="0"/>
            <a:fld id="{180B3A54-CE27-4E36-9527-EC6B1E3802D1}" type="slidenum">
              <a:rPr lang="en-US" sz="1200">
                <a:latin typeface="Times New Roman" pitchFamily="18" charset="0"/>
              </a:rPr>
              <a:pPr algn="r" defTabSz="930223" eaLnBrk="0" hangingPunct="0"/>
              <a:t>18</a:t>
            </a:fld>
            <a:endParaRPr lang="en-US" sz="1200" dirty="0">
              <a:latin typeface="Times New Roman" pitchFamily="18" charset="0"/>
            </a:endParaRPr>
          </a:p>
        </p:txBody>
      </p:sp>
      <p:sp>
        <p:nvSpPr>
          <p:cNvPr id="52230" name="Rectangle 52228"/>
          <p:cNvSpPr>
            <a:spLocks noGrp="1" noRot="1" noChangeAspect="1" noChangeArrowheads="1" noTextEdit="1"/>
          </p:cNvSpPr>
          <p:nvPr>
            <p:ph type="sldImg"/>
          </p:nvPr>
        </p:nvSpPr>
        <p:spPr>
          <a:ln>
            <a:noFill/>
          </a:ln>
        </p:spPr>
      </p:sp>
      <p:sp>
        <p:nvSpPr>
          <p:cNvPr id="52231" name="Rectangle 52229"/>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Shape 6"/>
          <p:cNvSpPr>
            <a:spLocks noGrp="1" noChangeArrowheads="1"/>
          </p:cNvSpPr>
          <p:nvPr>
            <p:ph type="sldNum" sz="quarter" idx="5"/>
          </p:nvPr>
        </p:nvSpPr>
        <p:spPr>
          <a:noFill/>
          <a:ln>
            <a:headEnd/>
            <a:tailEnd/>
          </a:ln>
        </p:spPr>
        <p:txBody>
          <a:bodyPr/>
          <a:lstStyle/>
          <a:p>
            <a:fld id="{B169264C-F23E-4F15-B288-477D86FDFC6E}" type="slidenum">
              <a:rPr lang="en-US" smtClean="0"/>
              <a:pPr/>
              <a:t>19</a:t>
            </a:fld>
            <a:endParaRPr lang="en-US" smtClean="0"/>
          </a:p>
        </p:txBody>
      </p:sp>
      <p:sp>
        <p:nvSpPr>
          <p:cNvPr id="53252" name="Shape 7"/>
          <p:cNvSpPr>
            <a:spLocks noGrp="1" noChangeArrowheads="1"/>
          </p:cNvSpPr>
          <p:nvPr>
            <p:ph type="ftr" sz="quarter" idx="4"/>
          </p:nvPr>
        </p:nvSpPr>
        <p:spPr>
          <a:noFill/>
          <a:ln>
            <a:headEnd/>
            <a:tailEnd/>
          </a:ln>
        </p:spPr>
        <p:txBody>
          <a:bodyPr/>
          <a:lstStyle/>
          <a:p>
            <a:r>
              <a:rPr lang="en-US" smtClean="0"/>
              <a:t>© 2007 Microsoft Corporation. All rights reserved. This presentation is for informational purposes only. Microsoft makes no warranties, express or implied, in this summary.</a:t>
            </a:r>
          </a:p>
        </p:txBody>
      </p:sp>
      <p:sp>
        <p:nvSpPr>
          <p:cNvPr id="53253" name="TextBox 4"/>
          <p:cNvSpPr txBox="1">
            <a:spLocks noGrp="1" noChangeArrowheads="1"/>
          </p:cNvSpPr>
          <p:nvPr/>
        </p:nvSpPr>
        <p:spPr bwMode="auto">
          <a:xfrm>
            <a:off x="5583238" y="8685213"/>
            <a:ext cx="1273175" cy="457200"/>
          </a:xfrm>
          <a:prstGeom prst="rect">
            <a:avLst/>
          </a:prstGeom>
          <a:noFill/>
          <a:ln w="9525" algn="ctr">
            <a:noFill/>
            <a:miter lim="800000"/>
            <a:headEnd/>
            <a:tailEnd/>
          </a:ln>
        </p:spPr>
        <p:txBody>
          <a:bodyPr lIns="91435" tIns="45718" rIns="91435" bIns="45718" anchor="b"/>
          <a:lstStyle/>
          <a:p>
            <a:pPr algn="r" defTabSz="930223" eaLnBrk="0" hangingPunct="0"/>
            <a:fld id="{E71210E8-F435-4DD6-B3A0-72916DADFFA7}" type="slidenum">
              <a:rPr lang="en-US" sz="1200">
                <a:latin typeface="Times New Roman" pitchFamily="18" charset="0"/>
              </a:rPr>
              <a:pPr algn="r" defTabSz="930223" eaLnBrk="0" hangingPunct="0"/>
              <a:t>19</a:t>
            </a:fld>
            <a:endParaRPr lang="en-US" sz="1200" dirty="0">
              <a:latin typeface="Times New Roman" pitchFamily="18" charset="0"/>
            </a:endParaRPr>
          </a:p>
        </p:txBody>
      </p:sp>
      <p:sp>
        <p:nvSpPr>
          <p:cNvPr id="53254" name="Rectangle 53252"/>
          <p:cNvSpPr>
            <a:spLocks noGrp="1" noRot="1" noChangeAspect="1" noChangeArrowheads="1" noTextEdit="1"/>
          </p:cNvSpPr>
          <p:nvPr>
            <p:ph type="sldImg"/>
          </p:nvPr>
        </p:nvSpPr>
        <p:spPr>
          <a:ln>
            <a:noFill/>
          </a:ln>
        </p:spPr>
      </p:sp>
      <p:sp>
        <p:nvSpPr>
          <p:cNvPr id="53255" name="Rectangle 53253"/>
          <p:cNvSpPr>
            <a:spLocks noGrp="1" noChangeArrowheads="1"/>
          </p:cNvSpPr>
          <p:nvPr>
            <p:ph type="body" idx="1"/>
          </p:nvPr>
        </p:nvSpPr>
        <p:spPr>
          <a:noFill/>
          <a:ln/>
        </p:spPr>
        <p:txBody>
          <a:bodyPr/>
          <a:lstStyle/>
          <a:p>
            <a:pPr eaLnBrk="1" hangingPunct="1"/>
            <a:endParaRPr lang="en-GB" sz="10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B6BCEF-91B0-474F-97B4-460CA5CD04C2}"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hape 5"/>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F58AFF33-990F-4525-BBC0-EF36004A6C2F}" type="datetime8">
              <a:rPr lang="en-US" smtClean="0"/>
              <a:pPr fontAlgn="base">
                <a:spcBef>
                  <a:spcPct val="0"/>
                </a:spcBef>
                <a:spcAft>
                  <a:spcPct val="0"/>
                </a:spcAft>
                <a:defRPr/>
              </a:pPr>
              <a:t>4/21/2009 10:20 AM</a:t>
            </a:fld>
            <a:endParaRPr lang="en-US" smtClean="0"/>
          </a:p>
        </p:txBody>
      </p:sp>
      <p:sp>
        <p:nvSpPr>
          <p:cNvPr id="169987" name="Shape 6"/>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6187C7-8051-427E-BDB4-B03650827EAE}" type="slidenum">
              <a:rPr lang="en-US" smtClean="0"/>
              <a:pPr fontAlgn="base">
                <a:spcBef>
                  <a:spcPct val="0"/>
                </a:spcBef>
                <a:spcAft>
                  <a:spcPct val="0"/>
                </a:spcAft>
                <a:defRPr/>
              </a:pPr>
              <a:t>21</a:t>
            </a:fld>
            <a:endParaRPr lang="en-US" smtClean="0"/>
          </a:p>
        </p:txBody>
      </p:sp>
      <p:sp>
        <p:nvSpPr>
          <p:cNvPr id="169988" name="TextBox 3"/>
          <p:cNvSpPr txBox="1">
            <a:spLocks noGrp="1" noChangeArrowheads="1"/>
          </p:cNvSpPr>
          <p:nvPr/>
        </p:nvSpPr>
        <p:spPr bwMode="auto">
          <a:xfrm>
            <a:off x="3884613" y="0"/>
            <a:ext cx="2971800" cy="254000"/>
          </a:xfrm>
          <a:prstGeom prst="rect">
            <a:avLst/>
          </a:prstGeom>
          <a:noFill/>
          <a:ln w="9525" algn="ctr">
            <a:noFill/>
            <a:miter lim="800000"/>
            <a:headEnd/>
            <a:tailEnd/>
          </a:ln>
        </p:spPr>
        <p:txBody>
          <a:bodyPr lIns="91427" tIns="45714" rIns="91427" bIns="45714"/>
          <a:lstStyle/>
          <a:p>
            <a:pPr algn="r" defTabSz="912813"/>
            <a:fld id="{510EEB9C-8D4D-4096-BDB9-0069B91426D5}" type="datetime8">
              <a:rPr lang="en-US" sz="1200">
                <a:latin typeface="Times New Roman" pitchFamily="18" charset="0"/>
              </a:rPr>
              <a:pPr algn="r" defTabSz="912813"/>
              <a:t>4/21/2009 10:20 AM</a:t>
            </a:fld>
            <a:endParaRPr lang="en-US" sz="1200">
              <a:latin typeface="Times New Roman" pitchFamily="18" charset="0"/>
            </a:endParaRPr>
          </a:p>
        </p:txBody>
      </p:sp>
      <p:sp>
        <p:nvSpPr>
          <p:cNvPr id="169989" name="TextBox 4"/>
          <p:cNvSpPr txBox="1">
            <a:spLocks noGrp="1" noChangeArrowheads="1"/>
          </p:cNvSpPr>
          <p:nvPr/>
        </p:nvSpPr>
        <p:spPr bwMode="auto">
          <a:xfrm>
            <a:off x="5583238" y="8799513"/>
            <a:ext cx="1273175" cy="342900"/>
          </a:xfrm>
          <a:prstGeom prst="rect">
            <a:avLst/>
          </a:prstGeom>
          <a:noFill/>
          <a:ln w="9525" algn="ctr">
            <a:noFill/>
            <a:miter lim="800000"/>
            <a:headEnd/>
            <a:tailEnd/>
          </a:ln>
        </p:spPr>
        <p:txBody>
          <a:bodyPr lIns="91427" tIns="45714" rIns="91427" bIns="45714" anchor="b"/>
          <a:lstStyle/>
          <a:p>
            <a:pPr algn="r" defTabSz="912813"/>
            <a:fld id="{5D06A47D-0B4E-48B4-9298-8CFDD8239802}" type="slidenum">
              <a:rPr lang="en-US" sz="1200">
                <a:latin typeface="Times New Roman" pitchFamily="18" charset="0"/>
              </a:rPr>
              <a:pPr algn="r" defTabSz="912813"/>
              <a:t>21</a:t>
            </a:fld>
            <a:endParaRPr lang="en-US" sz="1200">
              <a:latin typeface="Times New Roman" pitchFamily="18" charset="0"/>
            </a:endParaRPr>
          </a:p>
        </p:txBody>
      </p:sp>
      <p:sp>
        <p:nvSpPr>
          <p:cNvPr id="169990" name="Rectangle 182276"/>
          <p:cNvSpPr>
            <a:spLocks noGrp="1" noRot="1" noChangeAspect="1" noChangeArrowheads="1" noTextEdit="1"/>
          </p:cNvSpPr>
          <p:nvPr>
            <p:ph type="sldImg"/>
          </p:nvPr>
        </p:nvSpPr>
        <p:spPr bwMode="auto">
          <a:xfrm>
            <a:off x="1500188" y="266700"/>
            <a:ext cx="4203700" cy="3152775"/>
          </a:xfrm>
          <a:noFill/>
          <a:ln cap="flat">
            <a:solidFill>
              <a:srgbClr val="000000"/>
            </a:solidFill>
            <a:miter lim="800000"/>
            <a:headEnd type="none" w="med" len="med"/>
            <a:tailEnd type="none" w="med" len="med"/>
          </a:ln>
        </p:spPr>
      </p:sp>
      <p:sp>
        <p:nvSpPr>
          <p:cNvPr id="285703" name="Rectangle 1389570"/>
          <p:cNvSpPr>
            <a:spLocks noGrp="1" noChangeArrowheads="1"/>
          </p:cNvSpPr>
          <p:nvPr>
            <p:ph type="body" idx="1"/>
          </p:nvPr>
        </p:nvSpPr>
        <p:spPr>
          <a:ln/>
        </p:spPr>
        <p:txBody>
          <a:bodyPr lIns="91427" tIns="45714" rIns="91427" bIns="45714"/>
          <a:lstStyle/>
          <a:p>
            <a:pPr eaLnBrk="1" fontAlgn="auto" hangingPunct="1">
              <a:spcBef>
                <a:spcPts val="0"/>
              </a:spcBef>
              <a:spcAft>
                <a:spcPts val="0"/>
              </a:spcAft>
              <a:defRPr/>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B6BCEF-91B0-474F-97B4-460CA5CD04C2}"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hape 5"/>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670497DA-34FC-4042-9963-DE5EE4FD02C4}" type="datetime8">
              <a:rPr lang="en-US" smtClean="0"/>
              <a:pPr fontAlgn="base">
                <a:spcBef>
                  <a:spcPct val="0"/>
                </a:spcBef>
                <a:spcAft>
                  <a:spcPct val="0"/>
                </a:spcAft>
                <a:defRPr/>
              </a:pPr>
              <a:t>4/21/2009 10:20 AM</a:t>
            </a:fld>
            <a:endParaRPr lang="en-US" smtClean="0"/>
          </a:p>
        </p:txBody>
      </p:sp>
      <p:sp>
        <p:nvSpPr>
          <p:cNvPr id="171011" name="Shape 6"/>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66ED64E-7F97-474F-8805-3826E05603C6}" type="slidenum">
              <a:rPr lang="en-US" smtClean="0"/>
              <a:pPr fontAlgn="base">
                <a:spcBef>
                  <a:spcPct val="0"/>
                </a:spcBef>
                <a:spcAft>
                  <a:spcPct val="0"/>
                </a:spcAft>
                <a:defRPr/>
              </a:pPr>
              <a:t>22</a:t>
            </a:fld>
            <a:endParaRPr lang="en-US" smtClean="0"/>
          </a:p>
        </p:txBody>
      </p:sp>
      <p:sp>
        <p:nvSpPr>
          <p:cNvPr id="171012" name="TextBox 3"/>
          <p:cNvSpPr txBox="1">
            <a:spLocks noGrp="1" noChangeArrowheads="1"/>
          </p:cNvSpPr>
          <p:nvPr/>
        </p:nvSpPr>
        <p:spPr bwMode="auto">
          <a:xfrm>
            <a:off x="3884613" y="0"/>
            <a:ext cx="2971800" cy="254000"/>
          </a:xfrm>
          <a:prstGeom prst="rect">
            <a:avLst/>
          </a:prstGeom>
          <a:noFill/>
          <a:ln w="9525" algn="ctr">
            <a:noFill/>
            <a:miter lim="800000"/>
            <a:headEnd/>
            <a:tailEnd/>
          </a:ln>
        </p:spPr>
        <p:txBody>
          <a:bodyPr lIns="91427" tIns="45714" rIns="91427" bIns="45714"/>
          <a:lstStyle/>
          <a:p>
            <a:pPr algn="r" defTabSz="912813"/>
            <a:fld id="{5DE547DA-2EAC-40E4-8DC9-11D9481D363A}" type="datetime8">
              <a:rPr lang="en-US" sz="1200">
                <a:latin typeface="Times New Roman" pitchFamily="18" charset="0"/>
              </a:rPr>
              <a:pPr algn="r" defTabSz="912813"/>
              <a:t>4/21/2009 10:20 AM</a:t>
            </a:fld>
            <a:endParaRPr lang="en-US" sz="1200">
              <a:latin typeface="Times New Roman" pitchFamily="18" charset="0"/>
            </a:endParaRPr>
          </a:p>
        </p:txBody>
      </p:sp>
      <p:sp>
        <p:nvSpPr>
          <p:cNvPr id="171013" name="TextBox 4"/>
          <p:cNvSpPr txBox="1">
            <a:spLocks noGrp="1" noChangeArrowheads="1"/>
          </p:cNvSpPr>
          <p:nvPr/>
        </p:nvSpPr>
        <p:spPr bwMode="auto">
          <a:xfrm>
            <a:off x="5583238" y="8799513"/>
            <a:ext cx="1273175" cy="342900"/>
          </a:xfrm>
          <a:prstGeom prst="rect">
            <a:avLst/>
          </a:prstGeom>
          <a:noFill/>
          <a:ln w="9525" algn="ctr">
            <a:noFill/>
            <a:miter lim="800000"/>
            <a:headEnd/>
            <a:tailEnd/>
          </a:ln>
        </p:spPr>
        <p:txBody>
          <a:bodyPr lIns="91427" tIns="45714" rIns="91427" bIns="45714" anchor="b"/>
          <a:lstStyle/>
          <a:p>
            <a:pPr algn="r" defTabSz="912813"/>
            <a:fld id="{F8A7F5B1-8C55-4DC2-8265-CB28A34634C4}" type="slidenum">
              <a:rPr lang="en-US" sz="1200">
                <a:latin typeface="Times New Roman" pitchFamily="18" charset="0"/>
              </a:rPr>
              <a:pPr algn="r" defTabSz="912813"/>
              <a:t>22</a:t>
            </a:fld>
            <a:endParaRPr lang="en-US" sz="1200">
              <a:latin typeface="Times New Roman" pitchFamily="18" charset="0"/>
            </a:endParaRPr>
          </a:p>
        </p:txBody>
      </p:sp>
      <p:sp>
        <p:nvSpPr>
          <p:cNvPr id="171014" name="Rectangle 182276"/>
          <p:cNvSpPr>
            <a:spLocks noGrp="1" noRot="1" noChangeAspect="1" noChangeArrowheads="1" noTextEdit="1"/>
          </p:cNvSpPr>
          <p:nvPr>
            <p:ph type="sldImg"/>
          </p:nvPr>
        </p:nvSpPr>
        <p:spPr bwMode="auto">
          <a:xfrm>
            <a:off x="1500188" y="266700"/>
            <a:ext cx="4203700" cy="3152775"/>
          </a:xfrm>
          <a:noFill/>
          <a:ln cap="flat">
            <a:solidFill>
              <a:srgbClr val="000000"/>
            </a:solidFill>
            <a:miter lim="800000"/>
            <a:headEnd type="none" w="med" len="med"/>
            <a:tailEnd type="none" w="med" len="med"/>
          </a:ln>
        </p:spPr>
      </p:sp>
      <p:sp>
        <p:nvSpPr>
          <p:cNvPr id="252935" name="Rectangle 1389570"/>
          <p:cNvSpPr>
            <a:spLocks noGrp="1" noChangeArrowheads="1"/>
          </p:cNvSpPr>
          <p:nvPr>
            <p:ph type="body" idx="1"/>
          </p:nvPr>
        </p:nvSpPr>
        <p:spPr/>
        <p:txBody>
          <a:bodyPr lIns="91427" tIns="45714" rIns="91427" bIns="45714"/>
          <a:lstStyle/>
          <a:p>
            <a:pPr marL="437746" indent="-437746" eaLnBrk="1" fontAlgn="auto" hangingPunct="1">
              <a:spcBef>
                <a:spcPts val="0"/>
              </a:spcBef>
              <a:spcAft>
                <a:spcPts val="0"/>
              </a:spcAft>
              <a:defRPr/>
            </a:pP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4/21/2009 10:20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B6BCEF-91B0-474F-97B4-460CA5CD04C2}" type="slidenum">
              <a:rPr lang="en-US" smtClean="0"/>
              <a:pPr/>
              <a:t>24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B6BCEF-91B0-474F-97B4-460CA5CD04C2}" type="slidenum">
              <a:rPr lang="en-US" smtClean="0"/>
              <a:pPr/>
              <a:t>25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B6BCEF-91B0-474F-97B4-460CA5CD04C2}"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B6BCEF-91B0-474F-97B4-460CA5CD04C2}" type="slidenum">
              <a:rPr lang="en-US" smtClean="0"/>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Check for availability</a:t>
            </a:r>
            <a:r>
              <a:rPr lang="en-US" baseline="0" dirty="0" smtClean="0"/>
              <a:t> of a feature. </a:t>
            </a:r>
            <a:endParaRPr lang="en-US" dirty="0"/>
          </a:p>
        </p:txBody>
      </p:sp>
      <p:sp>
        <p:nvSpPr>
          <p:cNvPr id="4" name="Slide Number Placeholder 3"/>
          <p:cNvSpPr>
            <a:spLocks noGrp="1"/>
          </p:cNvSpPr>
          <p:nvPr>
            <p:ph type="sldNum" sz="quarter" idx="10"/>
          </p:nvPr>
        </p:nvSpPr>
        <p:spPr/>
        <p:txBody>
          <a:bodyPr/>
          <a:lstStyle/>
          <a:p>
            <a:fld id="{6EB6BCEF-91B0-474F-97B4-460CA5CD04C2}" type="slidenum">
              <a:rPr lang="en-US" smtClean="0"/>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B6BCEF-91B0-474F-97B4-460CA5CD04C2}"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B6BCEF-91B0-474F-97B4-460CA5CD04C2}" type="slidenum">
              <a:rPr lang="en-US" smtClean="0"/>
              <a:pPr/>
              <a:t>34</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dirty="0"/>
          </a:p>
        </p:txBody>
      </p:sp>
      <p:sp>
        <p:nvSpPr>
          <p:cNvPr id="4" name="Slide Number Placeholder 3"/>
          <p:cNvSpPr>
            <a:spLocks noGrp="1"/>
          </p:cNvSpPr>
          <p:nvPr>
            <p:ph type="sldNum" sz="quarter" idx="10"/>
          </p:nvPr>
        </p:nvSpPr>
        <p:spPr/>
        <p:txBody>
          <a:bodyPr/>
          <a:lstStyle/>
          <a:p>
            <a:pPr algn="r" rtl="0"/>
            <a:fld id="{A249A8B1-E81E-45A0-9ABF-EF609C809422}" type="slidenum">
              <a:rPr lang="en-US">
                <a:solidFill>
                  <a:prstClr val="black"/>
                </a:solidFill>
                <a:latin typeface="Calibri"/>
              </a:rPr>
              <a:pPr algn="r" rtl="0"/>
              <a:t>3</a:t>
            </a:fld>
            <a:endParaRPr lang="en-US" dirty="0">
              <a:solidFill>
                <a:prstClr val="black"/>
              </a:solidFill>
              <a:latin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dirty="0" smtClean="0"/>
          </a:p>
        </p:txBody>
      </p:sp>
      <p:sp>
        <p:nvSpPr>
          <p:cNvPr id="4" name="Slide Number Placeholder 3"/>
          <p:cNvSpPr>
            <a:spLocks noGrp="1"/>
          </p:cNvSpPr>
          <p:nvPr>
            <p:ph type="sldNum" sz="quarter" idx="10"/>
          </p:nvPr>
        </p:nvSpPr>
        <p:spPr/>
        <p:txBody>
          <a:bodyPr/>
          <a:lstStyle/>
          <a:p>
            <a:fld id="{8D480F09-4A05-4267-98CA-A5C502475844}" type="slidenum">
              <a:rPr lang="en-IN" smtClean="0"/>
              <a:pPr/>
              <a:t>38</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p:spPr>
        <p:txBody>
          <a:bodyPr/>
          <a:lstStyle/>
          <a:p>
            <a:endParaRPr lang="en-US" smtClean="0"/>
          </a:p>
        </p:txBody>
      </p:sp>
      <p:sp>
        <p:nvSpPr>
          <p:cNvPr id="184324" name="Date Placeholder 3"/>
          <p:cNvSpPr>
            <a:spLocks noGrp="1"/>
          </p:cNvSpPr>
          <p:nvPr>
            <p:ph type="dt" sz="quarter" idx="4294967295"/>
          </p:nvPr>
        </p:nvSpPr>
        <p:spPr bwMode="auto">
          <a:xfrm>
            <a:off x="3885206" y="0"/>
            <a:ext cx="2971304" cy="457200"/>
          </a:xfrm>
          <a:prstGeom prst="rect">
            <a:avLst/>
          </a:prstGeom>
          <a:noFill/>
          <a:ln>
            <a:miter lim="800000"/>
            <a:headEnd/>
            <a:tailEnd/>
          </a:ln>
        </p:spPr>
        <p:txBody>
          <a:bodyPr lIns="91427" tIns="45714" rIns="91427" bIns="45714"/>
          <a:lstStyle/>
          <a:p>
            <a:fld id="{B7028499-0EE0-44F3-863E-39AD8B0BEEC3}" type="datetime8">
              <a:rPr lang="en-US"/>
              <a:pPr/>
              <a:t>4/21/2009 10:20 AM</a:t>
            </a:fld>
            <a:endParaRPr lang="en-US"/>
          </a:p>
        </p:txBody>
      </p:sp>
      <p:sp>
        <p:nvSpPr>
          <p:cNvPr id="184325" name="Slide Number Placeholder 4"/>
          <p:cNvSpPr>
            <a:spLocks noGrp="1"/>
          </p:cNvSpPr>
          <p:nvPr>
            <p:ph type="sldNum" sz="quarter" idx="5"/>
          </p:nvPr>
        </p:nvSpPr>
        <p:spPr>
          <a:noFill/>
        </p:spPr>
        <p:txBody>
          <a:bodyPr/>
          <a:lstStyle/>
          <a:p>
            <a:pPr defTabSz="930877"/>
            <a:fld id="{5F64200C-CCED-46A1-9239-234A42349C78}" type="slidenum">
              <a:rPr lang="en-US" smtClean="0"/>
              <a:pPr defTabSz="930877"/>
              <a:t>40</a:t>
            </a:fld>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B6BCEF-91B0-474F-97B4-460CA5CD04C2}" type="slidenum">
              <a:rPr lang="en-US" smtClean="0"/>
              <a:pPr/>
              <a:t>42</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p:spPr>
        <p:txBody>
          <a:bodyPr/>
          <a:lstStyle/>
          <a:p>
            <a:r>
              <a:rPr lang="en-US" smtClean="0"/>
              <a:t>Note: some applications will actively block efforts to shim, so this will not work.</a:t>
            </a:r>
          </a:p>
        </p:txBody>
      </p:sp>
      <p:sp>
        <p:nvSpPr>
          <p:cNvPr id="185348" name="Date Placeholder 3"/>
          <p:cNvSpPr>
            <a:spLocks noGrp="1"/>
          </p:cNvSpPr>
          <p:nvPr>
            <p:ph type="dt" sz="quarter" idx="4294967295"/>
          </p:nvPr>
        </p:nvSpPr>
        <p:spPr bwMode="auto">
          <a:xfrm>
            <a:off x="3885206" y="0"/>
            <a:ext cx="2971304" cy="457200"/>
          </a:xfrm>
          <a:prstGeom prst="rect">
            <a:avLst/>
          </a:prstGeom>
          <a:noFill/>
          <a:ln>
            <a:miter lim="800000"/>
            <a:headEnd/>
            <a:tailEnd/>
          </a:ln>
        </p:spPr>
        <p:txBody>
          <a:bodyPr lIns="91427" tIns="45714" rIns="91427" bIns="45714"/>
          <a:lstStyle/>
          <a:p>
            <a:fld id="{849903ED-9398-4FFD-99C5-C1EEC7DC673A}" type="datetime8">
              <a:rPr lang="en-US"/>
              <a:pPr/>
              <a:t>4/21/2009 10:20 AM</a:t>
            </a:fld>
            <a:endParaRPr lang="en-US"/>
          </a:p>
        </p:txBody>
      </p:sp>
      <p:sp>
        <p:nvSpPr>
          <p:cNvPr id="185349" name="Slide Number Placeholder 4"/>
          <p:cNvSpPr>
            <a:spLocks noGrp="1"/>
          </p:cNvSpPr>
          <p:nvPr>
            <p:ph type="sldNum" sz="quarter" idx="5"/>
          </p:nvPr>
        </p:nvSpPr>
        <p:spPr>
          <a:noFill/>
        </p:spPr>
        <p:txBody>
          <a:bodyPr/>
          <a:lstStyle/>
          <a:p>
            <a:pPr defTabSz="930877"/>
            <a:fld id="{D9552034-56F5-4220-908B-056E76802551}" type="slidenum">
              <a:rPr lang="en-US" smtClean="0"/>
              <a:pPr defTabSz="930877"/>
              <a:t>43</a:t>
            </a:fld>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B6BCEF-91B0-474F-97B4-460CA5CD04C2}" type="slidenum">
              <a:rPr lang="en-US" smtClean="0"/>
              <a:pPr/>
              <a:t>44</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B6BCEF-91B0-474F-97B4-460CA5CD04C2}" type="slidenum">
              <a:rPr lang="en-US" smtClean="0"/>
              <a:pPr/>
              <a:t>46</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B6BCEF-91B0-474F-97B4-460CA5CD04C2}" type="slidenum">
              <a:rPr lang="en-US" smtClean="0"/>
              <a:pPr/>
              <a:t>47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B6BCEF-91B0-474F-97B4-460CA5CD04C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B6BCEF-91B0-474F-97B4-460CA5CD04C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hap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2F57CFE6-B6C2-4E49-8DD7-233928A7FDE2}" type="datetime8">
              <a:rPr lang="en-US" smtClean="0"/>
              <a:pPr fontAlgn="base">
                <a:spcBef>
                  <a:spcPct val="0"/>
                </a:spcBef>
                <a:spcAft>
                  <a:spcPct val="0"/>
                </a:spcAft>
                <a:defRPr/>
              </a:pPr>
              <a:t>4/21/2009 10:20 AM</a:t>
            </a:fld>
            <a:endParaRPr lang="en-US" smtClean="0"/>
          </a:p>
        </p:txBody>
      </p:sp>
      <p:sp>
        <p:nvSpPr>
          <p:cNvPr id="137219" name="Shape 4"/>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17975A-ED4F-465F-8F18-BA42E881C075}" type="slidenum">
              <a:rPr lang="en-US" smtClean="0"/>
              <a:pPr fontAlgn="base">
                <a:spcBef>
                  <a:spcPct val="0"/>
                </a:spcBef>
                <a:spcAft>
                  <a:spcPct val="0"/>
                </a:spcAft>
                <a:defRPr/>
              </a:pPr>
              <a:t>6</a:t>
            </a:fld>
            <a:endParaRPr lang="en-US" smtClean="0"/>
          </a:p>
        </p:txBody>
      </p:sp>
      <p:sp>
        <p:nvSpPr>
          <p:cNvPr id="137220" name="Shape 5"/>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 2005 Microsoft Corporation. All rights reserved.</a:t>
            </a:r>
          </a:p>
          <a:p>
            <a:pPr fontAlgn="base">
              <a:spcBef>
                <a:spcPct val="0"/>
              </a:spcBef>
              <a:spcAft>
                <a:spcPct val="0"/>
              </a:spcAft>
              <a:defRPr/>
            </a:pPr>
            <a:r>
              <a:rPr lang="en-US" smtClean="0"/>
              <a:t>This presentation is for informational purposes only. Microsoft makes no warranties, express or implied, in this summary.</a:t>
            </a:r>
          </a:p>
        </p:txBody>
      </p:sp>
      <p:sp>
        <p:nvSpPr>
          <p:cNvPr id="125957" name="Rectangle 40963"/>
          <p:cNvSpPr>
            <a:spLocks noGrp="1" noRot="1" noChangeAspect="1" noChangeArrowheads="1" noTextEdit="1"/>
          </p:cNvSpPr>
          <p:nvPr>
            <p:ph type="sldImg"/>
          </p:nvPr>
        </p:nvSpPr>
        <p:spPr bwMode="auto">
          <a:noFill/>
          <a:ln w="9525">
            <a:noFill/>
          </a:ln>
        </p:spPr>
      </p:sp>
      <p:sp>
        <p:nvSpPr>
          <p:cNvPr id="125958" name="Rectangle 846850"/>
          <p:cNvSpPr>
            <a:spLocks noGrp="1" noChangeArrowheads="1"/>
          </p:cNvSpPr>
          <p:nvPr>
            <p:ph type="body" idx="1"/>
          </p:nvPr>
        </p:nvSpPr>
        <p:spPr bwMode="auto">
          <a:noFill/>
        </p:spPr>
        <p:txBody>
          <a:bodyPr wrap="square" numCol="1" anchor="t" anchorCtr="0" compatLnSpc="1">
            <a:prstTxWarp prst="textNoShape">
              <a:avLst/>
            </a:prstTxWarp>
          </a:bodyPr>
          <a:lstStyle/>
          <a:p>
            <a:pPr marL="227013" indent="-227013"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EB6BCEF-91B0-474F-97B4-460CA5CD04C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4/21/2009 10:20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2580"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E69AF851-2968-4867-BBF6-17F61E4167D8}" type="datetime8">
              <a:rPr lang="en-US" smtClean="0"/>
              <a:pPr fontAlgn="base">
                <a:spcBef>
                  <a:spcPct val="0"/>
                </a:spcBef>
                <a:spcAft>
                  <a:spcPct val="0"/>
                </a:spcAft>
                <a:defRPr/>
              </a:pPr>
              <a:t>4/21/2009 10:20 AM</a:t>
            </a:fld>
            <a:endParaRPr lang="en-US" smtClean="0"/>
          </a:p>
        </p:txBody>
      </p:sp>
      <p:sp>
        <p:nvSpPr>
          <p:cNvPr id="152581"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mtClean="0"/>
              <a:t>© 2005 Microsoft Corporation. All rights reserved.</a:t>
            </a:r>
          </a:p>
          <a:p>
            <a:pPr fontAlgn="base">
              <a:spcBef>
                <a:spcPct val="0"/>
              </a:spcBef>
              <a:spcAft>
                <a:spcPct val="0"/>
              </a:spcAft>
              <a:defRPr/>
            </a:pPr>
            <a:r>
              <a:rPr lang="en-US" smtClean="0"/>
              <a:t>This presentation is for informational purposes only. Microsoft makes no warranties, express or implied, in this summary.</a:t>
            </a:r>
          </a:p>
        </p:txBody>
      </p:sp>
      <p:sp>
        <p:nvSpPr>
          <p:cNvPr id="152582"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EC1AA66-A8BB-4179-8927-7AF5D9366C52}"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387054" y="1653478"/>
            <a:ext cx="8756945"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7" name="Subtitle 2"/>
          <p:cNvSpPr>
            <a:spLocks noGrp="1"/>
          </p:cNvSpPr>
          <p:nvPr>
            <p:ph type="subTitle" idx="1"/>
          </p:nvPr>
        </p:nvSpPr>
        <p:spPr>
          <a:xfrm>
            <a:off x="828038" y="3678401"/>
            <a:ext cx="8315962" cy="461665"/>
          </a:xfrm>
        </p:spPr>
        <p:txBody>
          <a:bodyPr>
            <a:noAutofit/>
          </a:bodyPr>
          <a:lstStyle>
            <a:lvl1pPr marL="0" indent="0" algn="l">
              <a:lnSpc>
                <a:spcPct val="90000"/>
              </a:lnSpc>
              <a:spcBef>
                <a:spcPts val="0"/>
              </a:spcBef>
              <a:buNone/>
              <a:defRPr i="0">
                <a:gradFill>
                  <a:gsLst>
                    <a:gs pos="0">
                      <a:schemeClr val="tx1"/>
                    </a:gs>
                    <a:gs pos="100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rtlCol="0"/>
          <a:lstStyle>
            <a:lvl1pPr>
              <a:buClr>
                <a:schemeClr val="tx2">
                  <a:lumMod val="60000"/>
                  <a:lumOff val="40000"/>
                </a:schemeClr>
              </a:buClr>
              <a:buFont typeface="Arial" pitchFamily="34" charset="0"/>
              <a:buChar char="•"/>
              <a:defRPr/>
            </a:lvl1pPr>
            <a:lvl2pPr>
              <a:buClr>
                <a:schemeClr val="tx2">
                  <a:lumMod val="60000"/>
                  <a:lumOff val="40000"/>
                </a:schemeClr>
              </a:buClr>
              <a:buFont typeface="Arial" pitchFamily="34" charset="0"/>
              <a:buChar char="•"/>
              <a:defRPr/>
            </a:lvl2pPr>
            <a:lvl3pPr>
              <a:buClr>
                <a:schemeClr val="tx2">
                  <a:lumMod val="60000"/>
                  <a:lumOff val="40000"/>
                </a:schemeClr>
              </a:buClr>
              <a:buFont typeface="Arial"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2"/>
          <p:cNvSpPr>
            <a:spLocks noGrp="1"/>
          </p:cNvSpPr>
          <p:nvPr>
            <p:ph idx="1"/>
          </p:nvPr>
        </p:nvSpPr>
        <p:spPr>
          <a:xfrm>
            <a:off x="381000" y="1412875"/>
            <a:ext cx="8382000" cy="2210862"/>
          </a:xfrm>
        </p:spPr>
        <p:txBody>
          <a:bodyPr/>
          <a:lstStyle>
            <a:lvl1pPr>
              <a:lnSpc>
                <a:spcPct val="90000"/>
              </a:lnSpc>
              <a:buFontTx/>
              <a:buBlip>
                <a:blip r:embed="rId2"/>
              </a:buBlip>
              <a:defRPr/>
            </a:lvl1pPr>
            <a:lvl2pPr>
              <a:lnSpc>
                <a:spcPct val="90000"/>
              </a:lnSpc>
              <a:buFontTx/>
              <a:buBlip>
                <a:blip r:embed="rId2"/>
              </a:buBlip>
              <a:defRPr/>
            </a:lvl2pPr>
            <a:lvl3pPr>
              <a:lnSpc>
                <a:spcPct val="90000"/>
              </a:lnSpc>
              <a:buFontTx/>
              <a:buBlip>
                <a:blip r:embed="rId2"/>
              </a:buBlip>
              <a:defRPr/>
            </a:lvl3pPr>
            <a:lvl4pPr>
              <a:lnSpc>
                <a:spcPct val="90000"/>
              </a:lnSpc>
              <a:buFontTx/>
              <a:buBlip>
                <a:blip r:embed="rId2"/>
              </a:buBlip>
              <a:defRPr/>
            </a:lvl4pPr>
            <a:lvl5pPr>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387054" y="1653478"/>
            <a:ext cx="8756945"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28038" y="3678401"/>
            <a:ext cx="8315962" cy="461665"/>
          </a:xfrm>
        </p:spPr>
        <p:txBody>
          <a:bodyPr>
            <a:noAutofit/>
          </a:bodyPr>
          <a:lstStyle>
            <a:lvl1pPr marL="0" indent="0" algn="l">
              <a:lnSpc>
                <a:spcPct val="90000"/>
              </a:lnSpc>
              <a:spcBef>
                <a:spcPts val="0"/>
              </a:spcBef>
              <a:buNone/>
              <a:defRPr i="0">
                <a:gradFill>
                  <a:gsLst>
                    <a:gs pos="0">
                      <a:schemeClr val="tx1"/>
                    </a:gs>
                    <a:gs pos="100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387351" y="5343733"/>
            <a:ext cx="8172088" cy="1384994"/>
          </a:xfrm>
        </p:spPr>
        <p:txBody>
          <a:bodyPr anchor="t" anchorCtr="0">
            <a:noAutofit/>
            <a:scene3d>
              <a:camera prst="orthographicFront"/>
              <a:lightRig rig="flat" dir="t"/>
            </a:scene3d>
            <a:sp3d>
              <a:contourClr>
                <a:srgbClr val="F4A234"/>
              </a:contourClr>
            </a:sp3d>
          </a:bodyPr>
          <a:lstStyle>
            <a:lvl1pPr marL="0" indent="0" algn="r">
              <a:buFont typeface="Arial" pitchFamily="34" charset="0"/>
              <a:buNone/>
              <a:defRPr kumimoji="0" lang="en-US" sz="8800" b="1" i="1" u="none" strike="noStrike" kern="1200" cap="none" spc="-150" normalizeH="0" baseline="0" noProof="0" dirty="0" smtClean="0">
                <a:ln w="11430"/>
                <a:gradFill>
                  <a:gsLst>
                    <a:gs pos="0">
                      <a:srgbClr val="FFFFB9"/>
                    </a:gs>
                    <a:gs pos="36000">
                      <a:srgbClr val="FFFF99"/>
                    </a:gs>
                    <a:gs pos="86000">
                      <a:srgbClr val="F6AE1E"/>
                    </a:gs>
                  </a:gsLst>
                  <a:lin ang="5400000" scaled="0"/>
                </a:gradFill>
                <a:effectLst>
                  <a:outerShdw blurRad="190500" dist="38100" dir="2700000" algn="tl" rotWithShape="0">
                    <a:prstClr val="black">
                      <a:alpha val="59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387054" y="1653478"/>
            <a:ext cx="8756945"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28038" y="3678401"/>
            <a:ext cx="8315962" cy="461665"/>
          </a:xfrm>
        </p:spPr>
        <p:txBody>
          <a:bodyPr>
            <a:noAutofit/>
          </a:bodyPr>
          <a:lstStyle>
            <a:lvl1pPr marL="0" indent="0" algn="l">
              <a:lnSpc>
                <a:spcPct val="90000"/>
              </a:lnSpc>
              <a:spcBef>
                <a:spcPts val="0"/>
              </a:spcBef>
              <a:buNone/>
              <a:defRPr i="0">
                <a:gradFill>
                  <a:gsLst>
                    <a:gs pos="0">
                      <a:schemeClr val="tx1"/>
                    </a:gs>
                    <a:gs pos="100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387351" y="5343733"/>
            <a:ext cx="8172088" cy="1384994"/>
          </a:xfrm>
        </p:spPr>
        <p:txBody>
          <a:bodyPr anchor="t" anchorCtr="0">
            <a:noAutofit/>
            <a:scene3d>
              <a:camera prst="orthographicFront"/>
              <a:lightRig rig="flat" dir="t"/>
            </a:scene3d>
            <a:sp3d>
              <a:contourClr>
                <a:srgbClr val="F4A234"/>
              </a:contourClr>
            </a:sp3d>
          </a:bodyPr>
          <a:lstStyle>
            <a:lvl1pPr marL="0" indent="0" algn="r">
              <a:buFont typeface="Arial" pitchFamily="34" charset="0"/>
              <a:buNone/>
              <a:defRPr kumimoji="0" lang="en-US" sz="8800" b="1" i="1" u="none" strike="noStrike" kern="1200" cap="none" spc="-150" normalizeH="0" baseline="0" noProof="0" dirty="0" smtClean="0">
                <a:ln w="11430"/>
                <a:gradFill>
                  <a:gsLst>
                    <a:gs pos="0">
                      <a:srgbClr val="FFFFB9"/>
                    </a:gs>
                    <a:gs pos="36000">
                      <a:srgbClr val="FFFF99"/>
                    </a:gs>
                    <a:gs pos="86000">
                      <a:srgbClr val="F6AE1E"/>
                    </a:gs>
                  </a:gsLst>
                  <a:lin ang="5400000" scaled="0"/>
                </a:gradFill>
                <a:effectLst>
                  <a:outerShdw blurRad="190500" dist="38100" dir="2700000" algn="tl" rotWithShape="0">
                    <a:prstClr val="black">
                      <a:alpha val="59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2"/>
          <p:cNvSpPr>
            <a:spLocks noGrp="1"/>
          </p:cNvSpPr>
          <p:nvPr>
            <p:ph idx="1"/>
          </p:nvPr>
        </p:nvSpPr>
        <p:spPr>
          <a:xfrm>
            <a:off x="381000" y="1412875"/>
            <a:ext cx="8382000" cy="2210862"/>
          </a:xfrm>
        </p:spPr>
        <p:txBody>
          <a:bodyPr/>
          <a:lstStyle>
            <a:lvl1pPr>
              <a:lnSpc>
                <a:spcPct val="90000"/>
              </a:lnSpc>
              <a:buFontTx/>
              <a:buBlip>
                <a:blip r:embed="rId2"/>
              </a:buBlip>
              <a:defRPr/>
            </a:lvl1pPr>
            <a:lvl2pPr>
              <a:lnSpc>
                <a:spcPct val="90000"/>
              </a:lnSpc>
              <a:buFontTx/>
              <a:buBlip>
                <a:blip r:embed="rId2"/>
              </a:buBlip>
              <a:defRPr/>
            </a:lvl2pPr>
            <a:lvl3pPr>
              <a:lnSpc>
                <a:spcPct val="90000"/>
              </a:lnSpc>
              <a:buFontTx/>
              <a:buBlip>
                <a:blip r:embed="rId2"/>
              </a:buBlip>
              <a:defRPr/>
            </a:lvl3pPr>
            <a:lvl4pPr>
              <a:lnSpc>
                <a:spcPct val="90000"/>
              </a:lnSpc>
              <a:buFontTx/>
              <a:buBlip>
                <a:blip r:embed="rId2"/>
              </a:buBlip>
              <a:defRPr/>
            </a:lvl4pPr>
            <a:lvl5pPr>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1" y="1411554"/>
            <a:ext cx="41148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0" y="2174875"/>
            <a:ext cx="4114800"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2" y="1411554"/>
            <a:ext cx="4117019"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Light background developer code">
    <p:spTree>
      <p:nvGrpSpPr>
        <p:cNvPr id="1" name=""/>
        <p:cNvGrpSpPr/>
        <p:nvPr/>
      </p:nvGrpSpPr>
      <p:grpSpPr>
        <a:xfrm>
          <a:off x="0" y="0"/>
          <a:ext cx="0" cy="0"/>
          <a:chOff x="0" y="0"/>
          <a:chExt cx="0" cy="0"/>
        </a:xfrm>
      </p:grpSpPr>
      <p:pic>
        <p:nvPicPr>
          <p:cNvPr id="8" name="Picture 7" descr="code slide background.png"/>
          <p:cNvPicPr>
            <a:picLocks noChangeAspect="1"/>
          </p:cNvPicPr>
          <p:nvPr/>
        </p:nvPicPr>
        <p:blipFill>
          <a:blip r:embed="rId2" cstate="print"/>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6"/>
          <p:cNvSpPr txBox="1">
            <a:spLocks/>
          </p:cNvSpPr>
          <p:nvPr/>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bright="-15000"/>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7054" y="228600"/>
            <a:ext cx="8375946"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7054" y="1420814"/>
            <a:ext cx="8375946" cy="2128031"/>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windows 7 rev h.png"/>
          <p:cNvPicPr>
            <a:picLocks noChangeAspect="1"/>
          </p:cNvPicPr>
          <p:nvPr/>
        </p:nvPicPr>
        <p:blipFill>
          <a:blip r:embed="rId15" cstate="print"/>
          <a:stretch>
            <a:fillRect/>
          </a:stretch>
        </p:blipFill>
        <p:spPr>
          <a:xfrm>
            <a:off x="7484207" y="6595828"/>
            <a:ext cx="1659793" cy="262172"/>
          </a:xfrm>
          <a:prstGeom prst="rect">
            <a:avLst/>
          </a:prstGeom>
        </p:spPr>
      </p:pic>
    </p:spTree>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67" r:id="rId11"/>
    <p:sldLayoutId id="2147483669" r:id="rId1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ea typeface="+mn-ea"/>
          <a:cs typeface="Arial" charset="0"/>
        </a:defRPr>
      </a:lvl1pPr>
    </p:titleStyle>
    <p:bodyStyle>
      <a:lvl1pPr marL="396875" indent="-396875" algn="l" defTabSz="914363" rtl="0" eaLnBrk="1" latinLnBrk="0" hangingPunct="1">
        <a:lnSpc>
          <a:spcPct val="90000"/>
        </a:lnSpc>
        <a:spcBef>
          <a:spcPct val="20000"/>
        </a:spcBef>
        <a:buSzPct val="125000"/>
        <a:buFont typeface="Arial" pitchFamily="34" charset="0"/>
        <a:buChar char="•"/>
        <a:defRPr sz="32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Segoe Light" pitchFamily="34" charset="0"/>
          <a:ea typeface="+mn-ea"/>
          <a:cs typeface="+mn-cs"/>
        </a:defRPr>
      </a:lvl1pPr>
      <a:lvl2pPr marL="914400" indent="-396875" algn="l" defTabSz="914363" rtl="0" eaLnBrk="1" latinLnBrk="0" hangingPunct="1">
        <a:lnSpc>
          <a:spcPct val="90000"/>
        </a:lnSpc>
        <a:spcBef>
          <a:spcPct val="20000"/>
        </a:spcBef>
        <a:buSzPct val="125000"/>
        <a:buFont typeface="Arial" pitchFamily="34" charset="0"/>
        <a:buChar char="•"/>
        <a:defRPr sz="28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Segoe Light" pitchFamily="34" charset="0"/>
          <a:ea typeface="+mn-ea"/>
          <a:cs typeface="+mn-cs"/>
        </a:defRPr>
      </a:lvl2pPr>
      <a:lvl3pPr marL="1258888" indent="-344488" algn="l" defTabSz="914363" rtl="0" eaLnBrk="1" latinLnBrk="0" hangingPunct="1">
        <a:lnSpc>
          <a:spcPct val="90000"/>
        </a:lnSpc>
        <a:spcBef>
          <a:spcPct val="20000"/>
        </a:spcBef>
        <a:buSzPct val="125000"/>
        <a:buFont typeface="Arial" pitchFamily="34" charset="0"/>
        <a:buChar char="•"/>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Segoe Light" pitchFamily="34" charset="0"/>
          <a:ea typeface="+mn-ea"/>
          <a:cs typeface="+mn-cs"/>
        </a:defRPr>
      </a:lvl3pPr>
      <a:lvl4pPr marL="1604963" indent="-346075" algn="l" defTabSz="914363" rtl="0" eaLnBrk="1" latinLnBrk="0" hangingPunct="1">
        <a:lnSpc>
          <a:spcPct val="90000"/>
        </a:lnSpc>
        <a:spcBef>
          <a:spcPct val="20000"/>
        </a:spcBef>
        <a:buSzPct val="125000"/>
        <a:buFont typeface="Arial" pitchFamily="34" charset="0"/>
        <a:buChar char="•"/>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Segoe Light" pitchFamily="34" charset="0"/>
          <a:ea typeface="+mn-ea"/>
          <a:cs typeface="+mn-cs"/>
        </a:defRPr>
      </a:lvl4pPr>
      <a:lvl5pPr marL="1941513" indent="-336550" algn="l" defTabSz="914363" rtl="0" eaLnBrk="1" latinLnBrk="0" hangingPunct="1">
        <a:lnSpc>
          <a:spcPct val="90000"/>
        </a:lnSpc>
        <a:spcBef>
          <a:spcPct val="20000"/>
        </a:spcBef>
        <a:buSzPct val="125000"/>
        <a:buFont typeface="Arial" pitchFamily="34" charset="0"/>
        <a:buChar char="•"/>
        <a:defRPr sz="2400" kern="1200">
          <a:gradFill>
            <a:gsLst>
              <a:gs pos="0">
                <a:schemeClr val="tx1"/>
              </a:gs>
              <a:gs pos="100000">
                <a:schemeClr val="tx1"/>
              </a:gs>
            </a:gsLst>
            <a:lin ang="5400000" scaled="0"/>
          </a:gradFill>
          <a:effectLst>
            <a:outerShdw blurRad="38100" dist="38100" dir="2700000" algn="tl">
              <a:srgbClr val="000000">
                <a:alpha val="43137"/>
              </a:srgbClr>
            </a:outerShdw>
          </a:effectLst>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bright="-15000"/>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9"/>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3" r:id="rId1"/>
  </p:sldLayoutIdLst>
  <p:transition>
    <p:fade/>
  </p:transition>
  <p:hf sldNum="0"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hyperlink" Target="http://www.microsoft.com/downloads/details.aspx?FamilyID=69C63073-FE3F-47C3-BAA5-B37943AFE227&amp;displaylang=en"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 Id="rId5" Type="http://schemas.openxmlformats.org/officeDocument/2006/relationships/hyperlink" Target="http://code.msdn.microsoft.com/Windows7AppQuality" TargetMode="External"/><Relationship Id="rId4" Type="http://schemas.openxmlformats.org/officeDocument/2006/relationships/hyperlink" Target="http://msdn.microsoft.com/en-us/library/bb757005.aspx"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wmf"/></Relationships>
</file>

<file path=ppt/slides/_rels/slide3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8" Type="http://schemas.openxmlformats.org/officeDocument/2006/relationships/hyperlink" Target="http://channel9.msdn.com/tags/Application+Compatibility/" TargetMode="External"/><Relationship Id="rId3" Type="http://schemas.openxmlformats.org/officeDocument/2006/relationships/hyperlink" Target="http://www.microsoft.com/downloads/details.aspx?FamilyID=69C63073-FE3F-47C3-BAA5-B37943AFE227&amp;displaylang=en" TargetMode="External"/><Relationship Id="rId7" Type="http://schemas.openxmlformats.org/officeDocument/2006/relationships/hyperlink" Target="http://devreadiness.org/" TargetMode="External"/><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hyperlink" Target="http://technet.microsoft.com/en-us/desktopdeployment/bb414773.aspx" TargetMode="External"/><Relationship Id="rId5" Type="http://schemas.openxmlformats.org/officeDocument/2006/relationships/hyperlink" Target="http://msdn.microsoft.com/en-us/windows/aa904987.aspx" TargetMode="External"/><Relationship Id="rId4" Type="http://schemas.openxmlformats.org/officeDocument/2006/relationships/hyperlink" Target="http://code.msdn.microsoft.com/Windows7AppQuality"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Developing Compatible Software for Windows 7</a:t>
            </a:r>
            <a:endParaRPr lang="en-US" dirty="0"/>
          </a:p>
        </p:txBody>
      </p:sp>
      <p:sp>
        <p:nvSpPr>
          <p:cNvPr id="3" name="Subtitle 2"/>
          <p:cNvSpPr>
            <a:spLocks noGrp="1"/>
          </p:cNvSpPr>
          <p:nvPr>
            <p:ph type="subTitle" idx="1"/>
          </p:nvPr>
        </p:nvSpPr>
        <p:spPr/>
        <p:txBody>
          <a:bodyPr/>
          <a:lstStyle/>
          <a:p>
            <a:pPr algn="l"/>
            <a:r>
              <a:rPr lang="en-US" dirty="0" smtClean="0"/>
              <a:t>Maarten van de Bospoort</a:t>
            </a:r>
          </a:p>
          <a:p>
            <a:pPr algn="l"/>
            <a:r>
              <a:rPr lang="en-US" sz="1800" dirty="0" smtClean="0"/>
              <a:t>Application Development Consultant</a:t>
            </a:r>
          </a:p>
          <a:p>
            <a:pPr algn="l"/>
            <a:r>
              <a:rPr lang="en-US" sz="1800" dirty="0" smtClean="0"/>
              <a:t>Microsoft Premier Services</a:t>
            </a:r>
          </a:p>
          <a:p>
            <a:pPr algn="l"/>
            <a:r>
              <a:rPr lang="en-US" sz="1800" dirty="0" smtClean="0"/>
              <a:t>maartenb@microsoft.com</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normAutofit/>
          </a:bodyPr>
          <a:lstStyle/>
          <a:p>
            <a:pPr defTabSz="914363" eaLnBrk="1" fontAlgn="auto" hangingPunct="1">
              <a:spcAft>
                <a:spcPts val="0"/>
              </a:spcAft>
              <a:defRPr/>
            </a:pPr>
            <a:r>
              <a:rPr/>
              <a:t>MIC and Securable Objects</a:t>
            </a:r>
          </a:p>
        </p:txBody>
      </p:sp>
      <p:pic>
        <p:nvPicPr>
          <p:cNvPr id="73731" name="Picture 2" descr="Figure 19 Object and Process Accesses"/>
          <p:cNvPicPr>
            <a:picLocks noChangeAspect="1" noChangeArrowheads="1"/>
          </p:cNvPicPr>
          <p:nvPr/>
        </p:nvPicPr>
        <p:blipFill>
          <a:blip r:embed="rId3" cstate="print"/>
          <a:srcRect/>
          <a:stretch>
            <a:fillRect/>
          </a:stretch>
        </p:blipFill>
        <p:spPr bwMode="auto">
          <a:xfrm>
            <a:off x="1981200" y="1652588"/>
            <a:ext cx="5116513" cy="424815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Mandatory Integrity Levels</a:t>
            </a:r>
            <a:endParaRPr lang="en-US" dirty="0"/>
          </a:p>
        </p:txBody>
      </p:sp>
      <p:sp>
        <p:nvSpPr>
          <p:cNvPr id="4" name="Text Placeholder 3"/>
          <p:cNvSpPr>
            <a:spLocks noGrp="1"/>
          </p:cNvSpPr>
          <p:nvPr>
            <p:ph type="subTitle" idx="1"/>
          </p:nvPr>
        </p:nvSpPr>
        <p:spPr/>
        <p:txBody>
          <a:bodyPr/>
          <a:lstStyle/>
          <a:p>
            <a:r>
              <a:rPr lang="en-US" dirty="0" smtClean="0"/>
              <a:t> </a:t>
            </a:r>
            <a:endParaRPr lang="en-US" dirty="0"/>
          </a:p>
        </p:txBody>
      </p:sp>
      <p:sp>
        <p:nvSpPr>
          <p:cNvPr id="5" name="Text Placeholder 4"/>
          <p:cNvSpPr>
            <a:spLocks noGrp="1"/>
          </p:cNvSpPr>
          <p:nvPr>
            <p:ph type="body" sz="quarter" idx="10"/>
          </p:nvPr>
        </p:nvSpPr>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533400" y="1219200"/>
            <a:ext cx="2743200" cy="4800600"/>
          </a:xfrm>
          <a:prstGeom prst="rect">
            <a:avLst/>
          </a:prstGeom>
          <a:gradFill rotWithShape="1">
            <a:gsLst>
              <a:gs pos="0">
                <a:srgbClr val="99EEFF">
                  <a:alpha val="62000"/>
                </a:srgbClr>
              </a:gs>
              <a:gs pos="100000">
                <a:schemeClr val="tx1"/>
              </a:gs>
            </a:gsLst>
            <a:lin ang="2700000" scaled="1"/>
          </a:gradFill>
          <a:ln w="9525" algn="ctr">
            <a:solidFill>
              <a:schemeClr val="bg1"/>
            </a:solidFill>
            <a:miter lim="800000"/>
            <a:headEnd/>
            <a:tailEnd/>
          </a:ln>
          <a:effectLst>
            <a:outerShdw dist="35921" dir="2700000" algn="ctr" rotWithShape="0">
              <a:schemeClr val="bg2"/>
            </a:outerShdw>
          </a:effectLst>
        </p:spPr>
        <p:txBody>
          <a:bodyPr anchor="ctr"/>
          <a:lstStyle/>
          <a:p>
            <a:pPr algn="ctr">
              <a:defRPr/>
            </a:pPr>
            <a:r>
              <a:rPr lang="en-US" sz="2400" b="0">
                <a:solidFill>
                  <a:schemeClr val="bg1"/>
                </a:solidFill>
                <a:latin typeface="Arial" charset="0"/>
              </a:rPr>
              <a:t>IExplore.exe</a:t>
            </a:r>
          </a:p>
        </p:txBody>
      </p:sp>
      <p:grpSp>
        <p:nvGrpSpPr>
          <p:cNvPr id="2" name="Group 3"/>
          <p:cNvGrpSpPr>
            <a:grpSpLocks/>
          </p:cNvGrpSpPr>
          <p:nvPr/>
        </p:nvGrpSpPr>
        <p:grpSpPr bwMode="auto">
          <a:xfrm>
            <a:off x="3505200" y="1504950"/>
            <a:ext cx="2362200" cy="1042988"/>
            <a:chOff x="2208" y="948"/>
            <a:chExt cx="1488" cy="657"/>
          </a:xfrm>
        </p:grpSpPr>
        <p:sp>
          <p:nvSpPr>
            <p:cNvPr id="14362" name="Line 4"/>
            <p:cNvSpPr>
              <a:spLocks noChangeShapeType="1"/>
            </p:cNvSpPr>
            <p:nvPr/>
          </p:nvSpPr>
          <p:spPr bwMode="auto">
            <a:xfrm>
              <a:off x="2208" y="948"/>
              <a:ext cx="1488" cy="0"/>
            </a:xfrm>
            <a:prstGeom prst="line">
              <a:avLst/>
            </a:prstGeom>
            <a:noFill/>
            <a:ln w="28575">
              <a:solidFill>
                <a:schemeClr val="tx1"/>
              </a:solidFill>
              <a:round/>
              <a:headEnd/>
              <a:tailEnd type="triangle" w="med" len="med"/>
            </a:ln>
          </p:spPr>
          <p:txBody>
            <a:bodyPr/>
            <a:lstStyle/>
            <a:p>
              <a:endParaRPr lang="en-US"/>
            </a:p>
          </p:txBody>
        </p:sp>
        <p:sp>
          <p:nvSpPr>
            <p:cNvPr id="14363" name="Text Box 5"/>
            <p:cNvSpPr txBox="1">
              <a:spLocks noChangeArrowheads="1"/>
            </p:cNvSpPr>
            <p:nvPr/>
          </p:nvSpPr>
          <p:spPr bwMode="auto">
            <a:xfrm>
              <a:off x="2208" y="1008"/>
              <a:ext cx="1488" cy="597"/>
            </a:xfrm>
            <a:prstGeom prst="rect">
              <a:avLst/>
            </a:prstGeom>
            <a:noFill/>
            <a:ln w="9525">
              <a:noFill/>
              <a:miter lim="800000"/>
              <a:headEnd/>
              <a:tailEnd/>
            </a:ln>
          </p:spPr>
          <p:txBody>
            <a:bodyPr>
              <a:spAutoFit/>
            </a:bodyPr>
            <a:lstStyle/>
            <a:p>
              <a:pPr>
                <a:spcBef>
                  <a:spcPct val="50000"/>
                </a:spcBef>
              </a:pPr>
              <a:r>
                <a:rPr lang="en-US" sz="1600">
                  <a:latin typeface="Arial" charset="0"/>
                </a:rPr>
                <a:t>Install an ActiveX</a:t>
              </a:r>
              <a:br>
                <a:rPr lang="en-US" sz="1600">
                  <a:latin typeface="Arial" charset="0"/>
                </a:rPr>
              </a:br>
              <a:r>
                <a:rPr lang="en-US" sz="1600">
                  <a:latin typeface="Arial" charset="0"/>
                </a:rPr>
                <a:t>control</a:t>
              </a:r>
            </a:p>
            <a:p>
              <a:pPr>
                <a:spcBef>
                  <a:spcPct val="50000"/>
                </a:spcBef>
              </a:pPr>
              <a:endParaRPr lang="en-US" sz="1600">
                <a:latin typeface="Arial" charset="0"/>
              </a:endParaRPr>
            </a:p>
          </p:txBody>
        </p:sp>
      </p:grpSp>
      <p:grpSp>
        <p:nvGrpSpPr>
          <p:cNvPr id="3" name="Group 6"/>
          <p:cNvGrpSpPr>
            <a:grpSpLocks/>
          </p:cNvGrpSpPr>
          <p:nvPr/>
        </p:nvGrpSpPr>
        <p:grpSpPr bwMode="auto">
          <a:xfrm>
            <a:off x="3505200" y="3581400"/>
            <a:ext cx="2362200" cy="779463"/>
            <a:chOff x="2208" y="2256"/>
            <a:chExt cx="1488" cy="491"/>
          </a:xfrm>
        </p:grpSpPr>
        <p:sp>
          <p:nvSpPr>
            <p:cNvPr id="14360" name="Line 7"/>
            <p:cNvSpPr>
              <a:spLocks noChangeShapeType="1"/>
            </p:cNvSpPr>
            <p:nvPr/>
          </p:nvSpPr>
          <p:spPr bwMode="auto">
            <a:xfrm>
              <a:off x="2208" y="2256"/>
              <a:ext cx="1488" cy="0"/>
            </a:xfrm>
            <a:prstGeom prst="line">
              <a:avLst/>
            </a:prstGeom>
            <a:noFill/>
            <a:ln w="28575">
              <a:solidFill>
                <a:schemeClr val="tx1"/>
              </a:solidFill>
              <a:round/>
              <a:headEnd/>
              <a:tailEnd type="triangle" w="med" len="med"/>
            </a:ln>
          </p:spPr>
          <p:txBody>
            <a:bodyPr/>
            <a:lstStyle/>
            <a:p>
              <a:endParaRPr lang="en-US"/>
            </a:p>
          </p:txBody>
        </p:sp>
        <p:sp>
          <p:nvSpPr>
            <p:cNvPr id="14361" name="Text Box 8"/>
            <p:cNvSpPr txBox="1">
              <a:spLocks noChangeArrowheads="1"/>
            </p:cNvSpPr>
            <p:nvPr/>
          </p:nvSpPr>
          <p:spPr bwMode="auto">
            <a:xfrm>
              <a:off x="2208" y="2304"/>
              <a:ext cx="1488" cy="443"/>
            </a:xfrm>
            <a:prstGeom prst="rect">
              <a:avLst/>
            </a:prstGeom>
            <a:noFill/>
            <a:ln w="9525">
              <a:noFill/>
              <a:miter lim="800000"/>
              <a:headEnd/>
              <a:tailEnd/>
            </a:ln>
          </p:spPr>
          <p:txBody>
            <a:bodyPr>
              <a:spAutoFit/>
            </a:bodyPr>
            <a:lstStyle/>
            <a:p>
              <a:pPr>
                <a:spcBef>
                  <a:spcPct val="50000"/>
                </a:spcBef>
              </a:pPr>
              <a:r>
                <a:rPr lang="en-US" sz="1600">
                  <a:latin typeface="Arial" charset="0"/>
                </a:rPr>
                <a:t>Change Settings,</a:t>
              </a:r>
            </a:p>
            <a:p>
              <a:pPr>
                <a:spcBef>
                  <a:spcPct val="50000"/>
                </a:spcBef>
              </a:pPr>
              <a:r>
                <a:rPr lang="en-US" sz="1600">
                  <a:latin typeface="Arial" charset="0"/>
                </a:rPr>
                <a:t>Download a Picture</a:t>
              </a:r>
            </a:p>
          </p:txBody>
        </p:sp>
      </p:grpSp>
      <p:grpSp>
        <p:nvGrpSpPr>
          <p:cNvPr id="4" name="Group 9"/>
          <p:cNvGrpSpPr>
            <a:grpSpLocks/>
          </p:cNvGrpSpPr>
          <p:nvPr/>
        </p:nvGrpSpPr>
        <p:grpSpPr bwMode="auto">
          <a:xfrm>
            <a:off x="3505200" y="5316538"/>
            <a:ext cx="2362200" cy="412750"/>
            <a:chOff x="2208" y="3349"/>
            <a:chExt cx="1488" cy="260"/>
          </a:xfrm>
        </p:grpSpPr>
        <p:sp>
          <p:nvSpPr>
            <p:cNvPr id="14358" name="Line 10"/>
            <p:cNvSpPr>
              <a:spLocks noChangeShapeType="1"/>
            </p:cNvSpPr>
            <p:nvPr/>
          </p:nvSpPr>
          <p:spPr bwMode="auto">
            <a:xfrm>
              <a:off x="2208" y="3349"/>
              <a:ext cx="1488" cy="0"/>
            </a:xfrm>
            <a:prstGeom prst="line">
              <a:avLst/>
            </a:prstGeom>
            <a:noFill/>
            <a:ln w="28575">
              <a:solidFill>
                <a:schemeClr val="tx1"/>
              </a:solidFill>
              <a:round/>
              <a:headEnd/>
              <a:tailEnd type="triangle" w="med" len="med"/>
            </a:ln>
          </p:spPr>
          <p:txBody>
            <a:bodyPr/>
            <a:lstStyle/>
            <a:p>
              <a:endParaRPr lang="en-US"/>
            </a:p>
          </p:txBody>
        </p:sp>
        <p:sp>
          <p:nvSpPr>
            <p:cNvPr id="14359" name="Text Box 11"/>
            <p:cNvSpPr txBox="1">
              <a:spLocks noChangeArrowheads="1"/>
            </p:cNvSpPr>
            <p:nvPr/>
          </p:nvSpPr>
          <p:spPr bwMode="auto">
            <a:xfrm>
              <a:off x="2208" y="3397"/>
              <a:ext cx="1488" cy="212"/>
            </a:xfrm>
            <a:prstGeom prst="rect">
              <a:avLst/>
            </a:prstGeom>
            <a:noFill/>
            <a:ln w="9525">
              <a:noFill/>
              <a:miter lim="800000"/>
              <a:headEnd/>
              <a:tailEnd/>
            </a:ln>
          </p:spPr>
          <p:txBody>
            <a:bodyPr>
              <a:spAutoFit/>
            </a:bodyPr>
            <a:lstStyle/>
            <a:p>
              <a:pPr>
                <a:spcBef>
                  <a:spcPct val="50000"/>
                </a:spcBef>
              </a:pPr>
              <a:r>
                <a:rPr lang="en-US" sz="1600" dirty="0">
                  <a:latin typeface="Arial" charset="0"/>
                </a:rPr>
                <a:t>Cache Web content</a:t>
              </a:r>
            </a:p>
          </p:txBody>
        </p:sp>
      </p:grpSp>
      <p:grpSp>
        <p:nvGrpSpPr>
          <p:cNvPr id="5" name="Group 12"/>
          <p:cNvGrpSpPr>
            <a:grpSpLocks/>
          </p:cNvGrpSpPr>
          <p:nvPr/>
        </p:nvGrpSpPr>
        <p:grpSpPr bwMode="auto">
          <a:xfrm>
            <a:off x="3505200" y="2439988"/>
            <a:ext cx="2362200" cy="657225"/>
            <a:chOff x="2208" y="1537"/>
            <a:chExt cx="1488" cy="414"/>
          </a:xfrm>
        </p:grpSpPr>
        <p:sp>
          <p:nvSpPr>
            <p:cNvPr id="14356" name="Line 13"/>
            <p:cNvSpPr>
              <a:spLocks noChangeShapeType="1"/>
            </p:cNvSpPr>
            <p:nvPr/>
          </p:nvSpPr>
          <p:spPr bwMode="auto">
            <a:xfrm>
              <a:off x="2208" y="1537"/>
              <a:ext cx="1488" cy="0"/>
            </a:xfrm>
            <a:prstGeom prst="line">
              <a:avLst/>
            </a:prstGeom>
            <a:noFill/>
            <a:ln w="28575">
              <a:solidFill>
                <a:schemeClr val="tx1"/>
              </a:solidFill>
              <a:round/>
              <a:headEnd/>
              <a:tailEnd type="triangle" w="med" len="med"/>
            </a:ln>
          </p:spPr>
          <p:txBody>
            <a:bodyPr/>
            <a:lstStyle/>
            <a:p>
              <a:endParaRPr lang="en-US"/>
            </a:p>
          </p:txBody>
        </p:sp>
        <p:sp>
          <p:nvSpPr>
            <p:cNvPr id="14357" name="Text Box 14"/>
            <p:cNvSpPr txBox="1">
              <a:spLocks noChangeArrowheads="1"/>
            </p:cNvSpPr>
            <p:nvPr/>
          </p:nvSpPr>
          <p:spPr bwMode="auto">
            <a:xfrm>
              <a:off x="2208" y="1585"/>
              <a:ext cx="1488" cy="366"/>
            </a:xfrm>
            <a:prstGeom prst="rect">
              <a:avLst/>
            </a:prstGeom>
            <a:noFill/>
            <a:ln w="9525">
              <a:noFill/>
              <a:miter lim="800000"/>
              <a:headEnd/>
              <a:tailEnd/>
            </a:ln>
          </p:spPr>
          <p:txBody>
            <a:bodyPr>
              <a:spAutoFit/>
            </a:bodyPr>
            <a:lstStyle/>
            <a:p>
              <a:pPr algn="ctr">
                <a:spcBef>
                  <a:spcPct val="50000"/>
                </a:spcBef>
              </a:pPr>
              <a:r>
                <a:rPr lang="en-US" sz="1600" i="1">
                  <a:latin typeface="Arial" charset="0"/>
                </a:rPr>
                <a:t>Exploit can install MALWARE</a:t>
              </a:r>
            </a:p>
          </p:txBody>
        </p:sp>
      </p:grpSp>
      <p:grpSp>
        <p:nvGrpSpPr>
          <p:cNvPr id="6" name="Group 15"/>
          <p:cNvGrpSpPr>
            <a:grpSpLocks/>
          </p:cNvGrpSpPr>
          <p:nvPr/>
        </p:nvGrpSpPr>
        <p:grpSpPr bwMode="auto">
          <a:xfrm>
            <a:off x="3505200" y="4419600"/>
            <a:ext cx="2362200" cy="1023938"/>
            <a:chOff x="2208" y="2784"/>
            <a:chExt cx="1488" cy="645"/>
          </a:xfrm>
        </p:grpSpPr>
        <p:sp>
          <p:nvSpPr>
            <p:cNvPr id="14354" name="Line 16"/>
            <p:cNvSpPr>
              <a:spLocks noChangeShapeType="1"/>
            </p:cNvSpPr>
            <p:nvPr/>
          </p:nvSpPr>
          <p:spPr bwMode="auto">
            <a:xfrm>
              <a:off x="2208" y="2784"/>
              <a:ext cx="1488" cy="0"/>
            </a:xfrm>
            <a:prstGeom prst="line">
              <a:avLst/>
            </a:prstGeom>
            <a:noFill/>
            <a:ln w="28575">
              <a:solidFill>
                <a:schemeClr val="tx1"/>
              </a:solidFill>
              <a:round/>
              <a:headEnd/>
              <a:tailEnd type="triangle" w="med" len="med"/>
            </a:ln>
          </p:spPr>
          <p:txBody>
            <a:bodyPr/>
            <a:lstStyle/>
            <a:p>
              <a:endParaRPr lang="en-US"/>
            </a:p>
          </p:txBody>
        </p:sp>
        <p:sp>
          <p:nvSpPr>
            <p:cNvPr id="14355" name="Text Box 17"/>
            <p:cNvSpPr txBox="1">
              <a:spLocks noChangeArrowheads="1"/>
            </p:cNvSpPr>
            <p:nvPr/>
          </p:nvSpPr>
          <p:spPr bwMode="auto">
            <a:xfrm>
              <a:off x="2208" y="2832"/>
              <a:ext cx="1488" cy="597"/>
            </a:xfrm>
            <a:prstGeom prst="rect">
              <a:avLst/>
            </a:prstGeom>
            <a:noFill/>
            <a:ln w="9525">
              <a:noFill/>
              <a:miter lim="800000"/>
              <a:headEnd/>
              <a:tailEnd/>
            </a:ln>
          </p:spPr>
          <p:txBody>
            <a:bodyPr>
              <a:spAutoFit/>
            </a:bodyPr>
            <a:lstStyle/>
            <a:p>
              <a:pPr algn="ctr">
                <a:spcBef>
                  <a:spcPct val="50000"/>
                </a:spcBef>
              </a:pPr>
              <a:r>
                <a:rPr lang="en-US" sz="1600" i="1">
                  <a:latin typeface="Arial" charset="0"/>
                </a:rPr>
                <a:t>Exploit can install MALWARE</a:t>
              </a:r>
            </a:p>
            <a:p>
              <a:pPr algn="ctr">
                <a:spcBef>
                  <a:spcPct val="50000"/>
                </a:spcBef>
              </a:pPr>
              <a:endParaRPr lang="en-US" sz="1600" i="1">
                <a:latin typeface="Arial" charset="0"/>
              </a:endParaRPr>
            </a:p>
          </p:txBody>
        </p:sp>
      </p:grpSp>
      <p:sp>
        <p:nvSpPr>
          <p:cNvPr id="144402" name="Rectangle 18"/>
          <p:cNvSpPr>
            <a:spLocks noChangeArrowheads="1"/>
          </p:cNvSpPr>
          <p:nvPr/>
        </p:nvSpPr>
        <p:spPr bwMode="auto">
          <a:xfrm>
            <a:off x="6019800" y="5029200"/>
            <a:ext cx="2667000" cy="1066800"/>
          </a:xfrm>
          <a:prstGeom prst="rect">
            <a:avLst/>
          </a:prstGeom>
          <a:gradFill rotWithShape="1">
            <a:gsLst>
              <a:gs pos="0">
                <a:srgbClr val="99EEFF">
                  <a:alpha val="64999"/>
                </a:srgbClr>
              </a:gs>
              <a:gs pos="100000">
                <a:schemeClr val="tx1"/>
              </a:gs>
            </a:gsLst>
            <a:lin ang="2700000" scaled="1"/>
          </a:gradFill>
          <a:ln w="38100" algn="ctr">
            <a:solidFill>
              <a:schemeClr val="tx1"/>
            </a:solidFill>
            <a:prstDash val="dash"/>
            <a:miter lim="800000"/>
            <a:headEnd/>
            <a:tailEnd/>
          </a:ln>
          <a:effectLst>
            <a:outerShdw dist="35921" dir="2700000" algn="ctr" rotWithShape="0">
              <a:schemeClr val="bg2"/>
            </a:outerShdw>
          </a:effectLst>
        </p:spPr>
        <p:txBody>
          <a:bodyPr anchor="ctr"/>
          <a:lstStyle/>
          <a:p>
            <a:pPr>
              <a:defRPr/>
            </a:pPr>
            <a:endParaRPr lang="en-US"/>
          </a:p>
        </p:txBody>
      </p:sp>
      <p:sp>
        <p:nvSpPr>
          <p:cNvPr id="144403" name="Rectangle 19"/>
          <p:cNvSpPr>
            <a:spLocks noChangeArrowheads="1"/>
          </p:cNvSpPr>
          <p:nvPr/>
        </p:nvSpPr>
        <p:spPr bwMode="auto">
          <a:xfrm>
            <a:off x="6019800" y="1219200"/>
            <a:ext cx="2667000" cy="3810000"/>
          </a:xfrm>
          <a:prstGeom prst="rect">
            <a:avLst/>
          </a:prstGeom>
          <a:gradFill rotWithShape="1">
            <a:gsLst>
              <a:gs pos="0">
                <a:srgbClr val="99EEFF">
                  <a:alpha val="62000"/>
                </a:srgbClr>
              </a:gs>
              <a:gs pos="100000">
                <a:schemeClr val="tx1"/>
              </a:gs>
            </a:gsLst>
            <a:lin ang="2700000" scaled="1"/>
          </a:gradFill>
          <a:ln w="9525" algn="ctr">
            <a:solidFill>
              <a:schemeClr val="bg1"/>
            </a:solidFill>
            <a:miter lim="800000"/>
            <a:headEnd/>
            <a:tailEnd/>
          </a:ln>
          <a:effectLst>
            <a:outerShdw dist="35921" dir="2700000" algn="ctr" rotWithShape="0">
              <a:schemeClr val="bg2"/>
            </a:outerShdw>
          </a:effectLst>
        </p:spPr>
        <p:txBody>
          <a:bodyPr anchor="ctr"/>
          <a:lstStyle/>
          <a:p>
            <a:pPr>
              <a:defRPr/>
            </a:pPr>
            <a:endParaRPr lang="en-US"/>
          </a:p>
        </p:txBody>
      </p:sp>
      <p:sp>
        <p:nvSpPr>
          <p:cNvPr id="144404" name="Text Box 20"/>
          <p:cNvSpPr txBox="1">
            <a:spLocks noChangeArrowheads="1"/>
          </p:cNvSpPr>
          <p:nvPr/>
        </p:nvSpPr>
        <p:spPr bwMode="auto">
          <a:xfrm>
            <a:off x="6019800" y="1219200"/>
            <a:ext cx="2514600" cy="336550"/>
          </a:xfrm>
          <a:prstGeom prst="rect">
            <a:avLst/>
          </a:prstGeom>
          <a:gradFill rotWithShape="1">
            <a:gsLst>
              <a:gs pos="0">
                <a:srgbClr val="99EEFF"/>
              </a:gs>
              <a:gs pos="100000">
                <a:schemeClr val="tx1"/>
              </a:gs>
            </a:gsLst>
            <a:lin ang="2700000" scaled="1"/>
          </a:gradFill>
          <a:ln w="9525" algn="ctr">
            <a:solidFill>
              <a:srgbClr val="4D4D4D"/>
            </a:solidFill>
            <a:miter lim="800000"/>
            <a:headEnd/>
            <a:tailEnd/>
          </a:ln>
          <a:effectLst>
            <a:outerShdw dist="35921" dir="2700000" algn="ctr" rotWithShape="0">
              <a:schemeClr val="bg2"/>
            </a:outerShdw>
          </a:effectLst>
        </p:spPr>
        <p:txBody>
          <a:bodyPr anchor="ctr"/>
          <a:lstStyle/>
          <a:p>
            <a:pPr algn="ctr" eaLnBrk="0" hangingPunct="0">
              <a:defRPr/>
            </a:pPr>
            <a:r>
              <a:rPr lang="en-US" b="0">
                <a:solidFill>
                  <a:srgbClr val="000066"/>
                </a:solidFill>
                <a:latin typeface="Tahoma" pitchFamily="34" charset="0"/>
              </a:rPr>
              <a:t>Admin-Rights  Access</a:t>
            </a:r>
          </a:p>
        </p:txBody>
      </p:sp>
      <p:sp>
        <p:nvSpPr>
          <p:cNvPr id="14347" name="Rectangle 21"/>
          <p:cNvSpPr>
            <a:spLocks noChangeArrowheads="1"/>
          </p:cNvSpPr>
          <p:nvPr/>
        </p:nvSpPr>
        <p:spPr bwMode="auto">
          <a:xfrm>
            <a:off x="6019800" y="3429000"/>
            <a:ext cx="2667000" cy="1600200"/>
          </a:xfrm>
          <a:prstGeom prst="rect">
            <a:avLst/>
          </a:prstGeom>
          <a:noFill/>
          <a:ln w="28575">
            <a:solidFill>
              <a:schemeClr val="accent1"/>
            </a:solidFill>
            <a:miter lim="800000"/>
            <a:headEnd/>
            <a:tailEnd/>
          </a:ln>
        </p:spPr>
        <p:txBody>
          <a:bodyPr wrap="none" anchor="ctr"/>
          <a:lstStyle/>
          <a:p>
            <a:endParaRPr lang="en-US"/>
          </a:p>
        </p:txBody>
      </p:sp>
      <p:sp>
        <p:nvSpPr>
          <p:cNvPr id="144406" name="Text Box 22"/>
          <p:cNvSpPr txBox="1">
            <a:spLocks noChangeArrowheads="1"/>
          </p:cNvSpPr>
          <p:nvPr/>
        </p:nvSpPr>
        <p:spPr bwMode="auto">
          <a:xfrm>
            <a:off x="6019800" y="3429000"/>
            <a:ext cx="2514600" cy="336550"/>
          </a:xfrm>
          <a:prstGeom prst="rect">
            <a:avLst/>
          </a:prstGeom>
          <a:gradFill rotWithShape="1">
            <a:gsLst>
              <a:gs pos="0">
                <a:srgbClr val="99EEFF"/>
              </a:gs>
              <a:gs pos="100000">
                <a:schemeClr val="tx1"/>
              </a:gs>
            </a:gsLst>
            <a:lin ang="2700000" scaled="1"/>
          </a:gradFill>
          <a:ln w="9525" algn="ctr">
            <a:solidFill>
              <a:srgbClr val="4D4D4D"/>
            </a:solidFill>
            <a:miter lim="800000"/>
            <a:headEnd/>
            <a:tailEnd/>
          </a:ln>
          <a:effectLst>
            <a:outerShdw dist="35921" dir="2700000" algn="ctr" rotWithShape="0">
              <a:schemeClr val="bg2"/>
            </a:outerShdw>
          </a:effectLst>
        </p:spPr>
        <p:txBody>
          <a:bodyPr anchor="ctr"/>
          <a:lstStyle/>
          <a:p>
            <a:pPr algn="ctr" eaLnBrk="0" hangingPunct="0">
              <a:defRPr/>
            </a:pPr>
            <a:r>
              <a:rPr lang="en-US" b="0">
                <a:solidFill>
                  <a:srgbClr val="000066"/>
                </a:solidFill>
                <a:latin typeface="Tahoma" pitchFamily="34" charset="0"/>
              </a:rPr>
              <a:t>User-Rights Access</a:t>
            </a:r>
          </a:p>
        </p:txBody>
      </p:sp>
      <p:sp>
        <p:nvSpPr>
          <p:cNvPr id="144407" name="Text Box 23"/>
          <p:cNvSpPr txBox="1">
            <a:spLocks noChangeArrowheads="1"/>
          </p:cNvSpPr>
          <p:nvPr/>
        </p:nvSpPr>
        <p:spPr bwMode="auto">
          <a:xfrm>
            <a:off x="6019800" y="5029200"/>
            <a:ext cx="2514600" cy="336550"/>
          </a:xfrm>
          <a:prstGeom prst="rect">
            <a:avLst/>
          </a:prstGeom>
          <a:gradFill rotWithShape="1">
            <a:gsLst>
              <a:gs pos="0">
                <a:srgbClr val="99EEFF"/>
              </a:gs>
              <a:gs pos="100000">
                <a:schemeClr val="tx1"/>
              </a:gs>
            </a:gsLst>
            <a:lin ang="2700000" scaled="1"/>
          </a:gradFill>
          <a:ln w="9525" algn="ctr">
            <a:solidFill>
              <a:srgbClr val="4D4D4D"/>
            </a:solidFill>
            <a:miter lim="800000"/>
            <a:headEnd/>
            <a:tailEnd/>
          </a:ln>
          <a:effectLst>
            <a:outerShdw dist="35921" dir="2700000" algn="ctr" rotWithShape="0">
              <a:schemeClr val="bg2"/>
            </a:outerShdw>
          </a:effectLst>
        </p:spPr>
        <p:txBody>
          <a:bodyPr anchor="ctr"/>
          <a:lstStyle/>
          <a:p>
            <a:pPr algn="ctr" eaLnBrk="0" hangingPunct="0">
              <a:defRPr/>
            </a:pPr>
            <a:r>
              <a:rPr lang="en-US" b="0">
                <a:solidFill>
                  <a:srgbClr val="000066"/>
                </a:solidFill>
                <a:latin typeface="Tahoma" pitchFamily="34" charset="0"/>
              </a:rPr>
              <a:t>Temp Internet Files</a:t>
            </a:r>
          </a:p>
        </p:txBody>
      </p:sp>
      <p:sp>
        <p:nvSpPr>
          <p:cNvPr id="14350" name="Text Box 24"/>
          <p:cNvSpPr txBox="1">
            <a:spLocks noChangeArrowheads="1"/>
          </p:cNvSpPr>
          <p:nvPr/>
        </p:nvSpPr>
        <p:spPr bwMode="auto">
          <a:xfrm>
            <a:off x="6019800" y="2057400"/>
            <a:ext cx="2590800" cy="623888"/>
          </a:xfrm>
          <a:prstGeom prst="rect">
            <a:avLst/>
          </a:prstGeom>
          <a:noFill/>
          <a:ln w="9525">
            <a:noFill/>
            <a:miter lim="800000"/>
            <a:headEnd/>
            <a:tailEnd/>
          </a:ln>
        </p:spPr>
        <p:txBody>
          <a:bodyPr>
            <a:spAutoFit/>
          </a:bodyPr>
          <a:lstStyle/>
          <a:p>
            <a:pPr algn="ctr">
              <a:spcBef>
                <a:spcPct val="50000"/>
              </a:spcBef>
            </a:pPr>
            <a:r>
              <a:rPr lang="en-US" sz="1400">
                <a:solidFill>
                  <a:schemeClr val="bg1"/>
                </a:solidFill>
                <a:latin typeface="Arial" charset="0"/>
              </a:rPr>
              <a:t>HKLM</a:t>
            </a:r>
          </a:p>
          <a:p>
            <a:pPr algn="ctr">
              <a:spcBef>
                <a:spcPct val="50000"/>
              </a:spcBef>
            </a:pPr>
            <a:r>
              <a:rPr lang="en-US" sz="1400">
                <a:solidFill>
                  <a:schemeClr val="bg1"/>
                </a:solidFill>
                <a:latin typeface="Arial" charset="0"/>
              </a:rPr>
              <a:t>Program Files</a:t>
            </a:r>
          </a:p>
        </p:txBody>
      </p:sp>
      <p:sp>
        <p:nvSpPr>
          <p:cNvPr id="14351" name="Text Box 25"/>
          <p:cNvSpPr txBox="1">
            <a:spLocks noChangeArrowheads="1"/>
          </p:cNvSpPr>
          <p:nvPr/>
        </p:nvSpPr>
        <p:spPr bwMode="auto">
          <a:xfrm>
            <a:off x="6096000" y="3886200"/>
            <a:ext cx="2514600" cy="942975"/>
          </a:xfrm>
          <a:prstGeom prst="rect">
            <a:avLst/>
          </a:prstGeom>
          <a:noFill/>
          <a:ln w="9525">
            <a:noFill/>
            <a:miter lim="800000"/>
            <a:headEnd/>
            <a:tailEnd/>
          </a:ln>
        </p:spPr>
        <p:txBody>
          <a:bodyPr>
            <a:spAutoFit/>
          </a:bodyPr>
          <a:lstStyle/>
          <a:p>
            <a:pPr algn="ctr">
              <a:spcBef>
                <a:spcPct val="50000"/>
              </a:spcBef>
            </a:pPr>
            <a:r>
              <a:rPr lang="en-US" sz="1400">
                <a:solidFill>
                  <a:schemeClr val="bg1"/>
                </a:solidFill>
                <a:latin typeface="Arial" charset="0"/>
              </a:rPr>
              <a:t>HKCU</a:t>
            </a:r>
          </a:p>
          <a:p>
            <a:pPr algn="ctr">
              <a:spcBef>
                <a:spcPct val="50000"/>
              </a:spcBef>
            </a:pPr>
            <a:r>
              <a:rPr lang="en-US" sz="1400">
                <a:solidFill>
                  <a:schemeClr val="bg1"/>
                </a:solidFill>
                <a:latin typeface="Arial" charset="0"/>
              </a:rPr>
              <a:t>My Documents</a:t>
            </a:r>
          </a:p>
          <a:p>
            <a:pPr algn="ctr">
              <a:spcBef>
                <a:spcPct val="50000"/>
              </a:spcBef>
            </a:pPr>
            <a:r>
              <a:rPr lang="en-US" sz="1400">
                <a:solidFill>
                  <a:schemeClr val="bg1"/>
                </a:solidFill>
                <a:latin typeface="Arial" charset="0"/>
              </a:rPr>
              <a:t>Startup Folder</a:t>
            </a:r>
          </a:p>
        </p:txBody>
      </p:sp>
      <p:sp>
        <p:nvSpPr>
          <p:cNvPr id="14352" name="Text Box 26"/>
          <p:cNvSpPr txBox="1">
            <a:spLocks noChangeArrowheads="1"/>
          </p:cNvSpPr>
          <p:nvPr/>
        </p:nvSpPr>
        <p:spPr bwMode="auto">
          <a:xfrm>
            <a:off x="6096000" y="5500688"/>
            <a:ext cx="2514600" cy="304800"/>
          </a:xfrm>
          <a:prstGeom prst="rect">
            <a:avLst/>
          </a:prstGeom>
          <a:noFill/>
          <a:ln w="9525">
            <a:noFill/>
            <a:miter lim="800000"/>
            <a:headEnd/>
            <a:tailEnd/>
          </a:ln>
        </p:spPr>
        <p:txBody>
          <a:bodyPr>
            <a:spAutoFit/>
          </a:bodyPr>
          <a:lstStyle/>
          <a:p>
            <a:pPr algn="ctr">
              <a:spcBef>
                <a:spcPct val="50000"/>
              </a:spcBef>
            </a:pPr>
            <a:r>
              <a:rPr lang="en-US" sz="1400">
                <a:solidFill>
                  <a:schemeClr val="bg1"/>
                </a:solidFill>
                <a:latin typeface="Arial" charset="0"/>
              </a:rPr>
              <a:t>Untrusted files &amp; settings</a:t>
            </a:r>
          </a:p>
        </p:txBody>
      </p:sp>
      <p:sp>
        <p:nvSpPr>
          <p:cNvPr id="144411" name="Rectangle 27"/>
          <p:cNvSpPr>
            <a:spLocks noGrp="1" noChangeArrowheads="1"/>
          </p:cNvSpPr>
          <p:nvPr>
            <p:ph type="title"/>
          </p:nvPr>
        </p:nvSpPr>
        <p:spPr/>
        <p:txBody>
          <a:bodyPr>
            <a:normAutofit/>
          </a:bodyPr>
          <a:lstStyle/>
          <a:p>
            <a:pPr eaLnBrk="1" fontAlgn="auto" hangingPunct="1">
              <a:spcAft>
                <a:spcPts val="0"/>
              </a:spcAft>
              <a:defRPr/>
            </a:pPr>
            <a:r>
              <a:rPr lang="en-US" altLang="zh-TW" dirty="0" smtClean="0">
                <a:ea typeface="PMingLiU" pitchFamily="18" charset="-120"/>
              </a:rPr>
              <a:t>Prior to Vista</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228600" y="1219200"/>
            <a:ext cx="2667000" cy="4800600"/>
          </a:xfrm>
          <a:prstGeom prst="rect">
            <a:avLst/>
          </a:prstGeom>
          <a:gradFill rotWithShape="1">
            <a:gsLst>
              <a:gs pos="0">
                <a:srgbClr val="99EEFF">
                  <a:alpha val="62000"/>
                </a:srgbClr>
              </a:gs>
              <a:gs pos="100000">
                <a:schemeClr val="tx1"/>
              </a:gs>
            </a:gsLst>
            <a:lin ang="2700000" scaled="1"/>
          </a:gradFill>
          <a:ln w="9525" algn="ctr">
            <a:solidFill>
              <a:schemeClr val="bg1"/>
            </a:solidFill>
            <a:miter lim="800000"/>
            <a:headEnd/>
            <a:tailEnd/>
          </a:ln>
          <a:effectLst>
            <a:outerShdw dist="35921" dir="2700000" algn="ctr" rotWithShape="0">
              <a:schemeClr val="bg2"/>
            </a:outerShdw>
          </a:effectLst>
        </p:spPr>
        <p:txBody>
          <a:bodyPr anchor="ctr"/>
          <a:lstStyle/>
          <a:p>
            <a:pPr algn="ctr">
              <a:defRPr/>
            </a:pPr>
            <a:r>
              <a:rPr lang="en-US" altLang="zh-TW" sz="2400" b="0">
                <a:solidFill>
                  <a:schemeClr val="bg1"/>
                </a:solidFill>
                <a:latin typeface="Arial" charset="0"/>
                <a:ea typeface="PMingLiU" pitchFamily="18" charset="-120"/>
              </a:rPr>
              <a:t>Protected</a:t>
            </a:r>
          </a:p>
          <a:p>
            <a:pPr algn="ctr">
              <a:defRPr/>
            </a:pPr>
            <a:r>
              <a:rPr lang="en-US" altLang="zh-TW" sz="2400" b="0">
                <a:solidFill>
                  <a:schemeClr val="bg1"/>
                </a:solidFill>
                <a:latin typeface="Arial" charset="0"/>
                <a:ea typeface="PMingLiU" pitchFamily="18" charset="-120"/>
              </a:rPr>
              <a:t>Mode</a:t>
            </a:r>
          </a:p>
          <a:p>
            <a:pPr algn="ctr">
              <a:defRPr/>
            </a:pPr>
            <a:r>
              <a:rPr lang="en-US" altLang="zh-TW" sz="2400" b="0">
                <a:solidFill>
                  <a:schemeClr val="bg1"/>
                </a:solidFill>
                <a:latin typeface="Arial" charset="0"/>
                <a:ea typeface="PMingLiU" pitchFamily="18" charset="-120"/>
              </a:rPr>
              <a:t>IE</a:t>
            </a:r>
            <a:endParaRPr lang="zh-TW" altLang="en-US" sz="2400" b="0">
              <a:solidFill>
                <a:schemeClr val="bg1"/>
              </a:solidFill>
              <a:latin typeface="Arial" charset="0"/>
              <a:ea typeface="PMingLiU" pitchFamily="18" charset="-120"/>
            </a:endParaRPr>
          </a:p>
        </p:txBody>
      </p:sp>
      <p:grpSp>
        <p:nvGrpSpPr>
          <p:cNvPr id="2" name="Group 3"/>
          <p:cNvGrpSpPr>
            <a:grpSpLocks/>
          </p:cNvGrpSpPr>
          <p:nvPr/>
        </p:nvGrpSpPr>
        <p:grpSpPr bwMode="auto">
          <a:xfrm>
            <a:off x="4724400" y="1600200"/>
            <a:ext cx="1447800" cy="914400"/>
            <a:chOff x="2976" y="1008"/>
            <a:chExt cx="912" cy="576"/>
          </a:xfrm>
        </p:grpSpPr>
        <p:sp>
          <p:nvSpPr>
            <p:cNvPr id="15388" name="Line 4"/>
            <p:cNvSpPr>
              <a:spLocks noChangeShapeType="1"/>
            </p:cNvSpPr>
            <p:nvPr/>
          </p:nvSpPr>
          <p:spPr bwMode="auto">
            <a:xfrm>
              <a:off x="3024" y="1008"/>
              <a:ext cx="864" cy="8"/>
            </a:xfrm>
            <a:prstGeom prst="line">
              <a:avLst/>
            </a:prstGeom>
            <a:noFill/>
            <a:ln w="28575">
              <a:solidFill>
                <a:schemeClr val="tx1"/>
              </a:solidFill>
              <a:round/>
              <a:headEnd/>
              <a:tailEnd type="triangle" w="med" len="med"/>
            </a:ln>
          </p:spPr>
          <p:txBody>
            <a:bodyPr/>
            <a:lstStyle/>
            <a:p>
              <a:endParaRPr lang="en-US"/>
            </a:p>
          </p:txBody>
        </p:sp>
        <p:sp>
          <p:nvSpPr>
            <p:cNvPr id="15389" name="Text Box 5"/>
            <p:cNvSpPr txBox="1">
              <a:spLocks noChangeArrowheads="1"/>
            </p:cNvSpPr>
            <p:nvPr/>
          </p:nvSpPr>
          <p:spPr bwMode="auto">
            <a:xfrm>
              <a:off x="2976" y="1064"/>
              <a:ext cx="912" cy="520"/>
            </a:xfrm>
            <a:prstGeom prst="rect">
              <a:avLst/>
            </a:prstGeom>
            <a:noFill/>
            <a:ln w="9525">
              <a:noFill/>
              <a:miter lim="800000"/>
              <a:headEnd/>
              <a:tailEnd/>
            </a:ln>
          </p:spPr>
          <p:txBody>
            <a:bodyPr>
              <a:spAutoFit/>
            </a:bodyPr>
            <a:lstStyle/>
            <a:p>
              <a:pPr>
                <a:spcBef>
                  <a:spcPct val="50000"/>
                </a:spcBef>
              </a:pPr>
              <a:r>
                <a:rPr lang="en-US" sz="1600">
                  <a:latin typeface="Arial" charset="0"/>
                </a:rPr>
                <a:t>Install an ActiveX control</a:t>
              </a:r>
            </a:p>
          </p:txBody>
        </p:sp>
      </p:grpSp>
      <p:grpSp>
        <p:nvGrpSpPr>
          <p:cNvPr id="3" name="Group 6"/>
          <p:cNvGrpSpPr>
            <a:grpSpLocks/>
          </p:cNvGrpSpPr>
          <p:nvPr/>
        </p:nvGrpSpPr>
        <p:grpSpPr bwMode="auto">
          <a:xfrm>
            <a:off x="4648200" y="3581400"/>
            <a:ext cx="1600200" cy="1158875"/>
            <a:chOff x="2928" y="2256"/>
            <a:chExt cx="1008" cy="730"/>
          </a:xfrm>
        </p:grpSpPr>
        <p:sp>
          <p:nvSpPr>
            <p:cNvPr id="15386" name="Line 7"/>
            <p:cNvSpPr>
              <a:spLocks noChangeShapeType="1"/>
            </p:cNvSpPr>
            <p:nvPr/>
          </p:nvSpPr>
          <p:spPr bwMode="auto">
            <a:xfrm>
              <a:off x="2976" y="2256"/>
              <a:ext cx="912" cy="8"/>
            </a:xfrm>
            <a:prstGeom prst="line">
              <a:avLst/>
            </a:prstGeom>
            <a:noFill/>
            <a:ln w="28575">
              <a:solidFill>
                <a:schemeClr val="tx1"/>
              </a:solidFill>
              <a:round/>
              <a:headEnd/>
              <a:tailEnd type="triangle" w="med" len="med"/>
            </a:ln>
          </p:spPr>
          <p:txBody>
            <a:bodyPr/>
            <a:lstStyle/>
            <a:p>
              <a:endParaRPr lang="en-US"/>
            </a:p>
          </p:txBody>
        </p:sp>
        <p:sp>
          <p:nvSpPr>
            <p:cNvPr id="15387" name="Text Box 8"/>
            <p:cNvSpPr txBox="1">
              <a:spLocks noChangeArrowheads="1"/>
            </p:cNvSpPr>
            <p:nvPr/>
          </p:nvSpPr>
          <p:spPr bwMode="auto">
            <a:xfrm>
              <a:off x="2928" y="2312"/>
              <a:ext cx="1008" cy="674"/>
            </a:xfrm>
            <a:prstGeom prst="rect">
              <a:avLst/>
            </a:prstGeom>
            <a:noFill/>
            <a:ln w="9525">
              <a:noFill/>
              <a:miter lim="800000"/>
              <a:headEnd/>
              <a:tailEnd/>
            </a:ln>
          </p:spPr>
          <p:txBody>
            <a:bodyPr>
              <a:spAutoFit/>
            </a:bodyPr>
            <a:lstStyle/>
            <a:p>
              <a:pPr>
                <a:spcBef>
                  <a:spcPct val="50000"/>
                </a:spcBef>
              </a:pPr>
              <a:r>
                <a:rPr lang="en-US" sz="1600">
                  <a:latin typeface="Arial" charset="0"/>
                </a:rPr>
                <a:t>Change settings, </a:t>
              </a:r>
              <a:br>
                <a:rPr lang="en-US" sz="1600">
                  <a:latin typeface="Arial" charset="0"/>
                </a:rPr>
              </a:br>
              <a:r>
                <a:rPr lang="en-US" sz="1600">
                  <a:latin typeface="Arial" charset="0"/>
                </a:rPr>
                <a:t/>
              </a:r>
              <a:br>
                <a:rPr lang="en-US" sz="1600">
                  <a:latin typeface="Arial" charset="0"/>
                </a:rPr>
              </a:br>
              <a:r>
                <a:rPr lang="en-US" sz="1600">
                  <a:latin typeface="Arial" charset="0"/>
                </a:rPr>
                <a:t>Save a picture</a:t>
              </a:r>
            </a:p>
          </p:txBody>
        </p:sp>
      </p:grpSp>
      <p:sp>
        <p:nvSpPr>
          <p:cNvPr id="15365" name="Rectangle 9" descr="Dark upward diagonal"/>
          <p:cNvSpPr>
            <a:spLocks noChangeArrowheads="1"/>
          </p:cNvSpPr>
          <p:nvPr/>
        </p:nvSpPr>
        <p:spPr bwMode="auto">
          <a:xfrm rot="10800000">
            <a:off x="3200400" y="1219200"/>
            <a:ext cx="457200" cy="3733800"/>
          </a:xfrm>
          <a:prstGeom prst="rect">
            <a:avLst/>
          </a:prstGeom>
          <a:pattFill prst="dkUpDiag">
            <a:fgClr>
              <a:schemeClr val="tx2">
                <a:alpha val="67842"/>
              </a:schemeClr>
            </a:fgClr>
            <a:bgClr>
              <a:schemeClr val="bg1">
                <a:alpha val="67842"/>
              </a:schemeClr>
            </a:bgClr>
          </a:pattFill>
          <a:ln w="9525">
            <a:solidFill>
              <a:schemeClr val="tx1"/>
            </a:solidFill>
            <a:prstDash val="lgDashDot"/>
            <a:miter lim="800000"/>
            <a:headEnd/>
            <a:tailEnd/>
          </a:ln>
        </p:spPr>
        <p:txBody>
          <a:bodyPr vert="eaVert" wrap="none" anchor="ctr"/>
          <a:lstStyle/>
          <a:p>
            <a:pPr algn="ctr"/>
            <a:r>
              <a:rPr lang="en-US">
                <a:latin typeface="Arial" charset="0"/>
              </a:rPr>
              <a:t>Integrity Control</a:t>
            </a:r>
          </a:p>
        </p:txBody>
      </p:sp>
      <p:sp>
        <p:nvSpPr>
          <p:cNvPr id="146442" name="Rectangle 10"/>
          <p:cNvSpPr>
            <a:spLocks noChangeArrowheads="1"/>
          </p:cNvSpPr>
          <p:nvPr/>
        </p:nvSpPr>
        <p:spPr bwMode="auto">
          <a:xfrm rot="10800000">
            <a:off x="3886200" y="3171825"/>
            <a:ext cx="685800" cy="1781175"/>
          </a:xfrm>
          <a:prstGeom prst="rect">
            <a:avLst/>
          </a:prstGeom>
          <a:solidFill>
            <a:schemeClr val="bg1"/>
          </a:solidFill>
          <a:ln w="9525">
            <a:solidFill>
              <a:schemeClr val="tx1"/>
            </a:solidFill>
            <a:miter lim="800000"/>
            <a:headEnd/>
            <a:tailEnd/>
          </a:ln>
        </p:spPr>
        <p:txBody>
          <a:bodyPr vert="eaVert" wrap="none" anchor="ctr"/>
          <a:lstStyle/>
          <a:p>
            <a:pPr algn="ctr"/>
            <a:r>
              <a:rPr lang="en-US" b="0">
                <a:latin typeface="Arial" charset="0"/>
              </a:rPr>
              <a:t>Broker Process</a:t>
            </a:r>
          </a:p>
        </p:txBody>
      </p:sp>
      <p:grpSp>
        <p:nvGrpSpPr>
          <p:cNvPr id="4" name="Group 11"/>
          <p:cNvGrpSpPr>
            <a:grpSpLocks/>
          </p:cNvGrpSpPr>
          <p:nvPr/>
        </p:nvGrpSpPr>
        <p:grpSpPr bwMode="auto">
          <a:xfrm>
            <a:off x="2286000" y="1295400"/>
            <a:ext cx="3962400" cy="5060950"/>
            <a:chOff x="1440" y="816"/>
            <a:chExt cx="2496" cy="3188"/>
          </a:xfrm>
        </p:grpSpPr>
        <p:grpSp>
          <p:nvGrpSpPr>
            <p:cNvPr id="5" name="Group 12"/>
            <p:cNvGrpSpPr>
              <a:grpSpLocks/>
            </p:cNvGrpSpPr>
            <p:nvPr/>
          </p:nvGrpSpPr>
          <p:grpSpPr bwMode="auto">
            <a:xfrm>
              <a:off x="1968" y="3696"/>
              <a:ext cx="1968" cy="308"/>
              <a:chOff x="1968" y="3696"/>
              <a:chExt cx="1968" cy="308"/>
            </a:xfrm>
          </p:grpSpPr>
          <p:sp>
            <p:nvSpPr>
              <p:cNvPr id="15384" name="Text Box 13"/>
              <p:cNvSpPr txBox="1">
                <a:spLocks noChangeArrowheads="1"/>
              </p:cNvSpPr>
              <p:nvPr/>
            </p:nvSpPr>
            <p:spPr bwMode="auto">
              <a:xfrm>
                <a:off x="2016" y="3792"/>
                <a:ext cx="1872" cy="212"/>
              </a:xfrm>
              <a:prstGeom prst="rect">
                <a:avLst/>
              </a:prstGeom>
              <a:noFill/>
              <a:ln w="9525">
                <a:noFill/>
                <a:miter lim="800000"/>
                <a:headEnd/>
                <a:tailEnd/>
              </a:ln>
            </p:spPr>
            <p:txBody>
              <a:bodyPr>
                <a:spAutoFit/>
              </a:bodyPr>
              <a:lstStyle/>
              <a:p>
                <a:pPr>
                  <a:spcBef>
                    <a:spcPct val="50000"/>
                  </a:spcBef>
                </a:pPr>
                <a:r>
                  <a:rPr lang="en-US" sz="1600">
                    <a:latin typeface="Arial" charset="0"/>
                  </a:rPr>
                  <a:t>Redirected settings &amp; files</a:t>
                </a:r>
              </a:p>
            </p:txBody>
          </p:sp>
          <p:sp>
            <p:nvSpPr>
              <p:cNvPr id="15385" name="Line 14"/>
              <p:cNvSpPr>
                <a:spLocks noChangeShapeType="1"/>
              </p:cNvSpPr>
              <p:nvPr/>
            </p:nvSpPr>
            <p:spPr bwMode="auto">
              <a:xfrm>
                <a:off x="1968" y="3696"/>
                <a:ext cx="1968" cy="8"/>
              </a:xfrm>
              <a:prstGeom prst="line">
                <a:avLst/>
              </a:prstGeom>
              <a:noFill/>
              <a:ln w="28575">
                <a:solidFill>
                  <a:schemeClr val="tx1"/>
                </a:solidFill>
                <a:round/>
                <a:headEnd/>
                <a:tailEnd type="triangle" w="med" len="med"/>
              </a:ln>
            </p:spPr>
            <p:txBody>
              <a:bodyPr/>
              <a:lstStyle/>
              <a:p>
                <a:endParaRPr lang="en-US"/>
              </a:p>
            </p:txBody>
          </p:sp>
        </p:grpSp>
        <p:sp>
          <p:nvSpPr>
            <p:cNvPr id="15383" name="Rectangle 15"/>
            <p:cNvSpPr>
              <a:spLocks noChangeArrowheads="1"/>
            </p:cNvSpPr>
            <p:nvPr/>
          </p:nvSpPr>
          <p:spPr bwMode="auto">
            <a:xfrm rot="10800000">
              <a:off x="1440" y="816"/>
              <a:ext cx="336" cy="2880"/>
            </a:xfrm>
            <a:prstGeom prst="rect">
              <a:avLst/>
            </a:prstGeom>
            <a:solidFill>
              <a:schemeClr val="bg1"/>
            </a:solidFill>
            <a:ln w="9525" algn="ctr">
              <a:solidFill>
                <a:schemeClr val="tx1"/>
              </a:solidFill>
              <a:miter lim="800000"/>
              <a:headEnd/>
              <a:tailEnd/>
            </a:ln>
          </p:spPr>
          <p:txBody>
            <a:bodyPr vert="eaVert" wrap="none" anchor="ctr"/>
            <a:lstStyle/>
            <a:p>
              <a:pPr algn="ctr"/>
              <a:r>
                <a:rPr lang="en-US" b="0">
                  <a:latin typeface="Arial" charset="0"/>
                </a:rPr>
                <a:t>Compat Redirector</a:t>
              </a:r>
            </a:p>
          </p:txBody>
        </p:sp>
      </p:grpSp>
      <p:grpSp>
        <p:nvGrpSpPr>
          <p:cNvPr id="6" name="Group 16"/>
          <p:cNvGrpSpPr>
            <a:grpSpLocks/>
          </p:cNvGrpSpPr>
          <p:nvPr/>
        </p:nvGrpSpPr>
        <p:grpSpPr bwMode="auto">
          <a:xfrm>
            <a:off x="3124200" y="5172075"/>
            <a:ext cx="3124200" cy="412750"/>
            <a:chOff x="1968" y="3264"/>
            <a:chExt cx="1968" cy="260"/>
          </a:xfrm>
        </p:grpSpPr>
        <p:sp>
          <p:nvSpPr>
            <p:cNvPr id="15380" name="Text Box 17"/>
            <p:cNvSpPr txBox="1">
              <a:spLocks noChangeArrowheads="1"/>
            </p:cNvSpPr>
            <p:nvPr/>
          </p:nvSpPr>
          <p:spPr bwMode="auto">
            <a:xfrm>
              <a:off x="2016" y="3312"/>
              <a:ext cx="1872" cy="212"/>
            </a:xfrm>
            <a:prstGeom prst="rect">
              <a:avLst/>
            </a:prstGeom>
            <a:noFill/>
            <a:ln w="9525">
              <a:noFill/>
              <a:miter lim="800000"/>
              <a:headEnd/>
              <a:tailEnd/>
            </a:ln>
          </p:spPr>
          <p:txBody>
            <a:bodyPr>
              <a:spAutoFit/>
            </a:bodyPr>
            <a:lstStyle/>
            <a:p>
              <a:pPr>
                <a:spcBef>
                  <a:spcPct val="50000"/>
                </a:spcBef>
              </a:pPr>
              <a:r>
                <a:rPr lang="en-US" sz="1600">
                  <a:latin typeface="Arial" charset="0"/>
                </a:rPr>
                <a:t>Cache</a:t>
              </a:r>
              <a:r>
                <a:rPr lang="en-US" sz="1400">
                  <a:latin typeface="Arial" charset="0"/>
                </a:rPr>
                <a:t> Web content</a:t>
              </a:r>
            </a:p>
          </p:txBody>
        </p:sp>
        <p:sp>
          <p:nvSpPr>
            <p:cNvPr id="15381" name="Line 18"/>
            <p:cNvSpPr>
              <a:spLocks noChangeShapeType="1"/>
            </p:cNvSpPr>
            <p:nvPr/>
          </p:nvSpPr>
          <p:spPr bwMode="auto">
            <a:xfrm>
              <a:off x="1968" y="3264"/>
              <a:ext cx="1968" cy="8"/>
            </a:xfrm>
            <a:prstGeom prst="line">
              <a:avLst/>
            </a:prstGeom>
            <a:noFill/>
            <a:ln w="28575">
              <a:solidFill>
                <a:schemeClr val="tx1"/>
              </a:solidFill>
              <a:round/>
              <a:headEnd/>
              <a:tailEnd type="triangle" w="med" len="med"/>
            </a:ln>
          </p:spPr>
          <p:txBody>
            <a:bodyPr/>
            <a:lstStyle/>
            <a:p>
              <a:endParaRPr lang="en-US"/>
            </a:p>
          </p:txBody>
        </p:sp>
      </p:grpSp>
      <p:sp>
        <p:nvSpPr>
          <p:cNvPr id="146451" name="Rectangle 19"/>
          <p:cNvSpPr>
            <a:spLocks noChangeArrowheads="1"/>
          </p:cNvSpPr>
          <p:nvPr/>
        </p:nvSpPr>
        <p:spPr bwMode="auto">
          <a:xfrm>
            <a:off x="6324600" y="5105400"/>
            <a:ext cx="2667000" cy="1066800"/>
          </a:xfrm>
          <a:prstGeom prst="rect">
            <a:avLst/>
          </a:prstGeom>
          <a:gradFill rotWithShape="1">
            <a:gsLst>
              <a:gs pos="0">
                <a:srgbClr val="99EEFF">
                  <a:alpha val="64999"/>
                </a:srgbClr>
              </a:gs>
              <a:gs pos="100000">
                <a:schemeClr val="tx1"/>
              </a:gs>
            </a:gsLst>
            <a:lin ang="2700000" scaled="1"/>
          </a:gradFill>
          <a:ln w="38100" algn="ctr">
            <a:solidFill>
              <a:schemeClr val="tx1"/>
            </a:solidFill>
            <a:prstDash val="dash"/>
            <a:miter lim="800000"/>
            <a:headEnd/>
            <a:tailEnd/>
          </a:ln>
          <a:effectLst>
            <a:outerShdw dist="35921" dir="2700000" algn="ctr" rotWithShape="0">
              <a:schemeClr val="bg2"/>
            </a:outerShdw>
          </a:effectLst>
        </p:spPr>
        <p:txBody>
          <a:bodyPr anchor="ctr"/>
          <a:lstStyle/>
          <a:p>
            <a:pPr>
              <a:defRPr/>
            </a:pPr>
            <a:endParaRPr lang="en-US"/>
          </a:p>
        </p:txBody>
      </p:sp>
      <p:sp>
        <p:nvSpPr>
          <p:cNvPr id="146452" name="Rectangle 20"/>
          <p:cNvSpPr>
            <a:spLocks noChangeArrowheads="1"/>
          </p:cNvSpPr>
          <p:nvPr/>
        </p:nvSpPr>
        <p:spPr bwMode="auto">
          <a:xfrm>
            <a:off x="6324600" y="1295400"/>
            <a:ext cx="2667000" cy="3810000"/>
          </a:xfrm>
          <a:prstGeom prst="rect">
            <a:avLst/>
          </a:prstGeom>
          <a:gradFill rotWithShape="1">
            <a:gsLst>
              <a:gs pos="0">
                <a:srgbClr val="99EEFF">
                  <a:alpha val="62000"/>
                </a:srgbClr>
              </a:gs>
              <a:gs pos="100000">
                <a:schemeClr val="tx1"/>
              </a:gs>
            </a:gsLst>
            <a:lin ang="2700000" scaled="1"/>
          </a:gradFill>
          <a:ln w="9525" algn="ctr">
            <a:solidFill>
              <a:schemeClr val="bg1"/>
            </a:solidFill>
            <a:miter lim="800000"/>
            <a:headEnd/>
            <a:tailEnd/>
          </a:ln>
          <a:effectLst>
            <a:outerShdw dist="35921" dir="2700000" algn="ctr" rotWithShape="0">
              <a:schemeClr val="bg2"/>
            </a:outerShdw>
          </a:effectLst>
        </p:spPr>
        <p:txBody>
          <a:bodyPr anchor="ctr"/>
          <a:lstStyle/>
          <a:p>
            <a:pPr>
              <a:defRPr/>
            </a:pPr>
            <a:endParaRPr lang="en-US"/>
          </a:p>
        </p:txBody>
      </p:sp>
      <p:sp>
        <p:nvSpPr>
          <p:cNvPr id="146453" name="Text Box 21"/>
          <p:cNvSpPr txBox="1">
            <a:spLocks noChangeArrowheads="1"/>
          </p:cNvSpPr>
          <p:nvPr/>
        </p:nvSpPr>
        <p:spPr bwMode="auto">
          <a:xfrm>
            <a:off x="6324600" y="1295400"/>
            <a:ext cx="2514600" cy="336550"/>
          </a:xfrm>
          <a:prstGeom prst="rect">
            <a:avLst/>
          </a:prstGeom>
          <a:gradFill rotWithShape="1">
            <a:gsLst>
              <a:gs pos="0">
                <a:srgbClr val="99EEFF"/>
              </a:gs>
              <a:gs pos="100000">
                <a:schemeClr val="tx1"/>
              </a:gs>
            </a:gsLst>
            <a:lin ang="2700000" scaled="1"/>
          </a:gradFill>
          <a:ln w="9525" algn="ctr">
            <a:solidFill>
              <a:srgbClr val="4D4D4D"/>
            </a:solidFill>
            <a:miter lim="800000"/>
            <a:headEnd/>
            <a:tailEnd/>
          </a:ln>
          <a:effectLst>
            <a:outerShdw dist="35921" dir="2700000" algn="ctr" rotWithShape="0">
              <a:schemeClr val="bg2"/>
            </a:outerShdw>
          </a:effectLst>
        </p:spPr>
        <p:txBody>
          <a:bodyPr anchor="ctr"/>
          <a:lstStyle/>
          <a:p>
            <a:pPr algn="ctr" eaLnBrk="0" hangingPunct="0">
              <a:defRPr/>
            </a:pPr>
            <a:r>
              <a:rPr lang="en-US" b="0">
                <a:solidFill>
                  <a:srgbClr val="000066"/>
                </a:solidFill>
                <a:latin typeface="Tahoma" pitchFamily="34" charset="0"/>
              </a:rPr>
              <a:t>Admin-Rights  Access</a:t>
            </a:r>
          </a:p>
        </p:txBody>
      </p:sp>
      <p:sp>
        <p:nvSpPr>
          <p:cNvPr id="146454" name="Rectangle 22"/>
          <p:cNvSpPr>
            <a:spLocks noChangeArrowheads="1"/>
          </p:cNvSpPr>
          <p:nvPr/>
        </p:nvSpPr>
        <p:spPr bwMode="auto">
          <a:xfrm>
            <a:off x="6324600" y="3505200"/>
            <a:ext cx="2667000" cy="1600200"/>
          </a:xfrm>
          <a:prstGeom prst="rect">
            <a:avLst/>
          </a:prstGeom>
          <a:gradFill rotWithShape="1">
            <a:gsLst>
              <a:gs pos="0">
                <a:srgbClr val="99EEFF">
                  <a:alpha val="62000"/>
                </a:srgbClr>
              </a:gs>
              <a:gs pos="100000">
                <a:schemeClr val="tx1"/>
              </a:gs>
            </a:gsLst>
            <a:lin ang="2700000" scaled="1"/>
          </a:gradFill>
          <a:ln w="9525" algn="ctr">
            <a:solidFill>
              <a:schemeClr val="bg1"/>
            </a:solidFill>
            <a:miter lim="800000"/>
            <a:headEnd/>
            <a:tailEnd/>
          </a:ln>
          <a:effectLst>
            <a:outerShdw dist="35921" dir="2700000" algn="ctr" rotWithShape="0">
              <a:schemeClr val="bg2"/>
            </a:outerShdw>
          </a:effectLst>
        </p:spPr>
        <p:txBody>
          <a:bodyPr anchor="ctr"/>
          <a:lstStyle/>
          <a:p>
            <a:pPr>
              <a:defRPr/>
            </a:pPr>
            <a:endParaRPr lang="en-US"/>
          </a:p>
        </p:txBody>
      </p:sp>
      <p:sp>
        <p:nvSpPr>
          <p:cNvPr id="146455" name="Text Box 23"/>
          <p:cNvSpPr txBox="1">
            <a:spLocks noChangeArrowheads="1"/>
          </p:cNvSpPr>
          <p:nvPr/>
        </p:nvSpPr>
        <p:spPr bwMode="auto">
          <a:xfrm>
            <a:off x="6324600" y="3505200"/>
            <a:ext cx="2514600" cy="336550"/>
          </a:xfrm>
          <a:prstGeom prst="rect">
            <a:avLst/>
          </a:prstGeom>
          <a:gradFill rotWithShape="1">
            <a:gsLst>
              <a:gs pos="0">
                <a:srgbClr val="99EEFF"/>
              </a:gs>
              <a:gs pos="100000">
                <a:schemeClr val="tx1"/>
              </a:gs>
            </a:gsLst>
            <a:lin ang="2700000" scaled="1"/>
          </a:gradFill>
          <a:ln w="9525" algn="ctr">
            <a:solidFill>
              <a:srgbClr val="4D4D4D"/>
            </a:solidFill>
            <a:miter lim="800000"/>
            <a:headEnd/>
            <a:tailEnd/>
          </a:ln>
          <a:effectLst>
            <a:outerShdw dist="35921" dir="2700000" algn="ctr" rotWithShape="0">
              <a:schemeClr val="bg2"/>
            </a:outerShdw>
          </a:effectLst>
        </p:spPr>
        <p:txBody>
          <a:bodyPr anchor="ctr"/>
          <a:lstStyle/>
          <a:p>
            <a:pPr algn="ctr" eaLnBrk="0" hangingPunct="0">
              <a:defRPr/>
            </a:pPr>
            <a:r>
              <a:rPr lang="en-US" b="0">
                <a:solidFill>
                  <a:srgbClr val="000066"/>
                </a:solidFill>
                <a:latin typeface="Tahoma" pitchFamily="34" charset="0"/>
              </a:rPr>
              <a:t>User-Rights Access</a:t>
            </a:r>
          </a:p>
        </p:txBody>
      </p:sp>
      <p:sp>
        <p:nvSpPr>
          <p:cNvPr id="146456" name="Text Box 24"/>
          <p:cNvSpPr txBox="1">
            <a:spLocks noChangeArrowheads="1"/>
          </p:cNvSpPr>
          <p:nvPr/>
        </p:nvSpPr>
        <p:spPr bwMode="auto">
          <a:xfrm>
            <a:off x="6324600" y="5105400"/>
            <a:ext cx="2514600" cy="336550"/>
          </a:xfrm>
          <a:prstGeom prst="rect">
            <a:avLst/>
          </a:prstGeom>
          <a:gradFill rotWithShape="1">
            <a:gsLst>
              <a:gs pos="0">
                <a:srgbClr val="99EEFF"/>
              </a:gs>
              <a:gs pos="100000">
                <a:schemeClr val="tx1"/>
              </a:gs>
            </a:gsLst>
            <a:lin ang="2700000" scaled="1"/>
          </a:gradFill>
          <a:ln w="9525" algn="ctr">
            <a:solidFill>
              <a:srgbClr val="4D4D4D"/>
            </a:solidFill>
            <a:miter lim="800000"/>
            <a:headEnd/>
            <a:tailEnd/>
          </a:ln>
          <a:effectLst>
            <a:outerShdw dist="35921" dir="2700000" algn="ctr" rotWithShape="0">
              <a:schemeClr val="bg2"/>
            </a:outerShdw>
          </a:effectLst>
        </p:spPr>
        <p:txBody>
          <a:bodyPr anchor="ctr"/>
          <a:lstStyle/>
          <a:p>
            <a:pPr algn="ctr" eaLnBrk="0" hangingPunct="0">
              <a:defRPr/>
            </a:pPr>
            <a:r>
              <a:rPr lang="en-US" b="0">
                <a:solidFill>
                  <a:srgbClr val="000066"/>
                </a:solidFill>
                <a:latin typeface="Tahoma" pitchFamily="34" charset="0"/>
              </a:rPr>
              <a:t>Temp Internet Files</a:t>
            </a:r>
          </a:p>
        </p:txBody>
      </p:sp>
      <p:sp>
        <p:nvSpPr>
          <p:cNvPr id="15375" name="Text Box 25"/>
          <p:cNvSpPr txBox="1">
            <a:spLocks noChangeArrowheads="1"/>
          </p:cNvSpPr>
          <p:nvPr/>
        </p:nvSpPr>
        <p:spPr bwMode="auto">
          <a:xfrm>
            <a:off x="6324600" y="2133600"/>
            <a:ext cx="2590800" cy="942975"/>
          </a:xfrm>
          <a:prstGeom prst="rect">
            <a:avLst/>
          </a:prstGeom>
          <a:noFill/>
          <a:ln w="9525" algn="ctr">
            <a:noFill/>
            <a:miter lim="800000"/>
            <a:headEnd/>
            <a:tailEnd/>
          </a:ln>
        </p:spPr>
        <p:txBody>
          <a:bodyPr>
            <a:spAutoFit/>
          </a:bodyPr>
          <a:lstStyle/>
          <a:p>
            <a:pPr algn="ctr">
              <a:spcBef>
                <a:spcPct val="50000"/>
              </a:spcBef>
            </a:pPr>
            <a:r>
              <a:rPr lang="en-US" sz="1400">
                <a:solidFill>
                  <a:schemeClr val="bg1"/>
                </a:solidFill>
                <a:latin typeface="Arial" charset="0"/>
              </a:rPr>
              <a:t>HKLM</a:t>
            </a:r>
          </a:p>
          <a:p>
            <a:pPr algn="ctr">
              <a:spcBef>
                <a:spcPct val="50000"/>
              </a:spcBef>
            </a:pPr>
            <a:r>
              <a:rPr lang="en-US" sz="1400">
                <a:solidFill>
                  <a:schemeClr val="bg1"/>
                </a:solidFill>
                <a:latin typeface="Arial" charset="0"/>
              </a:rPr>
              <a:t>HKCR</a:t>
            </a:r>
          </a:p>
          <a:p>
            <a:pPr algn="ctr">
              <a:spcBef>
                <a:spcPct val="50000"/>
              </a:spcBef>
            </a:pPr>
            <a:r>
              <a:rPr lang="en-US" sz="1400">
                <a:solidFill>
                  <a:schemeClr val="bg1"/>
                </a:solidFill>
                <a:latin typeface="Arial" charset="0"/>
              </a:rPr>
              <a:t>Program Files</a:t>
            </a:r>
          </a:p>
        </p:txBody>
      </p:sp>
      <p:sp>
        <p:nvSpPr>
          <p:cNvPr id="15376" name="Text Box 26"/>
          <p:cNvSpPr txBox="1">
            <a:spLocks noChangeArrowheads="1"/>
          </p:cNvSpPr>
          <p:nvPr/>
        </p:nvSpPr>
        <p:spPr bwMode="auto">
          <a:xfrm>
            <a:off x="6400800" y="3962400"/>
            <a:ext cx="2514600" cy="942975"/>
          </a:xfrm>
          <a:prstGeom prst="rect">
            <a:avLst/>
          </a:prstGeom>
          <a:noFill/>
          <a:ln w="9525" algn="ctr">
            <a:noFill/>
            <a:miter lim="800000"/>
            <a:headEnd/>
            <a:tailEnd/>
          </a:ln>
        </p:spPr>
        <p:txBody>
          <a:bodyPr>
            <a:spAutoFit/>
          </a:bodyPr>
          <a:lstStyle/>
          <a:p>
            <a:pPr algn="ctr">
              <a:spcBef>
                <a:spcPct val="50000"/>
              </a:spcBef>
            </a:pPr>
            <a:r>
              <a:rPr lang="en-US" sz="1400">
                <a:solidFill>
                  <a:schemeClr val="bg1"/>
                </a:solidFill>
                <a:latin typeface="Arial" charset="0"/>
              </a:rPr>
              <a:t>HKCU</a:t>
            </a:r>
          </a:p>
          <a:p>
            <a:pPr algn="ctr">
              <a:spcBef>
                <a:spcPct val="50000"/>
              </a:spcBef>
            </a:pPr>
            <a:r>
              <a:rPr lang="en-US" sz="1400">
                <a:solidFill>
                  <a:schemeClr val="bg1"/>
                </a:solidFill>
                <a:latin typeface="Arial" charset="0"/>
              </a:rPr>
              <a:t>My Documents</a:t>
            </a:r>
          </a:p>
          <a:p>
            <a:pPr algn="ctr">
              <a:spcBef>
                <a:spcPct val="50000"/>
              </a:spcBef>
            </a:pPr>
            <a:r>
              <a:rPr lang="en-US" sz="1400">
                <a:solidFill>
                  <a:schemeClr val="bg1"/>
                </a:solidFill>
                <a:latin typeface="Arial" charset="0"/>
              </a:rPr>
              <a:t>Startup Folder</a:t>
            </a:r>
          </a:p>
        </p:txBody>
      </p:sp>
      <p:sp>
        <p:nvSpPr>
          <p:cNvPr id="15377" name="Text Box 27"/>
          <p:cNvSpPr txBox="1">
            <a:spLocks noChangeArrowheads="1"/>
          </p:cNvSpPr>
          <p:nvPr/>
        </p:nvSpPr>
        <p:spPr bwMode="auto">
          <a:xfrm>
            <a:off x="6400800" y="5576888"/>
            <a:ext cx="2514600" cy="304800"/>
          </a:xfrm>
          <a:prstGeom prst="rect">
            <a:avLst/>
          </a:prstGeom>
          <a:noFill/>
          <a:ln w="9525" algn="ctr">
            <a:noFill/>
            <a:miter lim="800000"/>
            <a:headEnd/>
            <a:tailEnd/>
          </a:ln>
        </p:spPr>
        <p:txBody>
          <a:bodyPr>
            <a:spAutoFit/>
          </a:bodyPr>
          <a:lstStyle/>
          <a:p>
            <a:pPr algn="ctr">
              <a:spcBef>
                <a:spcPct val="50000"/>
              </a:spcBef>
            </a:pPr>
            <a:r>
              <a:rPr lang="en-US" sz="1400">
                <a:solidFill>
                  <a:schemeClr val="bg1"/>
                </a:solidFill>
                <a:latin typeface="Arial" charset="0"/>
              </a:rPr>
              <a:t>Untrusted files &amp; settings</a:t>
            </a:r>
          </a:p>
        </p:txBody>
      </p:sp>
      <p:sp>
        <p:nvSpPr>
          <p:cNvPr id="146460" name="Rectangle 28"/>
          <p:cNvSpPr>
            <a:spLocks noGrp="1" noChangeArrowheads="1"/>
          </p:cNvSpPr>
          <p:nvPr>
            <p:ph type="title"/>
          </p:nvPr>
        </p:nvSpPr>
        <p:spPr>
          <a:xfrm>
            <a:off x="228600" y="228600"/>
            <a:ext cx="8382000" cy="990600"/>
          </a:xfrm>
        </p:spPr>
        <p:txBody>
          <a:bodyPr>
            <a:normAutofit/>
          </a:bodyPr>
          <a:lstStyle/>
          <a:p>
            <a:pPr eaLnBrk="1" fontAlgn="auto" hangingPunct="1">
              <a:spcAft>
                <a:spcPts val="0"/>
              </a:spcAft>
              <a:defRPr/>
            </a:pPr>
            <a:r>
              <a:rPr lang="en-US" altLang="zh-TW" dirty="0" smtClean="0">
                <a:ea typeface="PMingLiU" pitchFamily="18" charset="-120"/>
              </a:rPr>
              <a:t>Vista+ </a:t>
            </a:r>
            <a:r>
              <a:rPr lang="en-US" altLang="zh-TW" dirty="0">
                <a:ea typeface="PMingLiU" pitchFamily="18" charset="-120"/>
              </a:rPr>
              <a:t>Protected Mode</a:t>
            </a:r>
            <a:endParaRPr lang="en-US" dirty="0"/>
          </a:p>
        </p:txBody>
      </p:sp>
      <p:sp>
        <p:nvSpPr>
          <p:cNvPr id="146461" name="Rectangle 29"/>
          <p:cNvSpPr>
            <a:spLocks noChangeArrowheads="1"/>
          </p:cNvSpPr>
          <p:nvPr/>
        </p:nvSpPr>
        <p:spPr bwMode="auto">
          <a:xfrm rot="10800000">
            <a:off x="3886200" y="1219200"/>
            <a:ext cx="685800" cy="1781175"/>
          </a:xfrm>
          <a:prstGeom prst="rect">
            <a:avLst/>
          </a:prstGeom>
          <a:solidFill>
            <a:schemeClr val="bg1"/>
          </a:solidFill>
          <a:ln w="9525">
            <a:solidFill>
              <a:schemeClr val="tx1"/>
            </a:solidFill>
            <a:miter lim="800000"/>
            <a:headEnd/>
            <a:tailEnd/>
          </a:ln>
        </p:spPr>
        <p:txBody>
          <a:bodyPr vert="eaVert" wrap="none" anchor="ctr"/>
          <a:lstStyle/>
          <a:p>
            <a:pPr algn="ctr"/>
            <a:r>
              <a:rPr lang="en-US" b="0">
                <a:latin typeface="Arial" charset="0"/>
              </a:rPr>
              <a:t>Broker Process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64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64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2" grpId="0" animBg="1"/>
      <p:bldP spid="14646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hape 820225"/>
          <p:cNvSpPr>
            <a:spLocks noGrp="1" noChangeArrowheads="1"/>
          </p:cNvSpPr>
          <p:nvPr>
            <p:ph type="title"/>
          </p:nvPr>
        </p:nvSpPr>
        <p:spPr>
          <a:xfrm>
            <a:off x="228600" y="381000"/>
            <a:ext cx="8667750" cy="1014413"/>
          </a:xfrm>
        </p:spPr>
        <p:txBody>
          <a:bodyPr anchor="t"/>
          <a:lstStyle/>
          <a:p>
            <a:pPr eaLnBrk="1" hangingPunct="1"/>
            <a:r>
              <a:rPr lang="en-GB" dirty="0" smtClean="0"/>
              <a:t>Data Redirection</a:t>
            </a:r>
            <a:endParaRPr lang="en-US" dirty="0" smtClean="0"/>
          </a:p>
        </p:txBody>
      </p:sp>
      <p:sp>
        <p:nvSpPr>
          <p:cNvPr id="21507" name="Shape 820226"/>
          <p:cNvSpPr>
            <a:spLocks noGrp="1" noChangeArrowheads="1"/>
          </p:cNvSpPr>
          <p:nvPr>
            <p:ph type="body" idx="1"/>
          </p:nvPr>
        </p:nvSpPr>
        <p:spPr>
          <a:xfrm>
            <a:off x="381000" y="1371600"/>
            <a:ext cx="8356600" cy="4878387"/>
          </a:xfrm>
        </p:spPr>
        <p:txBody>
          <a:bodyPr>
            <a:noAutofit/>
          </a:bodyPr>
          <a:lstStyle/>
          <a:p>
            <a:pPr marL="447675" indent="-447675" eaLnBrk="1" hangingPunct="1">
              <a:lnSpc>
                <a:spcPct val="80000"/>
              </a:lnSpc>
              <a:defRPr/>
            </a:pPr>
            <a:r>
              <a:rPr lang="en-US" sz="2400" dirty="0" smtClean="0"/>
              <a:t>This is a intended for existing legacy applications and will be removed in a future OS version</a:t>
            </a:r>
          </a:p>
          <a:p>
            <a:pPr marL="447675" indent="-447675" eaLnBrk="1" hangingPunct="1">
              <a:lnSpc>
                <a:spcPct val="80000"/>
              </a:lnSpc>
              <a:defRPr/>
            </a:pPr>
            <a:r>
              <a:rPr lang="en-US" sz="2400" dirty="0" smtClean="0"/>
              <a:t>32-bit legacy interactive applications that write to administrator locations</a:t>
            </a:r>
          </a:p>
          <a:p>
            <a:pPr marL="1107758" lvl="2" indent="-354013">
              <a:lnSpc>
                <a:spcPct val="80000"/>
              </a:lnSpc>
              <a:defRPr/>
            </a:pPr>
            <a:r>
              <a:rPr lang="en-US" dirty="0" smtClean="0">
                <a:latin typeface="+mj-lt"/>
              </a:rPr>
              <a:t>HKLM\Software; </a:t>
            </a:r>
          </a:p>
          <a:p>
            <a:pPr marL="1107758" lvl="2" indent="-354013">
              <a:lnSpc>
                <a:spcPct val="80000"/>
              </a:lnSpc>
              <a:defRPr/>
            </a:pPr>
            <a:r>
              <a:rPr lang="en-US" dirty="0" smtClean="0">
                <a:latin typeface="+mj-lt"/>
              </a:rPr>
              <a:t>%</a:t>
            </a:r>
            <a:r>
              <a:rPr lang="en-US" dirty="0" err="1" smtClean="0">
                <a:latin typeface="+mj-lt"/>
              </a:rPr>
              <a:t>SystemDrive</a:t>
            </a:r>
            <a:r>
              <a:rPr lang="en-US" dirty="0" smtClean="0">
                <a:latin typeface="+mj-lt"/>
              </a:rPr>
              <a:t>%\Program Files</a:t>
            </a:r>
          </a:p>
          <a:p>
            <a:pPr marL="1107758" lvl="2" indent="-354013">
              <a:lnSpc>
                <a:spcPct val="80000"/>
              </a:lnSpc>
              <a:defRPr/>
            </a:pPr>
            <a:r>
              <a:rPr lang="en-US" dirty="0" smtClean="0">
                <a:latin typeface="+mj-lt"/>
              </a:rPr>
              <a:t>%</a:t>
            </a:r>
            <a:r>
              <a:rPr lang="en-US" dirty="0" err="1" smtClean="0">
                <a:latin typeface="+mj-lt"/>
              </a:rPr>
              <a:t>WinDir</a:t>
            </a:r>
            <a:r>
              <a:rPr lang="en-US" dirty="0" smtClean="0">
                <a:latin typeface="+mj-lt"/>
              </a:rPr>
              <a:t>%\System32</a:t>
            </a:r>
          </a:p>
          <a:p>
            <a:pPr marL="466725" indent="-466725">
              <a:lnSpc>
                <a:spcPct val="80000"/>
              </a:lnSpc>
              <a:defRPr/>
            </a:pPr>
            <a:r>
              <a:rPr lang="en-US" sz="2400" dirty="0" smtClean="0"/>
              <a:t>Redirected to:</a:t>
            </a:r>
          </a:p>
          <a:p>
            <a:pPr marL="1107758" lvl="2" indent="-354013">
              <a:lnSpc>
                <a:spcPct val="80000"/>
              </a:lnSpc>
              <a:defRPr/>
            </a:pPr>
            <a:r>
              <a:rPr lang="en-US" dirty="0" smtClean="0">
                <a:latin typeface="+mj-lt"/>
              </a:rPr>
              <a:t>HKCU\Software\Classes\</a:t>
            </a:r>
            <a:r>
              <a:rPr lang="en-US" dirty="0" err="1" smtClean="0">
                <a:latin typeface="+mj-lt"/>
              </a:rPr>
              <a:t>VirtualStore</a:t>
            </a:r>
            <a:endParaRPr lang="en-US" dirty="0" smtClean="0">
              <a:latin typeface="+mj-lt"/>
            </a:endParaRPr>
          </a:p>
          <a:p>
            <a:pPr marL="1107758" lvl="2" indent="-354013">
              <a:lnSpc>
                <a:spcPct val="80000"/>
              </a:lnSpc>
              <a:defRPr/>
            </a:pPr>
            <a:r>
              <a:rPr lang="en-US" dirty="0" smtClean="0">
                <a:latin typeface="+mj-lt"/>
              </a:rPr>
              <a:t>%</a:t>
            </a:r>
            <a:r>
              <a:rPr lang="en-US" dirty="0" err="1" smtClean="0">
                <a:latin typeface="+mj-lt"/>
              </a:rPr>
              <a:t>LocalAppData</a:t>
            </a:r>
            <a:r>
              <a:rPr lang="en-US" dirty="0" smtClean="0">
                <a:latin typeface="+mj-lt"/>
              </a:rPr>
              <a:t>%\</a:t>
            </a:r>
            <a:r>
              <a:rPr lang="en-US" dirty="0" err="1" smtClean="0">
                <a:latin typeface="+mj-lt"/>
              </a:rPr>
              <a:t>VirtualStore</a:t>
            </a:r>
            <a:r>
              <a:rPr lang="en-US" dirty="0" smtClean="0">
                <a:latin typeface="+mj-lt"/>
              </a:rPr>
              <a:t>\</a:t>
            </a:r>
            <a:endParaRPr lang="en-US" dirty="0" smtClean="0"/>
          </a:p>
          <a:p>
            <a:pPr marL="447675" indent="-447675" eaLnBrk="1" hangingPunct="1">
              <a:lnSpc>
                <a:spcPct val="80000"/>
              </a:lnSpc>
              <a:defRPr/>
            </a:pPr>
            <a:r>
              <a:rPr lang="en-US" sz="2400" dirty="0" smtClean="0"/>
              <a:t>Redirection removes need for elevation</a:t>
            </a:r>
          </a:p>
          <a:p>
            <a:pPr marL="833438" lvl="1" indent="-354013" eaLnBrk="1" hangingPunct="1">
              <a:lnSpc>
                <a:spcPct val="80000"/>
              </a:lnSpc>
              <a:defRPr/>
            </a:pPr>
            <a:r>
              <a:rPr lang="en-US" sz="2400" dirty="0" smtClean="0"/>
              <a:t>Writes to HKLM go to HKCU redirected store</a:t>
            </a:r>
          </a:p>
          <a:p>
            <a:pPr marL="833438" lvl="1" indent="-354013" eaLnBrk="1" hangingPunct="1">
              <a:lnSpc>
                <a:spcPct val="80000"/>
              </a:lnSpc>
              <a:defRPr/>
            </a:pPr>
            <a:r>
              <a:rPr lang="en-US" sz="2400" dirty="0" smtClean="0"/>
              <a:t>Writes to system directories redirected to per-user store</a:t>
            </a:r>
          </a:p>
          <a:p>
            <a:pPr marL="447675" indent="-447675" eaLnBrk="1" hangingPunct="1">
              <a:lnSpc>
                <a:spcPct val="80000"/>
              </a:lnSpc>
              <a:defRPr/>
            </a:pPr>
            <a:r>
              <a:rPr lang="en-US" sz="2400" dirty="0" smtClean="0"/>
              <a:t>When running 32-bit applications on x64, WOW64…</a:t>
            </a:r>
          </a:p>
          <a:p>
            <a:pPr marL="447675" indent="-447675" eaLnBrk="1" hangingPunct="1">
              <a:lnSpc>
                <a:spcPct val="80000"/>
              </a:lnSpc>
              <a:defRPr/>
            </a:pPr>
            <a:endParaRPr lang="en-US" sz="2400" dirty="0" smtClean="0"/>
          </a:p>
        </p:txBody>
      </p:sp>
      <p:pic>
        <p:nvPicPr>
          <p:cNvPr id="26627" name="Picture 3" descr="http://i.msdn.microsoft.com/Bb756960.UAC_VirtualizationConceptual(en-us,MSDN.10).gif"/>
          <p:cNvPicPr>
            <a:picLocks noChangeAspect="1" noChangeArrowheads="1"/>
          </p:cNvPicPr>
          <p:nvPr/>
        </p:nvPicPr>
        <p:blipFill>
          <a:blip r:embed="rId3" cstate="print"/>
          <a:srcRect/>
          <a:stretch>
            <a:fillRect/>
          </a:stretch>
        </p:blipFill>
        <p:spPr bwMode="auto">
          <a:xfrm>
            <a:off x="6629400" y="2819400"/>
            <a:ext cx="2221706" cy="2050256"/>
          </a:xfrm>
          <a:prstGeom prst="rect">
            <a:avLst/>
          </a:prstGeom>
          <a:noFill/>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hape 820225"/>
          <p:cNvSpPr>
            <a:spLocks noGrp="1" noChangeArrowheads="1"/>
          </p:cNvSpPr>
          <p:nvPr>
            <p:ph type="title"/>
          </p:nvPr>
        </p:nvSpPr>
        <p:spPr>
          <a:xfrm>
            <a:off x="228600" y="381000"/>
            <a:ext cx="8667750" cy="1014413"/>
          </a:xfrm>
        </p:spPr>
        <p:txBody>
          <a:bodyPr anchor="t"/>
          <a:lstStyle/>
          <a:p>
            <a:pPr eaLnBrk="1" hangingPunct="1"/>
            <a:r>
              <a:rPr lang="en-GB" dirty="0" smtClean="0"/>
              <a:t>Data Redirection and explorer</a:t>
            </a:r>
            <a:endParaRPr lang="en-US" dirty="0" smtClean="0"/>
          </a:p>
        </p:txBody>
      </p:sp>
      <p:pic>
        <p:nvPicPr>
          <p:cNvPr id="3074" name="Picture 2"/>
          <p:cNvPicPr>
            <a:picLocks noChangeAspect="1" noChangeArrowheads="1"/>
          </p:cNvPicPr>
          <p:nvPr/>
        </p:nvPicPr>
        <p:blipFill>
          <a:blip r:embed="rId3" cstate="print"/>
          <a:srcRect/>
          <a:stretch>
            <a:fillRect/>
          </a:stretch>
        </p:blipFill>
        <p:spPr bwMode="auto">
          <a:xfrm>
            <a:off x="304800" y="1295400"/>
            <a:ext cx="6095999" cy="4193972"/>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4419600" y="1828800"/>
            <a:ext cx="4476750" cy="4352925"/>
          </a:xfrm>
          <a:prstGeom prst="rect">
            <a:avLst/>
          </a:prstGeom>
          <a:noFill/>
          <a:ln w="9525">
            <a:noFill/>
            <a:miter lim="800000"/>
            <a:headEnd/>
            <a:tailEnd/>
          </a:ln>
          <a:effectLst/>
        </p:spPr>
      </p:pic>
      <p:pic>
        <p:nvPicPr>
          <p:cNvPr id="3075" name="Picture 3"/>
          <p:cNvPicPr>
            <a:picLocks noChangeAspect="1" noChangeArrowheads="1"/>
          </p:cNvPicPr>
          <p:nvPr/>
        </p:nvPicPr>
        <p:blipFill>
          <a:blip r:embed="rId5" cstate="print"/>
          <a:srcRect/>
          <a:stretch>
            <a:fillRect/>
          </a:stretch>
        </p:blipFill>
        <p:spPr bwMode="auto">
          <a:xfrm>
            <a:off x="762000" y="3581400"/>
            <a:ext cx="7286625" cy="2324100"/>
          </a:xfrm>
          <a:prstGeom prst="rect">
            <a:avLst/>
          </a:prstGeom>
          <a:noFill/>
          <a:ln w="9525">
            <a:noFill/>
            <a:miter lim="800000"/>
            <a:headEnd/>
            <a:tailEnd/>
          </a:ln>
          <a:effectLst/>
        </p:spPr>
      </p:pic>
      <p:sp>
        <p:nvSpPr>
          <p:cNvPr id="8" name="Right Arrow 7"/>
          <p:cNvSpPr/>
          <p:nvPr/>
        </p:nvSpPr>
        <p:spPr>
          <a:xfrm rot="7494496">
            <a:off x="3230184" y="1506243"/>
            <a:ext cx="381000" cy="4572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9" name="Right Arrow 8"/>
          <p:cNvSpPr/>
          <p:nvPr/>
        </p:nvSpPr>
        <p:spPr>
          <a:xfrm rot="7494496">
            <a:off x="4449384" y="4249442"/>
            <a:ext cx="381000" cy="4572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10" name="Right Arrow 9"/>
          <p:cNvSpPr/>
          <p:nvPr/>
        </p:nvSpPr>
        <p:spPr>
          <a:xfrm rot="7494496">
            <a:off x="7497383" y="2877843"/>
            <a:ext cx="381000" cy="4572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Data Redirection</a:t>
            </a:r>
            <a:endParaRPr lang="en-US" dirty="0"/>
          </a:p>
        </p:txBody>
      </p:sp>
      <p:sp>
        <p:nvSpPr>
          <p:cNvPr id="4" name="Text Placeholder 3"/>
          <p:cNvSpPr>
            <a:spLocks noGrp="1"/>
          </p:cNvSpPr>
          <p:nvPr>
            <p:ph type="subTitle" idx="1"/>
          </p:nvPr>
        </p:nvSpPr>
        <p:spPr/>
        <p:txBody>
          <a:bodyPr/>
          <a:lstStyle/>
          <a:p>
            <a:r>
              <a:rPr lang="en-US" dirty="0" smtClean="0"/>
              <a:t> </a:t>
            </a:r>
            <a:endParaRPr lang="en-US" dirty="0"/>
          </a:p>
        </p:txBody>
      </p:sp>
      <p:sp>
        <p:nvSpPr>
          <p:cNvPr id="5" name="Text Placeholder 4"/>
          <p:cNvSpPr>
            <a:spLocks noGrp="1"/>
          </p:cNvSpPr>
          <p:nvPr>
            <p:ph type="body" sz="quarter" idx="10"/>
          </p:nvPr>
        </p:nvSpPr>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Installer Detection</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hape 839681"/>
          <p:cNvSpPr>
            <a:spLocks noGrp="1" noChangeArrowheads="1"/>
          </p:cNvSpPr>
          <p:nvPr>
            <p:ph type="title"/>
          </p:nvPr>
        </p:nvSpPr>
        <p:spPr/>
        <p:txBody>
          <a:bodyPr anchor="ctr">
            <a:normAutofit/>
          </a:bodyPr>
          <a:lstStyle/>
          <a:p>
            <a:pPr eaLnBrk="1" hangingPunct="1"/>
            <a:r>
              <a:rPr lang="en-US" dirty="0" smtClean="0"/>
              <a:t>Vista / Win 7 “Aware” Application</a:t>
            </a:r>
          </a:p>
        </p:txBody>
      </p:sp>
      <p:sp>
        <p:nvSpPr>
          <p:cNvPr id="4" name="Content Placeholder 3"/>
          <p:cNvSpPr>
            <a:spLocks noGrp="1"/>
          </p:cNvSpPr>
          <p:nvPr>
            <p:ph type="body" idx="1"/>
          </p:nvPr>
        </p:nvSpPr>
        <p:spPr/>
        <p:txBody>
          <a:bodyPr>
            <a:normAutofit fontScale="92500"/>
          </a:bodyPr>
          <a:lstStyle/>
          <a:p>
            <a:r>
              <a:rPr lang="en-US" dirty="0" smtClean="0"/>
              <a:t>Vista/Win 7-aware applications embed an XML manifest</a:t>
            </a:r>
          </a:p>
          <a:p>
            <a:r>
              <a:rPr lang="en-US" dirty="0" smtClean="0"/>
              <a:t>Disables all mitigations</a:t>
            </a:r>
          </a:p>
          <a:p>
            <a:r>
              <a:rPr lang="en-US" dirty="0" smtClean="0"/>
              <a:t>Manifest contains a </a:t>
            </a:r>
            <a:r>
              <a:rPr lang="en-US" dirty="0" err="1" smtClean="0"/>
              <a:t>RequestedExecutionLevel</a:t>
            </a:r>
            <a:r>
              <a:rPr lang="en-US" dirty="0" smtClean="0"/>
              <a:t>:</a:t>
            </a:r>
          </a:p>
        </p:txBody>
      </p:sp>
      <p:graphicFrame>
        <p:nvGraphicFramePr>
          <p:cNvPr id="5" name="Table 4"/>
          <p:cNvGraphicFramePr>
            <a:graphicFrameLocks noGrp="1"/>
          </p:cNvGraphicFramePr>
          <p:nvPr/>
        </p:nvGraphicFramePr>
        <p:xfrm>
          <a:off x="990600" y="4114800"/>
          <a:ext cx="7641020" cy="1920240"/>
        </p:xfrm>
        <a:graphic>
          <a:graphicData uri="http://schemas.openxmlformats.org/drawingml/2006/table">
            <a:tbl>
              <a:tblPr firstCol="1">
                <a:tableStyleId>{8A107856-5554-42FB-B03E-39F5DBC370BA}</a:tableStyleId>
              </a:tblPr>
              <a:tblGrid>
                <a:gridCol w="2895600"/>
                <a:gridCol w="4745420"/>
              </a:tblGrid>
              <a:tr h="370840">
                <a:tc>
                  <a:txBody>
                    <a:bodyPr/>
                    <a:lstStyle/>
                    <a:p>
                      <a:r>
                        <a:rPr lang="en-US" sz="2000" i="1" dirty="0" err="1" smtClean="0">
                          <a:solidFill>
                            <a:schemeClr val="accent2">
                              <a:lumMod val="50000"/>
                            </a:schemeClr>
                          </a:solidFill>
                        </a:rPr>
                        <a:t>asInvoker</a:t>
                      </a:r>
                      <a:endParaRPr lang="en-US" i="1" dirty="0">
                        <a:solidFill>
                          <a:schemeClr val="accent2">
                            <a:lumMod val="50000"/>
                          </a:schemeClr>
                        </a:solidFill>
                      </a:endParaRPr>
                    </a:p>
                  </a:txBody>
                  <a:tcPr/>
                </a:tc>
                <a:tc>
                  <a:txBody>
                    <a:bodyPr/>
                    <a:lstStyle/>
                    <a:p>
                      <a:r>
                        <a:rPr lang="en-US" sz="1800" dirty="0" smtClean="0"/>
                        <a:t>Launch with the same token as the parent process</a:t>
                      </a:r>
                      <a:endParaRPr lang="en-US" sz="1800" dirty="0"/>
                    </a:p>
                  </a:txBody>
                  <a:tcPr/>
                </a:tc>
              </a:tr>
              <a:tr h="370840">
                <a:tc>
                  <a:txBody>
                    <a:bodyPr/>
                    <a:lstStyle/>
                    <a:p>
                      <a:r>
                        <a:rPr lang="en-US" sz="2000" i="1" dirty="0" err="1" smtClean="0">
                          <a:solidFill>
                            <a:schemeClr val="accent2">
                              <a:lumMod val="50000"/>
                            </a:schemeClr>
                          </a:solidFill>
                        </a:rPr>
                        <a:t>highestAvailable</a:t>
                      </a:r>
                      <a:endParaRPr lang="en-US" i="1" dirty="0">
                        <a:solidFill>
                          <a:schemeClr val="accent2">
                            <a:lumMod val="50000"/>
                          </a:schemeClr>
                        </a:solidFill>
                      </a:endParaRPr>
                    </a:p>
                  </a:txBody>
                  <a:tcPr/>
                </a:tc>
                <a:tc>
                  <a:txBody>
                    <a:bodyPr/>
                    <a:lstStyle/>
                    <a:p>
                      <a:r>
                        <a:rPr lang="en-US" dirty="0" smtClean="0"/>
                        <a:t>Launch with the highest token this user possesses</a:t>
                      </a:r>
                      <a:endParaRPr lang="en-US" dirty="0"/>
                    </a:p>
                  </a:txBody>
                  <a:tcPr/>
                </a:tc>
              </a:tr>
              <a:tr h="370840">
                <a:tc>
                  <a:txBody>
                    <a:bodyPr/>
                    <a:lstStyle/>
                    <a:p>
                      <a:r>
                        <a:rPr lang="en-US" sz="2000" i="1" dirty="0" err="1" smtClean="0">
                          <a:solidFill>
                            <a:schemeClr val="accent2">
                              <a:lumMod val="50000"/>
                            </a:schemeClr>
                          </a:solidFill>
                        </a:rPr>
                        <a:t>requireAdministrator</a:t>
                      </a:r>
                      <a:endParaRPr lang="en-US" i="1" dirty="0">
                        <a:solidFill>
                          <a:schemeClr val="accent2">
                            <a:lumMod val="50000"/>
                          </a:schemeClr>
                        </a:solidFill>
                      </a:endParaRPr>
                    </a:p>
                  </a:txBody>
                  <a:tcPr/>
                </a:tc>
                <a:tc>
                  <a:txBody>
                    <a:bodyPr/>
                    <a:lstStyle/>
                    <a:p>
                      <a:r>
                        <a:rPr lang="en-US" dirty="0" smtClean="0"/>
                        <a:t>Highest token of the User provided User is a member of Administrators group</a:t>
                      </a:r>
                    </a:p>
                  </a:txBody>
                  <a:tcPr/>
                </a:tc>
              </a:tr>
            </a:tbl>
          </a:graphicData>
        </a:graphic>
      </p:graphicFrame>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828800" y="4995747"/>
            <a:ext cx="6248400" cy="2286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lstStyle/>
          <a:p>
            <a:r>
              <a:rPr smtClean="0"/>
              <a:t>UAC Manifest</a:t>
            </a:r>
            <a:endParaRPr lang="en-US" dirty="0"/>
          </a:p>
        </p:txBody>
      </p:sp>
      <p:sp>
        <p:nvSpPr>
          <p:cNvPr id="24580" name="TextBox 20482"/>
          <p:cNvSpPr txBox="1">
            <a:spLocks noChangeArrowheads="1"/>
          </p:cNvSpPr>
          <p:nvPr/>
        </p:nvSpPr>
        <p:spPr bwMode="auto">
          <a:xfrm>
            <a:off x="338138" y="1634728"/>
            <a:ext cx="8467725" cy="4801314"/>
          </a:xfrm>
          <a:prstGeom prst="rect">
            <a:avLst/>
          </a:prstGeom>
          <a:solidFill>
            <a:schemeClr val="tx1"/>
          </a:solidFill>
          <a:ln>
            <a:headEnd/>
            <a:tailEnd/>
          </a:ln>
          <a:effectLst/>
        </p:spPr>
        <p:style>
          <a:lnRef idx="1">
            <a:schemeClr val="dk1"/>
          </a:lnRef>
          <a:fillRef idx="2">
            <a:schemeClr val="dk1"/>
          </a:fillRef>
          <a:effectRef idx="1">
            <a:schemeClr val="dk1"/>
          </a:effectRef>
          <a:fontRef idx="minor">
            <a:schemeClr val="dk1"/>
          </a:fontRef>
        </p:style>
        <p:txBody>
          <a:bodyPr wrap="square" lIns="182880" tIns="182880" rIns="182880" bIns="182880">
            <a:spAutoFit/>
          </a:bodyPr>
          <a:lstStyle/>
          <a:p>
            <a:pPr algn="ctr"/>
            <a:r>
              <a:rPr lang="en-US" sz="1600" b="1" noProof="1" smtClean="0">
                <a:solidFill>
                  <a:srgbClr val="0000FF"/>
                </a:solidFill>
                <a:latin typeface="Consolas" pitchFamily="49" charset="0"/>
                <a:cs typeface="Courier New" pitchFamily="49" charset="0"/>
              </a:rPr>
              <a:t>MyAdminApp.Exe.Manifest</a:t>
            </a:r>
          </a:p>
          <a:p>
            <a:pPr algn="ctr"/>
            <a:endParaRPr lang="en-US" sz="1600" b="1" noProof="1" smtClean="0">
              <a:solidFill>
                <a:srgbClr val="0000FF"/>
              </a:solidFill>
              <a:latin typeface="Consolas" pitchFamily="49" charset="0"/>
              <a:cs typeface="Courier New" pitchFamily="49" charset="0"/>
            </a:endParaRPr>
          </a:p>
          <a:p>
            <a:r>
              <a:rPr lang="en-US" sz="1600" b="1" noProof="1" smtClean="0">
                <a:solidFill>
                  <a:srgbClr val="0000FF"/>
                </a:solidFill>
                <a:latin typeface="Consolas" pitchFamily="49" charset="0"/>
                <a:cs typeface="Courier New" pitchFamily="49" charset="0"/>
              </a:rPr>
              <a:t>&lt;?</a:t>
            </a:r>
            <a:r>
              <a:rPr lang="en-US" sz="1600" b="1" noProof="1" smtClean="0">
                <a:solidFill>
                  <a:srgbClr val="A31515"/>
                </a:solidFill>
                <a:latin typeface="Consolas" pitchFamily="49" charset="0"/>
                <a:cs typeface="Courier New" pitchFamily="49" charset="0"/>
              </a:rPr>
              <a:t>xml</a:t>
            </a:r>
            <a:r>
              <a:rPr lang="en-US" sz="1600" b="1" noProof="1" smtClean="0">
                <a:solidFill>
                  <a:srgbClr val="0000FF"/>
                </a:solidFill>
                <a:latin typeface="Consolas" pitchFamily="49" charset="0"/>
                <a:cs typeface="Courier New" pitchFamily="49" charset="0"/>
              </a:rPr>
              <a:t> </a:t>
            </a:r>
            <a:r>
              <a:rPr lang="en-US" sz="1600" b="1" noProof="1" smtClean="0">
                <a:solidFill>
                  <a:srgbClr val="FF0000"/>
                </a:solidFill>
                <a:latin typeface="Consolas" pitchFamily="49" charset="0"/>
                <a:cs typeface="Courier New" pitchFamily="49" charset="0"/>
              </a:rPr>
              <a:t>version</a:t>
            </a:r>
            <a:r>
              <a:rPr lang="en-US" sz="1600" b="1" noProof="1" smtClean="0">
                <a:solidFill>
                  <a:srgbClr val="0000FF"/>
                </a:solidFill>
                <a:latin typeface="Consolas" pitchFamily="49" charset="0"/>
                <a:cs typeface="Courier New" pitchFamily="49" charset="0"/>
              </a:rPr>
              <a:t>="1.0" </a:t>
            </a:r>
            <a:r>
              <a:rPr lang="en-US" sz="1600" b="1" noProof="1" smtClean="0">
                <a:solidFill>
                  <a:srgbClr val="FF0000"/>
                </a:solidFill>
                <a:latin typeface="Consolas" pitchFamily="49" charset="0"/>
                <a:cs typeface="Courier New" pitchFamily="49" charset="0"/>
              </a:rPr>
              <a:t>encoding</a:t>
            </a:r>
            <a:r>
              <a:rPr lang="en-US" sz="1600" b="1" noProof="1" smtClean="0">
                <a:solidFill>
                  <a:srgbClr val="0000FF"/>
                </a:solidFill>
                <a:latin typeface="Consolas" pitchFamily="49" charset="0"/>
                <a:cs typeface="Courier New" pitchFamily="49" charset="0"/>
              </a:rPr>
              <a:t>="UTF-8" </a:t>
            </a:r>
            <a:r>
              <a:rPr lang="en-US" sz="1600" b="1" noProof="1" smtClean="0">
                <a:solidFill>
                  <a:srgbClr val="FF0000"/>
                </a:solidFill>
                <a:latin typeface="Consolas" pitchFamily="49" charset="0"/>
                <a:cs typeface="Courier New" pitchFamily="49" charset="0"/>
              </a:rPr>
              <a:t>standalone</a:t>
            </a:r>
            <a:r>
              <a:rPr lang="en-US" sz="1600" b="1" noProof="1" smtClean="0">
                <a:solidFill>
                  <a:srgbClr val="0000FF"/>
                </a:solidFill>
                <a:latin typeface="Consolas" pitchFamily="49" charset="0"/>
                <a:cs typeface="Courier New" pitchFamily="49" charset="0"/>
              </a:rPr>
              <a:t>="yes"?&gt;</a:t>
            </a:r>
          </a:p>
          <a:p>
            <a:r>
              <a:rPr lang="en-US" sz="1600" b="1" noProof="1" smtClean="0">
                <a:solidFill>
                  <a:srgbClr val="0000FF"/>
                </a:solidFill>
                <a:latin typeface="Consolas" pitchFamily="49" charset="0"/>
                <a:cs typeface="Courier New" pitchFamily="49" charset="0"/>
              </a:rPr>
              <a:t>&lt;</a:t>
            </a:r>
            <a:r>
              <a:rPr lang="en-US" sz="1600" b="1" noProof="1" smtClean="0">
                <a:solidFill>
                  <a:srgbClr val="A31515"/>
                </a:solidFill>
                <a:latin typeface="Consolas" pitchFamily="49" charset="0"/>
                <a:cs typeface="Courier New" pitchFamily="49" charset="0"/>
              </a:rPr>
              <a:t>assembly</a:t>
            </a:r>
            <a:r>
              <a:rPr lang="en-US" sz="1600" b="1" noProof="1" smtClean="0">
                <a:solidFill>
                  <a:srgbClr val="0000FF"/>
                </a:solidFill>
                <a:latin typeface="Consolas" pitchFamily="49" charset="0"/>
                <a:cs typeface="Courier New" pitchFamily="49" charset="0"/>
              </a:rPr>
              <a:t> </a:t>
            </a:r>
            <a:r>
              <a:rPr lang="en-US" sz="1600" b="1" noProof="1" smtClean="0">
                <a:solidFill>
                  <a:srgbClr val="FF0000"/>
                </a:solidFill>
                <a:latin typeface="Consolas" pitchFamily="49" charset="0"/>
                <a:cs typeface="Courier New" pitchFamily="49" charset="0"/>
              </a:rPr>
              <a:t>xmlns</a:t>
            </a:r>
            <a:r>
              <a:rPr lang="en-US" sz="1600" b="1" noProof="1" smtClean="0">
                <a:solidFill>
                  <a:srgbClr val="0000FF"/>
                </a:solidFill>
                <a:latin typeface="Consolas" pitchFamily="49" charset="0"/>
                <a:cs typeface="Courier New" pitchFamily="49" charset="0"/>
              </a:rPr>
              <a:t>="urn:schemas-microsoft-com:asm.v1" </a:t>
            </a:r>
            <a:r>
              <a:rPr lang="en-US" sz="1600" b="1" noProof="1" smtClean="0">
                <a:solidFill>
                  <a:srgbClr val="FF0000"/>
                </a:solidFill>
                <a:latin typeface="Consolas" pitchFamily="49" charset="0"/>
                <a:cs typeface="Courier New" pitchFamily="49" charset="0"/>
              </a:rPr>
              <a:t>manifestVersion</a:t>
            </a:r>
            <a:r>
              <a:rPr lang="en-US" sz="1600" b="1" noProof="1" smtClean="0">
                <a:solidFill>
                  <a:srgbClr val="0000FF"/>
                </a:solidFill>
                <a:latin typeface="Consolas" pitchFamily="49" charset="0"/>
                <a:cs typeface="Courier New" pitchFamily="49" charset="0"/>
              </a:rPr>
              <a:t>="1.0"&gt;</a:t>
            </a:r>
          </a:p>
          <a:p>
            <a:r>
              <a:rPr lang="en-US" sz="1600" b="1" noProof="1" smtClean="0">
                <a:solidFill>
                  <a:srgbClr val="0000FF"/>
                </a:solidFill>
                <a:latin typeface="Consolas" pitchFamily="49" charset="0"/>
                <a:cs typeface="Courier New" pitchFamily="49" charset="0"/>
              </a:rPr>
              <a:t>   &lt;</a:t>
            </a:r>
            <a:r>
              <a:rPr lang="en-US" sz="1600" b="1" noProof="1" smtClean="0">
                <a:solidFill>
                  <a:srgbClr val="A31515"/>
                </a:solidFill>
                <a:latin typeface="Consolas" pitchFamily="49" charset="0"/>
                <a:cs typeface="Courier New" pitchFamily="49" charset="0"/>
              </a:rPr>
              <a:t>assemblyIdentity</a:t>
            </a:r>
            <a:r>
              <a:rPr lang="en-US" sz="1600" b="1" noProof="1" smtClean="0">
                <a:solidFill>
                  <a:srgbClr val="0000FF"/>
                </a:solidFill>
                <a:latin typeface="Consolas" pitchFamily="49" charset="0"/>
                <a:cs typeface="Courier New" pitchFamily="49" charset="0"/>
              </a:rPr>
              <a:t> </a:t>
            </a:r>
            <a:r>
              <a:rPr lang="en-US" sz="1600" b="1" noProof="1" smtClean="0">
                <a:solidFill>
                  <a:srgbClr val="FF0000"/>
                </a:solidFill>
                <a:latin typeface="Consolas" pitchFamily="49" charset="0"/>
                <a:cs typeface="Courier New" pitchFamily="49" charset="0"/>
              </a:rPr>
              <a:t>version</a:t>
            </a:r>
            <a:r>
              <a:rPr lang="en-US" sz="1600" b="1" noProof="1" smtClean="0">
                <a:solidFill>
                  <a:srgbClr val="0000FF"/>
                </a:solidFill>
                <a:latin typeface="Consolas" pitchFamily="49" charset="0"/>
                <a:cs typeface="Courier New" pitchFamily="49" charset="0"/>
              </a:rPr>
              <a:t>="1.0.0.0" </a:t>
            </a:r>
            <a:br>
              <a:rPr lang="en-US" sz="1600" b="1" noProof="1" smtClean="0">
                <a:solidFill>
                  <a:srgbClr val="0000FF"/>
                </a:solidFill>
                <a:latin typeface="Consolas" pitchFamily="49" charset="0"/>
                <a:cs typeface="Courier New" pitchFamily="49" charset="0"/>
              </a:rPr>
            </a:br>
            <a:r>
              <a:rPr lang="en-US" sz="1600" b="1" noProof="1" smtClean="0">
                <a:solidFill>
                  <a:srgbClr val="0000FF"/>
                </a:solidFill>
                <a:latin typeface="Consolas" pitchFamily="49" charset="0"/>
                <a:cs typeface="Courier New" pitchFamily="49" charset="0"/>
              </a:rPr>
              <a:t>                     </a:t>
            </a:r>
            <a:r>
              <a:rPr lang="en-US" sz="1600" b="1" noProof="1" smtClean="0">
                <a:solidFill>
                  <a:srgbClr val="FF0000"/>
                </a:solidFill>
                <a:latin typeface="Consolas" pitchFamily="49" charset="0"/>
                <a:cs typeface="Courier New" pitchFamily="49" charset="0"/>
              </a:rPr>
              <a:t>processorArchitecture</a:t>
            </a:r>
            <a:r>
              <a:rPr lang="en-US" sz="1600" b="1" noProof="1" smtClean="0">
                <a:solidFill>
                  <a:srgbClr val="0000FF"/>
                </a:solidFill>
                <a:latin typeface="Consolas" pitchFamily="49" charset="0"/>
                <a:cs typeface="Courier New" pitchFamily="49" charset="0"/>
              </a:rPr>
              <a:t>="X86"</a:t>
            </a:r>
            <a:br>
              <a:rPr lang="en-US" sz="1600" b="1" noProof="1" smtClean="0">
                <a:solidFill>
                  <a:srgbClr val="0000FF"/>
                </a:solidFill>
                <a:latin typeface="Consolas" pitchFamily="49" charset="0"/>
                <a:cs typeface="Courier New" pitchFamily="49" charset="0"/>
              </a:rPr>
            </a:br>
            <a:r>
              <a:rPr lang="en-US" sz="1600" b="1" noProof="1" smtClean="0">
                <a:solidFill>
                  <a:srgbClr val="0000FF"/>
                </a:solidFill>
                <a:latin typeface="Consolas" pitchFamily="49" charset="0"/>
                <a:cs typeface="Courier New" pitchFamily="49" charset="0"/>
              </a:rPr>
              <a:t>                     </a:t>
            </a:r>
            <a:r>
              <a:rPr lang="en-US" sz="1600" b="1" noProof="1" smtClean="0">
                <a:solidFill>
                  <a:srgbClr val="FF0000"/>
                </a:solidFill>
                <a:latin typeface="Consolas" pitchFamily="49" charset="0"/>
                <a:cs typeface="Courier New" pitchFamily="49" charset="0"/>
              </a:rPr>
              <a:t>name</a:t>
            </a:r>
            <a:r>
              <a:rPr lang="en-US" sz="1600" b="1" noProof="1" smtClean="0">
                <a:solidFill>
                  <a:srgbClr val="0000FF"/>
                </a:solidFill>
                <a:latin typeface="Consolas" pitchFamily="49" charset="0"/>
                <a:cs typeface="Courier New" pitchFamily="49" charset="0"/>
              </a:rPr>
              <a:t>="MyAdminApp" </a:t>
            </a:r>
            <a:br>
              <a:rPr lang="en-US" sz="1600" b="1" noProof="1" smtClean="0">
                <a:solidFill>
                  <a:srgbClr val="0000FF"/>
                </a:solidFill>
                <a:latin typeface="Consolas" pitchFamily="49" charset="0"/>
                <a:cs typeface="Courier New" pitchFamily="49" charset="0"/>
              </a:rPr>
            </a:br>
            <a:r>
              <a:rPr lang="en-US" sz="1600" b="1" noProof="1" smtClean="0">
                <a:solidFill>
                  <a:srgbClr val="0000FF"/>
                </a:solidFill>
                <a:latin typeface="Consolas" pitchFamily="49" charset="0"/>
                <a:cs typeface="Courier New" pitchFamily="49" charset="0"/>
              </a:rPr>
              <a:t>                     </a:t>
            </a:r>
            <a:r>
              <a:rPr lang="en-US" sz="1600" b="1" noProof="1" smtClean="0">
                <a:solidFill>
                  <a:srgbClr val="FF0000"/>
                </a:solidFill>
                <a:latin typeface="Consolas" pitchFamily="49" charset="0"/>
                <a:cs typeface="Courier New" pitchFamily="49" charset="0"/>
              </a:rPr>
              <a:t>type</a:t>
            </a:r>
            <a:r>
              <a:rPr lang="en-US" sz="1600" b="1" noProof="1" smtClean="0">
                <a:solidFill>
                  <a:srgbClr val="0000FF"/>
                </a:solidFill>
                <a:latin typeface="Consolas" pitchFamily="49" charset="0"/>
                <a:cs typeface="Courier New" pitchFamily="49" charset="0"/>
              </a:rPr>
              <a:t>="win32"/&gt;</a:t>
            </a:r>
          </a:p>
          <a:p>
            <a:r>
              <a:rPr lang="en-US" sz="1600" b="1" noProof="1" smtClean="0">
                <a:solidFill>
                  <a:srgbClr val="0000FF"/>
                </a:solidFill>
                <a:latin typeface="Consolas" pitchFamily="49" charset="0"/>
                <a:cs typeface="Courier New" pitchFamily="49" charset="0"/>
              </a:rPr>
              <a:t>   &lt;!--</a:t>
            </a:r>
            <a:r>
              <a:rPr lang="en-US" sz="1600" b="1" noProof="1" smtClean="0">
                <a:solidFill>
                  <a:srgbClr val="008000"/>
                </a:solidFill>
                <a:latin typeface="Consolas" pitchFamily="49" charset="0"/>
                <a:cs typeface="Courier New" pitchFamily="49" charset="0"/>
              </a:rPr>
              <a:t> Identify the application security requirements. </a:t>
            </a:r>
            <a:r>
              <a:rPr lang="en-US" sz="1600" b="1" noProof="1" smtClean="0">
                <a:solidFill>
                  <a:srgbClr val="0000FF"/>
                </a:solidFill>
                <a:latin typeface="Consolas" pitchFamily="49" charset="0"/>
                <a:cs typeface="Courier New" pitchFamily="49" charset="0"/>
              </a:rPr>
              <a:t>--&gt;</a:t>
            </a:r>
          </a:p>
          <a:p>
            <a:r>
              <a:rPr lang="en-US" sz="1600" b="1" noProof="1" smtClean="0">
                <a:solidFill>
                  <a:srgbClr val="0000FF"/>
                </a:solidFill>
                <a:latin typeface="Consolas" pitchFamily="49" charset="0"/>
                <a:cs typeface="Courier New" pitchFamily="49" charset="0"/>
              </a:rPr>
              <a:t>   &lt;</a:t>
            </a:r>
            <a:r>
              <a:rPr lang="en-US" sz="1600" b="1" noProof="1" smtClean="0">
                <a:solidFill>
                  <a:srgbClr val="A31515"/>
                </a:solidFill>
                <a:latin typeface="Consolas" pitchFamily="49" charset="0"/>
                <a:cs typeface="Courier New" pitchFamily="49" charset="0"/>
              </a:rPr>
              <a:t>trustInfo</a:t>
            </a:r>
            <a:r>
              <a:rPr lang="en-US" sz="1600" b="1" noProof="1" smtClean="0">
                <a:solidFill>
                  <a:srgbClr val="0000FF"/>
                </a:solidFill>
                <a:latin typeface="Consolas" pitchFamily="49" charset="0"/>
                <a:cs typeface="Courier New" pitchFamily="49" charset="0"/>
              </a:rPr>
              <a:t> </a:t>
            </a:r>
            <a:r>
              <a:rPr lang="en-US" sz="1600" b="1" noProof="1" smtClean="0">
                <a:solidFill>
                  <a:srgbClr val="FF0000"/>
                </a:solidFill>
                <a:latin typeface="Consolas" pitchFamily="49" charset="0"/>
                <a:cs typeface="Courier New" pitchFamily="49" charset="0"/>
              </a:rPr>
              <a:t>xmlns</a:t>
            </a:r>
            <a:r>
              <a:rPr lang="en-US" sz="1600" b="1" noProof="1" smtClean="0">
                <a:solidFill>
                  <a:srgbClr val="0000FF"/>
                </a:solidFill>
                <a:latin typeface="Consolas" pitchFamily="49" charset="0"/>
                <a:cs typeface="Courier New" pitchFamily="49" charset="0"/>
              </a:rPr>
              <a:t>="urn:schemas-microsoft-com:asm.v3"&gt;</a:t>
            </a:r>
          </a:p>
          <a:p>
            <a:r>
              <a:rPr lang="en-US" sz="1600" b="1" noProof="1" smtClean="0">
                <a:solidFill>
                  <a:srgbClr val="0000FF"/>
                </a:solidFill>
                <a:latin typeface="Consolas" pitchFamily="49" charset="0"/>
                <a:cs typeface="Courier New" pitchFamily="49" charset="0"/>
              </a:rPr>
              <a:t>      &lt;</a:t>
            </a:r>
            <a:r>
              <a:rPr lang="en-US" sz="1600" b="1" noProof="1" smtClean="0">
                <a:solidFill>
                  <a:srgbClr val="A31515"/>
                </a:solidFill>
                <a:latin typeface="Consolas" pitchFamily="49" charset="0"/>
                <a:cs typeface="Courier New" pitchFamily="49" charset="0"/>
              </a:rPr>
              <a:t>security</a:t>
            </a:r>
            <a:r>
              <a:rPr lang="en-US" sz="1600" b="1" noProof="1" smtClean="0">
                <a:solidFill>
                  <a:srgbClr val="0000FF"/>
                </a:solidFill>
                <a:latin typeface="Consolas" pitchFamily="49" charset="0"/>
                <a:cs typeface="Courier New" pitchFamily="49" charset="0"/>
              </a:rPr>
              <a:t>&gt;</a:t>
            </a:r>
          </a:p>
          <a:p>
            <a:r>
              <a:rPr lang="en-US" sz="1600" b="1" noProof="1" smtClean="0">
                <a:solidFill>
                  <a:srgbClr val="0000FF"/>
                </a:solidFill>
                <a:latin typeface="Consolas" pitchFamily="49" charset="0"/>
                <a:cs typeface="Courier New" pitchFamily="49" charset="0"/>
              </a:rPr>
              <a:t>         &lt;</a:t>
            </a:r>
            <a:r>
              <a:rPr lang="en-US" sz="1600" b="1" noProof="1" smtClean="0">
                <a:solidFill>
                  <a:srgbClr val="A31515"/>
                </a:solidFill>
                <a:latin typeface="Consolas" pitchFamily="49" charset="0"/>
                <a:cs typeface="Courier New" pitchFamily="49" charset="0"/>
              </a:rPr>
              <a:t>requestedPrivileges</a:t>
            </a:r>
            <a:r>
              <a:rPr lang="en-US" sz="1600" b="1" noProof="1" smtClean="0">
                <a:solidFill>
                  <a:srgbClr val="0000FF"/>
                </a:solidFill>
                <a:latin typeface="Consolas" pitchFamily="49" charset="0"/>
                <a:cs typeface="Courier New" pitchFamily="49" charset="0"/>
              </a:rPr>
              <a:t>&gt;</a:t>
            </a:r>
          </a:p>
          <a:p>
            <a:r>
              <a:rPr lang="en-US" sz="1600" b="1" noProof="1" smtClean="0">
                <a:solidFill>
                  <a:srgbClr val="0000FF"/>
                </a:solidFill>
                <a:latin typeface="Consolas" pitchFamily="49" charset="0"/>
                <a:cs typeface="Courier New" pitchFamily="49" charset="0"/>
              </a:rPr>
              <a:t>            &lt;</a:t>
            </a:r>
            <a:r>
              <a:rPr lang="en-US" sz="1600" b="1" noProof="1" smtClean="0">
                <a:solidFill>
                  <a:srgbClr val="A31515"/>
                </a:solidFill>
                <a:latin typeface="Consolas" pitchFamily="49" charset="0"/>
                <a:cs typeface="Courier New" pitchFamily="49" charset="0"/>
              </a:rPr>
              <a:t>requestedExecutionLevel</a:t>
            </a:r>
            <a:r>
              <a:rPr lang="en-US" sz="1600" b="1" noProof="1" smtClean="0">
                <a:solidFill>
                  <a:srgbClr val="0000FF"/>
                </a:solidFill>
                <a:latin typeface="Consolas" pitchFamily="49" charset="0"/>
                <a:cs typeface="Courier New" pitchFamily="49" charset="0"/>
              </a:rPr>
              <a:t> </a:t>
            </a:r>
            <a:r>
              <a:rPr lang="en-US" sz="1600" b="1" noProof="1" smtClean="0">
                <a:solidFill>
                  <a:srgbClr val="FF0000"/>
                </a:solidFill>
                <a:latin typeface="Consolas" pitchFamily="49" charset="0"/>
                <a:cs typeface="Courier New" pitchFamily="49" charset="0"/>
              </a:rPr>
              <a:t>level</a:t>
            </a:r>
            <a:r>
              <a:rPr lang="en-US" sz="1600" b="1" noProof="1" smtClean="0">
                <a:solidFill>
                  <a:srgbClr val="0000FF"/>
                </a:solidFill>
                <a:latin typeface="Consolas" pitchFamily="49" charset="0"/>
                <a:cs typeface="Courier New" pitchFamily="49" charset="0"/>
              </a:rPr>
              <a:t>="requireAdministrator"/&gt;</a:t>
            </a:r>
          </a:p>
          <a:p>
            <a:r>
              <a:rPr lang="en-US" sz="1600" b="1" noProof="1" smtClean="0">
                <a:solidFill>
                  <a:srgbClr val="0000FF"/>
                </a:solidFill>
                <a:latin typeface="Consolas" pitchFamily="49" charset="0"/>
                <a:cs typeface="Courier New" pitchFamily="49" charset="0"/>
              </a:rPr>
              <a:t>         &lt;/</a:t>
            </a:r>
            <a:r>
              <a:rPr lang="en-US" sz="1600" b="1" noProof="1" smtClean="0">
                <a:solidFill>
                  <a:srgbClr val="A31515"/>
                </a:solidFill>
                <a:latin typeface="Consolas" pitchFamily="49" charset="0"/>
                <a:cs typeface="Courier New" pitchFamily="49" charset="0"/>
              </a:rPr>
              <a:t>requestedPrivileges</a:t>
            </a:r>
            <a:r>
              <a:rPr lang="en-US" sz="1600" b="1" noProof="1" smtClean="0">
                <a:solidFill>
                  <a:srgbClr val="0000FF"/>
                </a:solidFill>
                <a:latin typeface="Consolas" pitchFamily="49" charset="0"/>
                <a:cs typeface="Courier New" pitchFamily="49" charset="0"/>
              </a:rPr>
              <a:t>&gt;</a:t>
            </a:r>
          </a:p>
          <a:p>
            <a:r>
              <a:rPr lang="en-US" sz="1600" b="1" noProof="1" smtClean="0">
                <a:solidFill>
                  <a:srgbClr val="0000FF"/>
                </a:solidFill>
                <a:latin typeface="Consolas" pitchFamily="49" charset="0"/>
                <a:cs typeface="Courier New" pitchFamily="49" charset="0"/>
              </a:rPr>
              <a:t>      &lt;/</a:t>
            </a:r>
            <a:r>
              <a:rPr lang="en-US" sz="1600" b="1" noProof="1" smtClean="0">
                <a:solidFill>
                  <a:srgbClr val="A31515"/>
                </a:solidFill>
                <a:latin typeface="Consolas" pitchFamily="49" charset="0"/>
                <a:cs typeface="Courier New" pitchFamily="49" charset="0"/>
              </a:rPr>
              <a:t>security</a:t>
            </a:r>
            <a:r>
              <a:rPr lang="en-US" sz="1600" b="1" noProof="1" smtClean="0">
                <a:solidFill>
                  <a:srgbClr val="0000FF"/>
                </a:solidFill>
                <a:latin typeface="Consolas" pitchFamily="49" charset="0"/>
                <a:cs typeface="Courier New" pitchFamily="49" charset="0"/>
              </a:rPr>
              <a:t>&gt;</a:t>
            </a:r>
          </a:p>
          <a:p>
            <a:r>
              <a:rPr lang="en-US" sz="1600" b="1" noProof="1" smtClean="0">
                <a:solidFill>
                  <a:srgbClr val="0000FF"/>
                </a:solidFill>
                <a:latin typeface="Consolas" pitchFamily="49" charset="0"/>
                <a:cs typeface="Courier New" pitchFamily="49" charset="0"/>
              </a:rPr>
              <a:t>   &lt;/</a:t>
            </a:r>
            <a:r>
              <a:rPr lang="en-US" sz="1600" b="1" noProof="1" smtClean="0">
                <a:solidFill>
                  <a:srgbClr val="A31515"/>
                </a:solidFill>
                <a:latin typeface="Consolas" pitchFamily="49" charset="0"/>
                <a:cs typeface="Courier New" pitchFamily="49" charset="0"/>
              </a:rPr>
              <a:t>trustInfo</a:t>
            </a:r>
            <a:r>
              <a:rPr lang="en-US" sz="1600" b="1" noProof="1" smtClean="0">
                <a:solidFill>
                  <a:srgbClr val="0000FF"/>
                </a:solidFill>
                <a:latin typeface="Consolas" pitchFamily="49" charset="0"/>
                <a:cs typeface="Courier New" pitchFamily="49" charset="0"/>
              </a:rPr>
              <a:t>&gt;</a:t>
            </a:r>
          </a:p>
          <a:p>
            <a:r>
              <a:rPr lang="en-US" sz="1600" b="1" noProof="1" smtClean="0">
                <a:solidFill>
                  <a:srgbClr val="0000FF"/>
                </a:solidFill>
                <a:latin typeface="Consolas" pitchFamily="49" charset="0"/>
                <a:cs typeface="Courier New" pitchFamily="49" charset="0"/>
              </a:rPr>
              <a:t>&lt;/</a:t>
            </a:r>
            <a:r>
              <a:rPr lang="en-US" sz="1600" b="1" noProof="1" smtClean="0">
                <a:solidFill>
                  <a:srgbClr val="A31515"/>
                </a:solidFill>
                <a:latin typeface="Consolas" pitchFamily="49" charset="0"/>
                <a:cs typeface="Courier New" pitchFamily="49" charset="0"/>
              </a:rPr>
              <a:t>assembly</a:t>
            </a:r>
            <a:r>
              <a:rPr lang="en-US" sz="1600" b="1" noProof="1" smtClean="0">
                <a:solidFill>
                  <a:srgbClr val="0000FF"/>
                </a:solidFill>
                <a:latin typeface="Consolas" pitchFamily="49" charset="0"/>
                <a:cs typeface="Courier New" pitchFamily="49" charset="0"/>
              </a:rPr>
              <a:t>&gt;</a:t>
            </a:r>
          </a:p>
        </p:txBody>
      </p:sp>
      <p:sp>
        <p:nvSpPr>
          <p:cNvPr id="10" name="Rounded Rectangle 9"/>
          <p:cNvSpPr/>
          <p:nvPr/>
        </p:nvSpPr>
        <p:spPr>
          <a:xfrm>
            <a:off x="3200400" y="1828800"/>
            <a:ext cx="2743200" cy="228600"/>
          </a:xfrm>
          <a:prstGeom prst="roundRect">
            <a:avLst/>
          </a:prstGeom>
          <a:solidFill>
            <a:srgbClr val="FFFF0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228600" y="1412875"/>
            <a:ext cx="8686800" cy="5219891"/>
          </a:xfrm>
        </p:spPr>
        <p:txBody>
          <a:bodyPr/>
          <a:lstStyle/>
          <a:p>
            <a:pPr>
              <a:buFont typeface="Wingdings" pitchFamily="2" charset="2"/>
              <a:buChar char="ü"/>
            </a:pPr>
            <a:r>
              <a:rPr lang="en-US" dirty="0" smtClean="0"/>
              <a:t> Windows Application Compatibility Roadmap</a:t>
            </a:r>
          </a:p>
          <a:p>
            <a:pPr>
              <a:buFont typeface="Wingdings" pitchFamily="2" charset="2"/>
              <a:buChar char="ü"/>
            </a:pPr>
            <a:endParaRPr lang="en-US" dirty="0" smtClean="0"/>
          </a:p>
          <a:p>
            <a:pPr>
              <a:buFont typeface="Wingdings" pitchFamily="2" charset="2"/>
              <a:buChar char="ü"/>
            </a:pPr>
            <a:r>
              <a:rPr lang="en-US" dirty="0" smtClean="0"/>
              <a:t> Top Compatibility</a:t>
            </a:r>
            <a:r>
              <a:rPr lang="en-US" baseline="0" dirty="0" smtClean="0"/>
              <a:t> Issues XP</a:t>
            </a:r>
            <a:r>
              <a:rPr lang="en-US" dirty="0" smtClean="0"/>
              <a:t> </a:t>
            </a:r>
            <a:r>
              <a:rPr lang="en-US" dirty="0" smtClean="0">
                <a:sym typeface="Wingdings" pitchFamily="2" charset="2"/>
              </a:rPr>
              <a:t></a:t>
            </a:r>
            <a:r>
              <a:rPr lang="en-US" dirty="0" smtClean="0"/>
              <a:t> Win 7</a:t>
            </a:r>
          </a:p>
          <a:p>
            <a:pPr>
              <a:buFont typeface="Wingdings" pitchFamily="2" charset="2"/>
              <a:buChar char="ü"/>
            </a:pPr>
            <a:endParaRPr lang="en-US" baseline="0" dirty="0" smtClean="0"/>
          </a:p>
          <a:p>
            <a:pPr>
              <a:buFont typeface="Wingdings" pitchFamily="2" charset="2"/>
              <a:buChar char="ü"/>
            </a:pPr>
            <a:r>
              <a:rPr lang="en-US" baseline="0" dirty="0" smtClean="0"/>
              <a:t> Compatibility</a:t>
            </a:r>
            <a:r>
              <a:rPr lang="en-US" dirty="0" smtClean="0"/>
              <a:t> Issues Vista </a:t>
            </a:r>
            <a:r>
              <a:rPr lang="en-US" dirty="0" smtClean="0">
                <a:sym typeface="Wingdings" pitchFamily="2" charset="2"/>
              </a:rPr>
              <a:t></a:t>
            </a:r>
            <a:r>
              <a:rPr lang="en-US" dirty="0" smtClean="0"/>
              <a:t> Win 7</a:t>
            </a:r>
          </a:p>
          <a:p>
            <a:pPr>
              <a:buFont typeface="Wingdings" pitchFamily="2" charset="2"/>
              <a:buChar char="ü"/>
            </a:pPr>
            <a:endParaRPr lang="en-US" baseline="0" dirty="0" smtClean="0"/>
          </a:p>
          <a:p>
            <a:pPr>
              <a:buFont typeface="Wingdings" pitchFamily="2" charset="2"/>
              <a:buChar char="ü"/>
            </a:pPr>
            <a:r>
              <a:rPr lang="en-US" dirty="0" smtClean="0"/>
              <a:t> </a:t>
            </a:r>
            <a:r>
              <a:rPr lang="en-US" baseline="0" dirty="0" smtClean="0"/>
              <a:t>Next Steps</a:t>
            </a:r>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Finding/Solving UAC</a:t>
            </a:r>
            <a:r>
              <a:rPr lang="en-US" baseline="0" dirty="0" smtClean="0"/>
              <a:t> Issues</a:t>
            </a:r>
            <a:endParaRPr lang="en-US" dirty="0"/>
          </a:p>
        </p:txBody>
      </p:sp>
      <p:sp>
        <p:nvSpPr>
          <p:cNvPr id="3" name="Text Placeholder 2"/>
          <p:cNvSpPr>
            <a:spLocks noGrp="1"/>
          </p:cNvSpPr>
          <p:nvPr>
            <p:ph type="body" idx="1"/>
          </p:nvPr>
        </p:nvSpPr>
        <p:spPr>
          <a:xfrm>
            <a:off x="387054" y="1420814"/>
            <a:ext cx="8375946" cy="5056186"/>
          </a:xfrm>
        </p:spPr>
        <p:txBody>
          <a:bodyPr>
            <a:normAutofit fontScale="92500" lnSpcReduction="20000"/>
          </a:bodyPr>
          <a:lstStyle/>
          <a:p>
            <a:r>
              <a:rPr lang="en-US" dirty="0" smtClean="0"/>
              <a:t>Do you?</a:t>
            </a:r>
          </a:p>
          <a:p>
            <a:pPr lvl="1"/>
            <a:r>
              <a:rPr lang="en-US" b="1" dirty="0" smtClean="0"/>
              <a:t>Write</a:t>
            </a:r>
            <a:r>
              <a:rPr lang="en-US" dirty="0" smtClean="0"/>
              <a:t> to Program Files, Windows, System32, HKLM/Software, or Root?</a:t>
            </a:r>
          </a:p>
          <a:p>
            <a:pPr lvl="1"/>
            <a:r>
              <a:rPr lang="en-US" dirty="0" smtClean="0"/>
              <a:t>Create anything “globally”</a:t>
            </a:r>
          </a:p>
          <a:p>
            <a:pPr lvl="1"/>
            <a:r>
              <a:rPr lang="en-US" dirty="0" err="1" smtClean="0"/>
              <a:t>UseWindows</a:t>
            </a:r>
            <a:r>
              <a:rPr lang="en-US" dirty="0" smtClean="0"/>
              <a:t> messages between isolation levels</a:t>
            </a:r>
          </a:p>
          <a:p>
            <a:endParaRPr lang="en-US" dirty="0" smtClean="0"/>
          </a:p>
          <a:p>
            <a:r>
              <a:rPr lang="en-US" dirty="0" smtClean="0"/>
              <a:t>Try</a:t>
            </a:r>
          </a:p>
          <a:p>
            <a:pPr lvl="1"/>
            <a:r>
              <a:rPr lang="en-US" dirty="0" smtClean="0"/>
              <a:t>Running  the application “As Administrator”</a:t>
            </a:r>
          </a:p>
          <a:p>
            <a:pPr lvl="1"/>
            <a:r>
              <a:rPr lang="en-US" dirty="0" smtClean="0"/>
              <a:t>Testing with UAC off</a:t>
            </a:r>
          </a:p>
          <a:p>
            <a:endParaRPr lang="en-US" dirty="0" smtClean="0"/>
          </a:p>
          <a:p>
            <a:r>
              <a:rPr lang="en-US" dirty="0" smtClean="0"/>
              <a:t>Tools</a:t>
            </a:r>
          </a:p>
          <a:p>
            <a:pPr lvl="1"/>
            <a:r>
              <a:rPr lang="en-US" dirty="0" smtClean="0"/>
              <a:t>Process Monitor</a:t>
            </a:r>
          </a:p>
          <a:p>
            <a:pPr lvl="1"/>
            <a:r>
              <a:rPr lang="en-US" dirty="0" smtClean="0"/>
              <a:t>Standard User Analyzer</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2"/>
          <p:cNvGrpSpPr>
            <a:grpSpLocks/>
          </p:cNvGrpSpPr>
          <p:nvPr/>
        </p:nvGrpSpPr>
        <p:grpSpPr bwMode="auto">
          <a:xfrm>
            <a:off x="468313" y="1082675"/>
            <a:ext cx="3282950" cy="5395913"/>
            <a:chOff x="468390" y="1082624"/>
            <a:chExt cx="3282950" cy="5396235"/>
          </a:xfrm>
        </p:grpSpPr>
        <p:sp>
          <p:nvSpPr>
            <p:cNvPr id="44053" name="Bevel 7"/>
            <p:cNvSpPr>
              <a:spLocks noChangeArrowheads="1"/>
            </p:cNvSpPr>
            <p:nvPr/>
          </p:nvSpPr>
          <p:spPr bwMode="auto">
            <a:xfrm>
              <a:off x="468390" y="1082624"/>
              <a:ext cx="3282950" cy="5396235"/>
            </a:xfrm>
            <a:prstGeom prst="bevel">
              <a:avLst>
                <a:gd name="adj" fmla="val 11644"/>
              </a:avLst>
            </a:prstGeom>
            <a:solidFill>
              <a:srgbClr val="FF9933"/>
            </a:solidFill>
            <a:ln w="12700" algn="ctr">
              <a:noFill/>
              <a:round/>
              <a:headEnd/>
              <a:tailEnd/>
            </a:ln>
          </p:spPr>
          <p:txBody>
            <a:bodyPr wrap="none" anchor="ctr"/>
            <a:lstStyle/>
            <a:p>
              <a:endParaRPr lang="en-US">
                <a:latin typeface="Calibri" pitchFamily="34" charset="0"/>
              </a:endParaRPr>
            </a:p>
          </p:txBody>
        </p:sp>
        <p:sp>
          <p:nvSpPr>
            <p:cNvPr id="44054" name="TextBox 12"/>
            <p:cNvSpPr txBox="1">
              <a:spLocks noChangeArrowheads="1"/>
            </p:cNvSpPr>
            <p:nvPr/>
          </p:nvSpPr>
          <p:spPr bwMode="auto">
            <a:xfrm>
              <a:off x="1361637" y="1106721"/>
              <a:ext cx="1473003" cy="369332"/>
            </a:xfrm>
            <a:prstGeom prst="rect">
              <a:avLst/>
            </a:prstGeom>
            <a:noFill/>
            <a:ln w="9525">
              <a:noFill/>
              <a:miter lim="800000"/>
              <a:headEnd/>
              <a:tailEnd/>
            </a:ln>
          </p:spPr>
          <p:txBody>
            <a:bodyPr>
              <a:spAutoFit/>
            </a:bodyPr>
            <a:lstStyle/>
            <a:p>
              <a:pPr algn="ctr"/>
              <a:r>
                <a:rPr lang="en-US" b="1">
                  <a:solidFill>
                    <a:srgbClr val="FFFFFF"/>
                  </a:solidFill>
                  <a:latin typeface="Calibri" pitchFamily="34" charset="0"/>
                </a:rPr>
                <a:t>Session 0</a:t>
              </a:r>
            </a:p>
          </p:txBody>
        </p:sp>
      </p:grpSp>
      <p:grpSp>
        <p:nvGrpSpPr>
          <p:cNvPr id="3" name="Group 33"/>
          <p:cNvGrpSpPr>
            <a:grpSpLocks/>
          </p:cNvGrpSpPr>
          <p:nvPr/>
        </p:nvGrpSpPr>
        <p:grpSpPr bwMode="auto">
          <a:xfrm>
            <a:off x="941388" y="1508125"/>
            <a:ext cx="2360612" cy="4524375"/>
            <a:chOff x="941353" y="1508357"/>
            <a:chExt cx="2360612" cy="4524453"/>
          </a:xfrm>
        </p:grpSpPr>
        <p:sp>
          <p:nvSpPr>
            <p:cNvPr id="44051" name="Bevel 8"/>
            <p:cNvSpPr>
              <a:spLocks noChangeArrowheads="1"/>
            </p:cNvSpPr>
            <p:nvPr/>
          </p:nvSpPr>
          <p:spPr bwMode="auto">
            <a:xfrm>
              <a:off x="941353" y="1514389"/>
              <a:ext cx="2360612" cy="4518421"/>
            </a:xfrm>
            <a:prstGeom prst="bevel">
              <a:avLst>
                <a:gd name="adj" fmla="val 12500"/>
              </a:avLst>
            </a:prstGeom>
            <a:solidFill>
              <a:schemeClr val="accent2"/>
            </a:solidFill>
            <a:ln w="12700" algn="ctr">
              <a:noFill/>
              <a:round/>
              <a:headEnd/>
              <a:tailEnd/>
            </a:ln>
          </p:spPr>
          <p:txBody>
            <a:bodyPr wrap="none" anchor="ctr"/>
            <a:lstStyle/>
            <a:p>
              <a:endParaRPr lang="en-US">
                <a:latin typeface="Calibri" pitchFamily="34" charset="0"/>
              </a:endParaRPr>
            </a:p>
          </p:txBody>
        </p:sp>
        <p:sp>
          <p:nvSpPr>
            <p:cNvPr id="44052" name="TextBox 13"/>
            <p:cNvSpPr txBox="1">
              <a:spLocks noChangeArrowheads="1"/>
            </p:cNvSpPr>
            <p:nvPr/>
          </p:nvSpPr>
          <p:spPr bwMode="auto">
            <a:xfrm>
              <a:off x="966289" y="1508357"/>
              <a:ext cx="2327363" cy="369332"/>
            </a:xfrm>
            <a:prstGeom prst="rect">
              <a:avLst/>
            </a:prstGeom>
            <a:noFill/>
            <a:ln w="9525">
              <a:noFill/>
              <a:miter lim="800000"/>
              <a:headEnd/>
              <a:tailEnd/>
            </a:ln>
          </p:spPr>
          <p:txBody>
            <a:bodyPr>
              <a:spAutoFit/>
            </a:bodyPr>
            <a:lstStyle/>
            <a:p>
              <a:pPr algn="ctr"/>
              <a:r>
                <a:rPr lang="en-US" b="1">
                  <a:solidFill>
                    <a:srgbClr val="FFFFFF"/>
                  </a:solidFill>
                  <a:latin typeface="Calibri" pitchFamily="34" charset="0"/>
                </a:rPr>
                <a:t>Window Station</a:t>
              </a:r>
            </a:p>
          </p:txBody>
        </p:sp>
      </p:grpSp>
      <p:grpSp>
        <p:nvGrpSpPr>
          <p:cNvPr id="4" name="Group 35"/>
          <p:cNvGrpSpPr>
            <a:grpSpLocks/>
          </p:cNvGrpSpPr>
          <p:nvPr/>
        </p:nvGrpSpPr>
        <p:grpSpPr bwMode="auto">
          <a:xfrm>
            <a:off x="1285875" y="1833563"/>
            <a:ext cx="1685925" cy="3827462"/>
            <a:chOff x="1285840" y="1833717"/>
            <a:chExt cx="1685461" cy="3827376"/>
          </a:xfrm>
        </p:grpSpPr>
        <p:grpSp>
          <p:nvGrpSpPr>
            <p:cNvPr id="5" name="Group 34"/>
            <p:cNvGrpSpPr>
              <a:grpSpLocks/>
            </p:cNvGrpSpPr>
            <p:nvPr/>
          </p:nvGrpSpPr>
          <p:grpSpPr bwMode="auto">
            <a:xfrm>
              <a:off x="1285840" y="1833717"/>
              <a:ext cx="1666875" cy="2548712"/>
              <a:chOff x="1285840" y="1833717"/>
              <a:chExt cx="1666875" cy="2548712"/>
            </a:xfrm>
          </p:grpSpPr>
          <p:sp>
            <p:nvSpPr>
              <p:cNvPr id="44049" name="Bevel 9"/>
              <p:cNvSpPr>
                <a:spLocks noChangeArrowheads="1"/>
              </p:cNvSpPr>
              <p:nvPr/>
            </p:nvSpPr>
            <p:spPr bwMode="auto">
              <a:xfrm>
                <a:off x="1285840" y="1875104"/>
                <a:ext cx="1666875" cy="2507325"/>
              </a:xfrm>
              <a:prstGeom prst="bevel">
                <a:avLst>
                  <a:gd name="adj" fmla="val 14801"/>
                </a:avLst>
              </a:prstGeom>
              <a:solidFill>
                <a:schemeClr val="bg1"/>
              </a:solidFill>
              <a:ln w="12700" algn="ctr">
                <a:noFill/>
                <a:round/>
                <a:headEnd/>
                <a:tailEnd/>
              </a:ln>
            </p:spPr>
            <p:txBody>
              <a:bodyPr wrap="none" anchor="ctr"/>
              <a:lstStyle/>
              <a:p>
                <a:endParaRPr lang="en-US">
                  <a:latin typeface="Calibri" pitchFamily="34" charset="0"/>
                </a:endParaRPr>
              </a:p>
            </p:txBody>
          </p:sp>
          <p:sp>
            <p:nvSpPr>
              <p:cNvPr id="44050" name="TextBox 14"/>
              <p:cNvSpPr txBox="1">
                <a:spLocks noChangeArrowheads="1"/>
              </p:cNvSpPr>
              <p:nvPr/>
            </p:nvSpPr>
            <p:spPr bwMode="auto">
              <a:xfrm>
                <a:off x="1360661" y="1833717"/>
                <a:ext cx="1532855" cy="372838"/>
              </a:xfrm>
              <a:prstGeom prst="rect">
                <a:avLst/>
              </a:prstGeom>
              <a:noFill/>
              <a:ln w="9525">
                <a:noFill/>
                <a:miter lim="800000"/>
                <a:headEnd/>
                <a:tailEnd/>
              </a:ln>
            </p:spPr>
            <p:txBody>
              <a:bodyPr>
                <a:spAutoFit/>
              </a:bodyPr>
              <a:lstStyle/>
              <a:p>
                <a:pPr algn="ctr"/>
                <a:r>
                  <a:rPr lang="en-US" b="1">
                    <a:solidFill>
                      <a:srgbClr val="FFFFFF"/>
                    </a:solidFill>
                    <a:latin typeface="Calibri" pitchFamily="34" charset="0"/>
                  </a:rPr>
                  <a:t>Desktop</a:t>
                </a:r>
              </a:p>
            </p:txBody>
          </p:sp>
        </p:grpSp>
        <p:sp>
          <p:nvSpPr>
            <p:cNvPr id="44047" name="Bevel 9"/>
            <p:cNvSpPr>
              <a:spLocks noChangeArrowheads="1"/>
            </p:cNvSpPr>
            <p:nvPr/>
          </p:nvSpPr>
          <p:spPr bwMode="auto">
            <a:xfrm>
              <a:off x="1304426" y="4436167"/>
              <a:ext cx="1666875" cy="581882"/>
            </a:xfrm>
            <a:prstGeom prst="bevel">
              <a:avLst>
                <a:gd name="adj" fmla="val 14801"/>
              </a:avLst>
            </a:prstGeom>
            <a:solidFill>
              <a:schemeClr val="bg1"/>
            </a:solidFill>
            <a:ln w="12700" algn="ctr">
              <a:noFill/>
              <a:round/>
              <a:headEnd/>
              <a:tailEnd/>
            </a:ln>
          </p:spPr>
          <p:txBody>
            <a:bodyPr wrap="none" anchor="ctr"/>
            <a:lstStyle/>
            <a:p>
              <a:pPr algn="ctr"/>
              <a:r>
                <a:rPr lang="en-US" b="1">
                  <a:latin typeface="Calibri" pitchFamily="34" charset="0"/>
                </a:rPr>
                <a:t>Screen Saver</a:t>
              </a:r>
            </a:p>
          </p:txBody>
        </p:sp>
        <p:sp>
          <p:nvSpPr>
            <p:cNvPr id="44048" name="Bevel 9"/>
            <p:cNvSpPr>
              <a:spLocks noChangeArrowheads="1"/>
            </p:cNvSpPr>
            <p:nvPr/>
          </p:nvSpPr>
          <p:spPr bwMode="auto">
            <a:xfrm>
              <a:off x="1300712" y="5079211"/>
              <a:ext cx="1666875" cy="581882"/>
            </a:xfrm>
            <a:prstGeom prst="bevel">
              <a:avLst>
                <a:gd name="adj" fmla="val 14801"/>
              </a:avLst>
            </a:prstGeom>
            <a:solidFill>
              <a:schemeClr val="bg1"/>
            </a:solidFill>
            <a:ln w="12700" algn="ctr">
              <a:noFill/>
              <a:round/>
              <a:headEnd/>
              <a:tailEnd/>
            </a:ln>
          </p:spPr>
          <p:txBody>
            <a:bodyPr wrap="none" anchor="ctr"/>
            <a:lstStyle/>
            <a:p>
              <a:pPr algn="ctr"/>
              <a:r>
                <a:rPr lang="en-US" b="1">
                  <a:latin typeface="Calibri" pitchFamily="34" charset="0"/>
                </a:rPr>
                <a:t>Login</a:t>
              </a:r>
            </a:p>
          </p:txBody>
        </p:sp>
      </p:grpSp>
      <p:sp>
        <p:nvSpPr>
          <p:cNvPr id="1388546" name="Title 1388545"/>
          <p:cNvSpPr>
            <a:spLocks noGrp="1" noChangeArrowheads="1"/>
          </p:cNvSpPr>
          <p:nvPr>
            <p:ph type="title" idx="4294967295"/>
          </p:nvPr>
        </p:nvSpPr>
        <p:spPr>
          <a:xfrm>
            <a:off x="628650" y="228600"/>
            <a:ext cx="8515350" cy="757238"/>
          </a:xfrm>
        </p:spPr>
        <p:txBody>
          <a:bodyPr>
            <a:normAutofit/>
          </a:bodyPr>
          <a:lstStyle/>
          <a:p>
            <a:pPr defTabSz="914363" eaLnBrk="1" fontAlgn="auto" hangingPunct="1">
              <a:spcAft>
                <a:spcPts val="0"/>
              </a:spcAft>
              <a:defRPr/>
            </a:pPr>
            <a:r>
              <a:rPr/>
              <a:t>Sessions in XP/W2K/WS03</a:t>
            </a:r>
          </a:p>
        </p:txBody>
      </p:sp>
      <p:sp>
        <p:nvSpPr>
          <p:cNvPr id="11" name="Bevel 10"/>
          <p:cNvSpPr>
            <a:spLocks noChangeArrowheads="1"/>
          </p:cNvSpPr>
          <p:nvPr/>
        </p:nvSpPr>
        <p:spPr bwMode="auto">
          <a:xfrm>
            <a:off x="1624013" y="2197100"/>
            <a:ext cx="1023937" cy="407988"/>
          </a:xfrm>
          <a:prstGeom prst="bevel">
            <a:avLst>
              <a:gd name="adj" fmla="val 12500"/>
            </a:avLst>
          </a:prstGeom>
          <a:solidFill>
            <a:srgbClr val="FFFFFF"/>
          </a:solidFill>
          <a:ln w="12700" algn="ctr">
            <a:noFill/>
            <a:round/>
            <a:headEnd/>
            <a:tailEnd/>
          </a:ln>
        </p:spPr>
        <p:txBody>
          <a:bodyPr wrap="none" anchor="ctr"/>
          <a:lstStyle/>
          <a:p>
            <a:pPr fontAlgn="auto">
              <a:spcBef>
                <a:spcPts val="0"/>
              </a:spcBef>
              <a:spcAft>
                <a:spcPts val="0"/>
              </a:spcAft>
              <a:defRPr/>
            </a:pPr>
            <a:r>
              <a:rPr lang="en-US" sz="1200" b="1" dirty="0">
                <a:solidFill>
                  <a:schemeClr val="bg1"/>
                </a:solidFill>
                <a:latin typeface="+mn-lt"/>
                <a:cs typeface="+mn-cs"/>
              </a:rPr>
              <a:t>Services</a:t>
            </a:r>
          </a:p>
        </p:txBody>
      </p:sp>
      <p:sp>
        <p:nvSpPr>
          <p:cNvPr id="12" name="Bevel 11"/>
          <p:cNvSpPr>
            <a:spLocks noChangeArrowheads="1"/>
          </p:cNvSpPr>
          <p:nvPr/>
        </p:nvSpPr>
        <p:spPr bwMode="auto">
          <a:xfrm>
            <a:off x="1612900" y="2681288"/>
            <a:ext cx="1025525" cy="423862"/>
          </a:xfrm>
          <a:prstGeom prst="bevel">
            <a:avLst>
              <a:gd name="adj" fmla="val 12500"/>
            </a:avLst>
          </a:prstGeom>
          <a:solidFill>
            <a:srgbClr val="FFFFFF"/>
          </a:solidFill>
          <a:ln w="12700" algn="ctr">
            <a:noFill/>
            <a:round/>
            <a:headEnd/>
            <a:tailEnd/>
          </a:ln>
        </p:spPr>
        <p:txBody>
          <a:bodyPr wrap="none" anchor="ctr"/>
          <a:lstStyle/>
          <a:p>
            <a:pPr algn="ctr"/>
            <a:r>
              <a:rPr lang="en-US" sz="1200" b="1">
                <a:solidFill>
                  <a:srgbClr val="7F7F7F"/>
                </a:solidFill>
                <a:latin typeface="Calibri" pitchFamily="34" charset="0"/>
              </a:rPr>
              <a:t>1</a:t>
            </a:r>
            <a:r>
              <a:rPr lang="en-US" sz="1200" b="1" baseline="30000">
                <a:solidFill>
                  <a:srgbClr val="7F7F7F"/>
                </a:solidFill>
                <a:latin typeface="Calibri" pitchFamily="34" charset="0"/>
              </a:rPr>
              <a:t>st</a:t>
            </a:r>
            <a:r>
              <a:rPr lang="en-US" sz="1200" b="1">
                <a:solidFill>
                  <a:srgbClr val="7F7F7F"/>
                </a:solidFill>
                <a:latin typeface="Calibri" pitchFamily="34" charset="0"/>
              </a:rPr>
              <a:t> User’s</a:t>
            </a:r>
            <a:br>
              <a:rPr lang="en-US" sz="1200" b="1">
                <a:solidFill>
                  <a:srgbClr val="7F7F7F"/>
                </a:solidFill>
                <a:latin typeface="Calibri" pitchFamily="34" charset="0"/>
              </a:rPr>
            </a:br>
            <a:r>
              <a:rPr lang="en-US" sz="1200" b="1">
                <a:solidFill>
                  <a:srgbClr val="7F7F7F"/>
                </a:solidFill>
                <a:latin typeface="Calibri" pitchFamily="34" charset="0"/>
              </a:rPr>
              <a:t>Window</a:t>
            </a:r>
          </a:p>
        </p:txBody>
      </p:sp>
      <p:sp>
        <p:nvSpPr>
          <p:cNvPr id="30" name="Curved Left Arrow 29"/>
          <p:cNvSpPr>
            <a:spLocks noChangeArrowheads="1"/>
          </p:cNvSpPr>
          <p:nvPr/>
        </p:nvSpPr>
        <p:spPr bwMode="auto">
          <a:xfrm rot="-10481244">
            <a:off x="1133475" y="2322513"/>
            <a:ext cx="407988" cy="606425"/>
          </a:xfrm>
          <a:prstGeom prst="curvedLeftArrow">
            <a:avLst>
              <a:gd name="adj1" fmla="val 25000"/>
              <a:gd name="adj2" fmla="val 53778"/>
              <a:gd name="adj3" fmla="val 25000"/>
            </a:avLst>
          </a:prstGeom>
          <a:solidFill>
            <a:srgbClr val="FFFFFF"/>
          </a:solidFill>
          <a:ln w="12700" algn="ctr">
            <a:noFill/>
            <a:round/>
            <a:headEnd/>
            <a:tailEnd/>
          </a:ln>
        </p:spPr>
        <p:txBody>
          <a:bodyPr wrap="none" anchor="ctr"/>
          <a:lstStyle/>
          <a:p>
            <a:endParaRPr lang="en-US">
              <a:latin typeface="Calibri" pitchFamily="34" charset="0"/>
            </a:endParaRPr>
          </a:p>
        </p:txBody>
      </p:sp>
      <p:sp>
        <p:nvSpPr>
          <p:cNvPr id="27" name="Curved Left Arrow 26"/>
          <p:cNvSpPr>
            <a:spLocks noChangeArrowheads="1"/>
          </p:cNvSpPr>
          <p:nvPr/>
        </p:nvSpPr>
        <p:spPr bwMode="auto">
          <a:xfrm>
            <a:off x="2713038" y="2413000"/>
            <a:ext cx="400050" cy="560388"/>
          </a:xfrm>
          <a:prstGeom prst="curvedLeftArrow">
            <a:avLst>
              <a:gd name="adj1" fmla="val 25020"/>
              <a:gd name="adj2" fmla="val 50027"/>
              <a:gd name="adj3" fmla="val 25000"/>
            </a:avLst>
          </a:prstGeom>
          <a:solidFill>
            <a:srgbClr val="FFFFFF"/>
          </a:solidFill>
          <a:ln w="12700" algn="ctr">
            <a:noFill/>
            <a:round/>
            <a:headEnd/>
            <a:tailEnd/>
          </a:ln>
        </p:spPr>
        <p:txBody>
          <a:bodyPr wrap="none" anchor="ctr"/>
          <a:lstStyle/>
          <a:p>
            <a:endParaRPr lang="en-US">
              <a:latin typeface="Calibri" pitchFamily="34" charset="0"/>
            </a:endParaRPr>
          </a:p>
        </p:txBody>
      </p:sp>
      <p:sp>
        <p:nvSpPr>
          <p:cNvPr id="24" name="Bevel 23"/>
          <p:cNvSpPr>
            <a:spLocks noChangeArrowheads="1"/>
          </p:cNvSpPr>
          <p:nvPr/>
        </p:nvSpPr>
        <p:spPr bwMode="auto">
          <a:xfrm>
            <a:off x="1609725" y="3168650"/>
            <a:ext cx="1025525" cy="423863"/>
          </a:xfrm>
          <a:prstGeom prst="bevel">
            <a:avLst>
              <a:gd name="adj" fmla="val 12500"/>
            </a:avLst>
          </a:prstGeom>
          <a:solidFill>
            <a:srgbClr val="FFFFFF"/>
          </a:solidFill>
          <a:ln w="12700" algn="ctr">
            <a:noFill/>
            <a:round/>
            <a:headEnd/>
            <a:tailEnd/>
          </a:ln>
        </p:spPr>
        <p:txBody>
          <a:bodyPr wrap="none" anchor="ctr"/>
          <a:lstStyle/>
          <a:p>
            <a:pPr algn="ctr"/>
            <a:r>
              <a:rPr lang="en-US" sz="1200" b="1">
                <a:solidFill>
                  <a:srgbClr val="7F7F7F"/>
                </a:solidFill>
                <a:latin typeface="Calibri" pitchFamily="34" charset="0"/>
              </a:rPr>
              <a:t>1</a:t>
            </a:r>
            <a:r>
              <a:rPr lang="en-US" sz="1200" b="1" baseline="30000">
                <a:solidFill>
                  <a:srgbClr val="7F7F7F"/>
                </a:solidFill>
                <a:latin typeface="Calibri" pitchFamily="34" charset="0"/>
              </a:rPr>
              <a:t>st</a:t>
            </a:r>
            <a:r>
              <a:rPr lang="en-US" sz="1200" b="1">
                <a:solidFill>
                  <a:srgbClr val="7F7F7F"/>
                </a:solidFill>
                <a:latin typeface="Calibri" pitchFamily="34" charset="0"/>
              </a:rPr>
              <a:t> User’s</a:t>
            </a:r>
            <a:br>
              <a:rPr lang="en-US" sz="1200" b="1">
                <a:solidFill>
                  <a:srgbClr val="7F7F7F"/>
                </a:solidFill>
                <a:latin typeface="Calibri" pitchFamily="34" charset="0"/>
              </a:rPr>
            </a:br>
            <a:r>
              <a:rPr lang="en-US" sz="1200" b="1">
                <a:solidFill>
                  <a:srgbClr val="7F7F7F"/>
                </a:solidFill>
                <a:latin typeface="Calibri" pitchFamily="34" charset="0"/>
              </a:rPr>
              <a:t>Window</a:t>
            </a:r>
          </a:p>
        </p:txBody>
      </p:sp>
      <p:sp>
        <p:nvSpPr>
          <p:cNvPr id="25" name="Bevel 24"/>
          <p:cNvSpPr>
            <a:spLocks noChangeArrowheads="1"/>
          </p:cNvSpPr>
          <p:nvPr/>
        </p:nvSpPr>
        <p:spPr bwMode="auto">
          <a:xfrm>
            <a:off x="1604963" y="3656013"/>
            <a:ext cx="1025525" cy="423862"/>
          </a:xfrm>
          <a:prstGeom prst="bevel">
            <a:avLst>
              <a:gd name="adj" fmla="val 12500"/>
            </a:avLst>
          </a:prstGeom>
          <a:solidFill>
            <a:srgbClr val="FFFFFF"/>
          </a:solidFill>
          <a:ln w="12700" algn="ctr">
            <a:noFill/>
            <a:round/>
            <a:headEnd/>
            <a:tailEnd/>
          </a:ln>
        </p:spPr>
        <p:txBody>
          <a:bodyPr wrap="none" anchor="ctr"/>
          <a:lstStyle/>
          <a:p>
            <a:pPr algn="ctr"/>
            <a:r>
              <a:rPr lang="en-US" sz="1200" b="1">
                <a:solidFill>
                  <a:srgbClr val="7F7F7F"/>
                </a:solidFill>
                <a:latin typeface="Calibri" pitchFamily="34" charset="0"/>
              </a:rPr>
              <a:t>1</a:t>
            </a:r>
            <a:r>
              <a:rPr lang="en-US" sz="1200" b="1" baseline="30000">
                <a:solidFill>
                  <a:srgbClr val="7F7F7F"/>
                </a:solidFill>
                <a:latin typeface="Calibri" pitchFamily="34" charset="0"/>
              </a:rPr>
              <a:t>st</a:t>
            </a:r>
            <a:r>
              <a:rPr lang="en-US" sz="1200" b="1">
                <a:solidFill>
                  <a:srgbClr val="7F7F7F"/>
                </a:solidFill>
                <a:latin typeface="Calibri" pitchFamily="34" charset="0"/>
              </a:rPr>
              <a:t> User’s</a:t>
            </a:r>
            <a:br>
              <a:rPr lang="en-US" sz="1200" b="1">
                <a:solidFill>
                  <a:srgbClr val="7F7F7F"/>
                </a:solidFill>
                <a:latin typeface="Calibri" pitchFamily="34" charset="0"/>
              </a:rPr>
            </a:br>
            <a:r>
              <a:rPr lang="en-US" sz="1200" b="1">
                <a:solidFill>
                  <a:srgbClr val="7F7F7F"/>
                </a:solidFill>
                <a:latin typeface="Calibri" pitchFamily="34" charset="0"/>
              </a:rPr>
              <a:t>Window</a:t>
            </a:r>
          </a:p>
        </p:txBody>
      </p:sp>
      <p:sp>
        <p:nvSpPr>
          <p:cNvPr id="31" name="Freeform 30"/>
          <p:cNvSpPr>
            <a:spLocks noChangeArrowheads="1"/>
          </p:cNvSpPr>
          <p:nvPr/>
        </p:nvSpPr>
        <p:spPr bwMode="auto">
          <a:xfrm>
            <a:off x="2698750" y="2189163"/>
            <a:ext cx="858838" cy="1222375"/>
          </a:xfrm>
          <a:custGeom>
            <a:avLst/>
            <a:gdLst>
              <a:gd name="T0" fmla="*/ 4 w 2065921"/>
              <a:gd name="T1" fmla="*/ 2434920 h 1121627"/>
              <a:gd name="T2" fmla="*/ 765 w 2065921"/>
              <a:gd name="T3" fmla="*/ 399431 h 1121627"/>
              <a:gd name="T4" fmla="*/ 0 w 2065921"/>
              <a:gd name="T5" fmla="*/ 38328 h 1121627"/>
              <a:gd name="T6" fmla="*/ 0 60000 65536"/>
              <a:gd name="T7" fmla="*/ 0 60000 65536"/>
              <a:gd name="T8" fmla="*/ 0 60000 65536"/>
              <a:gd name="T9" fmla="*/ 0 w 2065921"/>
              <a:gd name="T10" fmla="*/ 0 h 1121627"/>
              <a:gd name="T11" fmla="*/ 2065921 w 2065921"/>
              <a:gd name="T12" fmla="*/ 1121627 h 1121627"/>
            </a:gdLst>
            <a:ahLst/>
            <a:cxnLst>
              <a:cxn ang="T6">
                <a:pos x="T0" y="T1"/>
              </a:cxn>
              <a:cxn ang="T7">
                <a:pos x="T2" y="T3"/>
              </a:cxn>
              <a:cxn ang="T8">
                <a:pos x="T4" y="T5"/>
              </a:cxn>
            </a:cxnLst>
            <a:rect l="T9" t="T10" r="T11" b="T12"/>
            <a:pathLst>
              <a:path w="2065921" h="1121627">
                <a:moveTo>
                  <a:pt x="11151" y="1121627"/>
                </a:moveTo>
                <a:cubicBezTo>
                  <a:pt x="1266592" y="923693"/>
                  <a:pt x="2065922" y="367990"/>
                  <a:pt x="2064064" y="183995"/>
                </a:cubicBezTo>
                <a:cubicBezTo>
                  <a:pt x="2062206" y="0"/>
                  <a:pt x="392151" y="105007"/>
                  <a:pt x="0" y="17656"/>
                </a:cubicBezTo>
              </a:path>
            </a:pathLst>
          </a:custGeom>
          <a:noFill/>
          <a:ln w="57150" algn="ctr">
            <a:solidFill>
              <a:srgbClr val="FF0000"/>
            </a:solidFill>
            <a:round/>
            <a:headEnd/>
            <a:tailEnd type="triangle" w="med" len="lg"/>
          </a:ln>
        </p:spPr>
        <p:txBody>
          <a:bodyPr anchor="ctr"/>
          <a:lstStyle/>
          <a:p>
            <a:pPr algn="ctr"/>
            <a:endParaRPr lang="en-US">
              <a:latin typeface="Calibri" pitchFamily="34" charset="0"/>
            </a:endParaRPr>
          </a:p>
        </p:txBody>
      </p:sp>
      <p:sp>
        <p:nvSpPr>
          <p:cNvPr id="32" name="TextBox 31"/>
          <p:cNvSpPr txBox="1"/>
          <p:nvPr/>
        </p:nvSpPr>
        <p:spPr>
          <a:xfrm>
            <a:off x="3813175" y="2386013"/>
            <a:ext cx="2262188" cy="460375"/>
          </a:xfrm>
          <a:prstGeom prst="rect">
            <a:avLst/>
          </a:prstGeom>
          <a:noFill/>
        </p:spPr>
        <p:txBody>
          <a:bodyPr wrap="none">
            <a:spAutoFit/>
          </a:bodyPr>
          <a:lstStyle/>
          <a:p>
            <a:pPr fontAlgn="auto">
              <a:spcBef>
                <a:spcPts val="0"/>
              </a:spcBef>
              <a:spcAft>
                <a:spcPts val="0"/>
              </a:spcAft>
              <a:defRPr/>
            </a:pPr>
            <a:r>
              <a:rPr lang="en-US" sz="2400" b="1" dirty="0">
                <a:effectLst>
                  <a:outerShdw blurRad="38100" dist="38100" dir="2700000" algn="tl">
                    <a:srgbClr val="000000">
                      <a:alpha val="43137"/>
                    </a:srgbClr>
                  </a:outerShdw>
                </a:effectLst>
                <a:latin typeface="+mn-lt"/>
                <a:cs typeface="+mn-cs"/>
              </a:rPr>
              <a:t>Shatter Attack</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0" grpId="0" animBg="1"/>
      <p:bldP spid="27" grpId="0" animBg="1"/>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8546" name="Title 1388545"/>
          <p:cNvSpPr>
            <a:spLocks noGrp="1" noChangeArrowheads="1"/>
          </p:cNvSpPr>
          <p:nvPr>
            <p:ph type="title" idx="4294967295"/>
          </p:nvPr>
        </p:nvSpPr>
        <p:spPr>
          <a:xfrm>
            <a:off x="628650" y="228600"/>
            <a:ext cx="8515350" cy="757238"/>
          </a:xfrm>
        </p:spPr>
        <p:txBody>
          <a:bodyPr>
            <a:normAutofit/>
          </a:bodyPr>
          <a:lstStyle/>
          <a:p>
            <a:pPr defTabSz="914363" eaLnBrk="1" fontAlgn="auto" hangingPunct="1">
              <a:spcAft>
                <a:spcPts val="0"/>
              </a:spcAft>
              <a:defRPr/>
            </a:pPr>
            <a:r>
              <a:rPr/>
              <a:t>Sessions in </a:t>
            </a:r>
            <a:r>
              <a:rPr smtClean="0"/>
              <a:t>Vista/Windows 7</a:t>
            </a:r>
            <a:endParaRPr/>
          </a:p>
        </p:txBody>
      </p:sp>
      <p:grpSp>
        <p:nvGrpSpPr>
          <p:cNvPr id="2" name="Group 30"/>
          <p:cNvGrpSpPr/>
          <p:nvPr/>
        </p:nvGrpSpPr>
        <p:grpSpPr>
          <a:xfrm>
            <a:off x="468390" y="1082624"/>
            <a:ext cx="3282950" cy="5396235"/>
            <a:chOff x="468390" y="1082624"/>
            <a:chExt cx="3282950" cy="5396235"/>
          </a:xfrm>
          <a:solidFill>
            <a:srgbClr val="FF6600"/>
          </a:solidFill>
        </p:grpSpPr>
        <p:sp>
          <p:nvSpPr>
            <p:cNvPr id="32" name="Bevel 7"/>
            <p:cNvSpPr>
              <a:spLocks noChangeArrowheads="1"/>
            </p:cNvSpPr>
            <p:nvPr/>
          </p:nvSpPr>
          <p:spPr bwMode="auto">
            <a:xfrm>
              <a:off x="468390" y="1082624"/>
              <a:ext cx="3282950" cy="5396235"/>
            </a:xfrm>
            <a:prstGeom prst="bevel">
              <a:avLst>
                <a:gd name="adj" fmla="val 11644"/>
              </a:avLst>
            </a:prstGeom>
            <a:grpFill/>
            <a:ln w="12700" algn="ctr">
              <a:noFill/>
              <a:round/>
              <a:headEnd/>
              <a:tailEnd/>
            </a:ln>
          </p:spPr>
          <p:txBody>
            <a:bodyPr wrap="none" anchor="ctr"/>
            <a:lstStyle/>
            <a:p>
              <a:pPr fontAlgn="auto">
                <a:spcBef>
                  <a:spcPts val="0"/>
                </a:spcBef>
                <a:spcAft>
                  <a:spcPts val="0"/>
                </a:spcAft>
                <a:defRPr/>
              </a:pPr>
              <a:endParaRPr lang="en-US">
                <a:latin typeface="+mn-lt"/>
                <a:cs typeface="+mn-cs"/>
              </a:endParaRPr>
            </a:p>
          </p:txBody>
        </p:sp>
        <p:sp>
          <p:nvSpPr>
            <p:cNvPr id="33" name="TextBox 12"/>
            <p:cNvSpPr txBox="1">
              <a:spLocks noChangeArrowheads="1"/>
            </p:cNvSpPr>
            <p:nvPr/>
          </p:nvSpPr>
          <p:spPr bwMode="auto">
            <a:xfrm>
              <a:off x="1407357" y="1106720"/>
              <a:ext cx="1457763" cy="371560"/>
            </a:xfrm>
            <a:prstGeom prst="rect">
              <a:avLst/>
            </a:prstGeom>
            <a:noFill/>
            <a:ln w="9525">
              <a:noFill/>
              <a:miter lim="800000"/>
              <a:headEnd/>
              <a:tailEnd/>
            </a:ln>
          </p:spPr>
          <p:txBody>
            <a:bodyPr>
              <a:spAutoFit/>
            </a:bodyPr>
            <a:lstStyle/>
            <a:p>
              <a:pPr algn="ctr" fontAlgn="auto">
                <a:spcBef>
                  <a:spcPts val="0"/>
                </a:spcBef>
                <a:spcAft>
                  <a:spcPts val="0"/>
                </a:spcAft>
                <a:defRPr/>
              </a:pPr>
              <a:r>
                <a:rPr lang="en-US" b="1" dirty="0">
                  <a:solidFill>
                    <a:srgbClr val="FFFFFF"/>
                  </a:solidFill>
                  <a:latin typeface="+mn-lt"/>
                  <a:cs typeface="+mn-cs"/>
                </a:rPr>
                <a:t>Session 0</a:t>
              </a:r>
            </a:p>
          </p:txBody>
        </p:sp>
      </p:grpSp>
      <p:grpSp>
        <p:nvGrpSpPr>
          <p:cNvPr id="3" name="Group 33"/>
          <p:cNvGrpSpPr>
            <a:grpSpLocks/>
          </p:cNvGrpSpPr>
          <p:nvPr/>
        </p:nvGrpSpPr>
        <p:grpSpPr bwMode="auto">
          <a:xfrm>
            <a:off x="941388" y="1508125"/>
            <a:ext cx="2360612" cy="4524375"/>
            <a:chOff x="941353" y="1508357"/>
            <a:chExt cx="2360612" cy="4524453"/>
          </a:xfrm>
        </p:grpSpPr>
        <p:sp>
          <p:nvSpPr>
            <p:cNvPr id="45086" name="Bevel 8"/>
            <p:cNvSpPr>
              <a:spLocks noChangeArrowheads="1"/>
            </p:cNvSpPr>
            <p:nvPr/>
          </p:nvSpPr>
          <p:spPr bwMode="auto">
            <a:xfrm>
              <a:off x="941353" y="1514389"/>
              <a:ext cx="2360612" cy="4518421"/>
            </a:xfrm>
            <a:prstGeom prst="bevel">
              <a:avLst>
                <a:gd name="adj" fmla="val 12500"/>
              </a:avLst>
            </a:prstGeom>
            <a:solidFill>
              <a:schemeClr val="accent2"/>
            </a:solidFill>
            <a:ln w="12700" algn="ctr">
              <a:noFill/>
              <a:round/>
              <a:headEnd/>
              <a:tailEnd/>
            </a:ln>
          </p:spPr>
          <p:txBody>
            <a:bodyPr wrap="none" anchor="ctr"/>
            <a:lstStyle/>
            <a:p>
              <a:endParaRPr lang="en-US">
                <a:latin typeface="Calibri" pitchFamily="34" charset="0"/>
              </a:endParaRPr>
            </a:p>
          </p:txBody>
        </p:sp>
        <p:sp>
          <p:nvSpPr>
            <p:cNvPr id="45087" name="TextBox 13"/>
            <p:cNvSpPr txBox="1">
              <a:spLocks noChangeArrowheads="1"/>
            </p:cNvSpPr>
            <p:nvPr/>
          </p:nvSpPr>
          <p:spPr bwMode="auto">
            <a:xfrm>
              <a:off x="966289" y="1508357"/>
              <a:ext cx="2327363" cy="369332"/>
            </a:xfrm>
            <a:prstGeom prst="rect">
              <a:avLst/>
            </a:prstGeom>
            <a:noFill/>
            <a:ln w="9525">
              <a:noFill/>
              <a:miter lim="800000"/>
              <a:headEnd/>
              <a:tailEnd/>
            </a:ln>
          </p:spPr>
          <p:txBody>
            <a:bodyPr>
              <a:spAutoFit/>
            </a:bodyPr>
            <a:lstStyle/>
            <a:p>
              <a:pPr algn="ctr"/>
              <a:r>
                <a:rPr lang="en-US" b="1">
                  <a:solidFill>
                    <a:srgbClr val="FFFFFF"/>
                  </a:solidFill>
                  <a:latin typeface="Calibri" pitchFamily="34" charset="0"/>
                </a:rPr>
                <a:t>Window Station</a:t>
              </a:r>
            </a:p>
          </p:txBody>
        </p:sp>
      </p:grpSp>
      <p:grpSp>
        <p:nvGrpSpPr>
          <p:cNvPr id="4" name="Group 34"/>
          <p:cNvGrpSpPr>
            <a:grpSpLocks/>
          </p:cNvGrpSpPr>
          <p:nvPr/>
        </p:nvGrpSpPr>
        <p:grpSpPr bwMode="auto">
          <a:xfrm>
            <a:off x="1285875" y="1833563"/>
            <a:ext cx="1666875" cy="2549525"/>
            <a:chOff x="1285840" y="1833717"/>
            <a:chExt cx="1666875" cy="2548712"/>
          </a:xfrm>
        </p:grpSpPr>
        <p:sp>
          <p:nvSpPr>
            <p:cNvPr id="45084" name="Bevel 9"/>
            <p:cNvSpPr>
              <a:spLocks noChangeArrowheads="1"/>
            </p:cNvSpPr>
            <p:nvPr/>
          </p:nvSpPr>
          <p:spPr bwMode="auto">
            <a:xfrm>
              <a:off x="1285840" y="1875104"/>
              <a:ext cx="1666875" cy="2507325"/>
            </a:xfrm>
            <a:prstGeom prst="bevel">
              <a:avLst>
                <a:gd name="adj" fmla="val 14801"/>
              </a:avLst>
            </a:prstGeom>
            <a:solidFill>
              <a:schemeClr val="bg1"/>
            </a:solidFill>
            <a:ln w="12700" algn="ctr">
              <a:noFill/>
              <a:round/>
              <a:headEnd/>
              <a:tailEnd/>
            </a:ln>
          </p:spPr>
          <p:txBody>
            <a:bodyPr wrap="none" anchor="ctr"/>
            <a:lstStyle/>
            <a:p>
              <a:endParaRPr lang="en-US">
                <a:latin typeface="Calibri" pitchFamily="34" charset="0"/>
              </a:endParaRPr>
            </a:p>
          </p:txBody>
        </p:sp>
        <p:sp>
          <p:nvSpPr>
            <p:cNvPr id="45085" name="TextBox 14"/>
            <p:cNvSpPr txBox="1">
              <a:spLocks noChangeArrowheads="1"/>
            </p:cNvSpPr>
            <p:nvPr/>
          </p:nvSpPr>
          <p:spPr bwMode="auto">
            <a:xfrm>
              <a:off x="1360661" y="1833717"/>
              <a:ext cx="1532855" cy="372838"/>
            </a:xfrm>
            <a:prstGeom prst="rect">
              <a:avLst/>
            </a:prstGeom>
            <a:noFill/>
            <a:ln w="9525">
              <a:noFill/>
              <a:miter lim="800000"/>
              <a:headEnd/>
              <a:tailEnd/>
            </a:ln>
          </p:spPr>
          <p:txBody>
            <a:bodyPr>
              <a:spAutoFit/>
            </a:bodyPr>
            <a:lstStyle/>
            <a:p>
              <a:pPr algn="ctr"/>
              <a:r>
                <a:rPr lang="en-US" b="1">
                  <a:solidFill>
                    <a:srgbClr val="FFFFFF"/>
                  </a:solidFill>
                  <a:latin typeface="Calibri" pitchFamily="34" charset="0"/>
                </a:rPr>
                <a:t>Desktop</a:t>
              </a:r>
            </a:p>
          </p:txBody>
        </p:sp>
      </p:grpSp>
      <p:sp>
        <p:nvSpPr>
          <p:cNvPr id="43" name="Bevel 42"/>
          <p:cNvSpPr>
            <a:spLocks noChangeArrowheads="1"/>
          </p:cNvSpPr>
          <p:nvPr/>
        </p:nvSpPr>
        <p:spPr bwMode="auto">
          <a:xfrm>
            <a:off x="1624013" y="2197100"/>
            <a:ext cx="1023937" cy="407988"/>
          </a:xfrm>
          <a:prstGeom prst="bevel">
            <a:avLst>
              <a:gd name="adj" fmla="val 12500"/>
            </a:avLst>
          </a:prstGeom>
          <a:solidFill>
            <a:srgbClr val="FFFFFF"/>
          </a:solidFill>
          <a:ln w="12700" algn="ctr">
            <a:noFill/>
            <a:round/>
            <a:headEnd/>
            <a:tailEnd/>
          </a:ln>
        </p:spPr>
        <p:txBody>
          <a:bodyPr wrap="none" anchor="ctr"/>
          <a:lstStyle/>
          <a:p>
            <a:pPr algn="ctr" fontAlgn="auto">
              <a:spcBef>
                <a:spcPts val="0"/>
              </a:spcBef>
              <a:spcAft>
                <a:spcPts val="0"/>
              </a:spcAft>
              <a:defRPr/>
            </a:pPr>
            <a:r>
              <a:rPr lang="en-US" sz="1200" b="1" dirty="0">
                <a:solidFill>
                  <a:schemeClr val="bg1"/>
                </a:solidFill>
                <a:latin typeface="+mn-lt"/>
                <a:cs typeface="+mn-cs"/>
              </a:rPr>
              <a:t>Service</a:t>
            </a:r>
          </a:p>
        </p:txBody>
      </p:sp>
      <p:sp>
        <p:nvSpPr>
          <p:cNvPr id="44" name="Bevel 43"/>
          <p:cNvSpPr>
            <a:spLocks noChangeArrowheads="1"/>
          </p:cNvSpPr>
          <p:nvPr/>
        </p:nvSpPr>
        <p:spPr bwMode="auto">
          <a:xfrm>
            <a:off x="1612900" y="2681288"/>
            <a:ext cx="1025525" cy="423862"/>
          </a:xfrm>
          <a:prstGeom prst="bevel">
            <a:avLst>
              <a:gd name="adj" fmla="val 12500"/>
            </a:avLst>
          </a:prstGeom>
          <a:solidFill>
            <a:srgbClr val="FFFFFF"/>
          </a:solidFill>
          <a:ln w="12700" algn="ctr">
            <a:noFill/>
            <a:round/>
            <a:headEnd/>
            <a:tailEnd/>
          </a:ln>
        </p:spPr>
        <p:txBody>
          <a:bodyPr wrap="none" anchor="ctr"/>
          <a:lstStyle/>
          <a:p>
            <a:pPr algn="ctr" fontAlgn="auto">
              <a:spcBef>
                <a:spcPts val="0"/>
              </a:spcBef>
              <a:spcAft>
                <a:spcPts val="0"/>
              </a:spcAft>
              <a:defRPr/>
            </a:pPr>
            <a:r>
              <a:rPr lang="en-US" sz="1200" b="1" dirty="0">
                <a:solidFill>
                  <a:schemeClr val="bg1"/>
                </a:solidFill>
                <a:latin typeface="+mn-lt"/>
                <a:cs typeface="+mn-cs"/>
              </a:rPr>
              <a:t>Service</a:t>
            </a:r>
          </a:p>
        </p:txBody>
      </p:sp>
      <p:grpSp>
        <p:nvGrpSpPr>
          <p:cNvPr id="5" name="Group 50"/>
          <p:cNvGrpSpPr>
            <a:grpSpLocks/>
          </p:cNvGrpSpPr>
          <p:nvPr/>
        </p:nvGrpSpPr>
        <p:grpSpPr bwMode="auto">
          <a:xfrm>
            <a:off x="5297488" y="1082675"/>
            <a:ext cx="3282950" cy="5395913"/>
            <a:chOff x="468390" y="1082624"/>
            <a:chExt cx="3282950" cy="5396235"/>
          </a:xfrm>
        </p:grpSpPr>
        <p:sp>
          <p:nvSpPr>
            <p:cNvPr id="45082" name="Bevel 7"/>
            <p:cNvSpPr>
              <a:spLocks noChangeArrowheads="1"/>
            </p:cNvSpPr>
            <p:nvPr/>
          </p:nvSpPr>
          <p:spPr bwMode="auto">
            <a:xfrm>
              <a:off x="468390" y="1082624"/>
              <a:ext cx="3282950" cy="5396235"/>
            </a:xfrm>
            <a:prstGeom prst="bevel">
              <a:avLst>
                <a:gd name="adj" fmla="val 11644"/>
              </a:avLst>
            </a:prstGeom>
            <a:solidFill>
              <a:srgbClr val="FF9933"/>
            </a:solidFill>
            <a:ln w="12700" algn="ctr">
              <a:noFill/>
              <a:round/>
              <a:headEnd/>
              <a:tailEnd/>
            </a:ln>
          </p:spPr>
          <p:txBody>
            <a:bodyPr wrap="none" anchor="ctr"/>
            <a:lstStyle/>
            <a:p>
              <a:endParaRPr lang="en-US">
                <a:latin typeface="Calibri" pitchFamily="34" charset="0"/>
              </a:endParaRPr>
            </a:p>
          </p:txBody>
        </p:sp>
        <p:sp>
          <p:nvSpPr>
            <p:cNvPr id="45083" name="TextBox 12"/>
            <p:cNvSpPr txBox="1">
              <a:spLocks noChangeArrowheads="1"/>
            </p:cNvSpPr>
            <p:nvPr/>
          </p:nvSpPr>
          <p:spPr bwMode="auto">
            <a:xfrm>
              <a:off x="1407357" y="1106721"/>
              <a:ext cx="1414740" cy="369332"/>
            </a:xfrm>
            <a:prstGeom prst="rect">
              <a:avLst/>
            </a:prstGeom>
            <a:noFill/>
            <a:ln w="9525">
              <a:noFill/>
              <a:miter lim="800000"/>
              <a:headEnd/>
              <a:tailEnd/>
            </a:ln>
          </p:spPr>
          <p:txBody>
            <a:bodyPr>
              <a:spAutoFit/>
            </a:bodyPr>
            <a:lstStyle/>
            <a:p>
              <a:pPr algn="ctr"/>
              <a:r>
                <a:rPr lang="en-US" b="1">
                  <a:solidFill>
                    <a:srgbClr val="FFFFFF"/>
                  </a:solidFill>
                  <a:latin typeface="Calibri" pitchFamily="34" charset="0"/>
                </a:rPr>
                <a:t>Session 1</a:t>
              </a:r>
            </a:p>
          </p:txBody>
        </p:sp>
      </p:grpSp>
      <p:grpSp>
        <p:nvGrpSpPr>
          <p:cNvPr id="6" name="Group 53"/>
          <p:cNvGrpSpPr>
            <a:grpSpLocks/>
          </p:cNvGrpSpPr>
          <p:nvPr/>
        </p:nvGrpSpPr>
        <p:grpSpPr bwMode="auto">
          <a:xfrm>
            <a:off x="5768975" y="1508125"/>
            <a:ext cx="2360613" cy="4524375"/>
            <a:chOff x="941353" y="1508357"/>
            <a:chExt cx="2360612" cy="4524453"/>
          </a:xfrm>
        </p:grpSpPr>
        <p:sp>
          <p:nvSpPr>
            <p:cNvPr id="45080" name="Bevel 8"/>
            <p:cNvSpPr>
              <a:spLocks noChangeArrowheads="1"/>
            </p:cNvSpPr>
            <p:nvPr/>
          </p:nvSpPr>
          <p:spPr bwMode="auto">
            <a:xfrm>
              <a:off x="941353" y="1514389"/>
              <a:ext cx="2360612" cy="4518421"/>
            </a:xfrm>
            <a:prstGeom prst="bevel">
              <a:avLst>
                <a:gd name="adj" fmla="val 12500"/>
              </a:avLst>
            </a:prstGeom>
            <a:solidFill>
              <a:schemeClr val="accent2"/>
            </a:solidFill>
            <a:ln w="12700" algn="ctr">
              <a:noFill/>
              <a:round/>
              <a:headEnd/>
              <a:tailEnd/>
            </a:ln>
          </p:spPr>
          <p:txBody>
            <a:bodyPr wrap="none" anchor="ctr"/>
            <a:lstStyle/>
            <a:p>
              <a:endParaRPr lang="en-US">
                <a:latin typeface="Calibri" pitchFamily="34" charset="0"/>
              </a:endParaRPr>
            </a:p>
          </p:txBody>
        </p:sp>
        <p:sp>
          <p:nvSpPr>
            <p:cNvPr id="45081" name="TextBox 13"/>
            <p:cNvSpPr txBox="1">
              <a:spLocks noChangeArrowheads="1"/>
            </p:cNvSpPr>
            <p:nvPr/>
          </p:nvSpPr>
          <p:spPr bwMode="auto">
            <a:xfrm>
              <a:off x="966289" y="1508357"/>
              <a:ext cx="2327363" cy="369332"/>
            </a:xfrm>
            <a:prstGeom prst="rect">
              <a:avLst/>
            </a:prstGeom>
            <a:noFill/>
            <a:ln w="9525">
              <a:noFill/>
              <a:miter lim="800000"/>
              <a:headEnd/>
              <a:tailEnd/>
            </a:ln>
          </p:spPr>
          <p:txBody>
            <a:bodyPr>
              <a:spAutoFit/>
            </a:bodyPr>
            <a:lstStyle/>
            <a:p>
              <a:pPr algn="ctr"/>
              <a:r>
                <a:rPr lang="en-US" b="1">
                  <a:solidFill>
                    <a:srgbClr val="FFFFFF"/>
                  </a:solidFill>
                  <a:latin typeface="Calibri" pitchFamily="34" charset="0"/>
                </a:rPr>
                <a:t>Window Station</a:t>
              </a:r>
            </a:p>
          </p:txBody>
        </p:sp>
      </p:grpSp>
      <p:grpSp>
        <p:nvGrpSpPr>
          <p:cNvPr id="7" name="Group 34"/>
          <p:cNvGrpSpPr>
            <a:grpSpLocks/>
          </p:cNvGrpSpPr>
          <p:nvPr/>
        </p:nvGrpSpPr>
        <p:grpSpPr bwMode="auto">
          <a:xfrm>
            <a:off x="6113463" y="1833563"/>
            <a:ext cx="1666875" cy="1990725"/>
            <a:chOff x="1285840" y="1833717"/>
            <a:chExt cx="1666875" cy="2400812"/>
          </a:xfrm>
        </p:grpSpPr>
        <p:sp>
          <p:nvSpPr>
            <p:cNvPr id="45078" name="Bevel 9"/>
            <p:cNvSpPr>
              <a:spLocks noChangeArrowheads="1"/>
            </p:cNvSpPr>
            <p:nvPr/>
          </p:nvSpPr>
          <p:spPr bwMode="auto">
            <a:xfrm>
              <a:off x="1285840" y="1875104"/>
              <a:ext cx="1666875" cy="2359425"/>
            </a:xfrm>
            <a:prstGeom prst="bevel">
              <a:avLst>
                <a:gd name="adj" fmla="val 14801"/>
              </a:avLst>
            </a:prstGeom>
            <a:solidFill>
              <a:schemeClr val="bg1"/>
            </a:solidFill>
            <a:ln w="12700" algn="ctr">
              <a:noFill/>
              <a:round/>
              <a:headEnd/>
              <a:tailEnd/>
            </a:ln>
          </p:spPr>
          <p:txBody>
            <a:bodyPr wrap="none" anchor="ctr"/>
            <a:lstStyle/>
            <a:p>
              <a:endParaRPr lang="en-US">
                <a:latin typeface="Calibri" pitchFamily="34" charset="0"/>
              </a:endParaRPr>
            </a:p>
          </p:txBody>
        </p:sp>
        <p:sp>
          <p:nvSpPr>
            <p:cNvPr id="45079" name="TextBox 14"/>
            <p:cNvSpPr txBox="1">
              <a:spLocks noChangeArrowheads="1"/>
            </p:cNvSpPr>
            <p:nvPr/>
          </p:nvSpPr>
          <p:spPr bwMode="auto">
            <a:xfrm>
              <a:off x="1360661" y="1833717"/>
              <a:ext cx="1532855" cy="372838"/>
            </a:xfrm>
            <a:prstGeom prst="rect">
              <a:avLst/>
            </a:prstGeom>
            <a:noFill/>
            <a:ln w="9525">
              <a:noFill/>
              <a:miter lim="800000"/>
              <a:headEnd/>
              <a:tailEnd/>
            </a:ln>
          </p:spPr>
          <p:txBody>
            <a:bodyPr>
              <a:spAutoFit/>
            </a:bodyPr>
            <a:lstStyle/>
            <a:p>
              <a:pPr algn="ctr"/>
              <a:r>
                <a:rPr lang="en-US" b="1">
                  <a:solidFill>
                    <a:srgbClr val="FFFFFF"/>
                  </a:solidFill>
                  <a:latin typeface="Calibri" pitchFamily="34" charset="0"/>
                </a:rPr>
                <a:t>Desktop</a:t>
              </a:r>
            </a:p>
          </p:txBody>
        </p:sp>
      </p:grpSp>
      <p:sp>
        <p:nvSpPr>
          <p:cNvPr id="59" name="Bevel 9"/>
          <p:cNvSpPr>
            <a:spLocks noChangeArrowheads="1"/>
          </p:cNvSpPr>
          <p:nvPr/>
        </p:nvSpPr>
        <p:spPr bwMode="auto">
          <a:xfrm>
            <a:off x="6110288" y="3867150"/>
            <a:ext cx="1666875" cy="582613"/>
          </a:xfrm>
          <a:prstGeom prst="bevel">
            <a:avLst>
              <a:gd name="adj" fmla="val 14801"/>
            </a:avLst>
          </a:prstGeom>
          <a:solidFill>
            <a:schemeClr val="bg1"/>
          </a:solidFill>
          <a:ln w="12700" algn="ctr">
            <a:noFill/>
            <a:round/>
            <a:headEnd/>
            <a:tailEnd/>
          </a:ln>
        </p:spPr>
        <p:txBody>
          <a:bodyPr wrap="none" anchor="ctr"/>
          <a:lstStyle/>
          <a:p>
            <a:pPr algn="ctr"/>
            <a:r>
              <a:rPr lang="en-US" b="1">
                <a:latin typeface="Calibri" pitchFamily="34" charset="0"/>
              </a:rPr>
              <a:t>Screen Saver</a:t>
            </a:r>
          </a:p>
        </p:txBody>
      </p:sp>
      <p:sp>
        <p:nvSpPr>
          <p:cNvPr id="60" name="Bevel 9"/>
          <p:cNvSpPr>
            <a:spLocks noChangeArrowheads="1"/>
          </p:cNvSpPr>
          <p:nvPr/>
        </p:nvSpPr>
        <p:spPr bwMode="auto">
          <a:xfrm>
            <a:off x="6107113" y="4498975"/>
            <a:ext cx="1666875" cy="582613"/>
          </a:xfrm>
          <a:prstGeom prst="bevel">
            <a:avLst>
              <a:gd name="adj" fmla="val 14801"/>
            </a:avLst>
          </a:prstGeom>
          <a:solidFill>
            <a:schemeClr val="bg1"/>
          </a:solidFill>
          <a:ln w="12700" algn="ctr">
            <a:noFill/>
            <a:round/>
            <a:headEnd/>
            <a:tailEnd/>
          </a:ln>
        </p:spPr>
        <p:txBody>
          <a:bodyPr wrap="none" anchor="ctr"/>
          <a:lstStyle/>
          <a:p>
            <a:pPr algn="ctr"/>
            <a:r>
              <a:rPr lang="en-US" b="1">
                <a:latin typeface="Calibri" pitchFamily="34" charset="0"/>
              </a:rPr>
              <a:t>Login</a:t>
            </a:r>
          </a:p>
        </p:txBody>
      </p:sp>
      <p:sp>
        <p:nvSpPr>
          <p:cNvPr id="63" name="Bevel 62"/>
          <p:cNvSpPr>
            <a:spLocks noChangeArrowheads="1"/>
          </p:cNvSpPr>
          <p:nvPr/>
        </p:nvSpPr>
        <p:spPr bwMode="auto">
          <a:xfrm>
            <a:off x="6451600" y="2197100"/>
            <a:ext cx="1023938" cy="407988"/>
          </a:xfrm>
          <a:prstGeom prst="bevel">
            <a:avLst>
              <a:gd name="adj" fmla="val 12500"/>
            </a:avLst>
          </a:prstGeom>
          <a:solidFill>
            <a:srgbClr val="FFFFFF"/>
          </a:solidFill>
          <a:ln w="12700" algn="ctr">
            <a:noFill/>
            <a:round/>
            <a:headEnd/>
            <a:tailEnd/>
          </a:ln>
        </p:spPr>
        <p:txBody>
          <a:bodyPr wrap="none" anchor="ctr"/>
          <a:lstStyle/>
          <a:p>
            <a:pPr algn="ctr"/>
            <a:r>
              <a:rPr lang="en-US" sz="1200" b="1">
                <a:solidFill>
                  <a:srgbClr val="7F7F7F"/>
                </a:solidFill>
                <a:latin typeface="Calibri" pitchFamily="34" charset="0"/>
              </a:rPr>
              <a:t>1</a:t>
            </a:r>
            <a:r>
              <a:rPr lang="en-US" sz="1200" b="1" baseline="30000">
                <a:solidFill>
                  <a:srgbClr val="7F7F7F"/>
                </a:solidFill>
                <a:latin typeface="Calibri" pitchFamily="34" charset="0"/>
              </a:rPr>
              <a:t>st</a:t>
            </a:r>
            <a:r>
              <a:rPr lang="en-US" sz="1200" b="1">
                <a:solidFill>
                  <a:srgbClr val="7F7F7F"/>
                </a:solidFill>
                <a:latin typeface="Calibri" pitchFamily="34" charset="0"/>
              </a:rPr>
              <a:t> User’s</a:t>
            </a:r>
            <a:br>
              <a:rPr lang="en-US" sz="1200" b="1">
                <a:solidFill>
                  <a:srgbClr val="7F7F7F"/>
                </a:solidFill>
                <a:latin typeface="Calibri" pitchFamily="34" charset="0"/>
              </a:rPr>
            </a:br>
            <a:r>
              <a:rPr lang="en-US" sz="1200" b="1">
                <a:solidFill>
                  <a:srgbClr val="7F7F7F"/>
                </a:solidFill>
                <a:latin typeface="Calibri" pitchFamily="34" charset="0"/>
              </a:rPr>
              <a:t>Window</a:t>
            </a:r>
          </a:p>
        </p:txBody>
      </p:sp>
      <p:sp>
        <p:nvSpPr>
          <p:cNvPr id="64" name="Bevel 63"/>
          <p:cNvSpPr>
            <a:spLocks noChangeArrowheads="1"/>
          </p:cNvSpPr>
          <p:nvPr/>
        </p:nvSpPr>
        <p:spPr bwMode="auto">
          <a:xfrm>
            <a:off x="6440488" y="2659063"/>
            <a:ext cx="1025525" cy="423862"/>
          </a:xfrm>
          <a:prstGeom prst="bevel">
            <a:avLst>
              <a:gd name="adj" fmla="val 12500"/>
            </a:avLst>
          </a:prstGeom>
          <a:solidFill>
            <a:srgbClr val="FFFFFF"/>
          </a:solidFill>
          <a:ln w="12700" algn="ctr">
            <a:noFill/>
            <a:round/>
            <a:headEnd/>
            <a:tailEnd/>
          </a:ln>
        </p:spPr>
        <p:txBody>
          <a:bodyPr wrap="none" anchor="ctr"/>
          <a:lstStyle/>
          <a:p>
            <a:pPr algn="ctr"/>
            <a:r>
              <a:rPr lang="en-US" sz="1200" b="1">
                <a:solidFill>
                  <a:srgbClr val="7F7F7F"/>
                </a:solidFill>
                <a:latin typeface="Calibri" pitchFamily="34" charset="0"/>
              </a:rPr>
              <a:t>1</a:t>
            </a:r>
            <a:r>
              <a:rPr lang="en-US" sz="1200" b="1" baseline="30000">
                <a:solidFill>
                  <a:srgbClr val="7F7F7F"/>
                </a:solidFill>
                <a:latin typeface="Calibri" pitchFamily="34" charset="0"/>
              </a:rPr>
              <a:t>st</a:t>
            </a:r>
            <a:r>
              <a:rPr lang="en-US" sz="1200" b="1">
                <a:solidFill>
                  <a:srgbClr val="7F7F7F"/>
                </a:solidFill>
                <a:latin typeface="Calibri" pitchFamily="34" charset="0"/>
              </a:rPr>
              <a:t> User’s</a:t>
            </a:r>
            <a:br>
              <a:rPr lang="en-US" sz="1200" b="1">
                <a:solidFill>
                  <a:srgbClr val="7F7F7F"/>
                </a:solidFill>
                <a:latin typeface="Calibri" pitchFamily="34" charset="0"/>
              </a:rPr>
            </a:br>
            <a:r>
              <a:rPr lang="en-US" sz="1200" b="1">
                <a:solidFill>
                  <a:srgbClr val="7F7F7F"/>
                </a:solidFill>
                <a:latin typeface="Calibri" pitchFamily="34" charset="0"/>
              </a:rPr>
              <a:t>Window</a:t>
            </a:r>
          </a:p>
        </p:txBody>
      </p:sp>
      <p:sp>
        <p:nvSpPr>
          <p:cNvPr id="65" name="Curved Left Arrow 64"/>
          <p:cNvSpPr>
            <a:spLocks noChangeArrowheads="1"/>
          </p:cNvSpPr>
          <p:nvPr/>
        </p:nvSpPr>
        <p:spPr bwMode="auto">
          <a:xfrm rot="-10481244">
            <a:off x="5961063" y="2322513"/>
            <a:ext cx="407987" cy="606425"/>
          </a:xfrm>
          <a:prstGeom prst="curvedLeftArrow">
            <a:avLst>
              <a:gd name="adj1" fmla="val 25000"/>
              <a:gd name="adj2" fmla="val 53778"/>
              <a:gd name="adj3" fmla="val 25000"/>
            </a:avLst>
          </a:prstGeom>
          <a:solidFill>
            <a:srgbClr val="FFFFFF"/>
          </a:solidFill>
          <a:ln w="12700" algn="ctr">
            <a:noFill/>
            <a:round/>
            <a:headEnd/>
            <a:tailEnd/>
          </a:ln>
        </p:spPr>
        <p:txBody>
          <a:bodyPr wrap="none" anchor="ctr"/>
          <a:lstStyle/>
          <a:p>
            <a:endParaRPr lang="en-US">
              <a:latin typeface="Calibri" pitchFamily="34" charset="0"/>
            </a:endParaRPr>
          </a:p>
        </p:txBody>
      </p:sp>
      <p:sp>
        <p:nvSpPr>
          <p:cNvPr id="66" name="Curved Left Arrow 65"/>
          <p:cNvSpPr>
            <a:spLocks noChangeArrowheads="1"/>
          </p:cNvSpPr>
          <p:nvPr/>
        </p:nvSpPr>
        <p:spPr bwMode="auto">
          <a:xfrm>
            <a:off x="7540625" y="2413000"/>
            <a:ext cx="400050" cy="560388"/>
          </a:xfrm>
          <a:prstGeom prst="curvedLeftArrow">
            <a:avLst>
              <a:gd name="adj1" fmla="val 25020"/>
              <a:gd name="adj2" fmla="val 50027"/>
              <a:gd name="adj3" fmla="val 25000"/>
            </a:avLst>
          </a:prstGeom>
          <a:solidFill>
            <a:srgbClr val="FFFFFF"/>
          </a:solidFill>
          <a:ln w="12700" algn="ctr">
            <a:noFill/>
            <a:round/>
            <a:headEnd/>
            <a:tailEnd/>
          </a:ln>
        </p:spPr>
        <p:txBody>
          <a:bodyPr wrap="none" anchor="ctr"/>
          <a:lstStyle/>
          <a:p>
            <a:endParaRPr lang="en-US">
              <a:latin typeface="Calibri" pitchFamily="34" charset="0"/>
            </a:endParaRPr>
          </a:p>
        </p:txBody>
      </p:sp>
      <p:sp>
        <p:nvSpPr>
          <p:cNvPr id="67" name="Bevel 66"/>
          <p:cNvSpPr>
            <a:spLocks noChangeArrowheads="1"/>
          </p:cNvSpPr>
          <p:nvPr/>
        </p:nvSpPr>
        <p:spPr bwMode="auto">
          <a:xfrm>
            <a:off x="6437313" y="3113088"/>
            <a:ext cx="1025525" cy="423862"/>
          </a:xfrm>
          <a:prstGeom prst="bevel">
            <a:avLst>
              <a:gd name="adj" fmla="val 12500"/>
            </a:avLst>
          </a:prstGeom>
          <a:solidFill>
            <a:srgbClr val="FFFFFF"/>
          </a:solidFill>
          <a:ln w="12700" algn="ctr">
            <a:noFill/>
            <a:round/>
            <a:headEnd/>
            <a:tailEnd/>
          </a:ln>
        </p:spPr>
        <p:txBody>
          <a:bodyPr wrap="none" anchor="ctr"/>
          <a:lstStyle/>
          <a:p>
            <a:pPr algn="ctr"/>
            <a:r>
              <a:rPr lang="en-US" sz="1200" b="1">
                <a:solidFill>
                  <a:srgbClr val="7F7F7F"/>
                </a:solidFill>
                <a:latin typeface="Calibri" pitchFamily="34" charset="0"/>
              </a:rPr>
              <a:t>1</a:t>
            </a:r>
            <a:r>
              <a:rPr lang="en-US" sz="1200" b="1" baseline="30000">
                <a:solidFill>
                  <a:srgbClr val="7F7F7F"/>
                </a:solidFill>
                <a:latin typeface="Calibri" pitchFamily="34" charset="0"/>
              </a:rPr>
              <a:t>st</a:t>
            </a:r>
            <a:r>
              <a:rPr lang="en-US" sz="1200" b="1">
                <a:solidFill>
                  <a:srgbClr val="7F7F7F"/>
                </a:solidFill>
                <a:latin typeface="Calibri" pitchFamily="34" charset="0"/>
              </a:rPr>
              <a:t> User’s</a:t>
            </a:r>
            <a:br>
              <a:rPr lang="en-US" sz="1200" b="1">
                <a:solidFill>
                  <a:srgbClr val="7F7F7F"/>
                </a:solidFill>
                <a:latin typeface="Calibri" pitchFamily="34" charset="0"/>
              </a:rPr>
            </a:br>
            <a:r>
              <a:rPr lang="en-US" sz="1200" b="1">
                <a:solidFill>
                  <a:srgbClr val="7F7F7F"/>
                </a:solidFill>
                <a:latin typeface="Calibri" pitchFamily="34" charset="0"/>
              </a:rPr>
              <a:t>Window</a:t>
            </a:r>
          </a:p>
        </p:txBody>
      </p:sp>
      <p:grpSp>
        <p:nvGrpSpPr>
          <p:cNvPr id="8" name="Group 23"/>
          <p:cNvGrpSpPr>
            <a:grpSpLocks/>
          </p:cNvGrpSpPr>
          <p:nvPr/>
        </p:nvGrpSpPr>
        <p:grpSpPr bwMode="auto">
          <a:xfrm>
            <a:off x="2679700" y="2520950"/>
            <a:ext cx="3697288" cy="1106488"/>
            <a:chOff x="2470524" y="3990099"/>
            <a:chExt cx="3997461" cy="1105593"/>
          </a:xfrm>
        </p:grpSpPr>
        <p:sp>
          <p:nvSpPr>
            <p:cNvPr id="45076" name="Left-Right Arrow 17"/>
            <p:cNvSpPr>
              <a:spLocks noChangeArrowheads="1"/>
            </p:cNvSpPr>
            <p:nvPr/>
          </p:nvSpPr>
          <p:spPr bwMode="auto">
            <a:xfrm rot="541098">
              <a:off x="2470524" y="4415039"/>
              <a:ext cx="3997461" cy="207816"/>
            </a:xfrm>
            <a:prstGeom prst="leftRightArrow">
              <a:avLst>
                <a:gd name="adj1" fmla="val 50000"/>
                <a:gd name="adj2" fmla="val 49959"/>
              </a:avLst>
            </a:prstGeom>
            <a:solidFill>
              <a:srgbClr val="FFFFFF"/>
            </a:solidFill>
            <a:ln w="12700" algn="ctr">
              <a:noFill/>
              <a:round/>
              <a:headEnd/>
              <a:tailEnd/>
            </a:ln>
          </p:spPr>
          <p:txBody>
            <a:bodyPr wrap="none" anchor="ctr"/>
            <a:lstStyle/>
            <a:p>
              <a:endParaRPr lang="en-US">
                <a:latin typeface="Calibri" pitchFamily="34" charset="0"/>
              </a:endParaRPr>
            </a:p>
          </p:txBody>
        </p:sp>
        <p:sp>
          <p:nvSpPr>
            <p:cNvPr id="19" name="Multiply 18"/>
            <p:cNvSpPr/>
            <p:nvPr/>
          </p:nvSpPr>
          <p:spPr bwMode="auto">
            <a:xfrm>
              <a:off x="4216088" y="3990099"/>
              <a:ext cx="571556" cy="1105593"/>
            </a:xfrm>
            <a:prstGeom prst="mathMultiply">
              <a:avLst/>
            </a:prstGeom>
            <a:solidFill>
              <a:srgbClr val="C00000"/>
            </a:solidFill>
            <a:ln w="12700" cap="flat" cmpd="sng" algn="ctr">
              <a:noFill/>
              <a:prstDash val="solid"/>
              <a:round/>
              <a:headEnd type="none" w="med" len="med"/>
              <a:tailEnd type="none" w="med" len="med"/>
            </a:ln>
            <a:effectLst/>
          </p:spPr>
          <p:txBody>
            <a:bodyPr wrap="none" anchor="ctr"/>
            <a:lstStyle/>
            <a:p>
              <a:pPr fontAlgn="auto">
                <a:spcBef>
                  <a:spcPts val="0"/>
                </a:spcBef>
                <a:spcAft>
                  <a:spcPts val="0"/>
                </a:spcAft>
                <a:defRPr/>
              </a:pPr>
              <a:endParaRPr lang="en-US">
                <a:solidFill>
                  <a:srgbClr val="C00000"/>
                </a:solidFill>
                <a:latin typeface="+mn-lt"/>
                <a:cs typeface="+mn-cs"/>
              </a:endParaRPr>
            </a:p>
          </p:txBody>
        </p:sp>
      </p:grpSp>
      <p:sp>
        <p:nvSpPr>
          <p:cNvPr id="72" name="Bevel 9"/>
          <p:cNvSpPr>
            <a:spLocks noChangeArrowheads="1"/>
          </p:cNvSpPr>
          <p:nvPr/>
        </p:nvSpPr>
        <p:spPr bwMode="auto">
          <a:xfrm>
            <a:off x="6102350" y="5119688"/>
            <a:ext cx="1666875" cy="582612"/>
          </a:xfrm>
          <a:prstGeom prst="bevel">
            <a:avLst>
              <a:gd name="adj" fmla="val 14801"/>
            </a:avLst>
          </a:prstGeom>
          <a:solidFill>
            <a:schemeClr val="bg1"/>
          </a:solidFill>
          <a:ln w="12700" algn="ctr">
            <a:noFill/>
            <a:round/>
            <a:headEnd/>
            <a:tailEnd/>
          </a:ln>
        </p:spPr>
        <p:txBody>
          <a:bodyPr wrap="none" anchor="ctr"/>
          <a:lstStyle/>
          <a:p>
            <a:pPr algn="ctr"/>
            <a:r>
              <a:rPr lang="en-US" b="1">
                <a:latin typeface="Calibri" pitchFamily="34" charset="0"/>
              </a:rPr>
              <a:t>Secure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9" grpId="0" animBg="1"/>
      <p:bldP spid="60" grpId="0" animBg="1"/>
      <p:bldP spid="63" grpId="0" animBg="1"/>
      <p:bldP spid="65" grpId="0" animBg="1"/>
      <p:bldP spid="66" grpId="0" animBg="1"/>
      <p:bldP spid="7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Session 0 Isolation</a:t>
            </a:r>
            <a:endParaRPr lang="en-US" dirty="0"/>
          </a:p>
        </p:txBody>
      </p:sp>
      <p:sp>
        <p:nvSpPr>
          <p:cNvPr id="4" name="Text Placeholder 3"/>
          <p:cNvSpPr>
            <a:spLocks noGrp="1"/>
          </p:cNvSpPr>
          <p:nvPr>
            <p:ph type="subTitle" idx="1"/>
          </p:nvPr>
        </p:nvSpPr>
        <p:spPr/>
        <p:txBody>
          <a:bodyPr/>
          <a:lstStyle/>
          <a:p>
            <a:r>
              <a:rPr lang="en-US" dirty="0" smtClean="0"/>
              <a:t> </a:t>
            </a:r>
            <a:endParaRPr lang="en-US" dirty="0"/>
          </a:p>
        </p:txBody>
      </p:sp>
      <p:sp>
        <p:nvSpPr>
          <p:cNvPr id="5" name="Text Placeholder 4"/>
          <p:cNvSpPr>
            <a:spLocks noGrp="1"/>
          </p:cNvSpPr>
          <p:nvPr>
            <p:ph type="body" sz="quarter" idx="10"/>
          </p:nvPr>
        </p:nvSpPr>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Finding/Solving Session 0 </a:t>
            </a:r>
            <a:r>
              <a:rPr lang="en-US" baseline="0" dirty="0" smtClean="0"/>
              <a:t>Issues</a:t>
            </a:r>
            <a:endParaRPr lang="en-US" dirty="0"/>
          </a:p>
        </p:txBody>
      </p:sp>
      <p:sp>
        <p:nvSpPr>
          <p:cNvPr id="3" name="Text Placeholder 2"/>
          <p:cNvSpPr>
            <a:spLocks noGrp="1"/>
          </p:cNvSpPr>
          <p:nvPr>
            <p:ph type="body" idx="1"/>
          </p:nvPr>
        </p:nvSpPr>
        <p:spPr>
          <a:xfrm>
            <a:off x="387054" y="1420814"/>
            <a:ext cx="8375946" cy="4979986"/>
          </a:xfrm>
        </p:spPr>
        <p:txBody>
          <a:bodyPr>
            <a:normAutofit fontScale="85000" lnSpcReduction="20000"/>
          </a:bodyPr>
          <a:lstStyle/>
          <a:p>
            <a:r>
              <a:rPr lang="en-US" dirty="0" smtClean="0"/>
              <a:t>Do you?</a:t>
            </a:r>
          </a:p>
          <a:p>
            <a:pPr lvl="1"/>
            <a:r>
              <a:rPr lang="en-US" dirty="0" smtClean="0"/>
              <a:t>Have services that interact with the desktop</a:t>
            </a:r>
          </a:p>
          <a:p>
            <a:pPr lvl="1"/>
            <a:r>
              <a:rPr lang="en-US" dirty="0" smtClean="0"/>
              <a:t>Create a global memory mapped file to communicate</a:t>
            </a:r>
          </a:p>
          <a:p>
            <a:endParaRPr lang="en-US" dirty="0" smtClean="0"/>
          </a:p>
          <a:p>
            <a:r>
              <a:rPr lang="en-US" dirty="0" smtClean="0"/>
              <a:t>Try</a:t>
            </a:r>
          </a:p>
          <a:p>
            <a:pPr lvl="1"/>
            <a:r>
              <a:rPr lang="en-US" dirty="0" smtClean="0"/>
              <a:t>Verifying communication between services an applications</a:t>
            </a:r>
          </a:p>
          <a:p>
            <a:pPr lvl="1"/>
            <a:r>
              <a:rPr lang="en-US" dirty="0" smtClean="0"/>
              <a:t>Verifying services are not  relying on interacting  with desktop</a:t>
            </a:r>
          </a:p>
          <a:p>
            <a:endParaRPr lang="en-US" dirty="0" smtClean="0"/>
          </a:p>
          <a:p>
            <a:r>
              <a:rPr lang="en-US" dirty="0" smtClean="0"/>
              <a:t>Guidance</a:t>
            </a:r>
          </a:p>
          <a:p>
            <a:pPr lvl="1"/>
            <a:r>
              <a:rPr lang="en-US" dirty="0" smtClean="0"/>
              <a:t>For UI, use </a:t>
            </a:r>
            <a:r>
              <a:rPr lang="en-US" dirty="0" err="1" smtClean="0"/>
              <a:t>WTSSendMessage</a:t>
            </a:r>
            <a:r>
              <a:rPr lang="en-US" dirty="0" smtClean="0"/>
              <a:t>() or </a:t>
            </a:r>
            <a:r>
              <a:rPr lang="en-US" dirty="0" err="1" smtClean="0"/>
              <a:t>CreateProcessAsUser</a:t>
            </a:r>
            <a:r>
              <a:rPr lang="en-US" dirty="0" smtClean="0"/>
              <a:t>()</a:t>
            </a:r>
          </a:p>
          <a:p>
            <a:pPr lvl="1"/>
            <a:r>
              <a:rPr lang="en-US" dirty="0" smtClean="0"/>
              <a:t>If using mapped files, have the service create it</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AppCompat</a:t>
            </a:r>
            <a:r>
              <a:rPr lang="en-US" dirty="0" smtClean="0"/>
              <a:t> “Cookbooks”</a:t>
            </a:r>
            <a:endParaRPr lang="en-US" dirty="0"/>
          </a:p>
        </p:txBody>
      </p:sp>
      <p:sp>
        <p:nvSpPr>
          <p:cNvPr id="3" name="Text Placeholder 2"/>
          <p:cNvSpPr>
            <a:spLocks noGrp="1"/>
          </p:cNvSpPr>
          <p:nvPr>
            <p:ph type="body" idx="1"/>
          </p:nvPr>
        </p:nvSpPr>
        <p:spPr>
          <a:xfrm>
            <a:off x="387054" y="1420814"/>
            <a:ext cx="8375946" cy="5056186"/>
          </a:xfrm>
        </p:spPr>
        <p:txBody>
          <a:bodyPr>
            <a:normAutofit/>
          </a:bodyPr>
          <a:lstStyle/>
          <a:p>
            <a:r>
              <a:rPr lang="en-US" dirty="0" smtClean="0"/>
              <a:t>Everything else that we haven’t covered</a:t>
            </a:r>
          </a:p>
          <a:p>
            <a:pPr>
              <a:buNone/>
            </a:pPr>
            <a:endParaRPr lang="en-US" dirty="0" smtClean="0"/>
          </a:p>
          <a:p>
            <a:r>
              <a:rPr lang="en-US" dirty="0" smtClean="0"/>
              <a:t>XP-&gt; Vista/2008 -&gt; Win7</a:t>
            </a:r>
          </a:p>
          <a:p>
            <a:pPr lvl="1"/>
            <a:r>
              <a:rPr lang="en-US" dirty="0" smtClean="0">
                <a:hlinkClick r:id="rId3"/>
              </a:rPr>
              <a:t>“Application Compatibility Cookbook</a:t>
            </a:r>
            <a:r>
              <a:rPr lang="en-US" dirty="0" smtClean="0"/>
              <a:t>”</a:t>
            </a:r>
          </a:p>
          <a:p>
            <a:pPr lvl="1"/>
            <a:r>
              <a:rPr lang="en-US" dirty="0" smtClean="0"/>
              <a:t>“</a:t>
            </a:r>
            <a:r>
              <a:rPr lang="en-US" dirty="0" smtClean="0">
                <a:hlinkClick r:id="rId4"/>
              </a:rPr>
              <a:t>Application Compatibility</a:t>
            </a:r>
            <a:r>
              <a:rPr lang="en-US" dirty="0" smtClean="0"/>
              <a:t>” on MSDN</a:t>
            </a:r>
          </a:p>
          <a:p>
            <a:pPr lvl="1"/>
            <a:endParaRPr lang="en-US" dirty="0" smtClean="0"/>
          </a:p>
          <a:p>
            <a:r>
              <a:rPr lang="en-US" dirty="0" smtClean="0"/>
              <a:t>Vista -&gt; Win 7</a:t>
            </a:r>
          </a:p>
          <a:p>
            <a:pPr lvl="1"/>
            <a:r>
              <a:rPr lang="en-US" dirty="0" smtClean="0">
                <a:hlinkClick r:id="rId5"/>
              </a:rPr>
              <a:t>“Windows 7 Application Quality Cookbook</a:t>
            </a:r>
            <a:r>
              <a:rPr lang="en-US" dirty="0" smtClean="0"/>
              <a:t>” </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Vista to Windows 7</a:t>
            </a:r>
            <a:endParaRPr lang="en-US" dirty="0"/>
          </a:p>
        </p:txBody>
      </p:sp>
      <p:sp>
        <p:nvSpPr>
          <p:cNvPr id="3" name="Text Placeholder 2"/>
          <p:cNvSpPr>
            <a:spLocks noGrp="1"/>
          </p:cNvSpPr>
          <p:nvPr>
            <p:ph type="body" idx="1"/>
          </p:nvPr>
        </p:nvSpPr>
        <p:spPr>
          <a:xfrm>
            <a:off x="387054" y="1420814"/>
            <a:ext cx="8375946" cy="4903786"/>
          </a:xfrm>
        </p:spPr>
        <p:txBody>
          <a:bodyPr/>
          <a:lstStyle/>
          <a:p>
            <a:r>
              <a:rPr lang="en-US" dirty="0" smtClean="0"/>
              <a:t>Application Compatibility is a main goal</a:t>
            </a:r>
          </a:p>
          <a:p>
            <a:pPr lvl="1"/>
            <a:r>
              <a:rPr lang="en-US" dirty="0" smtClean="0"/>
              <a:t>Very few breaking changes</a:t>
            </a:r>
          </a:p>
          <a:p>
            <a:endParaRPr lang="en-US" dirty="0" smtClean="0"/>
          </a:p>
          <a:p>
            <a:r>
              <a:rPr lang="en-US" dirty="0" smtClean="0"/>
              <a:t>If your app works on Vista, it will likely work on Windows 7</a:t>
            </a:r>
          </a:p>
          <a:p>
            <a:endParaRPr lang="en-US" dirty="0" smtClean="0"/>
          </a:p>
          <a:p>
            <a:r>
              <a:rPr lang="en-US" dirty="0" smtClean="0"/>
              <a:t>…but there are a few things to verify</a:t>
            </a:r>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Incompatible</a:t>
            </a:r>
            <a:r>
              <a:rPr lang="en-US" baseline="0" dirty="0" smtClean="0"/>
              <a:t> by Design</a:t>
            </a:r>
            <a:endParaRPr lang="en-US" dirty="0"/>
          </a:p>
        </p:txBody>
      </p:sp>
      <p:sp>
        <p:nvSpPr>
          <p:cNvPr id="3" name="Text Placeholder 2"/>
          <p:cNvSpPr>
            <a:spLocks noGrp="1"/>
          </p:cNvSpPr>
          <p:nvPr>
            <p:ph idx="1"/>
          </p:nvPr>
        </p:nvSpPr>
        <p:spPr>
          <a:xfrm>
            <a:off x="381000" y="1411552"/>
            <a:ext cx="8382000" cy="4760648"/>
          </a:xfrm>
          <a:prstGeom prst="rect">
            <a:avLst/>
          </a:prstGeom>
        </p:spPr>
        <p:txBody>
          <a:bodyPr/>
          <a:lstStyle/>
          <a:p>
            <a:pPr>
              <a:buFont typeface="Courier New" pitchFamily="49" charset="0"/>
              <a:buChar char="o"/>
            </a:pPr>
            <a:r>
              <a:rPr lang="en-US" sz="2800" b="1" dirty="0" smtClean="0">
                <a:effectLst/>
                <a:latin typeface="+mn-lt"/>
              </a:rPr>
              <a:t>Version checking for a specific OS release</a:t>
            </a:r>
          </a:p>
          <a:p>
            <a:pPr>
              <a:buSzTx/>
              <a:buFont typeface="Courier New" pitchFamily="49" charset="0"/>
              <a:buChar char="o"/>
              <a:defRPr/>
            </a:pPr>
            <a:r>
              <a:rPr lang="en-US" sz="2800" b="1" kern="1200" dirty="0" smtClean="0">
                <a:solidFill>
                  <a:schemeClr val="tx1">
                    <a:lumMod val="95000"/>
                  </a:schemeClr>
                </a:solidFill>
                <a:effectLst/>
                <a:latin typeface="+mn-lt"/>
                <a:ea typeface="+mn-ea"/>
                <a:cs typeface="Segoe UI" pitchFamily="34" charset="0"/>
              </a:rPr>
              <a:t>Structure of private data and data types</a:t>
            </a:r>
          </a:p>
          <a:p>
            <a:pPr>
              <a:buFont typeface="Courier New" pitchFamily="49" charset="0"/>
              <a:buChar char="o"/>
            </a:pPr>
            <a:r>
              <a:rPr lang="en-US" sz="2800" b="1" dirty="0" smtClean="0">
                <a:effectLst/>
                <a:latin typeface="+mn-lt"/>
              </a:rPr>
              <a:t>Patching OS calls</a:t>
            </a:r>
          </a:p>
          <a:p>
            <a:pPr>
              <a:buSzTx/>
              <a:buFont typeface="Courier New" pitchFamily="49" charset="0"/>
              <a:buChar char="o"/>
              <a:defRPr/>
            </a:pPr>
            <a:r>
              <a:rPr lang="en-US" sz="2800" b="1" kern="1200" dirty="0" smtClean="0">
                <a:solidFill>
                  <a:schemeClr val="tx1">
                    <a:lumMod val="95000"/>
                  </a:schemeClr>
                </a:solidFill>
                <a:effectLst/>
                <a:latin typeface="+mn-lt"/>
                <a:ea typeface="+mn-ea"/>
                <a:cs typeface="Segoe UI" pitchFamily="34" charset="0"/>
              </a:rPr>
              <a:t>Using Registry Values instead of APIs</a:t>
            </a:r>
            <a:endParaRPr lang="en-US" sz="2800" dirty="0" smtClean="0">
              <a:effectLst/>
              <a:latin typeface="+mn-lt"/>
            </a:endParaRPr>
          </a:p>
          <a:p>
            <a:pPr>
              <a:buSzTx/>
              <a:buFont typeface="Courier New" pitchFamily="49" charset="0"/>
              <a:buChar char="o"/>
              <a:defRPr/>
            </a:pPr>
            <a:r>
              <a:rPr lang="en-US" sz="2800" b="1" kern="1200" dirty="0" smtClean="0">
                <a:solidFill>
                  <a:schemeClr val="tx1">
                    <a:lumMod val="95000"/>
                  </a:schemeClr>
                </a:solidFill>
                <a:effectLst/>
                <a:latin typeface="+mn-lt"/>
                <a:ea typeface="+mn-ea"/>
                <a:cs typeface="Segoe UI" pitchFamily="34" charset="0"/>
              </a:rPr>
              <a:t>Non deterministic Events</a:t>
            </a:r>
            <a:endParaRPr lang="en-US" sz="2800" dirty="0" smtClean="0">
              <a:effectLst/>
              <a:latin typeface="+mn-lt"/>
            </a:endParaRPr>
          </a:p>
          <a:p>
            <a:pPr>
              <a:buSzTx/>
              <a:buFont typeface="Courier New" pitchFamily="49" charset="0"/>
              <a:buChar char="o"/>
              <a:defRPr/>
            </a:pPr>
            <a:r>
              <a:rPr lang="en-US" sz="2800" b="1" kern="1200" dirty="0" smtClean="0">
                <a:solidFill>
                  <a:schemeClr val="tx1">
                    <a:lumMod val="95000"/>
                  </a:schemeClr>
                </a:solidFill>
                <a:effectLst/>
                <a:latin typeface="+mn-lt"/>
                <a:ea typeface="+mn-ea"/>
                <a:cs typeface="Segoe UI" pitchFamily="34" charset="0"/>
              </a:rPr>
              <a:t>Redistributing Windows Updates</a:t>
            </a:r>
          </a:p>
          <a:p>
            <a:pPr>
              <a:buSzTx/>
              <a:buFont typeface="Courier New" pitchFamily="49" charset="0"/>
              <a:buChar char="o"/>
              <a:defRPr/>
            </a:pPr>
            <a:r>
              <a:rPr lang="en-US" sz="2800" b="1" kern="1200" dirty="0" smtClean="0">
                <a:solidFill>
                  <a:schemeClr val="tx1">
                    <a:lumMod val="95000"/>
                  </a:schemeClr>
                </a:solidFill>
                <a:effectLst/>
                <a:latin typeface="+mn-lt"/>
                <a:ea typeface="+mn-ea"/>
                <a:cs typeface="Segoe UI" pitchFamily="34" charset="0"/>
              </a:rPr>
              <a:t>Device </a:t>
            </a:r>
            <a:r>
              <a:rPr lang="en-US" sz="2800" b="1" dirty="0" smtClean="0">
                <a:effectLst/>
                <a:latin typeface="+mn-lt"/>
              </a:rPr>
              <a:t>Drivers without hardware</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Version Checking</a:t>
            </a:r>
            <a:endParaRPr lang="en-US" dirty="0"/>
          </a:p>
        </p:txBody>
      </p:sp>
      <p:sp>
        <p:nvSpPr>
          <p:cNvPr id="3" name="Text Placeholder 2"/>
          <p:cNvSpPr>
            <a:spLocks noGrp="1"/>
          </p:cNvSpPr>
          <p:nvPr>
            <p:ph type="body" idx="1"/>
          </p:nvPr>
        </p:nvSpPr>
        <p:spPr>
          <a:xfrm>
            <a:off x="387054" y="1420814"/>
            <a:ext cx="8375946" cy="4903786"/>
          </a:xfrm>
        </p:spPr>
        <p:txBody>
          <a:bodyPr>
            <a:normAutofit fontScale="92500" lnSpcReduction="10000"/>
          </a:bodyPr>
          <a:lstStyle/>
          <a:p>
            <a:r>
              <a:rPr lang="en-US" dirty="0" smtClean="0"/>
              <a:t>Applications check Windows OS version and block themselves</a:t>
            </a:r>
            <a:endParaRPr lang="en-US" sz="1600" dirty="0" smtClean="0"/>
          </a:p>
          <a:p>
            <a:pPr lvl="1">
              <a:lnSpc>
                <a:spcPct val="150000"/>
              </a:lnSpc>
            </a:pPr>
            <a:r>
              <a:rPr lang="en-US" dirty="0" smtClean="0"/>
              <a:t>If absolutely needed, check for &gt;= OS version</a:t>
            </a:r>
          </a:p>
          <a:p>
            <a:pPr lvl="2">
              <a:lnSpc>
                <a:spcPct val="150000"/>
              </a:lnSpc>
            </a:pPr>
            <a:r>
              <a:rPr lang="en-US" dirty="0" smtClean="0"/>
              <a:t>Don’t block. </a:t>
            </a:r>
          </a:p>
          <a:p>
            <a:pPr lvl="2">
              <a:lnSpc>
                <a:spcPct val="150000"/>
              </a:lnSpc>
            </a:pPr>
            <a:r>
              <a:rPr lang="en-US" dirty="0" smtClean="0"/>
              <a:t> Present a  warning message </a:t>
            </a:r>
          </a:p>
          <a:p>
            <a:pPr lvl="2">
              <a:lnSpc>
                <a:spcPct val="150000"/>
              </a:lnSpc>
            </a:pPr>
            <a:r>
              <a:rPr lang="en-US" dirty="0" smtClean="0"/>
              <a:t>Allow applications to continue</a:t>
            </a:r>
          </a:p>
          <a:p>
            <a:pPr marL="342900" lvl="1" indent="-342900">
              <a:lnSpc>
                <a:spcPct val="150000"/>
              </a:lnSpc>
              <a:buFont typeface="Arial" pitchFamily="34" charset="0"/>
              <a:buChar char="•"/>
            </a:pPr>
            <a:r>
              <a:rPr lang="en-US" dirty="0" smtClean="0"/>
              <a:t>Check for existence of specific features if that is important</a:t>
            </a:r>
          </a:p>
          <a:p>
            <a:pPr>
              <a:lnSpc>
                <a:spcPct val="150000"/>
              </a:lnSpc>
            </a:pPr>
            <a:r>
              <a:rPr lang="en-US" dirty="0" smtClean="0"/>
              <a:t>Windows 7 is version 6.1</a:t>
            </a:r>
          </a:p>
          <a:p>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Version Checks – Stop doing this</a:t>
            </a:r>
            <a:endParaRPr lang="en-US" dirty="0"/>
          </a:p>
        </p:txBody>
      </p:sp>
      <p:sp>
        <p:nvSpPr>
          <p:cNvPr id="3" name="Text Placeholder 2"/>
          <p:cNvSpPr>
            <a:spLocks noGrp="1"/>
          </p:cNvSpPr>
          <p:nvPr>
            <p:ph type="body" sz="quarter" idx="4294967295"/>
          </p:nvPr>
        </p:nvSpPr>
        <p:spPr>
          <a:xfrm>
            <a:off x="419100" y="1436952"/>
            <a:ext cx="8382000" cy="4555093"/>
          </a:xfrm>
          <a:prstGeom prst="rect">
            <a:avLst/>
          </a:prstGeom>
          <a:solidFill>
            <a:schemeClr val="tx1"/>
          </a:solidFill>
        </p:spPr>
        <p:txBody>
          <a:bodyPr/>
          <a:lstStyle/>
          <a:p>
            <a:pPr>
              <a:buNone/>
            </a:pPr>
            <a:r>
              <a:rPr lang="en-US" sz="1600" b="1" dirty="0" smtClean="0">
                <a:solidFill>
                  <a:schemeClr val="bg1"/>
                </a:solidFill>
                <a:effectLst/>
                <a:latin typeface="Courier New" pitchFamily="49" charset="0"/>
                <a:cs typeface="Courier New" pitchFamily="49" charset="0"/>
              </a:rPr>
              <a:t>LPCWSTR          </a:t>
            </a:r>
            <a:r>
              <a:rPr lang="en-US" sz="1600" b="1" dirty="0" err="1" smtClean="0">
                <a:solidFill>
                  <a:schemeClr val="bg1"/>
                </a:solidFill>
                <a:effectLst/>
                <a:latin typeface="Courier New" pitchFamily="49" charset="0"/>
                <a:cs typeface="Courier New" pitchFamily="49" charset="0"/>
              </a:rPr>
              <a:t>lpwzDll</a:t>
            </a:r>
            <a:r>
              <a:rPr lang="en-US" sz="1600" b="1" dirty="0" smtClean="0">
                <a:solidFill>
                  <a:schemeClr val="bg1"/>
                </a:solidFill>
                <a:effectLst/>
                <a:latin typeface="Courier New" pitchFamily="49" charset="0"/>
                <a:cs typeface="Courier New" pitchFamily="49" charset="0"/>
              </a:rPr>
              <a:t> = NULL;</a:t>
            </a:r>
          </a:p>
          <a:p>
            <a:pPr>
              <a:buNone/>
            </a:pPr>
            <a:r>
              <a:rPr lang="en-US" sz="1600" b="1" dirty="0" smtClean="0">
                <a:solidFill>
                  <a:schemeClr val="bg1"/>
                </a:solidFill>
                <a:effectLst/>
                <a:latin typeface="Courier New" pitchFamily="49" charset="0"/>
                <a:cs typeface="Courier New" pitchFamily="49" charset="0"/>
              </a:rPr>
              <a:t>OSVERSIONINFOW   </a:t>
            </a:r>
            <a:r>
              <a:rPr lang="en-US" sz="1600" b="1" dirty="0" err="1" smtClean="0">
                <a:solidFill>
                  <a:schemeClr val="bg1"/>
                </a:solidFill>
                <a:effectLst/>
                <a:latin typeface="Courier New" pitchFamily="49" charset="0"/>
                <a:cs typeface="Courier New" pitchFamily="49" charset="0"/>
              </a:rPr>
              <a:t>osvi</a:t>
            </a:r>
            <a:r>
              <a:rPr lang="en-US" sz="1600" b="1" dirty="0" smtClean="0">
                <a:solidFill>
                  <a:schemeClr val="bg1"/>
                </a:solidFill>
                <a:effectLst/>
                <a:latin typeface="Courier New" pitchFamily="49" charset="0"/>
                <a:cs typeface="Courier New" pitchFamily="49" charset="0"/>
              </a:rPr>
              <a:t>;</a:t>
            </a:r>
          </a:p>
          <a:p>
            <a:pPr>
              <a:buNone/>
            </a:pPr>
            <a:r>
              <a:rPr lang="en-US" sz="1600" b="1" dirty="0" smtClean="0">
                <a:solidFill>
                  <a:schemeClr val="bg1"/>
                </a:solidFill>
                <a:effectLst/>
                <a:latin typeface="Courier New" pitchFamily="49" charset="0"/>
                <a:cs typeface="Courier New" pitchFamily="49" charset="0"/>
              </a:rPr>
              <a:t> </a:t>
            </a:r>
          </a:p>
          <a:p>
            <a:pPr>
              <a:buNone/>
            </a:pPr>
            <a:r>
              <a:rPr lang="en-US" sz="1600" b="1" dirty="0" err="1" smtClean="0">
                <a:solidFill>
                  <a:schemeClr val="bg1"/>
                </a:solidFill>
                <a:effectLst/>
                <a:latin typeface="Courier New" pitchFamily="49" charset="0"/>
                <a:cs typeface="Courier New" pitchFamily="49" charset="0"/>
              </a:rPr>
              <a:t>ZeroMemory</a:t>
            </a:r>
            <a:r>
              <a:rPr lang="en-US" sz="1600" b="1" dirty="0" smtClean="0">
                <a:solidFill>
                  <a:schemeClr val="bg1"/>
                </a:solidFill>
                <a:effectLst/>
                <a:latin typeface="Courier New" pitchFamily="49" charset="0"/>
                <a:cs typeface="Courier New" pitchFamily="49" charset="0"/>
              </a:rPr>
              <a:t>(&amp;</a:t>
            </a:r>
            <a:r>
              <a:rPr lang="en-US" sz="1600" b="1" dirty="0" err="1" smtClean="0">
                <a:solidFill>
                  <a:schemeClr val="bg1"/>
                </a:solidFill>
                <a:effectLst/>
                <a:latin typeface="Courier New" pitchFamily="49" charset="0"/>
                <a:cs typeface="Courier New" pitchFamily="49" charset="0"/>
              </a:rPr>
              <a:t>osvi</a:t>
            </a:r>
            <a:r>
              <a:rPr lang="en-US" sz="1600" b="1" dirty="0" smtClean="0">
                <a:solidFill>
                  <a:schemeClr val="bg1"/>
                </a:solidFill>
                <a:effectLst/>
                <a:latin typeface="Courier New" pitchFamily="49" charset="0"/>
                <a:cs typeface="Courier New" pitchFamily="49" charset="0"/>
              </a:rPr>
              <a:t>, </a:t>
            </a:r>
            <a:r>
              <a:rPr lang="en-US" sz="1600" b="1" dirty="0" err="1" smtClean="0">
                <a:solidFill>
                  <a:schemeClr val="bg1"/>
                </a:solidFill>
                <a:effectLst/>
                <a:latin typeface="Courier New" pitchFamily="49" charset="0"/>
                <a:cs typeface="Courier New" pitchFamily="49" charset="0"/>
              </a:rPr>
              <a:t>sizeof</a:t>
            </a:r>
            <a:r>
              <a:rPr lang="en-US" sz="1600" b="1" dirty="0" smtClean="0">
                <a:solidFill>
                  <a:schemeClr val="bg1"/>
                </a:solidFill>
                <a:effectLst/>
                <a:latin typeface="Courier New" pitchFamily="49" charset="0"/>
                <a:cs typeface="Courier New" pitchFamily="49" charset="0"/>
              </a:rPr>
              <a:t>(</a:t>
            </a:r>
            <a:r>
              <a:rPr lang="en-US" sz="1600" b="1" dirty="0" err="1" smtClean="0">
                <a:solidFill>
                  <a:schemeClr val="bg1"/>
                </a:solidFill>
                <a:effectLst/>
                <a:latin typeface="Courier New" pitchFamily="49" charset="0"/>
                <a:cs typeface="Courier New" pitchFamily="49" charset="0"/>
              </a:rPr>
              <a:t>osvi</a:t>
            </a:r>
            <a:r>
              <a:rPr lang="en-US" sz="1600" b="1" dirty="0" smtClean="0">
                <a:solidFill>
                  <a:schemeClr val="bg1"/>
                </a:solidFill>
                <a:effectLst/>
                <a:latin typeface="Courier New" pitchFamily="49" charset="0"/>
                <a:cs typeface="Courier New" pitchFamily="49" charset="0"/>
              </a:rPr>
              <a:t>));</a:t>
            </a:r>
          </a:p>
          <a:p>
            <a:pPr>
              <a:buNone/>
            </a:pPr>
            <a:r>
              <a:rPr lang="en-US" sz="1600" b="1" dirty="0" err="1" smtClean="0">
                <a:solidFill>
                  <a:schemeClr val="bg1"/>
                </a:solidFill>
                <a:effectLst/>
                <a:latin typeface="Courier New" pitchFamily="49" charset="0"/>
                <a:cs typeface="Courier New" pitchFamily="49" charset="0"/>
              </a:rPr>
              <a:t>osvi.dwOSVersionInfoSize</a:t>
            </a:r>
            <a:r>
              <a:rPr lang="en-US" sz="1600" b="1" dirty="0" smtClean="0">
                <a:solidFill>
                  <a:schemeClr val="bg1"/>
                </a:solidFill>
                <a:effectLst/>
                <a:latin typeface="Courier New" pitchFamily="49" charset="0"/>
                <a:cs typeface="Courier New" pitchFamily="49" charset="0"/>
              </a:rPr>
              <a:t> = </a:t>
            </a:r>
            <a:r>
              <a:rPr lang="en-US" sz="1600" b="1" dirty="0" err="1" smtClean="0">
                <a:solidFill>
                  <a:schemeClr val="bg1"/>
                </a:solidFill>
                <a:effectLst/>
                <a:latin typeface="Courier New" pitchFamily="49" charset="0"/>
                <a:cs typeface="Courier New" pitchFamily="49" charset="0"/>
              </a:rPr>
              <a:t>sizeof</a:t>
            </a:r>
            <a:r>
              <a:rPr lang="en-US" sz="1600" b="1" dirty="0" smtClean="0">
                <a:solidFill>
                  <a:schemeClr val="bg1"/>
                </a:solidFill>
                <a:effectLst/>
                <a:latin typeface="Courier New" pitchFamily="49" charset="0"/>
                <a:cs typeface="Courier New" pitchFamily="49" charset="0"/>
              </a:rPr>
              <a:t>(</a:t>
            </a:r>
            <a:r>
              <a:rPr lang="en-US" sz="1600" b="1" dirty="0" err="1" smtClean="0">
                <a:solidFill>
                  <a:schemeClr val="bg1"/>
                </a:solidFill>
                <a:effectLst/>
                <a:latin typeface="Courier New" pitchFamily="49" charset="0"/>
                <a:cs typeface="Courier New" pitchFamily="49" charset="0"/>
              </a:rPr>
              <a:t>osvi</a:t>
            </a:r>
            <a:r>
              <a:rPr lang="en-US" sz="1600" b="1" dirty="0" smtClean="0">
                <a:solidFill>
                  <a:schemeClr val="bg1"/>
                </a:solidFill>
                <a:effectLst/>
                <a:latin typeface="Courier New" pitchFamily="49" charset="0"/>
                <a:cs typeface="Courier New" pitchFamily="49" charset="0"/>
              </a:rPr>
              <a:t>);</a:t>
            </a:r>
          </a:p>
          <a:p>
            <a:pPr>
              <a:buNone/>
            </a:pPr>
            <a:r>
              <a:rPr lang="en-US" sz="1600" b="1" dirty="0" smtClean="0">
                <a:solidFill>
                  <a:schemeClr val="bg1"/>
                </a:solidFill>
                <a:effectLst/>
                <a:latin typeface="Courier New" pitchFamily="49" charset="0"/>
                <a:cs typeface="Courier New" pitchFamily="49" charset="0"/>
              </a:rPr>
              <a:t> </a:t>
            </a:r>
          </a:p>
          <a:p>
            <a:pPr>
              <a:buNone/>
            </a:pPr>
            <a:r>
              <a:rPr lang="en-US" sz="1600" b="1" dirty="0" smtClean="0">
                <a:solidFill>
                  <a:schemeClr val="bg1"/>
                </a:solidFill>
                <a:effectLst/>
                <a:latin typeface="Courier New" pitchFamily="49" charset="0"/>
                <a:cs typeface="Courier New" pitchFamily="49" charset="0"/>
              </a:rPr>
              <a:t>if (!</a:t>
            </a:r>
            <a:r>
              <a:rPr lang="en-US" sz="1600" b="1" dirty="0" err="1" smtClean="0">
                <a:solidFill>
                  <a:schemeClr val="bg1"/>
                </a:solidFill>
                <a:effectLst/>
                <a:latin typeface="Courier New" pitchFamily="49" charset="0"/>
                <a:cs typeface="Courier New" pitchFamily="49" charset="0"/>
              </a:rPr>
              <a:t>GetVersionEx</a:t>
            </a:r>
            <a:r>
              <a:rPr lang="en-US" sz="1600" b="1" dirty="0" smtClean="0">
                <a:solidFill>
                  <a:schemeClr val="bg1"/>
                </a:solidFill>
                <a:effectLst/>
                <a:latin typeface="Courier New" pitchFamily="49" charset="0"/>
                <a:cs typeface="Courier New" pitchFamily="49" charset="0"/>
              </a:rPr>
              <a:t>(&amp;</a:t>
            </a:r>
            <a:r>
              <a:rPr lang="en-US" sz="1600" b="1" dirty="0" err="1" smtClean="0">
                <a:solidFill>
                  <a:schemeClr val="bg1"/>
                </a:solidFill>
                <a:effectLst/>
                <a:latin typeface="Courier New" pitchFamily="49" charset="0"/>
                <a:cs typeface="Courier New" pitchFamily="49" charset="0"/>
              </a:rPr>
              <a:t>osvi</a:t>
            </a:r>
            <a:r>
              <a:rPr lang="en-US" sz="1600" b="1" dirty="0" smtClean="0">
                <a:solidFill>
                  <a:schemeClr val="bg1"/>
                </a:solidFill>
                <a:effectLst/>
                <a:latin typeface="Courier New" pitchFamily="49" charset="0"/>
                <a:cs typeface="Courier New" pitchFamily="49" charset="0"/>
              </a:rPr>
              <a:t>)) { return FALSE; }</a:t>
            </a:r>
          </a:p>
          <a:p>
            <a:pPr>
              <a:buNone/>
            </a:pPr>
            <a:r>
              <a:rPr lang="en-US" sz="1600" b="1" dirty="0" smtClean="0">
                <a:solidFill>
                  <a:schemeClr val="bg1"/>
                </a:solidFill>
                <a:effectLst/>
                <a:latin typeface="Courier New" pitchFamily="49" charset="0"/>
                <a:cs typeface="Courier New" pitchFamily="49" charset="0"/>
              </a:rPr>
              <a:t>// Determine which </a:t>
            </a:r>
            <a:r>
              <a:rPr lang="en-US" sz="1600" b="1" dirty="0" err="1" smtClean="0">
                <a:solidFill>
                  <a:schemeClr val="bg1"/>
                </a:solidFill>
                <a:effectLst/>
                <a:latin typeface="Courier New" pitchFamily="49" charset="0"/>
                <a:cs typeface="Courier New" pitchFamily="49" charset="0"/>
              </a:rPr>
              <a:t>dll</a:t>
            </a:r>
            <a:r>
              <a:rPr lang="en-US" sz="1600" b="1" dirty="0" smtClean="0">
                <a:solidFill>
                  <a:schemeClr val="bg1"/>
                </a:solidFill>
                <a:effectLst/>
                <a:latin typeface="Courier New" pitchFamily="49" charset="0"/>
                <a:cs typeface="Courier New" pitchFamily="49" charset="0"/>
              </a:rPr>
              <a:t> to load</a:t>
            </a:r>
          </a:p>
          <a:p>
            <a:pPr>
              <a:buNone/>
            </a:pPr>
            <a:r>
              <a:rPr lang="en-US" sz="1600" b="1" dirty="0" smtClean="0">
                <a:solidFill>
                  <a:schemeClr val="bg1"/>
                </a:solidFill>
                <a:effectLst/>
                <a:latin typeface="Courier New" pitchFamily="49" charset="0"/>
                <a:cs typeface="Courier New" pitchFamily="49" charset="0"/>
              </a:rPr>
              <a:t>if (</a:t>
            </a:r>
            <a:r>
              <a:rPr lang="en-US" sz="1600" b="1" dirty="0" err="1" smtClean="0">
                <a:solidFill>
                  <a:schemeClr val="bg1"/>
                </a:solidFill>
                <a:effectLst/>
                <a:latin typeface="Courier New" pitchFamily="49" charset="0"/>
                <a:cs typeface="Courier New" pitchFamily="49" charset="0"/>
              </a:rPr>
              <a:t>osvi.dwMajorVersion</a:t>
            </a:r>
            <a:r>
              <a:rPr lang="en-US" sz="1600" b="1" dirty="0" smtClean="0">
                <a:solidFill>
                  <a:schemeClr val="bg1"/>
                </a:solidFill>
                <a:effectLst/>
                <a:latin typeface="Courier New" pitchFamily="49" charset="0"/>
                <a:cs typeface="Courier New" pitchFamily="49" charset="0"/>
              </a:rPr>
              <a:t> &gt;= 5 &amp;&amp; </a:t>
            </a:r>
            <a:r>
              <a:rPr lang="en-US" sz="1600" b="1" dirty="0" err="1" smtClean="0">
                <a:solidFill>
                  <a:schemeClr val="bg1"/>
                </a:solidFill>
                <a:effectLst/>
                <a:latin typeface="Courier New" pitchFamily="49" charset="0"/>
                <a:cs typeface="Courier New" pitchFamily="49" charset="0"/>
              </a:rPr>
              <a:t>osvi.dwMinorVersion</a:t>
            </a:r>
            <a:r>
              <a:rPr lang="en-US" sz="1600" b="1" dirty="0" smtClean="0">
                <a:solidFill>
                  <a:schemeClr val="bg1"/>
                </a:solidFill>
                <a:effectLst/>
                <a:latin typeface="Courier New" pitchFamily="49" charset="0"/>
                <a:cs typeface="Courier New" pitchFamily="49" charset="0"/>
              </a:rPr>
              <a:t> &gt;= 1) {</a:t>
            </a:r>
          </a:p>
          <a:p>
            <a:pPr>
              <a:buNone/>
            </a:pPr>
            <a:r>
              <a:rPr lang="en-US" sz="1600" b="1" dirty="0" smtClean="0">
                <a:solidFill>
                  <a:schemeClr val="bg1"/>
                </a:solidFill>
                <a:effectLst/>
                <a:latin typeface="Courier New" pitchFamily="49" charset="0"/>
                <a:cs typeface="Courier New" pitchFamily="49" charset="0"/>
              </a:rPr>
              <a:t>    </a:t>
            </a:r>
            <a:r>
              <a:rPr lang="en-US" sz="1600" b="1" dirty="0" err="1" smtClean="0">
                <a:solidFill>
                  <a:schemeClr val="bg1"/>
                </a:solidFill>
                <a:effectLst/>
                <a:latin typeface="Courier New" pitchFamily="49" charset="0"/>
                <a:cs typeface="Courier New" pitchFamily="49" charset="0"/>
              </a:rPr>
              <a:t>lpwzDll</a:t>
            </a:r>
            <a:r>
              <a:rPr lang="en-US" sz="1600" b="1" dirty="0" smtClean="0">
                <a:solidFill>
                  <a:schemeClr val="bg1"/>
                </a:solidFill>
                <a:effectLst/>
                <a:latin typeface="Courier New" pitchFamily="49" charset="0"/>
                <a:cs typeface="Courier New" pitchFamily="49" charset="0"/>
              </a:rPr>
              <a:t> = </a:t>
            </a:r>
            <a:r>
              <a:rPr lang="en-US" sz="1600" b="1" dirty="0" err="1" smtClean="0">
                <a:solidFill>
                  <a:schemeClr val="bg1"/>
                </a:solidFill>
                <a:effectLst/>
                <a:latin typeface="Courier New" pitchFamily="49" charset="0"/>
                <a:cs typeface="Courier New" pitchFamily="49" charset="0"/>
              </a:rPr>
              <a:t>L"Apphelp.dll</a:t>
            </a:r>
            <a:r>
              <a:rPr lang="en-US" sz="1600" b="1" dirty="0" smtClean="0">
                <a:solidFill>
                  <a:schemeClr val="bg1"/>
                </a:solidFill>
                <a:effectLst/>
                <a:latin typeface="Courier New" pitchFamily="49" charset="0"/>
                <a:cs typeface="Courier New" pitchFamily="49" charset="0"/>
              </a:rPr>
              <a:t>";   // XP and newer OS, use </a:t>
            </a:r>
            <a:r>
              <a:rPr lang="en-US" sz="1600" b="1" dirty="0" err="1" smtClean="0">
                <a:solidFill>
                  <a:schemeClr val="bg1"/>
                </a:solidFill>
                <a:effectLst/>
                <a:latin typeface="Courier New" pitchFamily="49" charset="0"/>
                <a:cs typeface="Courier New" pitchFamily="49" charset="0"/>
              </a:rPr>
              <a:t>Apphelp</a:t>
            </a:r>
            <a:r>
              <a:rPr lang="en-US" sz="1600" b="1" dirty="0" smtClean="0">
                <a:solidFill>
                  <a:schemeClr val="bg1"/>
                </a:solidFill>
                <a:effectLst/>
                <a:latin typeface="Courier New" pitchFamily="49" charset="0"/>
                <a:cs typeface="Courier New" pitchFamily="49" charset="0"/>
              </a:rPr>
              <a:t> </a:t>
            </a:r>
          </a:p>
          <a:p>
            <a:pPr>
              <a:buNone/>
            </a:pPr>
            <a:r>
              <a:rPr lang="en-US" sz="1600" b="1" dirty="0" smtClean="0">
                <a:solidFill>
                  <a:schemeClr val="bg1"/>
                </a:solidFill>
                <a:effectLst/>
                <a:latin typeface="Courier New" pitchFamily="49" charset="0"/>
                <a:cs typeface="Courier New" pitchFamily="49" charset="0"/>
              </a:rPr>
              <a:t>} else if (</a:t>
            </a:r>
            <a:r>
              <a:rPr lang="en-US" sz="1600" b="1" dirty="0" err="1" smtClean="0">
                <a:solidFill>
                  <a:schemeClr val="bg1"/>
                </a:solidFill>
                <a:effectLst/>
                <a:latin typeface="Courier New" pitchFamily="49" charset="0"/>
                <a:cs typeface="Courier New" pitchFamily="49" charset="0"/>
              </a:rPr>
              <a:t>osvi.dwMajorVersion</a:t>
            </a:r>
            <a:r>
              <a:rPr lang="en-US" sz="1600" b="1" dirty="0" smtClean="0">
                <a:solidFill>
                  <a:schemeClr val="bg1"/>
                </a:solidFill>
                <a:effectLst/>
                <a:latin typeface="Courier New" pitchFamily="49" charset="0"/>
                <a:cs typeface="Courier New" pitchFamily="49" charset="0"/>
              </a:rPr>
              <a:t> == 5 &amp;&amp; </a:t>
            </a:r>
            <a:r>
              <a:rPr lang="en-US" sz="1600" b="1" dirty="0" err="1" smtClean="0">
                <a:solidFill>
                  <a:schemeClr val="bg1"/>
                </a:solidFill>
                <a:effectLst/>
                <a:latin typeface="Courier New" pitchFamily="49" charset="0"/>
                <a:cs typeface="Courier New" pitchFamily="49" charset="0"/>
              </a:rPr>
              <a:t>osvi.dwMinorVersion</a:t>
            </a:r>
            <a:r>
              <a:rPr lang="en-US" sz="1600" b="1" dirty="0" smtClean="0">
                <a:solidFill>
                  <a:schemeClr val="bg1"/>
                </a:solidFill>
                <a:effectLst/>
                <a:latin typeface="Courier New" pitchFamily="49" charset="0"/>
                <a:cs typeface="Courier New" pitchFamily="49" charset="0"/>
              </a:rPr>
              <a:t> == 0) {</a:t>
            </a:r>
          </a:p>
          <a:p>
            <a:pPr>
              <a:buNone/>
            </a:pPr>
            <a:r>
              <a:rPr lang="en-US" sz="1600" b="1" dirty="0" smtClean="0">
                <a:solidFill>
                  <a:schemeClr val="bg1"/>
                </a:solidFill>
                <a:effectLst/>
                <a:latin typeface="Courier New" pitchFamily="49" charset="0"/>
                <a:cs typeface="Courier New" pitchFamily="49" charset="0"/>
              </a:rPr>
              <a:t>    </a:t>
            </a:r>
            <a:r>
              <a:rPr lang="en-US" sz="1600" b="1" dirty="0" err="1" smtClean="0">
                <a:solidFill>
                  <a:schemeClr val="bg1"/>
                </a:solidFill>
                <a:effectLst/>
                <a:latin typeface="Courier New" pitchFamily="49" charset="0"/>
                <a:cs typeface="Courier New" pitchFamily="49" charset="0"/>
              </a:rPr>
              <a:t>lpwzDll</a:t>
            </a:r>
            <a:r>
              <a:rPr lang="en-US" sz="1600" b="1" dirty="0" smtClean="0">
                <a:solidFill>
                  <a:schemeClr val="bg1"/>
                </a:solidFill>
                <a:effectLst/>
                <a:latin typeface="Courier New" pitchFamily="49" charset="0"/>
                <a:cs typeface="Courier New" pitchFamily="49" charset="0"/>
              </a:rPr>
              <a:t> = </a:t>
            </a:r>
            <a:r>
              <a:rPr lang="en-US" sz="1600" b="1" dirty="0" err="1" smtClean="0">
                <a:solidFill>
                  <a:schemeClr val="bg1"/>
                </a:solidFill>
                <a:effectLst/>
                <a:latin typeface="Courier New" pitchFamily="49" charset="0"/>
                <a:cs typeface="Courier New" pitchFamily="49" charset="0"/>
              </a:rPr>
              <a:t>L“SdbApiu.dll</a:t>
            </a:r>
            <a:r>
              <a:rPr lang="en-US" sz="1600" b="1" dirty="0" smtClean="0">
                <a:solidFill>
                  <a:schemeClr val="bg1"/>
                </a:solidFill>
                <a:effectLst/>
                <a:latin typeface="Courier New" pitchFamily="49" charset="0"/>
                <a:cs typeface="Courier New" pitchFamily="49" charset="0"/>
              </a:rPr>
              <a:t>";   // Windows 2000, use </a:t>
            </a:r>
            <a:r>
              <a:rPr lang="en-US" sz="1600" b="1" dirty="0" err="1" smtClean="0">
                <a:solidFill>
                  <a:schemeClr val="bg1"/>
                </a:solidFill>
                <a:effectLst/>
                <a:latin typeface="Courier New" pitchFamily="49" charset="0"/>
                <a:cs typeface="Courier New" pitchFamily="49" charset="0"/>
              </a:rPr>
              <a:t>sdbapiu</a:t>
            </a:r>
            <a:r>
              <a:rPr lang="en-US" sz="1600" b="1" dirty="0" smtClean="0">
                <a:solidFill>
                  <a:schemeClr val="bg1"/>
                </a:solidFill>
                <a:effectLst/>
                <a:latin typeface="Courier New" pitchFamily="49" charset="0"/>
                <a:cs typeface="Courier New" pitchFamily="49" charset="0"/>
              </a:rPr>
              <a:t> </a:t>
            </a:r>
          </a:p>
          <a:p>
            <a:pPr>
              <a:buNone/>
            </a:pPr>
            <a:r>
              <a:rPr lang="en-US" sz="1600" b="1" dirty="0" smtClean="0">
                <a:solidFill>
                  <a:schemeClr val="bg1"/>
                </a:solidFill>
                <a:effectLst/>
                <a:latin typeface="Courier New" pitchFamily="49" charset="0"/>
                <a:cs typeface="Courier New" pitchFamily="49" charset="0"/>
              </a:rPr>
              <a:t>} else {</a:t>
            </a:r>
          </a:p>
          <a:p>
            <a:pPr>
              <a:buNone/>
            </a:pPr>
            <a:r>
              <a:rPr lang="en-US" sz="1600" b="1" dirty="0" smtClean="0">
                <a:solidFill>
                  <a:schemeClr val="bg1"/>
                </a:solidFill>
                <a:effectLst/>
                <a:latin typeface="Courier New" pitchFamily="49" charset="0"/>
                <a:cs typeface="Courier New" pitchFamily="49" charset="0"/>
              </a:rPr>
              <a:t>    </a:t>
            </a:r>
            <a:r>
              <a:rPr lang="en-US" sz="1600" b="1" dirty="0" err="1" smtClean="0">
                <a:solidFill>
                  <a:schemeClr val="bg1"/>
                </a:solidFill>
                <a:effectLst/>
                <a:latin typeface="Courier New" pitchFamily="49" charset="0"/>
                <a:cs typeface="Courier New" pitchFamily="49" charset="0"/>
              </a:rPr>
              <a:t>lpwzDll</a:t>
            </a:r>
            <a:r>
              <a:rPr lang="en-US" sz="1600" b="1" dirty="0" smtClean="0">
                <a:solidFill>
                  <a:schemeClr val="bg1"/>
                </a:solidFill>
                <a:effectLst/>
                <a:latin typeface="Courier New" pitchFamily="49" charset="0"/>
                <a:cs typeface="Courier New" pitchFamily="49" charset="0"/>
              </a:rPr>
              <a:t> = </a:t>
            </a:r>
            <a:r>
              <a:rPr lang="en-US" sz="1600" b="1" dirty="0" err="1" smtClean="0">
                <a:solidFill>
                  <a:schemeClr val="bg1"/>
                </a:solidFill>
                <a:effectLst/>
                <a:latin typeface="Courier New" pitchFamily="49" charset="0"/>
                <a:cs typeface="Courier New" pitchFamily="49" charset="0"/>
              </a:rPr>
              <a:t>L“SdbApi.dll</a:t>
            </a:r>
            <a:r>
              <a:rPr lang="en-US" sz="1600" b="1" dirty="0" smtClean="0">
                <a:solidFill>
                  <a:schemeClr val="bg1"/>
                </a:solidFill>
                <a:effectLst/>
                <a:latin typeface="Courier New" pitchFamily="49" charset="0"/>
                <a:cs typeface="Courier New" pitchFamily="49" charset="0"/>
              </a:rPr>
              <a:t>";    // Older Version, use </a:t>
            </a:r>
            <a:r>
              <a:rPr lang="en-US" sz="1600" b="1" dirty="0" err="1" smtClean="0">
                <a:solidFill>
                  <a:schemeClr val="bg1"/>
                </a:solidFill>
                <a:effectLst/>
                <a:latin typeface="Courier New" pitchFamily="49" charset="0"/>
                <a:cs typeface="Courier New" pitchFamily="49" charset="0"/>
              </a:rPr>
              <a:t>sdbapi</a:t>
            </a:r>
            <a:r>
              <a:rPr lang="en-US" sz="1600" b="1" dirty="0" smtClean="0">
                <a:solidFill>
                  <a:schemeClr val="bg1"/>
                </a:solidFill>
                <a:effectLst/>
                <a:latin typeface="Courier New" pitchFamily="49" charset="0"/>
                <a:cs typeface="Courier New" pitchFamily="49" charset="0"/>
              </a:rPr>
              <a:t> </a:t>
            </a:r>
          </a:p>
          <a:p>
            <a:pPr>
              <a:buNone/>
            </a:pPr>
            <a:r>
              <a:rPr lang="en-US" sz="1600" b="1" dirty="0" smtClean="0">
                <a:solidFill>
                  <a:schemeClr val="bg1"/>
                </a:solidFill>
                <a:effectLst/>
                <a:latin typeface="Courier New" pitchFamily="49" charset="0"/>
                <a:cs typeface="Courier New" pitchFamily="49" charset="0"/>
              </a:rPr>
              <a:t>}</a:t>
            </a:r>
          </a:p>
          <a:p>
            <a:pPr>
              <a:buNone/>
            </a:pPr>
            <a:r>
              <a:rPr lang="en-US" sz="1600" b="1" dirty="0" smtClean="0">
                <a:solidFill>
                  <a:schemeClr val="bg1"/>
                </a:solidFill>
                <a:effectLst/>
                <a:latin typeface="Courier New" pitchFamily="49" charset="0"/>
                <a:cs typeface="Courier New" pitchFamily="49" charset="0"/>
              </a:rPr>
              <a:t> </a:t>
            </a:r>
          </a:p>
          <a:p>
            <a:pPr>
              <a:buNone/>
            </a:pPr>
            <a:r>
              <a:rPr lang="en-US" sz="1600" b="1" dirty="0" smtClean="0">
                <a:solidFill>
                  <a:schemeClr val="bg1"/>
                </a:solidFill>
                <a:effectLst/>
                <a:latin typeface="Courier New" pitchFamily="49" charset="0"/>
                <a:cs typeface="Courier New" pitchFamily="49" charset="0"/>
              </a:rPr>
              <a:t>return LoadLibraryFromSystem32(</a:t>
            </a:r>
            <a:r>
              <a:rPr lang="en-US" sz="1600" b="1" dirty="0" err="1" smtClean="0">
                <a:solidFill>
                  <a:schemeClr val="bg1"/>
                </a:solidFill>
                <a:effectLst/>
                <a:latin typeface="Courier New" pitchFamily="49" charset="0"/>
                <a:cs typeface="Courier New" pitchFamily="49" charset="0"/>
              </a:rPr>
              <a:t>lpwzDll</a:t>
            </a:r>
            <a:r>
              <a:rPr lang="en-US" sz="1600" b="1" dirty="0" smtClean="0">
                <a:solidFill>
                  <a:schemeClr val="bg1"/>
                </a:solidFill>
                <a:effectLst/>
                <a:latin typeface="Courier New" pitchFamily="49" charset="0"/>
                <a:cs typeface="Courier New" pitchFamily="49" charset="0"/>
              </a:rPr>
              <a:t>);</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7"/>
          <p:cNvGrpSpPr/>
          <p:nvPr/>
        </p:nvGrpSpPr>
        <p:grpSpPr>
          <a:xfrm>
            <a:off x="-2" y="1405719"/>
            <a:ext cx="9144002" cy="5452281"/>
            <a:chOff x="-2" y="1692876"/>
            <a:chExt cx="9144002" cy="5165124"/>
          </a:xfrm>
        </p:grpSpPr>
        <p:sp>
          <p:nvSpPr>
            <p:cNvPr id="45" name="Rectangle 44"/>
            <p:cNvSpPr/>
            <p:nvPr/>
          </p:nvSpPr>
          <p:spPr bwMode="auto">
            <a:xfrm rot="5400000">
              <a:off x="1989437" y="-296563"/>
              <a:ext cx="5165124" cy="9144002"/>
            </a:xfrm>
            <a:prstGeom prst="rect">
              <a:avLst/>
            </a:prstGeom>
            <a:gradFill>
              <a:gsLst>
                <a:gs pos="0">
                  <a:schemeClr val="bg1">
                    <a:alpha val="51000"/>
                  </a:schemeClr>
                </a:gs>
                <a:gs pos="50000">
                  <a:schemeClr val="bg1">
                    <a:lumMod val="95000"/>
                    <a:lumOff val="5000"/>
                    <a:alpha val="45000"/>
                  </a:schemeClr>
                </a:gs>
                <a:gs pos="100000">
                  <a:schemeClr val="bg1">
                    <a:alpha val="0"/>
                  </a:schemeClr>
                </a:gs>
              </a:gsLst>
            </a:gradFill>
            <a:ln>
              <a:solidFill>
                <a:schemeClr val="accent4">
                  <a:lumMod val="75000"/>
                </a:schemeClr>
              </a:solid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l" rtl="0"/>
              <a:endParaRPr lang="en-US" sz="2400" b="1" kern="1200" dirty="0">
                <a:solidFill>
                  <a:prstClr val="white"/>
                </a:solidFill>
                <a:latin typeface="Segoe"/>
                <a:ea typeface="+mn-ea"/>
                <a:cs typeface="+mn-cs"/>
              </a:endParaRPr>
            </a:p>
          </p:txBody>
        </p:sp>
        <p:grpSp>
          <p:nvGrpSpPr>
            <p:cNvPr id="3" name="Group 41"/>
            <p:cNvGrpSpPr/>
            <p:nvPr/>
          </p:nvGrpSpPr>
          <p:grpSpPr>
            <a:xfrm>
              <a:off x="341192" y="1886368"/>
              <a:ext cx="7683689" cy="1451995"/>
              <a:chOff x="681003" y="1886368"/>
              <a:chExt cx="7683689" cy="1451995"/>
            </a:xfrm>
          </p:grpSpPr>
          <p:sp>
            <p:nvSpPr>
              <p:cNvPr id="30" name="TextBox 29"/>
              <p:cNvSpPr txBox="1"/>
              <p:nvPr/>
            </p:nvSpPr>
            <p:spPr>
              <a:xfrm>
                <a:off x="681003" y="2463662"/>
                <a:ext cx="7683689" cy="874701"/>
              </a:xfrm>
              <a:prstGeom prst="rect">
                <a:avLst/>
              </a:prstGeom>
              <a:noFill/>
            </p:spPr>
            <p:txBody>
              <a:bodyPr wrap="square" rtlCol="0">
                <a:spAutoFit/>
              </a:bodyPr>
              <a:lstStyle/>
              <a:p>
                <a:pPr marL="0" lvl="1" algn="ctr"/>
                <a:r>
                  <a:rPr lang="en-US" b="1" i="1" dirty="0" smtClean="0">
                    <a:effectLst>
                      <a:outerShdw blurRad="38100" dist="38100" dir="2700000" algn="tl">
                        <a:srgbClr val="000000">
                          <a:alpha val="43137"/>
                        </a:srgbClr>
                      </a:outerShdw>
                    </a:effectLst>
                  </a:rPr>
                  <a:t>Few Changes: </a:t>
                </a:r>
                <a:r>
                  <a:rPr lang="en-US" i="1" dirty="0" smtClean="0">
                    <a:effectLst>
                      <a:outerShdw blurRad="38100" dist="38100" dir="2700000" algn="tl">
                        <a:srgbClr val="000000">
                          <a:alpha val="43137"/>
                        </a:srgbClr>
                      </a:outerShdw>
                    </a:effectLst>
                  </a:rPr>
                  <a:t>Most software that runs on Windows Vista will run on Windows 7 - exceptions will be low level code (AV, Firewall, Imaging, etc).  </a:t>
                </a:r>
              </a:p>
              <a:p>
                <a:pPr marL="0" lvl="1" algn="ctr"/>
                <a:r>
                  <a:rPr lang="en-US" i="1" dirty="0" smtClean="0">
                    <a:effectLst>
                      <a:outerShdw blurRad="38100" dist="38100" dir="2700000" algn="tl">
                        <a:srgbClr val="000000">
                          <a:alpha val="43137"/>
                        </a:srgbClr>
                      </a:outerShdw>
                    </a:effectLst>
                  </a:rPr>
                  <a:t>Hardware that runs Windows Vista well will run Windows 7 well.</a:t>
                </a:r>
              </a:p>
            </p:txBody>
          </p:sp>
          <p:grpSp>
            <p:nvGrpSpPr>
              <p:cNvPr id="4" name="Group 40"/>
              <p:cNvGrpSpPr/>
              <p:nvPr/>
            </p:nvGrpSpPr>
            <p:grpSpPr>
              <a:xfrm>
                <a:off x="3844785" y="1886368"/>
                <a:ext cx="3194444" cy="675859"/>
                <a:chOff x="174828" y="2850194"/>
                <a:chExt cx="3194444" cy="675859"/>
              </a:xfrm>
            </p:grpSpPr>
            <p:sp>
              <p:nvSpPr>
                <p:cNvPr id="10" name="Rectangle 9"/>
                <p:cNvSpPr/>
                <p:nvPr/>
              </p:nvSpPr>
              <p:spPr>
                <a:xfrm>
                  <a:off x="629700" y="2913667"/>
                  <a:ext cx="2739572" cy="534864"/>
                </a:xfrm>
                <a:prstGeom prst="rect">
                  <a:avLst/>
                </a:prstGeom>
                <a:effectLst>
                  <a:outerShdw blurRad="50800" dist="38100" dir="2700000" algn="tl" rotWithShape="0">
                    <a:prstClr val="black">
                      <a:alpha val="40000"/>
                    </a:prstClr>
                  </a:outerShdw>
                </a:effectLst>
              </p:spPr>
              <p:txBody>
                <a:bodyPr wrap="square">
                  <a:spAutoFit/>
                </a:bodyPr>
                <a:lstStyle/>
                <a:p>
                  <a:pPr algn="l" rtl="0"/>
                  <a:r>
                    <a:rPr lang="en-US" sz="2400" kern="1200" dirty="0">
                      <a:solidFill>
                        <a:prstClr val="white"/>
                      </a:solidFill>
                      <a:latin typeface="Segoe"/>
                      <a:ea typeface="+mn-ea"/>
                      <a:cs typeface="+mn-cs"/>
                    </a:rPr>
                    <a:t>Windows </a:t>
                  </a:r>
                  <a:r>
                    <a:rPr lang="en-US" sz="2400" kern="1200" dirty="0" smtClean="0">
                      <a:solidFill>
                        <a:prstClr val="white"/>
                      </a:solidFill>
                      <a:latin typeface="Segoe Light" pitchFamily="34" charset="0"/>
                    </a:rPr>
                    <a:t>7</a:t>
                  </a:r>
                </a:p>
              </p:txBody>
            </p:sp>
            <p:pic>
              <p:nvPicPr>
                <p:cNvPr id="31" name="Picture 30" descr="C:\Documents and Settings\Freelance1\Desktop\Windows Vista Logo Horizontal W.png"/>
                <p:cNvPicPr>
                  <a:picLocks noChangeAspect="1" noChangeArrowheads="1"/>
                </p:cNvPicPr>
                <p:nvPr/>
              </p:nvPicPr>
              <p:blipFill>
                <a:blip r:embed="rId3" cstate="print"/>
                <a:srcRect r="78063" b="-21499"/>
                <a:stretch>
                  <a:fillRect/>
                </a:stretch>
              </p:blipFill>
              <p:spPr bwMode="auto">
                <a:xfrm>
                  <a:off x="174828" y="2850194"/>
                  <a:ext cx="522193" cy="675859"/>
                </a:xfrm>
                <a:prstGeom prst="rect">
                  <a:avLst/>
                </a:prstGeom>
                <a:noFill/>
              </p:spPr>
            </p:pic>
          </p:grpSp>
        </p:grpSp>
      </p:grpSp>
      <p:grpSp>
        <p:nvGrpSpPr>
          <p:cNvPr id="6" name="Group 46"/>
          <p:cNvGrpSpPr/>
          <p:nvPr/>
        </p:nvGrpSpPr>
        <p:grpSpPr>
          <a:xfrm>
            <a:off x="-2" y="3695804"/>
            <a:ext cx="9144002" cy="3162196"/>
            <a:chOff x="-2" y="3695804"/>
            <a:chExt cx="9144002" cy="3162196"/>
          </a:xfrm>
        </p:grpSpPr>
        <p:sp>
          <p:nvSpPr>
            <p:cNvPr id="44" name="Rectangle 43"/>
            <p:cNvSpPr/>
            <p:nvPr/>
          </p:nvSpPr>
          <p:spPr bwMode="auto">
            <a:xfrm rot="5400000">
              <a:off x="2990901" y="704901"/>
              <a:ext cx="3162196" cy="9144002"/>
            </a:xfrm>
            <a:prstGeom prst="rect">
              <a:avLst/>
            </a:prstGeom>
            <a:gradFill>
              <a:gsLst>
                <a:gs pos="0">
                  <a:schemeClr val="bg1">
                    <a:alpha val="51000"/>
                  </a:schemeClr>
                </a:gs>
                <a:gs pos="50000">
                  <a:schemeClr val="bg1">
                    <a:lumMod val="95000"/>
                    <a:lumOff val="5000"/>
                    <a:alpha val="45000"/>
                  </a:schemeClr>
                </a:gs>
                <a:gs pos="100000">
                  <a:schemeClr val="bg1">
                    <a:alpha val="0"/>
                  </a:schemeClr>
                </a:gs>
              </a:gsLst>
            </a:gradFill>
            <a:ln>
              <a:solidFill>
                <a:schemeClr val="accent4">
                  <a:lumMod val="75000"/>
                </a:schemeClr>
              </a:solid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l" rtl="0"/>
              <a:endParaRPr lang="en-US" sz="2400" b="1" kern="1200" dirty="0">
                <a:solidFill>
                  <a:prstClr val="white"/>
                </a:solidFill>
                <a:latin typeface="Segoe"/>
                <a:ea typeface="+mn-ea"/>
                <a:cs typeface="+mn-cs"/>
              </a:endParaRPr>
            </a:p>
          </p:txBody>
        </p:sp>
        <p:pic>
          <p:nvPicPr>
            <p:cNvPr id="21" name="Picture 20" descr="WV-SP1_h_bL_r.png"/>
            <p:cNvPicPr>
              <a:picLocks noChangeAspect="1"/>
            </p:cNvPicPr>
            <p:nvPr/>
          </p:nvPicPr>
          <p:blipFill>
            <a:blip r:embed="rId4" cstate="print"/>
            <a:stretch>
              <a:fillRect/>
            </a:stretch>
          </p:blipFill>
          <p:spPr>
            <a:xfrm>
              <a:off x="3474265" y="3902040"/>
              <a:ext cx="2195469" cy="609866"/>
            </a:xfrm>
            <a:prstGeom prst="rect">
              <a:avLst/>
            </a:prstGeom>
            <a:noFill/>
            <a:effectLst>
              <a:outerShdw blurRad="50800" dist="50800" dir="2700000" algn="tl" rotWithShape="0">
                <a:schemeClr val="tx1">
                  <a:alpha val="40000"/>
                </a:schemeClr>
              </a:outerShdw>
            </a:effectLst>
          </p:spPr>
        </p:pic>
        <p:sp>
          <p:nvSpPr>
            <p:cNvPr id="43" name="TextBox 42"/>
            <p:cNvSpPr txBox="1"/>
            <p:nvPr/>
          </p:nvSpPr>
          <p:spPr>
            <a:xfrm>
              <a:off x="1310176" y="4515172"/>
              <a:ext cx="7397087" cy="369332"/>
            </a:xfrm>
            <a:prstGeom prst="rect">
              <a:avLst/>
            </a:prstGeom>
            <a:noFill/>
          </p:spPr>
          <p:txBody>
            <a:bodyPr wrap="square" rtlCol="0">
              <a:spAutoFit/>
            </a:bodyPr>
            <a:lstStyle/>
            <a:p>
              <a:pPr algn="ctr"/>
              <a:r>
                <a:rPr lang="en-US" b="1" i="1" dirty="0" smtClean="0">
                  <a:effectLst>
                    <a:outerShdw blurRad="38100" dist="38100" dir="2700000" algn="tl">
                      <a:srgbClr val="000000">
                        <a:alpha val="43137"/>
                      </a:srgbClr>
                    </a:outerShdw>
                  </a:effectLst>
                </a:rPr>
                <a:t>Few Changes: </a:t>
              </a:r>
              <a:r>
                <a:rPr lang="en-US" i="1" dirty="0" smtClean="0">
                  <a:effectLst>
                    <a:outerShdw blurRad="38100" dist="38100" dir="2700000" algn="tl">
                      <a:srgbClr val="000000">
                        <a:alpha val="43137"/>
                      </a:srgbClr>
                    </a:outerShdw>
                  </a:effectLst>
                </a:rPr>
                <a:t>Focus on quality and reliability improvements</a:t>
              </a:r>
            </a:p>
          </p:txBody>
        </p:sp>
      </p:grpSp>
      <p:sp>
        <p:nvSpPr>
          <p:cNvPr id="5" name="Title 4"/>
          <p:cNvSpPr>
            <a:spLocks noGrp="1"/>
          </p:cNvSpPr>
          <p:nvPr>
            <p:ph type="title"/>
          </p:nvPr>
        </p:nvSpPr>
        <p:spPr>
          <a:xfrm>
            <a:off x="381000" y="158938"/>
            <a:ext cx="8382000" cy="941796"/>
          </a:xfrm>
        </p:spPr>
        <p:txBody>
          <a:bodyPr>
            <a:normAutofit fontScale="90000"/>
          </a:bodyPr>
          <a:lstStyle/>
          <a:p>
            <a:r>
              <a:rPr sz="4400" smtClean="0"/>
              <a:t>Windows 7 Builds on Windows Vista</a:t>
            </a:r>
            <a:br>
              <a:rPr sz="4400" smtClean="0"/>
            </a:br>
            <a:r>
              <a:rPr sz="2700"/>
              <a:t>Deployment, Testing, and Pilots Today Will Continue to Pay Off</a:t>
            </a:r>
            <a:endParaRPr sz="4400"/>
          </a:p>
        </p:txBody>
      </p:sp>
      <p:grpSp>
        <p:nvGrpSpPr>
          <p:cNvPr id="7" name="Group 45"/>
          <p:cNvGrpSpPr/>
          <p:nvPr/>
        </p:nvGrpSpPr>
        <p:grpSpPr>
          <a:xfrm>
            <a:off x="-2" y="5228042"/>
            <a:ext cx="9144002" cy="1629958"/>
            <a:chOff x="-2" y="5228042"/>
            <a:chExt cx="9144002" cy="1629958"/>
          </a:xfrm>
        </p:grpSpPr>
        <p:sp>
          <p:nvSpPr>
            <p:cNvPr id="16" name="Rectangle 15"/>
            <p:cNvSpPr/>
            <p:nvPr/>
          </p:nvSpPr>
          <p:spPr bwMode="auto">
            <a:xfrm rot="5400000">
              <a:off x="3757020" y="1471020"/>
              <a:ext cx="1629958" cy="9144002"/>
            </a:xfrm>
            <a:prstGeom prst="rect">
              <a:avLst/>
            </a:prstGeom>
            <a:gradFill>
              <a:gsLst>
                <a:gs pos="0">
                  <a:schemeClr val="bg1">
                    <a:alpha val="51000"/>
                  </a:schemeClr>
                </a:gs>
                <a:gs pos="50000">
                  <a:schemeClr val="bg1">
                    <a:lumMod val="95000"/>
                    <a:lumOff val="5000"/>
                    <a:alpha val="45000"/>
                  </a:schemeClr>
                </a:gs>
                <a:gs pos="100000">
                  <a:schemeClr val="bg1">
                    <a:alpha val="0"/>
                  </a:schemeClr>
                </a:gs>
              </a:gsLst>
            </a:gradFill>
            <a:ln>
              <a:solidFill>
                <a:schemeClr val="accent4">
                  <a:lumMod val="75000"/>
                </a:schemeClr>
              </a:solidFill>
              <a:headEnd type="none" w="med" len="med"/>
              <a:tailEnd type="none" w="med" len="med"/>
            </a:ln>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l" rtl="0"/>
              <a:endParaRPr lang="en-US" sz="2400" b="1" kern="1200" dirty="0">
                <a:solidFill>
                  <a:prstClr val="white"/>
                </a:solidFill>
                <a:latin typeface="Segoe"/>
                <a:ea typeface="+mn-ea"/>
                <a:cs typeface="+mn-cs"/>
              </a:endParaRPr>
            </a:p>
          </p:txBody>
        </p:sp>
        <p:pic>
          <p:nvPicPr>
            <p:cNvPr id="17" name="Picture 16" descr="C:\Documents and Settings\Freelance1\Desktop\Windows Vista Logo Horizontal W.png"/>
            <p:cNvPicPr>
              <a:picLocks noChangeAspect="1" noChangeArrowheads="1"/>
            </p:cNvPicPr>
            <p:nvPr/>
          </p:nvPicPr>
          <p:blipFill>
            <a:blip r:embed="rId3" cstate="print"/>
            <a:srcRect/>
            <a:stretch>
              <a:fillRect/>
            </a:stretch>
          </p:blipFill>
          <p:spPr bwMode="auto">
            <a:xfrm>
              <a:off x="3391385" y="5350124"/>
              <a:ext cx="2361229" cy="551786"/>
            </a:xfrm>
            <a:prstGeom prst="rect">
              <a:avLst/>
            </a:prstGeom>
            <a:noFill/>
          </p:spPr>
        </p:pic>
        <p:sp>
          <p:nvSpPr>
            <p:cNvPr id="19" name="TextBox 18"/>
            <p:cNvSpPr txBox="1"/>
            <p:nvPr/>
          </p:nvSpPr>
          <p:spPr>
            <a:xfrm>
              <a:off x="2255108" y="5905176"/>
              <a:ext cx="4633783" cy="646331"/>
            </a:xfrm>
            <a:prstGeom prst="rect">
              <a:avLst/>
            </a:prstGeom>
            <a:noFill/>
          </p:spPr>
          <p:txBody>
            <a:bodyPr wrap="square" rtlCol="0">
              <a:spAutoFit/>
            </a:bodyPr>
            <a:lstStyle/>
            <a:p>
              <a:pPr algn="ctr"/>
              <a:r>
                <a:rPr lang="en-US" b="1" i="1" dirty="0" smtClean="0">
                  <a:effectLst>
                    <a:outerShdw blurRad="38100" dist="38100" dir="2700000" algn="tl">
                      <a:srgbClr val="000000">
                        <a:alpha val="43137"/>
                      </a:srgbClr>
                    </a:outerShdw>
                  </a:effectLst>
                </a:rPr>
                <a:t>Deep Changes: </a:t>
              </a:r>
              <a:r>
                <a:rPr lang="en-US" i="1" dirty="0" smtClean="0">
                  <a:effectLst>
                    <a:outerShdw blurRad="38100" dist="38100" dir="2700000" algn="tl">
                      <a:srgbClr val="000000">
                        <a:alpha val="43137"/>
                      </a:srgbClr>
                    </a:outerShdw>
                  </a:effectLst>
                </a:rPr>
                <a:t>New models for security, drivers, deployment, and networking</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This:</a:t>
            </a:r>
            <a:r>
              <a:rPr lang="en-US" b="1" dirty="0" smtClean="0"/>
              <a:t> </a:t>
            </a:r>
            <a:endParaRPr lang="en-US" dirty="0"/>
          </a:p>
        </p:txBody>
      </p:sp>
      <p:sp>
        <p:nvSpPr>
          <p:cNvPr id="3" name="Text Placeholder 2"/>
          <p:cNvSpPr>
            <a:spLocks noGrp="1"/>
          </p:cNvSpPr>
          <p:nvPr>
            <p:ph type="body" sz="quarter" idx="4294967295"/>
          </p:nvPr>
        </p:nvSpPr>
        <p:spPr>
          <a:xfrm>
            <a:off x="342900" y="1309952"/>
            <a:ext cx="8382000" cy="2944548"/>
          </a:xfrm>
          <a:prstGeom prst="rect">
            <a:avLst/>
          </a:prstGeom>
          <a:solidFill>
            <a:schemeClr val="tx1"/>
          </a:solidFill>
        </p:spPr>
        <p:txBody>
          <a:bodyPr/>
          <a:lstStyle/>
          <a:p>
            <a:pPr marL="396875" indent="-396875" algn="l" defTabSz="914363" rtl="0" eaLnBrk="1" latinLnBrk="0" hangingPunct="1">
              <a:lnSpc>
                <a:spcPct val="90000"/>
              </a:lnSpc>
              <a:spcBef>
                <a:spcPct val="20000"/>
              </a:spcBef>
              <a:buFontTx/>
              <a:buNone/>
            </a:pPr>
            <a:r>
              <a:rPr lang="en-US" sz="1600" b="1" kern="1200" dirty="0" smtClean="0">
                <a:solidFill>
                  <a:schemeClr val="bg1"/>
                </a:solidFill>
                <a:effectLst/>
                <a:latin typeface="Courier New" pitchFamily="49" charset="0"/>
                <a:ea typeface="+mn-ea"/>
                <a:cs typeface="Courier New" pitchFamily="49" charset="0"/>
              </a:rPr>
              <a:t>HMODULE </a:t>
            </a:r>
            <a:r>
              <a:rPr lang="en-US" sz="1600" b="1" kern="1200" dirty="0" err="1" smtClean="0">
                <a:solidFill>
                  <a:schemeClr val="bg1"/>
                </a:solidFill>
                <a:effectLst/>
                <a:latin typeface="Courier New" pitchFamily="49" charset="0"/>
                <a:ea typeface="+mn-ea"/>
                <a:cs typeface="Courier New" pitchFamily="49" charset="0"/>
              </a:rPr>
              <a:t>hMod</a:t>
            </a:r>
            <a:r>
              <a:rPr lang="en-US" sz="1600" b="1" kern="1200" dirty="0" smtClean="0">
                <a:solidFill>
                  <a:schemeClr val="bg1"/>
                </a:solidFill>
                <a:effectLst/>
                <a:latin typeface="Courier New" pitchFamily="49" charset="0"/>
                <a:ea typeface="+mn-ea"/>
                <a:cs typeface="Courier New" pitchFamily="49" charset="0"/>
              </a:rPr>
              <a:t>;</a:t>
            </a:r>
          </a:p>
          <a:p>
            <a:pPr marL="396875" indent="-396875" algn="l" defTabSz="914363" rtl="0" eaLnBrk="1" latinLnBrk="0" hangingPunct="1">
              <a:lnSpc>
                <a:spcPct val="90000"/>
              </a:lnSpc>
              <a:spcBef>
                <a:spcPct val="20000"/>
              </a:spcBef>
              <a:buFontTx/>
              <a:buNone/>
            </a:pPr>
            <a:r>
              <a:rPr lang="en-US" sz="1600" b="1" kern="1200" dirty="0" smtClean="0">
                <a:solidFill>
                  <a:schemeClr val="bg1"/>
                </a:solidFill>
                <a:effectLst/>
                <a:latin typeface="Courier New" pitchFamily="49" charset="0"/>
                <a:ea typeface="+mn-ea"/>
                <a:cs typeface="Courier New" pitchFamily="49" charset="0"/>
              </a:rPr>
              <a:t> </a:t>
            </a:r>
          </a:p>
          <a:p>
            <a:pPr marL="396875" indent="-396875" algn="l" defTabSz="914363" rtl="0" eaLnBrk="1" latinLnBrk="0" hangingPunct="1">
              <a:lnSpc>
                <a:spcPct val="90000"/>
              </a:lnSpc>
              <a:spcBef>
                <a:spcPct val="20000"/>
              </a:spcBef>
              <a:buFontTx/>
              <a:buNone/>
            </a:pPr>
            <a:r>
              <a:rPr lang="en-US" sz="1600" b="1" kern="1200" dirty="0" err="1" smtClean="0">
                <a:solidFill>
                  <a:schemeClr val="bg1"/>
                </a:solidFill>
                <a:effectLst/>
                <a:latin typeface="Courier New" pitchFamily="49" charset="0"/>
                <a:ea typeface="+mn-ea"/>
                <a:cs typeface="Courier New" pitchFamily="49" charset="0"/>
              </a:rPr>
              <a:t>hMod</a:t>
            </a:r>
            <a:r>
              <a:rPr lang="en-US" sz="1600" b="1" kern="1200" dirty="0" smtClean="0">
                <a:solidFill>
                  <a:schemeClr val="bg1"/>
                </a:solidFill>
                <a:effectLst/>
                <a:latin typeface="Courier New" pitchFamily="49" charset="0"/>
                <a:ea typeface="+mn-ea"/>
                <a:cs typeface="Courier New" pitchFamily="49" charset="0"/>
              </a:rPr>
              <a:t> = LoadLibraryFromSystem32(</a:t>
            </a:r>
            <a:r>
              <a:rPr lang="en-US" sz="1600" b="1" kern="1200" dirty="0" err="1" smtClean="0">
                <a:solidFill>
                  <a:schemeClr val="bg1"/>
                </a:solidFill>
                <a:effectLst/>
                <a:latin typeface="Courier New" pitchFamily="49" charset="0"/>
                <a:ea typeface="+mn-ea"/>
                <a:cs typeface="Courier New" pitchFamily="49" charset="0"/>
              </a:rPr>
              <a:t>L"Apphelp.dll</a:t>
            </a:r>
            <a:r>
              <a:rPr lang="en-US" sz="1600" b="1" kern="1200" dirty="0" smtClean="0">
                <a:solidFill>
                  <a:schemeClr val="bg1"/>
                </a:solidFill>
                <a:effectLst/>
                <a:latin typeface="Courier New" pitchFamily="49" charset="0"/>
                <a:ea typeface="+mn-ea"/>
                <a:cs typeface="Courier New" pitchFamily="49" charset="0"/>
              </a:rPr>
              <a:t>");</a:t>
            </a:r>
          </a:p>
          <a:p>
            <a:pPr marL="396875" indent="-396875" algn="l" defTabSz="914363" rtl="0" eaLnBrk="1" latinLnBrk="0" hangingPunct="1">
              <a:lnSpc>
                <a:spcPct val="90000"/>
              </a:lnSpc>
              <a:spcBef>
                <a:spcPct val="20000"/>
              </a:spcBef>
              <a:buFontTx/>
              <a:buNone/>
            </a:pPr>
            <a:r>
              <a:rPr lang="en-US" sz="1600" b="1" kern="1200" dirty="0" smtClean="0">
                <a:solidFill>
                  <a:schemeClr val="bg1"/>
                </a:solidFill>
                <a:effectLst/>
                <a:latin typeface="Courier New" pitchFamily="49" charset="0"/>
                <a:ea typeface="+mn-ea"/>
                <a:cs typeface="Courier New" pitchFamily="49" charset="0"/>
              </a:rPr>
              <a:t>if (</a:t>
            </a:r>
            <a:r>
              <a:rPr lang="en-US" sz="1600" b="1" kern="1200" dirty="0" err="1" smtClean="0">
                <a:solidFill>
                  <a:schemeClr val="bg1"/>
                </a:solidFill>
                <a:effectLst/>
                <a:latin typeface="Courier New" pitchFamily="49" charset="0"/>
                <a:ea typeface="+mn-ea"/>
                <a:cs typeface="Courier New" pitchFamily="49" charset="0"/>
              </a:rPr>
              <a:t>hMod</a:t>
            </a:r>
            <a:r>
              <a:rPr lang="en-US" sz="1600" b="1" kern="1200" dirty="0" smtClean="0">
                <a:solidFill>
                  <a:schemeClr val="bg1"/>
                </a:solidFill>
                <a:effectLst/>
                <a:latin typeface="Courier New" pitchFamily="49" charset="0"/>
                <a:ea typeface="+mn-ea"/>
                <a:cs typeface="Courier New" pitchFamily="49" charset="0"/>
              </a:rPr>
              <a:t>) return </a:t>
            </a:r>
            <a:r>
              <a:rPr lang="en-US" sz="1600" b="1" kern="1200" dirty="0" err="1" smtClean="0">
                <a:solidFill>
                  <a:schemeClr val="bg1"/>
                </a:solidFill>
                <a:effectLst/>
                <a:latin typeface="Courier New" pitchFamily="49" charset="0"/>
                <a:ea typeface="+mn-ea"/>
                <a:cs typeface="Courier New" pitchFamily="49" charset="0"/>
              </a:rPr>
              <a:t>hMod</a:t>
            </a:r>
            <a:r>
              <a:rPr lang="en-US" sz="1600" b="1" kern="1200" dirty="0" smtClean="0">
                <a:solidFill>
                  <a:schemeClr val="bg1"/>
                </a:solidFill>
                <a:effectLst/>
                <a:latin typeface="Courier New" pitchFamily="49" charset="0"/>
                <a:ea typeface="+mn-ea"/>
                <a:cs typeface="Courier New" pitchFamily="49" charset="0"/>
              </a:rPr>
              <a:t>;</a:t>
            </a:r>
          </a:p>
          <a:p>
            <a:pPr marL="396875" indent="-396875" algn="l" defTabSz="914363" rtl="0" eaLnBrk="1" latinLnBrk="0" hangingPunct="1">
              <a:lnSpc>
                <a:spcPct val="90000"/>
              </a:lnSpc>
              <a:spcBef>
                <a:spcPct val="20000"/>
              </a:spcBef>
              <a:buFontTx/>
              <a:buNone/>
            </a:pPr>
            <a:r>
              <a:rPr lang="en-US" sz="1600" b="1" kern="1200" dirty="0" smtClean="0">
                <a:solidFill>
                  <a:schemeClr val="bg1"/>
                </a:solidFill>
                <a:effectLst/>
                <a:latin typeface="Courier New" pitchFamily="49" charset="0"/>
                <a:ea typeface="+mn-ea"/>
                <a:cs typeface="Courier New" pitchFamily="49" charset="0"/>
              </a:rPr>
              <a:t> </a:t>
            </a:r>
          </a:p>
          <a:p>
            <a:pPr marL="396875" indent="-396875" algn="l" defTabSz="914363" rtl="0" eaLnBrk="1" latinLnBrk="0" hangingPunct="1">
              <a:lnSpc>
                <a:spcPct val="90000"/>
              </a:lnSpc>
              <a:spcBef>
                <a:spcPct val="20000"/>
              </a:spcBef>
              <a:buFontTx/>
              <a:buNone/>
            </a:pPr>
            <a:r>
              <a:rPr lang="en-US" sz="1600" b="1" kern="1200" dirty="0" err="1" smtClean="0">
                <a:solidFill>
                  <a:schemeClr val="bg1"/>
                </a:solidFill>
                <a:effectLst/>
                <a:latin typeface="Courier New" pitchFamily="49" charset="0"/>
                <a:ea typeface="+mn-ea"/>
                <a:cs typeface="Courier New" pitchFamily="49" charset="0"/>
              </a:rPr>
              <a:t>hMod</a:t>
            </a:r>
            <a:r>
              <a:rPr lang="en-US" sz="1600" b="1" kern="1200" dirty="0" smtClean="0">
                <a:solidFill>
                  <a:schemeClr val="bg1"/>
                </a:solidFill>
                <a:effectLst/>
                <a:latin typeface="Courier New" pitchFamily="49" charset="0"/>
                <a:ea typeface="+mn-ea"/>
                <a:cs typeface="Courier New" pitchFamily="49" charset="0"/>
              </a:rPr>
              <a:t> = LoadLibraryFromSystem32(</a:t>
            </a:r>
            <a:r>
              <a:rPr lang="en-US" sz="1600" b="1" kern="1200" dirty="0" err="1" smtClean="0">
                <a:solidFill>
                  <a:schemeClr val="bg1"/>
                </a:solidFill>
                <a:effectLst/>
                <a:latin typeface="Courier New" pitchFamily="49" charset="0"/>
                <a:ea typeface="+mn-ea"/>
                <a:cs typeface="Courier New" pitchFamily="49" charset="0"/>
              </a:rPr>
              <a:t>L"sdbapiu.dll</a:t>
            </a:r>
            <a:r>
              <a:rPr lang="en-US" sz="1600" b="1" kern="1200" dirty="0" smtClean="0">
                <a:solidFill>
                  <a:schemeClr val="bg1"/>
                </a:solidFill>
                <a:effectLst/>
                <a:latin typeface="Courier New" pitchFamily="49" charset="0"/>
                <a:ea typeface="+mn-ea"/>
                <a:cs typeface="Courier New" pitchFamily="49" charset="0"/>
              </a:rPr>
              <a:t>");</a:t>
            </a:r>
          </a:p>
          <a:p>
            <a:pPr marL="396875" indent="-396875" algn="l" defTabSz="914363" rtl="0" eaLnBrk="1" latinLnBrk="0" hangingPunct="1">
              <a:lnSpc>
                <a:spcPct val="90000"/>
              </a:lnSpc>
              <a:spcBef>
                <a:spcPct val="20000"/>
              </a:spcBef>
              <a:buFontTx/>
              <a:buNone/>
            </a:pPr>
            <a:r>
              <a:rPr lang="en-US" sz="1600" b="1" kern="1200" dirty="0" smtClean="0">
                <a:solidFill>
                  <a:schemeClr val="bg1"/>
                </a:solidFill>
                <a:effectLst/>
                <a:latin typeface="Courier New" pitchFamily="49" charset="0"/>
                <a:ea typeface="+mn-ea"/>
                <a:cs typeface="Courier New" pitchFamily="49" charset="0"/>
              </a:rPr>
              <a:t>if (</a:t>
            </a:r>
            <a:r>
              <a:rPr lang="en-US" sz="1600" b="1" kern="1200" dirty="0" err="1" smtClean="0">
                <a:solidFill>
                  <a:schemeClr val="bg1"/>
                </a:solidFill>
                <a:effectLst/>
                <a:latin typeface="Courier New" pitchFamily="49" charset="0"/>
                <a:ea typeface="+mn-ea"/>
                <a:cs typeface="Courier New" pitchFamily="49" charset="0"/>
              </a:rPr>
              <a:t>hMod</a:t>
            </a:r>
            <a:r>
              <a:rPr lang="en-US" sz="1600" b="1" kern="1200" dirty="0" smtClean="0">
                <a:solidFill>
                  <a:schemeClr val="bg1"/>
                </a:solidFill>
                <a:effectLst/>
                <a:latin typeface="Courier New" pitchFamily="49" charset="0"/>
                <a:ea typeface="+mn-ea"/>
                <a:cs typeface="Courier New" pitchFamily="49" charset="0"/>
              </a:rPr>
              <a:t>) return </a:t>
            </a:r>
            <a:r>
              <a:rPr lang="en-US" sz="1600" b="1" kern="1200" dirty="0" err="1" smtClean="0">
                <a:solidFill>
                  <a:schemeClr val="bg1"/>
                </a:solidFill>
                <a:effectLst/>
                <a:latin typeface="Courier New" pitchFamily="49" charset="0"/>
                <a:ea typeface="+mn-ea"/>
                <a:cs typeface="Courier New" pitchFamily="49" charset="0"/>
              </a:rPr>
              <a:t>hMod</a:t>
            </a:r>
            <a:r>
              <a:rPr lang="en-US" sz="1600" b="1" kern="1200" dirty="0" smtClean="0">
                <a:solidFill>
                  <a:schemeClr val="bg1"/>
                </a:solidFill>
                <a:effectLst/>
                <a:latin typeface="Courier New" pitchFamily="49" charset="0"/>
                <a:ea typeface="+mn-ea"/>
                <a:cs typeface="Courier New" pitchFamily="49" charset="0"/>
              </a:rPr>
              <a:t>;</a:t>
            </a:r>
          </a:p>
          <a:p>
            <a:pPr marL="396875" indent="-396875" algn="l" defTabSz="914363" rtl="0" eaLnBrk="1" latinLnBrk="0" hangingPunct="1">
              <a:lnSpc>
                <a:spcPct val="90000"/>
              </a:lnSpc>
              <a:spcBef>
                <a:spcPct val="20000"/>
              </a:spcBef>
              <a:buFontTx/>
              <a:buNone/>
            </a:pPr>
            <a:r>
              <a:rPr lang="en-US" sz="1600" b="1" kern="1200" dirty="0" smtClean="0">
                <a:solidFill>
                  <a:schemeClr val="bg1"/>
                </a:solidFill>
                <a:effectLst/>
                <a:latin typeface="Courier New" pitchFamily="49" charset="0"/>
                <a:ea typeface="+mn-ea"/>
                <a:cs typeface="Courier New" pitchFamily="49" charset="0"/>
              </a:rPr>
              <a:t> </a:t>
            </a:r>
          </a:p>
          <a:p>
            <a:pPr marL="396875" indent="-396875" algn="l" defTabSz="914363" rtl="0" eaLnBrk="1" latinLnBrk="0" hangingPunct="1">
              <a:lnSpc>
                <a:spcPct val="90000"/>
              </a:lnSpc>
              <a:spcBef>
                <a:spcPct val="20000"/>
              </a:spcBef>
              <a:buFontTx/>
              <a:buNone/>
            </a:pPr>
            <a:r>
              <a:rPr lang="en-US" sz="1600" b="1" kern="1200" dirty="0" err="1" smtClean="0">
                <a:solidFill>
                  <a:schemeClr val="bg1"/>
                </a:solidFill>
                <a:effectLst/>
                <a:latin typeface="Courier New" pitchFamily="49" charset="0"/>
                <a:ea typeface="+mn-ea"/>
                <a:cs typeface="Courier New" pitchFamily="49" charset="0"/>
              </a:rPr>
              <a:t>hMod</a:t>
            </a:r>
            <a:r>
              <a:rPr lang="en-US" sz="1600" b="1" kern="1200" dirty="0" smtClean="0">
                <a:solidFill>
                  <a:schemeClr val="bg1"/>
                </a:solidFill>
                <a:effectLst/>
                <a:latin typeface="Courier New" pitchFamily="49" charset="0"/>
                <a:ea typeface="+mn-ea"/>
                <a:cs typeface="Courier New" pitchFamily="49" charset="0"/>
              </a:rPr>
              <a:t> = LoadLibraryFromSystem32(</a:t>
            </a:r>
            <a:r>
              <a:rPr lang="en-US" sz="1600" b="1" kern="1200" dirty="0" err="1" smtClean="0">
                <a:solidFill>
                  <a:schemeClr val="bg1"/>
                </a:solidFill>
                <a:effectLst/>
                <a:latin typeface="Courier New" pitchFamily="49" charset="0"/>
                <a:ea typeface="+mn-ea"/>
                <a:cs typeface="Courier New" pitchFamily="49" charset="0"/>
              </a:rPr>
              <a:t>L"sdbapi.dll</a:t>
            </a:r>
            <a:r>
              <a:rPr lang="en-US" sz="1600" b="1" kern="1200" dirty="0" smtClean="0">
                <a:solidFill>
                  <a:schemeClr val="bg1"/>
                </a:solidFill>
                <a:effectLst/>
                <a:latin typeface="Courier New" pitchFamily="49" charset="0"/>
                <a:ea typeface="+mn-ea"/>
                <a:cs typeface="Courier New" pitchFamily="49" charset="0"/>
              </a:rPr>
              <a:t>");</a:t>
            </a:r>
          </a:p>
          <a:p>
            <a:pPr marL="396875" indent="-396875" algn="l" defTabSz="914363" rtl="0" eaLnBrk="1" latinLnBrk="0" hangingPunct="1">
              <a:lnSpc>
                <a:spcPct val="90000"/>
              </a:lnSpc>
              <a:spcBef>
                <a:spcPct val="20000"/>
              </a:spcBef>
              <a:buFontTx/>
              <a:buNone/>
            </a:pPr>
            <a:r>
              <a:rPr lang="en-US" sz="1600" b="1" kern="1200" dirty="0" smtClean="0">
                <a:solidFill>
                  <a:schemeClr val="bg1"/>
                </a:solidFill>
                <a:effectLst/>
                <a:latin typeface="Courier New" pitchFamily="49" charset="0"/>
                <a:ea typeface="+mn-ea"/>
                <a:cs typeface="Courier New" pitchFamily="49" charset="0"/>
              </a:rPr>
              <a:t>if (</a:t>
            </a:r>
            <a:r>
              <a:rPr lang="en-US" sz="1600" b="1" kern="1200" dirty="0" err="1" smtClean="0">
                <a:solidFill>
                  <a:schemeClr val="bg1"/>
                </a:solidFill>
                <a:effectLst/>
                <a:latin typeface="Courier New" pitchFamily="49" charset="0"/>
                <a:ea typeface="+mn-ea"/>
                <a:cs typeface="Courier New" pitchFamily="49" charset="0"/>
              </a:rPr>
              <a:t>hMod</a:t>
            </a:r>
            <a:r>
              <a:rPr lang="en-US" sz="1600" b="1" kern="1200" dirty="0" smtClean="0">
                <a:solidFill>
                  <a:schemeClr val="bg1"/>
                </a:solidFill>
                <a:effectLst/>
                <a:latin typeface="Courier New" pitchFamily="49" charset="0"/>
                <a:ea typeface="+mn-ea"/>
                <a:cs typeface="Courier New" pitchFamily="49" charset="0"/>
              </a:rPr>
              <a:t>) return </a:t>
            </a:r>
            <a:r>
              <a:rPr lang="en-US" sz="1600" b="1" kern="1200" dirty="0" err="1" smtClean="0">
                <a:solidFill>
                  <a:schemeClr val="bg1"/>
                </a:solidFill>
                <a:effectLst/>
                <a:latin typeface="Courier New" pitchFamily="49" charset="0"/>
                <a:ea typeface="+mn-ea"/>
                <a:cs typeface="Courier New" pitchFamily="49" charset="0"/>
              </a:rPr>
              <a:t>hMod</a:t>
            </a:r>
            <a:r>
              <a:rPr lang="en-US" sz="1600" b="1" kern="1200" dirty="0" smtClean="0">
                <a:solidFill>
                  <a:schemeClr val="bg1"/>
                </a:solidFill>
                <a:effectLst/>
                <a:latin typeface="Courier New" pitchFamily="49" charset="0"/>
                <a:ea typeface="+mn-ea"/>
                <a:cs typeface="Courier New" pitchFamily="49" charset="0"/>
              </a:rPr>
              <a:t>;</a:t>
            </a:r>
          </a:p>
          <a:p>
            <a:pPr>
              <a:buNone/>
            </a:pPr>
            <a:endParaRPr lang="en-US" b="1" dirty="0" smtClean="0">
              <a:effectLst/>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Low-Level Binaries</a:t>
            </a:r>
            <a:endParaRPr lang="en-US" dirty="0"/>
          </a:p>
        </p:txBody>
      </p:sp>
      <p:sp>
        <p:nvSpPr>
          <p:cNvPr id="3" name="Text Placeholder 2"/>
          <p:cNvSpPr>
            <a:spLocks noGrp="1"/>
          </p:cNvSpPr>
          <p:nvPr>
            <p:ph type="body" idx="1"/>
          </p:nvPr>
        </p:nvSpPr>
        <p:spPr>
          <a:xfrm>
            <a:off x="387054" y="1420814"/>
            <a:ext cx="8375946" cy="5056186"/>
          </a:xfrm>
        </p:spPr>
        <p:txBody>
          <a:bodyPr>
            <a:normAutofit/>
          </a:bodyPr>
          <a:lstStyle/>
          <a:p>
            <a:r>
              <a:rPr lang="en-US" dirty="0" smtClean="0"/>
              <a:t>To improve the foundations of Windows, we have reorganized</a:t>
            </a:r>
          </a:p>
          <a:p>
            <a:r>
              <a:rPr lang="en-US" dirty="0" smtClean="0"/>
              <a:t>Example: functionality from kernel32.dll and advapi32.dll moved to kernelbase.dll</a:t>
            </a:r>
          </a:p>
          <a:p>
            <a:r>
              <a:rPr lang="en-US" dirty="0" smtClean="0"/>
              <a:t>Exported functions are forwarded</a:t>
            </a:r>
          </a:p>
          <a:p>
            <a:r>
              <a:rPr lang="en-US" dirty="0" smtClean="0"/>
              <a:t>Applications depending on offsets and undocumented APIs can break</a:t>
            </a:r>
          </a:p>
          <a:p>
            <a:r>
              <a:rPr lang="en-US" dirty="0" smtClean="0"/>
              <a:t>Guidance:</a:t>
            </a:r>
          </a:p>
          <a:p>
            <a:pPr lvl="1"/>
            <a:r>
              <a:rPr lang="en-US" dirty="0" smtClean="0"/>
              <a:t>Rewrite to use documented APIs</a:t>
            </a:r>
          </a:p>
          <a:p>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b="1" dirty="0" smtClean="0"/>
              <a:t>Miscellaneous Regressions</a:t>
            </a:r>
            <a:endParaRPr lang="en-US" dirty="0"/>
          </a:p>
        </p:txBody>
      </p:sp>
      <p:sp>
        <p:nvSpPr>
          <p:cNvPr id="3" name="Text Placeholder 2"/>
          <p:cNvSpPr>
            <a:spLocks noGrp="1"/>
          </p:cNvSpPr>
          <p:nvPr>
            <p:ph idx="1"/>
          </p:nvPr>
        </p:nvSpPr>
        <p:spPr>
          <a:xfrm>
            <a:off x="381000" y="1411552"/>
            <a:ext cx="8382000" cy="3619452"/>
          </a:xfrm>
          <a:prstGeom prst="rect">
            <a:avLst/>
          </a:prstGeom>
        </p:spPr>
        <p:txBody>
          <a:bodyPr/>
          <a:lstStyle/>
          <a:p>
            <a:pPr>
              <a:buFont typeface="Arial" pitchFamily="34" charset="0"/>
              <a:buChar char="•"/>
            </a:pPr>
            <a:r>
              <a:rPr lang="en-US" sz="2800" dirty="0" smtClean="0">
                <a:solidFill>
                  <a:schemeClr val="tx1"/>
                </a:solidFill>
                <a:effectLst/>
              </a:rPr>
              <a:t>Removal of Windows Mail </a:t>
            </a:r>
          </a:p>
          <a:p>
            <a:pPr>
              <a:buFont typeface="Arial" pitchFamily="34" charset="0"/>
              <a:buChar char="•"/>
            </a:pPr>
            <a:r>
              <a:rPr lang="en-US" sz="2800" dirty="0" smtClean="0">
                <a:solidFill>
                  <a:schemeClr val="tx1"/>
                </a:solidFill>
                <a:effectLst/>
              </a:rPr>
              <a:t>Removal of Windows Movie Maker </a:t>
            </a:r>
          </a:p>
          <a:p>
            <a:pPr>
              <a:buFont typeface="Arial" pitchFamily="34" charset="0"/>
              <a:buChar char="•"/>
            </a:pPr>
            <a:r>
              <a:rPr lang="en-US" sz="2800" dirty="0" smtClean="0">
                <a:solidFill>
                  <a:schemeClr val="tx1"/>
                </a:solidFill>
                <a:effectLst/>
              </a:rPr>
              <a:t>NLS Sorting Changes </a:t>
            </a:r>
          </a:p>
          <a:p>
            <a:pPr>
              <a:buFont typeface="Arial" pitchFamily="34" charset="0"/>
              <a:buChar char="•"/>
            </a:pPr>
            <a:r>
              <a:rPr lang="en-US" sz="2800" dirty="0" smtClean="0">
                <a:solidFill>
                  <a:schemeClr val="tx1"/>
                </a:solidFill>
                <a:effectLst/>
              </a:rPr>
              <a:t>Internet Explorer 8 - User Agent String </a:t>
            </a:r>
          </a:p>
          <a:p>
            <a:pPr>
              <a:buFont typeface="Arial" pitchFamily="34" charset="0"/>
              <a:buChar char="•"/>
            </a:pPr>
            <a:r>
              <a:rPr lang="en-US" sz="2800" dirty="0" smtClean="0">
                <a:solidFill>
                  <a:schemeClr val="tx1"/>
                </a:solidFill>
                <a:effectLst/>
              </a:rPr>
              <a:t>Removal of Windows Registry Reflection </a:t>
            </a:r>
          </a:p>
          <a:p>
            <a:pPr>
              <a:buFont typeface="Arial" pitchFamily="34" charset="0"/>
              <a:buChar char="•"/>
            </a:pPr>
            <a:r>
              <a:rPr lang="en-US" sz="2800" dirty="0" smtClean="0">
                <a:solidFill>
                  <a:schemeClr val="tx1"/>
                </a:solidFill>
                <a:effectLst/>
              </a:rPr>
              <a:t>Removal of WPDUSB.SYS Driver for Windows Portable Devices </a:t>
            </a:r>
          </a:p>
          <a:p>
            <a:pPr>
              <a:buFont typeface="Arial" pitchFamily="34" charset="0"/>
              <a:buChar char="•"/>
            </a:pPr>
            <a:r>
              <a:rPr lang="en-US" sz="2800" dirty="0" smtClean="0">
                <a:solidFill>
                  <a:schemeClr val="tx1"/>
                </a:solidFill>
                <a:effectLst/>
              </a:rPr>
              <a:t>Microsoft Message Queuing (MSMQ)</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it Better</a:t>
            </a:r>
            <a:endParaRPr lang="en-US" dirty="0"/>
          </a:p>
        </p:txBody>
      </p:sp>
      <p:sp>
        <p:nvSpPr>
          <p:cNvPr id="3" name="Text Placeholder 2"/>
          <p:cNvSpPr>
            <a:spLocks noGrp="1"/>
          </p:cNvSpPr>
          <p:nvPr>
            <p:ph type="body" idx="1"/>
          </p:nvPr>
        </p:nvSpPr>
        <p:spPr>
          <a:xfrm>
            <a:off x="387054" y="1420814"/>
            <a:ext cx="8375946" cy="984885"/>
          </a:xfrm>
        </p:spPr>
        <p:txBody>
          <a:bodyPr/>
          <a:lstStyle/>
          <a:p>
            <a:r>
              <a:rPr lang="en-US" dirty="0" smtClean="0"/>
              <a:t>High DPI</a:t>
            </a:r>
          </a:p>
          <a:p>
            <a:r>
              <a:rPr lang="en-US" dirty="0" smtClean="0"/>
              <a:t>Remote Desktop</a:t>
            </a:r>
            <a:endParaRPr lang="en-US"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DPI</a:t>
            </a:r>
            <a:endParaRPr lang="en-US" dirty="0"/>
          </a:p>
        </p:txBody>
      </p:sp>
      <p:sp>
        <p:nvSpPr>
          <p:cNvPr id="3" name="Text Placeholder 2"/>
          <p:cNvSpPr>
            <a:spLocks noGrp="1"/>
          </p:cNvSpPr>
          <p:nvPr>
            <p:ph type="body" idx="1"/>
          </p:nvPr>
        </p:nvSpPr>
        <p:spPr/>
        <p:txBody>
          <a:bodyPr/>
          <a:lstStyle/>
          <a:p>
            <a:pPr lvl="0"/>
            <a:r>
              <a:rPr lang="en-US" dirty="0" smtClean="0"/>
              <a:t>Windows 7 clean install determines DPI by  heuristics</a:t>
            </a:r>
          </a:p>
          <a:p>
            <a:endParaRPr lang="en-US" dirty="0" smtClean="0"/>
          </a:p>
          <a:p>
            <a:r>
              <a:rPr lang="en-US" dirty="0" smtClean="0"/>
              <a:t>Try</a:t>
            </a:r>
          </a:p>
          <a:p>
            <a:pPr lvl="1"/>
            <a:r>
              <a:rPr lang="en-US" dirty="0" smtClean="0"/>
              <a:t>Running with at least at a DPI of 125%</a:t>
            </a:r>
          </a:p>
          <a:p>
            <a:pPr lvl="1"/>
            <a:endParaRPr lang="en-US" dirty="0" smtClean="0"/>
          </a:p>
          <a:p>
            <a:r>
              <a:rPr lang="en-US" dirty="0" smtClean="0"/>
              <a:t>Guidance</a:t>
            </a:r>
          </a:p>
          <a:p>
            <a:pPr lvl="1"/>
            <a:r>
              <a:rPr lang="en-US" dirty="0" smtClean="0"/>
              <a:t>Fix issues and declare you are </a:t>
            </a:r>
            <a:r>
              <a:rPr lang="en-US" dirty="0" err="1" smtClean="0"/>
              <a:t>DPIAware</a:t>
            </a:r>
            <a:endParaRPr lang="en-US"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09398"/>
          </a:xfrm>
        </p:spPr>
        <p:txBody>
          <a:bodyPr/>
          <a:lstStyle/>
          <a:p>
            <a:r>
              <a:rPr lang="en-US" sz="4400" dirty="0" smtClean="0"/>
              <a:t>This Was Very Surprising To Us…</a:t>
            </a:r>
            <a:endParaRPr lang="en-US" sz="4400" dirty="0"/>
          </a:p>
        </p:txBody>
      </p:sp>
      <p:graphicFrame>
        <p:nvGraphicFramePr>
          <p:cNvPr id="5" name="Table 4"/>
          <p:cNvGraphicFramePr>
            <a:graphicFrameLocks noGrp="1"/>
          </p:cNvGraphicFramePr>
          <p:nvPr/>
        </p:nvGraphicFramePr>
        <p:xfrm>
          <a:off x="679639" y="1417638"/>
          <a:ext cx="3050963" cy="2338282"/>
        </p:xfrm>
        <a:graphic>
          <a:graphicData uri="http://schemas.openxmlformats.org/drawingml/2006/table">
            <a:tbl>
              <a:tblPr/>
              <a:tblGrid>
                <a:gridCol w="1606720"/>
                <a:gridCol w="1444243"/>
              </a:tblGrid>
              <a:tr h="590994">
                <a:tc>
                  <a:txBody>
                    <a:bodyPr/>
                    <a:lstStyle/>
                    <a:p>
                      <a:pPr algn="ctr" fontAlgn="ctr"/>
                      <a:r>
                        <a:rPr lang="en-US" sz="1400" b="1" i="0" u="none" strike="noStrike" dirty="0">
                          <a:solidFill>
                            <a:srgbClr val="000000"/>
                          </a:solidFill>
                          <a:latin typeface="Segoe UI" pitchFamily="34" charset="0"/>
                          <a:ea typeface="Segoe UI" pitchFamily="34" charset="0"/>
                          <a:cs typeface="Segoe UI" pitchFamily="34" charset="0"/>
                        </a:rPr>
                        <a:t>Monitor </a:t>
                      </a:r>
                      <a:r>
                        <a:rPr lang="en-US" sz="1400" b="1" i="0" u="none" strike="noStrike" dirty="0" smtClean="0">
                          <a:solidFill>
                            <a:srgbClr val="000000"/>
                          </a:solidFill>
                          <a:latin typeface="Segoe UI" pitchFamily="34" charset="0"/>
                          <a:ea typeface="Segoe UI" pitchFamily="34" charset="0"/>
                          <a:cs typeface="Segoe UI" pitchFamily="34" charset="0"/>
                        </a:rPr>
                        <a:t>Max Resolution</a:t>
                      </a:r>
                      <a:endParaRPr lang="en-US" sz="1400" b="1" i="0" u="none" strike="noStrike" dirty="0">
                        <a:solidFill>
                          <a:srgbClr val="000000"/>
                        </a:solidFill>
                        <a:latin typeface="Segoe UI" pitchFamily="34" charset="0"/>
                        <a:ea typeface="Segoe UI" pitchFamily="34" charset="0"/>
                        <a:cs typeface="Segoe UI" pitchFamily="34"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AAB0C8"/>
                      </a:solidFill>
                      <a:prstDash val="solid"/>
                      <a:round/>
                      <a:headEnd type="none" w="med" len="med"/>
                      <a:tailEnd type="none" w="med" len="med"/>
                    </a:lnB>
                    <a:solidFill>
                      <a:srgbClr val="AAB0C8"/>
                    </a:solidFill>
                  </a:tcPr>
                </a:tc>
                <a:tc>
                  <a:txBody>
                    <a:bodyPr/>
                    <a:lstStyle/>
                    <a:p>
                      <a:pPr algn="ctr" fontAlgn="ctr"/>
                      <a:r>
                        <a:rPr lang="en-US" sz="1400" b="1" i="0" u="none" strike="noStrike" dirty="0">
                          <a:solidFill>
                            <a:srgbClr val="000000"/>
                          </a:solidFill>
                          <a:latin typeface="Segoe UI" pitchFamily="34" charset="0"/>
                          <a:ea typeface="Segoe UI" pitchFamily="34" charset="0"/>
                          <a:cs typeface="Segoe UI" pitchFamily="34" charset="0"/>
                        </a:rPr>
                        <a:t>% </a:t>
                      </a:r>
                      <a:r>
                        <a:rPr lang="en-US" sz="1400" b="1" i="0" u="none" strike="noStrike" dirty="0" smtClean="0">
                          <a:solidFill>
                            <a:srgbClr val="000000"/>
                          </a:solidFill>
                          <a:latin typeface="Segoe UI" pitchFamily="34" charset="0"/>
                          <a:ea typeface="Segoe UI" pitchFamily="34" charset="0"/>
                          <a:cs typeface="Segoe UI" pitchFamily="34" charset="0"/>
                        </a:rPr>
                        <a:t>Set </a:t>
                      </a:r>
                      <a:r>
                        <a:rPr lang="en-US" sz="1400" b="1" i="0" u="none" strike="noStrike" dirty="0">
                          <a:solidFill>
                            <a:srgbClr val="000000"/>
                          </a:solidFill>
                          <a:latin typeface="Segoe UI" pitchFamily="34" charset="0"/>
                          <a:ea typeface="Segoe UI" pitchFamily="34" charset="0"/>
                          <a:cs typeface="Segoe UI" pitchFamily="34" charset="0"/>
                        </a:rPr>
                        <a:t>to </a:t>
                      </a:r>
                      <a:r>
                        <a:rPr lang="en-US" sz="1400" b="1" i="0" u="none" strike="noStrike" dirty="0" smtClean="0">
                          <a:solidFill>
                            <a:srgbClr val="000000"/>
                          </a:solidFill>
                          <a:latin typeface="Segoe UI" pitchFamily="34" charset="0"/>
                          <a:ea typeface="Segoe UI" pitchFamily="34" charset="0"/>
                          <a:cs typeface="Segoe UI" pitchFamily="34" charset="0"/>
                        </a:rPr>
                        <a:t>Maximum</a:t>
                      </a:r>
                      <a:endParaRPr lang="en-US" sz="1400" b="1" i="0" u="none" strike="noStrike" dirty="0">
                        <a:solidFill>
                          <a:srgbClr val="000000"/>
                        </a:solidFill>
                        <a:latin typeface="Segoe UI" pitchFamily="34" charset="0"/>
                        <a:ea typeface="Segoe UI" pitchFamily="34" charset="0"/>
                        <a:cs typeface="Segoe UI" pitchFamily="34" charset="0"/>
                      </a:endParaRPr>
                    </a:p>
                  </a:txBody>
                  <a:tcPr marL="0" marR="0" marT="0" marB="0" anchor="ctr">
                    <a:lnL>
                      <a:noFill/>
                    </a:lnL>
                    <a:lnR>
                      <a:noFill/>
                    </a:lnR>
                    <a:lnT>
                      <a:noFill/>
                    </a:lnT>
                    <a:lnB w="6350" cap="flat" cmpd="sng" algn="ctr">
                      <a:solidFill>
                        <a:srgbClr val="AAB0C8"/>
                      </a:solidFill>
                      <a:prstDash val="solid"/>
                      <a:round/>
                      <a:headEnd type="none" w="med" len="med"/>
                      <a:tailEnd type="none" w="med" len="med"/>
                    </a:lnB>
                    <a:solidFill>
                      <a:srgbClr val="AAB0C8"/>
                    </a:solidFill>
                  </a:tcPr>
                </a:tc>
              </a:tr>
              <a:tr h="248389">
                <a:tc>
                  <a:txBody>
                    <a:bodyPr/>
                    <a:lstStyle/>
                    <a:p>
                      <a:pPr marL="60325" indent="0" algn="l" fontAlgn="b"/>
                      <a:r>
                        <a:rPr lang="en-US" sz="1400" b="0" i="0" u="none" strike="noStrike" dirty="0">
                          <a:solidFill>
                            <a:srgbClr val="000000"/>
                          </a:solidFill>
                          <a:latin typeface="Segoe UI" pitchFamily="34" charset="0"/>
                          <a:ea typeface="Segoe UI" pitchFamily="34" charset="0"/>
                          <a:cs typeface="Segoe UI" pitchFamily="34" charset="0"/>
                        </a:rPr>
                        <a:t>1280X1024</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AAB0C8"/>
                      </a:solidFill>
                      <a:prstDash val="solid"/>
                      <a:round/>
                      <a:headEnd type="none" w="med" len="med"/>
                      <a:tailEnd type="none" w="med" len="med"/>
                    </a:lnT>
                    <a:lnB>
                      <a:noFill/>
                    </a:lnB>
                    <a:solidFill>
                      <a:srgbClr val="FDEFC9"/>
                    </a:solidFill>
                  </a:tcPr>
                </a:tc>
                <a:tc>
                  <a:txBody>
                    <a:bodyPr/>
                    <a:lstStyle/>
                    <a:p>
                      <a:pPr marL="0" indent="0" algn="ctr" fontAlgn="b"/>
                      <a:r>
                        <a:rPr lang="en-US" sz="1400" b="0" i="0" u="none" strike="noStrike" dirty="0">
                          <a:solidFill>
                            <a:srgbClr val="000000"/>
                          </a:solidFill>
                          <a:latin typeface="Segoe UI" pitchFamily="34" charset="0"/>
                          <a:ea typeface="Segoe UI" pitchFamily="34" charset="0"/>
                          <a:cs typeface="Segoe UI" pitchFamily="34" charset="0"/>
                        </a:rPr>
                        <a:t>56%</a:t>
                      </a:r>
                    </a:p>
                  </a:txBody>
                  <a:tcPr marL="0" marR="0" marT="0" marB="0" anchor="b">
                    <a:lnL>
                      <a:noFill/>
                    </a:lnL>
                    <a:lnR>
                      <a:noFill/>
                    </a:lnR>
                    <a:lnT w="6350" cap="flat" cmpd="sng" algn="ctr">
                      <a:solidFill>
                        <a:srgbClr val="AAB0C8"/>
                      </a:solidFill>
                      <a:prstDash val="solid"/>
                      <a:round/>
                      <a:headEnd type="none" w="med" len="med"/>
                      <a:tailEnd type="none" w="med" len="med"/>
                    </a:lnT>
                    <a:lnB>
                      <a:noFill/>
                    </a:lnB>
                    <a:solidFill>
                      <a:srgbClr val="FDEFC9"/>
                    </a:solidFill>
                  </a:tcPr>
                </a:tc>
              </a:tr>
              <a:tr h="248389">
                <a:tc>
                  <a:txBody>
                    <a:bodyPr/>
                    <a:lstStyle/>
                    <a:p>
                      <a:pPr marL="60325" indent="0" algn="l" fontAlgn="b"/>
                      <a:r>
                        <a:rPr lang="en-US" sz="1400" b="0" i="0" u="none" strike="noStrike" dirty="0">
                          <a:solidFill>
                            <a:srgbClr val="000000"/>
                          </a:solidFill>
                          <a:latin typeface="Segoe UI" pitchFamily="34" charset="0"/>
                          <a:ea typeface="Segoe UI" pitchFamily="34" charset="0"/>
                          <a:cs typeface="Segoe UI" pitchFamily="34" charset="0"/>
                        </a:rPr>
                        <a:t>1400X1050</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a:solidFill>
                            <a:srgbClr val="000000"/>
                          </a:solidFill>
                          <a:latin typeface="Segoe UI" pitchFamily="34" charset="0"/>
                          <a:ea typeface="Segoe UI" pitchFamily="34" charset="0"/>
                          <a:cs typeface="Segoe UI" pitchFamily="34" charset="0"/>
                        </a:rPr>
                        <a:t>79%</a:t>
                      </a:r>
                    </a:p>
                  </a:txBody>
                  <a:tcPr marL="0" marR="0" marT="0" marB="0" anchor="b">
                    <a:lnL>
                      <a:noFill/>
                    </a:lnL>
                    <a:lnR>
                      <a:noFill/>
                    </a:lnR>
                    <a:lnT>
                      <a:noFill/>
                    </a:lnT>
                    <a:lnB>
                      <a:noFill/>
                    </a:lnB>
                    <a:solidFill>
                      <a:srgbClr val="FFFFFF"/>
                    </a:solidFill>
                  </a:tcPr>
                </a:tc>
              </a:tr>
              <a:tr h="248389">
                <a:tc>
                  <a:txBody>
                    <a:bodyPr/>
                    <a:lstStyle/>
                    <a:p>
                      <a:pPr marL="60325" indent="0" algn="l" fontAlgn="b"/>
                      <a:r>
                        <a:rPr lang="en-US" sz="1400" b="0" i="0" u="none" strike="noStrike" dirty="0">
                          <a:solidFill>
                            <a:srgbClr val="000000"/>
                          </a:solidFill>
                          <a:latin typeface="Segoe UI" pitchFamily="34" charset="0"/>
                          <a:ea typeface="Segoe UI" pitchFamily="34" charset="0"/>
                          <a:cs typeface="Segoe UI" pitchFamily="34" charset="0"/>
                        </a:rPr>
                        <a:t>1600X1200</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DEFC9"/>
                    </a:solidFill>
                  </a:tcPr>
                </a:tc>
                <a:tc>
                  <a:txBody>
                    <a:bodyPr/>
                    <a:lstStyle/>
                    <a:p>
                      <a:pPr algn="ctr" fontAlgn="b"/>
                      <a:r>
                        <a:rPr lang="en-US" sz="1400" b="0" i="0" u="none" strike="noStrike" dirty="0">
                          <a:solidFill>
                            <a:srgbClr val="000000"/>
                          </a:solidFill>
                          <a:latin typeface="Segoe UI" pitchFamily="34" charset="0"/>
                          <a:ea typeface="Segoe UI" pitchFamily="34" charset="0"/>
                          <a:cs typeface="Segoe UI" pitchFamily="34" charset="0"/>
                        </a:rPr>
                        <a:t>32%</a:t>
                      </a:r>
                    </a:p>
                  </a:txBody>
                  <a:tcPr marL="0" marR="0" marT="0" marB="0" anchor="b">
                    <a:lnL>
                      <a:noFill/>
                    </a:lnL>
                    <a:lnR>
                      <a:noFill/>
                    </a:lnR>
                    <a:lnT>
                      <a:noFill/>
                    </a:lnT>
                    <a:lnB>
                      <a:noFill/>
                    </a:lnB>
                    <a:solidFill>
                      <a:schemeClr val="accent2">
                        <a:lumMod val="60000"/>
                        <a:lumOff val="40000"/>
                      </a:schemeClr>
                    </a:solidFill>
                  </a:tcPr>
                </a:tc>
              </a:tr>
              <a:tr h="248389">
                <a:tc>
                  <a:txBody>
                    <a:bodyPr/>
                    <a:lstStyle/>
                    <a:p>
                      <a:pPr marL="60325" indent="0" algn="l" fontAlgn="b"/>
                      <a:r>
                        <a:rPr lang="en-US" sz="1400" b="0" i="0" u="none" strike="noStrike" dirty="0">
                          <a:solidFill>
                            <a:srgbClr val="000000"/>
                          </a:solidFill>
                          <a:latin typeface="Segoe UI" pitchFamily="34" charset="0"/>
                          <a:ea typeface="Segoe UI" pitchFamily="34" charset="0"/>
                          <a:cs typeface="Segoe UI" pitchFamily="34" charset="0"/>
                        </a:rPr>
                        <a:t>1680X1050</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400" b="0" i="0" u="none" strike="noStrike" dirty="0">
                          <a:solidFill>
                            <a:srgbClr val="000000"/>
                          </a:solidFill>
                          <a:latin typeface="Segoe UI" pitchFamily="34" charset="0"/>
                          <a:ea typeface="Segoe UI" pitchFamily="34" charset="0"/>
                          <a:cs typeface="Segoe UI" pitchFamily="34" charset="0"/>
                        </a:rPr>
                        <a:t>66%</a:t>
                      </a:r>
                    </a:p>
                  </a:txBody>
                  <a:tcPr marL="0" marR="0" marT="0" marB="0" anchor="b">
                    <a:lnL>
                      <a:noFill/>
                    </a:lnL>
                    <a:lnR>
                      <a:noFill/>
                    </a:lnR>
                    <a:lnT>
                      <a:noFill/>
                    </a:lnT>
                    <a:lnB>
                      <a:noFill/>
                    </a:lnB>
                    <a:solidFill>
                      <a:srgbClr val="FFFFFF"/>
                    </a:solidFill>
                  </a:tcPr>
                </a:tc>
              </a:tr>
              <a:tr h="248389">
                <a:tc>
                  <a:txBody>
                    <a:bodyPr/>
                    <a:lstStyle/>
                    <a:p>
                      <a:pPr marL="60325" indent="0" algn="l" fontAlgn="b"/>
                      <a:r>
                        <a:rPr lang="en-US" sz="1400" b="0" i="0" u="none" strike="noStrike" dirty="0">
                          <a:solidFill>
                            <a:srgbClr val="000000"/>
                          </a:solidFill>
                          <a:latin typeface="Segoe UI" pitchFamily="34" charset="0"/>
                          <a:ea typeface="Segoe UI" pitchFamily="34" charset="0"/>
                          <a:cs typeface="Segoe UI" pitchFamily="34" charset="0"/>
                        </a:rPr>
                        <a:t>1920X1050</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DEFC9"/>
                    </a:solidFill>
                  </a:tcPr>
                </a:tc>
                <a:tc>
                  <a:txBody>
                    <a:bodyPr/>
                    <a:lstStyle/>
                    <a:p>
                      <a:pPr algn="ctr" fontAlgn="b"/>
                      <a:r>
                        <a:rPr lang="en-US" sz="1400" b="0" i="0" u="none" strike="noStrike" dirty="0">
                          <a:solidFill>
                            <a:srgbClr val="000000"/>
                          </a:solidFill>
                          <a:latin typeface="Segoe UI" pitchFamily="34" charset="0"/>
                          <a:ea typeface="Segoe UI" pitchFamily="34" charset="0"/>
                          <a:cs typeface="Segoe UI" pitchFamily="34" charset="0"/>
                        </a:rPr>
                        <a:t>39%</a:t>
                      </a:r>
                    </a:p>
                  </a:txBody>
                  <a:tcPr marL="0" marR="0" marT="0" marB="0" anchor="b">
                    <a:lnL>
                      <a:noFill/>
                    </a:lnL>
                    <a:lnR>
                      <a:noFill/>
                    </a:lnR>
                    <a:lnT>
                      <a:noFill/>
                    </a:lnT>
                    <a:lnB>
                      <a:noFill/>
                    </a:lnB>
                    <a:solidFill>
                      <a:srgbClr val="FDEFC9"/>
                    </a:solidFill>
                  </a:tcPr>
                </a:tc>
              </a:tr>
              <a:tr h="248389">
                <a:tc>
                  <a:txBody>
                    <a:bodyPr/>
                    <a:lstStyle/>
                    <a:p>
                      <a:pPr marL="60325" indent="0" algn="l" fontAlgn="b"/>
                      <a:r>
                        <a:rPr lang="en-US" sz="1400" b="0" i="0" u="none" strike="noStrike" dirty="0">
                          <a:solidFill>
                            <a:srgbClr val="000000"/>
                          </a:solidFill>
                          <a:latin typeface="Segoe UI" pitchFamily="34" charset="0"/>
                          <a:ea typeface="Segoe UI" pitchFamily="34" charset="0"/>
                          <a:cs typeface="Segoe UI" pitchFamily="34" charset="0"/>
                        </a:rPr>
                        <a:t>1920X1200</a:t>
                      </a:r>
                    </a:p>
                  </a:txBody>
                  <a:tcPr marL="0" marR="0" marT="0" marB="0" anchor="b">
                    <a:lnL w="12700" cap="flat" cmpd="sng" algn="ctr">
                      <a:solidFill>
                        <a:srgbClr val="000000"/>
                      </a:solidFill>
                      <a:prstDash val="solid"/>
                      <a:round/>
                      <a:headEnd type="none" w="med" len="med"/>
                      <a:tailEnd type="none" w="med" len="med"/>
                    </a:lnL>
                    <a:lnR>
                      <a:noFill/>
                    </a:lnR>
                    <a:lnT>
                      <a:noFill/>
                    </a:lnT>
                    <a:lnB w="6350" cap="flat" cmpd="sng" algn="ctr">
                      <a:solidFill>
                        <a:srgbClr val="AAB0C8"/>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latin typeface="Segoe UI" pitchFamily="34" charset="0"/>
                          <a:ea typeface="Segoe UI" pitchFamily="34" charset="0"/>
                          <a:cs typeface="Segoe UI" pitchFamily="34" charset="0"/>
                        </a:rPr>
                        <a:t>78%</a:t>
                      </a:r>
                    </a:p>
                  </a:txBody>
                  <a:tcPr marL="0" marR="0" marT="0" marB="0" anchor="b">
                    <a:lnL>
                      <a:noFill/>
                    </a:lnL>
                    <a:lnR>
                      <a:noFill/>
                    </a:lnR>
                    <a:lnT>
                      <a:noFill/>
                    </a:lnT>
                    <a:lnB w="6350" cap="flat" cmpd="sng" algn="ctr">
                      <a:solidFill>
                        <a:srgbClr val="AAB0C8"/>
                      </a:solidFill>
                      <a:prstDash val="solid"/>
                      <a:round/>
                      <a:headEnd type="none" w="med" len="med"/>
                      <a:tailEnd type="none" w="med" len="med"/>
                    </a:lnB>
                    <a:solidFill>
                      <a:srgbClr val="FFFFFF"/>
                    </a:solidFill>
                  </a:tcPr>
                </a:tc>
              </a:tr>
              <a:tr h="256954">
                <a:tc>
                  <a:txBody>
                    <a:bodyPr/>
                    <a:lstStyle/>
                    <a:p>
                      <a:pPr marL="60325" indent="0" algn="l" fontAlgn="b"/>
                      <a:r>
                        <a:rPr lang="en-US" sz="1400" b="1" i="0" u="none" strike="noStrike" dirty="0" smtClean="0">
                          <a:solidFill>
                            <a:srgbClr val="000000"/>
                          </a:solidFill>
                          <a:latin typeface="Segoe UI" pitchFamily="34" charset="0"/>
                          <a:ea typeface="Segoe UI" pitchFamily="34" charset="0"/>
                          <a:cs typeface="Segoe UI" pitchFamily="34" charset="0"/>
                        </a:rPr>
                        <a:t>Avg. set </a:t>
                      </a:r>
                      <a:r>
                        <a:rPr lang="en-US" sz="1400" b="1" i="0" u="none" strike="noStrike" dirty="0">
                          <a:solidFill>
                            <a:srgbClr val="000000"/>
                          </a:solidFill>
                          <a:latin typeface="Segoe UI" pitchFamily="34" charset="0"/>
                          <a:ea typeface="Segoe UI" pitchFamily="34" charset="0"/>
                          <a:cs typeface="Segoe UI" pitchFamily="34" charset="0"/>
                        </a:rPr>
                        <a:t>to </a:t>
                      </a:r>
                      <a:r>
                        <a:rPr lang="en-US" sz="1400" b="1" i="0" u="none" strike="noStrike" dirty="0" smtClean="0">
                          <a:solidFill>
                            <a:srgbClr val="000000"/>
                          </a:solidFill>
                          <a:latin typeface="Segoe UI" pitchFamily="34" charset="0"/>
                          <a:ea typeface="Segoe UI" pitchFamily="34" charset="0"/>
                          <a:cs typeface="Segoe UI" pitchFamily="34" charset="0"/>
                        </a:rPr>
                        <a:t>default</a:t>
                      </a:r>
                      <a:endParaRPr lang="en-US" sz="1400" b="1" i="0" u="none" strike="noStrike" dirty="0">
                        <a:solidFill>
                          <a:srgbClr val="000000"/>
                        </a:solidFill>
                        <a:latin typeface="Segoe UI" pitchFamily="34" charset="0"/>
                        <a:ea typeface="Segoe UI" pitchFamily="34" charset="0"/>
                        <a:cs typeface="Segoe UI" pitchFamily="34" charset="0"/>
                      </a:endParaRP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AAB0C8"/>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AB0C8"/>
                    </a:solidFill>
                  </a:tcPr>
                </a:tc>
                <a:tc>
                  <a:txBody>
                    <a:bodyPr/>
                    <a:lstStyle/>
                    <a:p>
                      <a:pPr algn="ctr" fontAlgn="b"/>
                      <a:r>
                        <a:rPr lang="en-US" sz="1400" b="1" i="0" u="none" strike="noStrike" dirty="0">
                          <a:solidFill>
                            <a:srgbClr val="000000"/>
                          </a:solidFill>
                          <a:latin typeface="Segoe UI" pitchFamily="34" charset="0"/>
                          <a:ea typeface="Segoe UI" pitchFamily="34" charset="0"/>
                          <a:cs typeface="Segoe UI" pitchFamily="34" charset="0"/>
                        </a:rPr>
                        <a:t>55%</a:t>
                      </a:r>
                    </a:p>
                  </a:txBody>
                  <a:tcPr marL="0" marR="0" marT="0" marB="0" anchor="b">
                    <a:lnL>
                      <a:noFill/>
                    </a:lnL>
                    <a:lnR>
                      <a:noFill/>
                    </a:lnR>
                    <a:lnT w="6350" cap="flat" cmpd="sng" algn="ctr">
                      <a:solidFill>
                        <a:srgbClr val="AAB0C8"/>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60000"/>
                        <a:lumOff val="40000"/>
                      </a:schemeClr>
                    </a:solidFill>
                  </a:tcPr>
                </a:tc>
              </a:tr>
            </a:tbl>
          </a:graphicData>
        </a:graphic>
      </p:graphicFrame>
      <p:graphicFrame>
        <p:nvGraphicFramePr>
          <p:cNvPr id="6" name="Table 5"/>
          <p:cNvGraphicFramePr>
            <a:graphicFrameLocks noGrp="1"/>
          </p:cNvGraphicFramePr>
          <p:nvPr/>
        </p:nvGraphicFramePr>
        <p:xfrm>
          <a:off x="5029737" y="3096683"/>
          <a:ext cx="3276049" cy="2367681"/>
        </p:xfrm>
        <a:graphic>
          <a:graphicData uri="http://schemas.openxmlformats.org/drawingml/2006/table">
            <a:tbl>
              <a:tblPr/>
              <a:tblGrid>
                <a:gridCol w="1447977"/>
                <a:gridCol w="1828072"/>
              </a:tblGrid>
              <a:tr h="589380">
                <a:tc>
                  <a:txBody>
                    <a:bodyPr/>
                    <a:lstStyle/>
                    <a:p>
                      <a:pPr algn="ctr" fontAlgn="ctr"/>
                      <a:r>
                        <a:rPr lang="en-US" sz="1600" b="1" i="0" u="none" strike="noStrike" dirty="0">
                          <a:solidFill>
                            <a:srgbClr val="000000"/>
                          </a:solidFill>
                          <a:latin typeface="Segoe UI" pitchFamily="34" charset="0"/>
                          <a:ea typeface="Segoe UI" pitchFamily="34" charset="0"/>
                          <a:cs typeface="Segoe UI" pitchFamily="34" charset="0"/>
                        </a:rPr>
                        <a:t>User's Chosen Resolution</a:t>
                      </a:r>
                    </a:p>
                  </a:txBody>
                  <a:tcPr marL="0" marR="0" marT="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AAB0C8"/>
                      </a:solidFill>
                      <a:prstDash val="solid"/>
                      <a:round/>
                      <a:headEnd type="none" w="med" len="med"/>
                      <a:tailEnd type="none" w="med" len="med"/>
                    </a:lnB>
                    <a:solidFill>
                      <a:srgbClr val="AAB0C8"/>
                    </a:solidFill>
                  </a:tcPr>
                </a:tc>
                <a:tc>
                  <a:txBody>
                    <a:bodyPr/>
                    <a:lstStyle/>
                    <a:p>
                      <a:pPr algn="ctr" fontAlgn="ctr"/>
                      <a:r>
                        <a:rPr lang="en-US" sz="1600" b="1" i="0" u="none" strike="noStrike" dirty="0">
                          <a:solidFill>
                            <a:srgbClr val="000000"/>
                          </a:solidFill>
                          <a:latin typeface="Segoe UI" pitchFamily="34" charset="0"/>
                          <a:ea typeface="Segoe UI" pitchFamily="34" charset="0"/>
                          <a:cs typeface="Segoe UI" pitchFamily="34" charset="0"/>
                        </a:rPr>
                        <a:t>% using that resolution</a:t>
                      </a:r>
                    </a:p>
                  </a:txBody>
                  <a:tcPr marL="0" marR="0" marT="0" marB="0" anchor="ctr">
                    <a:lnL>
                      <a:noFill/>
                    </a:lnL>
                    <a:lnR>
                      <a:noFill/>
                    </a:lnR>
                    <a:lnT>
                      <a:noFill/>
                    </a:lnT>
                    <a:lnB w="6350" cap="flat" cmpd="sng" algn="ctr">
                      <a:solidFill>
                        <a:srgbClr val="AAB0C8"/>
                      </a:solidFill>
                      <a:prstDash val="solid"/>
                      <a:round/>
                      <a:headEnd type="none" w="med" len="med"/>
                      <a:tailEnd type="none" w="med" len="med"/>
                    </a:lnB>
                    <a:solidFill>
                      <a:srgbClr val="AAB0C8"/>
                    </a:solidFill>
                  </a:tcPr>
                </a:tc>
              </a:tr>
              <a:tr h="294690">
                <a:tc>
                  <a:txBody>
                    <a:bodyPr/>
                    <a:lstStyle/>
                    <a:p>
                      <a:pPr marL="60325" indent="0" algn="l" fontAlgn="b"/>
                      <a:r>
                        <a:rPr lang="en-US" sz="1600" b="0" i="0" u="none" strike="noStrike" dirty="0">
                          <a:solidFill>
                            <a:srgbClr val="000000"/>
                          </a:solidFill>
                          <a:latin typeface="Segoe UI" pitchFamily="34" charset="0"/>
                          <a:ea typeface="Segoe UI" pitchFamily="34" charset="0"/>
                          <a:cs typeface="Segoe UI" pitchFamily="34" charset="0"/>
                        </a:rPr>
                        <a:t>640X480</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AAB0C8"/>
                      </a:solidFill>
                      <a:prstDash val="solid"/>
                      <a:round/>
                      <a:headEnd type="none" w="med" len="med"/>
                      <a:tailEnd type="none" w="med" len="med"/>
                    </a:lnT>
                    <a:lnB>
                      <a:noFill/>
                    </a:lnB>
                    <a:solidFill>
                      <a:srgbClr val="FDEFC9"/>
                    </a:solidFill>
                  </a:tcPr>
                </a:tc>
                <a:tc>
                  <a:txBody>
                    <a:bodyPr/>
                    <a:lstStyle/>
                    <a:p>
                      <a:pPr algn="ctr" fontAlgn="b"/>
                      <a:r>
                        <a:rPr lang="en-US" sz="1600" b="0" i="0" u="none" strike="noStrike" dirty="0">
                          <a:solidFill>
                            <a:srgbClr val="000000"/>
                          </a:solidFill>
                          <a:latin typeface="Segoe UI" pitchFamily="34" charset="0"/>
                          <a:ea typeface="Segoe UI" pitchFamily="34" charset="0"/>
                          <a:cs typeface="Segoe UI" pitchFamily="34" charset="0"/>
                        </a:rPr>
                        <a:t>1%</a:t>
                      </a:r>
                    </a:p>
                  </a:txBody>
                  <a:tcPr marL="0" marR="0" marT="0" marB="0" anchor="b">
                    <a:lnL>
                      <a:noFill/>
                    </a:lnL>
                    <a:lnR>
                      <a:noFill/>
                    </a:lnR>
                    <a:lnT w="6350" cap="flat" cmpd="sng" algn="ctr">
                      <a:solidFill>
                        <a:srgbClr val="AAB0C8"/>
                      </a:solidFill>
                      <a:prstDash val="solid"/>
                      <a:round/>
                      <a:headEnd type="none" w="med" len="med"/>
                      <a:tailEnd type="none" w="med" len="med"/>
                    </a:lnT>
                    <a:lnB>
                      <a:noFill/>
                    </a:lnB>
                    <a:solidFill>
                      <a:srgbClr val="FDEFC9"/>
                    </a:solidFill>
                  </a:tcPr>
                </a:tc>
              </a:tr>
              <a:tr h="294690">
                <a:tc>
                  <a:txBody>
                    <a:bodyPr/>
                    <a:lstStyle/>
                    <a:p>
                      <a:pPr marL="60325" indent="0" algn="l" fontAlgn="b"/>
                      <a:r>
                        <a:rPr lang="en-US" sz="1600" b="0" i="0" u="none" strike="noStrike" dirty="0">
                          <a:solidFill>
                            <a:srgbClr val="000000"/>
                          </a:solidFill>
                          <a:latin typeface="Segoe UI" pitchFamily="34" charset="0"/>
                          <a:ea typeface="Segoe UI" pitchFamily="34" charset="0"/>
                          <a:cs typeface="Segoe UI" pitchFamily="34" charset="0"/>
                        </a:rPr>
                        <a:t>800X600</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600" b="0" i="0" u="none" strike="noStrike" dirty="0">
                          <a:solidFill>
                            <a:srgbClr val="000000"/>
                          </a:solidFill>
                          <a:latin typeface="Segoe UI" pitchFamily="34" charset="0"/>
                          <a:ea typeface="Segoe UI" pitchFamily="34" charset="0"/>
                          <a:cs typeface="Segoe UI" pitchFamily="34" charset="0"/>
                        </a:rPr>
                        <a:t>7%</a:t>
                      </a:r>
                    </a:p>
                  </a:txBody>
                  <a:tcPr marL="0" marR="0" marT="0" marB="0" anchor="b">
                    <a:lnL>
                      <a:noFill/>
                    </a:lnL>
                    <a:lnR>
                      <a:noFill/>
                    </a:lnR>
                    <a:lnT>
                      <a:noFill/>
                    </a:lnT>
                    <a:lnB>
                      <a:noFill/>
                    </a:lnB>
                    <a:solidFill>
                      <a:srgbClr val="FFFFFF"/>
                    </a:solidFill>
                  </a:tcPr>
                </a:tc>
              </a:tr>
              <a:tr h="294690">
                <a:tc>
                  <a:txBody>
                    <a:bodyPr/>
                    <a:lstStyle/>
                    <a:p>
                      <a:pPr marL="60325" indent="0" algn="l" fontAlgn="b"/>
                      <a:r>
                        <a:rPr lang="en-US" sz="1600" b="0" i="0" u="none" strike="noStrike" dirty="0">
                          <a:solidFill>
                            <a:srgbClr val="000000"/>
                          </a:solidFill>
                          <a:latin typeface="Segoe UI" pitchFamily="34" charset="0"/>
                          <a:ea typeface="Segoe UI" pitchFamily="34" charset="0"/>
                          <a:cs typeface="Segoe UI" pitchFamily="34" charset="0"/>
                        </a:rPr>
                        <a:t>1024X768</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DEFC9"/>
                    </a:solidFill>
                  </a:tcPr>
                </a:tc>
                <a:tc>
                  <a:txBody>
                    <a:bodyPr/>
                    <a:lstStyle/>
                    <a:p>
                      <a:pPr algn="ctr" fontAlgn="b"/>
                      <a:r>
                        <a:rPr lang="en-US" sz="1600" b="0" i="0" u="none" strike="noStrike" dirty="0">
                          <a:solidFill>
                            <a:srgbClr val="000000"/>
                          </a:solidFill>
                          <a:latin typeface="Segoe UI" pitchFamily="34" charset="0"/>
                          <a:ea typeface="Segoe UI" pitchFamily="34" charset="0"/>
                          <a:cs typeface="Segoe UI" pitchFamily="34" charset="0"/>
                        </a:rPr>
                        <a:t>57%</a:t>
                      </a:r>
                    </a:p>
                  </a:txBody>
                  <a:tcPr marL="0" marR="0" marT="0" marB="0" anchor="b">
                    <a:lnL>
                      <a:noFill/>
                    </a:lnL>
                    <a:lnR>
                      <a:noFill/>
                    </a:lnR>
                    <a:lnT>
                      <a:noFill/>
                    </a:lnT>
                    <a:lnB>
                      <a:noFill/>
                    </a:lnB>
                    <a:solidFill>
                      <a:srgbClr val="FDEFC9"/>
                    </a:solidFill>
                  </a:tcPr>
                </a:tc>
              </a:tr>
              <a:tr h="294690">
                <a:tc>
                  <a:txBody>
                    <a:bodyPr/>
                    <a:lstStyle/>
                    <a:p>
                      <a:pPr marL="60325" indent="0" algn="l" fontAlgn="b"/>
                      <a:r>
                        <a:rPr lang="en-US" sz="1600" b="0" i="0" u="none" strike="noStrike" dirty="0">
                          <a:solidFill>
                            <a:srgbClr val="000000"/>
                          </a:solidFill>
                          <a:latin typeface="Segoe UI" pitchFamily="34" charset="0"/>
                          <a:ea typeface="Segoe UI" pitchFamily="34" charset="0"/>
                          <a:cs typeface="Segoe UI" pitchFamily="34" charset="0"/>
                        </a:rPr>
                        <a:t>1280X1024</a:t>
                      </a:r>
                    </a:p>
                  </a:txBody>
                  <a:tcPr marL="0" marR="0" marT="0" marB="0">
                    <a:lnL w="1270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b"/>
                      <a:r>
                        <a:rPr lang="en-US" sz="1600" b="0" i="0" u="none" strike="noStrike" dirty="0">
                          <a:solidFill>
                            <a:srgbClr val="000000"/>
                          </a:solidFill>
                          <a:latin typeface="Segoe UI" pitchFamily="34" charset="0"/>
                          <a:ea typeface="Segoe UI" pitchFamily="34" charset="0"/>
                          <a:cs typeface="Segoe UI" pitchFamily="34" charset="0"/>
                        </a:rPr>
                        <a:t>3%</a:t>
                      </a:r>
                    </a:p>
                  </a:txBody>
                  <a:tcPr marL="0" marR="0" marT="0" marB="0" anchor="b">
                    <a:lnL>
                      <a:noFill/>
                    </a:lnL>
                    <a:lnR>
                      <a:noFill/>
                    </a:lnR>
                    <a:lnT>
                      <a:noFill/>
                    </a:lnT>
                    <a:lnB>
                      <a:noFill/>
                    </a:lnB>
                    <a:solidFill>
                      <a:srgbClr val="FFFFFF"/>
                    </a:solidFill>
                  </a:tcPr>
                </a:tc>
              </a:tr>
              <a:tr h="294690">
                <a:tc>
                  <a:txBody>
                    <a:bodyPr/>
                    <a:lstStyle/>
                    <a:p>
                      <a:pPr marL="60325" indent="0" algn="l" fontAlgn="b"/>
                      <a:r>
                        <a:rPr lang="en-US" sz="1600" b="0" i="0" u="none" strike="noStrike" dirty="0">
                          <a:solidFill>
                            <a:srgbClr val="000000"/>
                          </a:solidFill>
                          <a:latin typeface="Segoe UI" pitchFamily="34" charset="0"/>
                          <a:ea typeface="Segoe UI" pitchFamily="34" charset="0"/>
                          <a:cs typeface="Segoe UI" pitchFamily="34" charset="0"/>
                        </a:rPr>
                        <a:t>1600X1200</a:t>
                      </a:r>
                    </a:p>
                  </a:txBody>
                  <a:tcPr marL="0" marR="0" marT="0" marB="0" anchor="b">
                    <a:lnL w="12700" cap="flat" cmpd="sng" algn="ctr">
                      <a:solidFill>
                        <a:srgbClr val="000000"/>
                      </a:solidFill>
                      <a:prstDash val="solid"/>
                      <a:round/>
                      <a:headEnd type="none" w="med" len="med"/>
                      <a:tailEnd type="none" w="med" len="med"/>
                    </a:lnL>
                    <a:lnR>
                      <a:noFill/>
                    </a:lnR>
                    <a:lnT>
                      <a:noFill/>
                    </a:lnT>
                    <a:lnB w="6350" cap="flat" cmpd="sng" algn="ctr">
                      <a:solidFill>
                        <a:srgbClr val="AAB0C8"/>
                      </a:solidFill>
                      <a:prstDash val="solid"/>
                      <a:round/>
                      <a:headEnd type="none" w="med" len="med"/>
                      <a:tailEnd type="none" w="med" len="med"/>
                    </a:lnB>
                    <a:solidFill>
                      <a:srgbClr val="FDEFC9"/>
                    </a:solidFill>
                  </a:tcPr>
                </a:tc>
                <a:tc>
                  <a:txBody>
                    <a:bodyPr/>
                    <a:lstStyle/>
                    <a:p>
                      <a:pPr algn="ctr" fontAlgn="b"/>
                      <a:r>
                        <a:rPr lang="en-US" sz="1600" b="0" i="0" u="none" strike="noStrike" dirty="0">
                          <a:solidFill>
                            <a:srgbClr val="000000"/>
                          </a:solidFill>
                          <a:latin typeface="Segoe UI" pitchFamily="34" charset="0"/>
                          <a:ea typeface="Segoe UI" pitchFamily="34" charset="0"/>
                          <a:cs typeface="Segoe UI" pitchFamily="34" charset="0"/>
                        </a:rPr>
                        <a:t>32%</a:t>
                      </a:r>
                    </a:p>
                  </a:txBody>
                  <a:tcPr marL="0" marR="0" marT="0" marB="0" anchor="b">
                    <a:lnL>
                      <a:noFill/>
                    </a:lnL>
                    <a:lnR>
                      <a:noFill/>
                    </a:lnR>
                    <a:lnT>
                      <a:noFill/>
                    </a:lnT>
                    <a:lnB w="6350" cap="flat" cmpd="sng" algn="ctr">
                      <a:solidFill>
                        <a:srgbClr val="AAB0C8"/>
                      </a:solidFill>
                      <a:prstDash val="solid"/>
                      <a:round/>
                      <a:headEnd type="none" w="med" len="med"/>
                      <a:tailEnd type="none" w="med" len="med"/>
                    </a:lnB>
                    <a:solidFill>
                      <a:srgbClr val="FDEFC9"/>
                    </a:solidFill>
                  </a:tcPr>
                </a:tc>
              </a:tr>
              <a:tr h="304851">
                <a:tc>
                  <a:txBody>
                    <a:bodyPr/>
                    <a:lstStyle/>
                    <a:p>
                      <a:pPr marL="60325" indent="0" algn="l" fontAlgn="b"/>
                      <a:r>
                        <a:rPr lang="en-US" sz="1600" b="1" i="0" u="none" strike="noStrike" dirty="0">
                          <a:solidFill>
                            <a:srgbClr val="000000"/>
                          </a:solidFill>
                          <a:latin typeface="Segoe UI" pitchFamily="34" charset="0"/>
                          <a:ea typeface="Segoe UI" pitchFamily="34" charset="0"/>
                          <a:cs typeface="Segoe UI" pitchFamily="34" charset="0"/>
                        </a:rPr>
                        <a:t>Total</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AAB0C8"/>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AB0C8"/>
                    </a:solidFill>
                  </a:tcPr>
                </a:tc>
                <a:tc>
                  <a:txBody>
                    <a:bodyPr/>
                    <a:lstStyle/>
                    <a:p>
                      <a:pPr algn="ctr" fontAlgn="b"/>
                      <a:r>
                        <a:rPr lang="en-US" sz="1600" b="1" i="0" u="none" strike="noStrike" dirty="0">
                          <a:solidFill>
                            <a:srgbClr val="000000"/>
                          </a:solidFill>
                          <a:latin typeface="Segoe UI" pitchFamily="34" charset="0"/>
                          <a:ea typeface="Segoe UI" pitchFamily="34" charset="0"/>
                          <a:cs typeface="Segoe UI" pitchFamily="34" charset="0"/>
                        </a:rPr>
                        <a:t>100.00%</a:t>
                      </a:r>
                    </a:p>
                  </a:txBody>
                  <a:tcPr marL="0" marR="0" marT="0" marB="0" anchor="b">
                    <a:lnL>
                      <a:noFill/>
                    </a:lnL>
                    <a:lnR>
                      <a:noFill/>
                    </a:lnR>
                    <a:lnT w="6350" cap="flat" cmpd="sng" algn="ctr">
                      <a:solidFill>
                        <a:srgbClr val="AAB0C8"/>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AB0C8"/>
                    </a:solidFill>
                  </a:tcPr>
                </a:tc>
              </a:tr>
            </a:tbl>
          </a:graphicData>
        </a:graphic>
      </p:graphicFrame>
      <p:sp>
        <p:nvSpPr>
          <p:cNvPr id="9" name="Right Arrow 8"/>
          <p:cNvSpPr/>
          <p:nvPr/>
        </p:nvSpPr>
        <p:spPr bwMode="auto">
          <a:xfrm>
            <a:off x="3810001" y="2380379"/>
            <a:ext cx="1149927" cy="491837"/>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Segoe UI" pitchFamily="34" charset="0"/>
                <a:ea typeface="Segoe UI" pitchFamily="34" charset="0"/>
                <a:cs typeface="Segoe UI" pitchFamily="34" charset="0"/>
              </a:rPr>
              <a:t>Details</a:t>
            </a:r>
          </a:p>
        </p:txBody>
      </p:sp>
      <p:sp>
        <p:nvSpPr>
          <p:cNvPr id="10" name="Rectangle 9"/>
          <p:cNvSpPr/>
          <p:nvPr/>
        </p:nvSpPr>
        <p:spPr>
          <a:xfrm>
            <a:off x="4984763" y="2374792"/>
            <a:ext cx="3355648" cy="646331"/>
          </a:xfrm>
          <a:prstGeom prst="rect">
            <a:avLst/>
          </a:prstGeom>
          <a:ln w="15875">
            <a:solidFill>
              <a:schemeClr val="tx1">
                <a:lumMod val="95000"/>
              </a:schemeClr>
            </a:solidFill>
          </a:ln>
        </p:spPr>
        <p:txBody>
          <a:bodyPr wrap="square">
            <a:spAutoFit/>
          </a:bodyPr>
          <a:lstStyle/>
          <a:p>
            <a:pPr algn="ctr"/>
            <a:r>
              <a:rPr lang="en-US" dirty="0" smtClean="0">
                <a:latin typeface="Segoe UI" pitchFamily="34" charset="0"/>
                <a:ea typeface="Segoe UI" pitchFamily="34" charset="0"/>
                <a:cs typeface="Segoe UI" pitchFamily="34" charset="0"/>
              </a:rPr>
              <a:t>Users with Max Resolution of 1600X1200</a:t>
            </a:r>
            <a:endParaRPr lang="en-US" dirty="0">
              <a:latin typeface="Segoe UI" pitchFamily="34" charset="0"/>
              <a:ea typeface="Segoe UI" pitchFamily="34" charset="0"/>
              <a:cs typeface="Segoe UI" pitchFamily="34" charset="0"/>
            </a:endParaRPr>
          </a:p>
        </p:txBody>
      </p:sp>
      <p:sp>
        <p:nvSpPr>
          <p:cNvPr id="12" name="Rounded Rectangular Callout 11"/>
          <p:cNvSpPr/>
          <p:nvPr/>
        </p:nvSpPr>
        <p:spPr bwMode="auto">
          <a:xfrm rot="10800000">
            <a:off x="1634836" y="3961143"/>
            <a:ext cx="2625440" cy="1579419"/>
          </a:xfrm>
          <a:prstGeom prst="wedgeRoundRectCallou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2" tIns="45717" rIns="91432" bIns="45717" numCol="1" rtlCol="0" anchor="ctr" anchorCtr="0" compatLnSpc="1">
            <a:prstTxWarp prst="textNoShape">
              <a:avLst/>
            </a:prstTxWarp>
            <a:scene3d>
              <a:camera prst="orthographicFront">
                <a:rot lat="0" lon="0" rev="10800000"/>
              </a:camera>
              <a:lightRig rig="threePt" dir="t"/>
            </a:scene3d>
          </a:bodyPr>
          <a:lstStyle/>
          <a:p>
            <a:pPr algn="ctr" defTabSz="914063"/>
            <a:r>
              <a:rPr lang="en-US" dirty="0" smtClean="0">
                <a:solidFill>
                  <a:schemeClr val="bg2"/>
                </a:solidFill>
                <a:latin typeface="Segoe UI" pitchFamily="34" charset="0"/>
                <a:ea typeface="Segoe UI" pitchFamily="34" charset="0"/>
                <a:cs typeface="Segoe UI" pitchFamily="34" charset="0"/>
              </a:rPr>
              <a:t>Almost half of all of users are not configuring their display to maximum resolution (!)</a:t>
            </a:r>
          </a:p>
        </p:txBody>
      </p:sp>
      <p:sp>
        <p:nvSpPr>
          <p:cNvPr id="13" name="Rectangle 12"/>
          <p:cNvSpPr/>
          <p:nvPr/>
        </p:nvSpPr>
        <p:spPr>
          <a:xfrm>
            <a:off x="768927" y="5689705"/>
            <a:ext cx="7058891" cy="369332"/>
          </a:xfrm>
          <a:prstGeom prst="rect">
            <a:avLst/>
          </a:prstGeom>
          <a:ln w="15875">
            <a:solidFill>
              <a:schemeClr val="tx1">
                <a:lumMod val="95000"/>
              </a:schemeClr>
            </a:solidFill>
          </a:ln>
        </p:spPr>
        <p:txBody>
          <a:bodyPr wrap="square">
            <a:spAutoFit/>
          </a:bodyPr>
          <a:lstStyle/>
          <a:p>
            <a:r>
              <a:rPr lang="en-US" dirty="0" smtClean="0">
                <a:latin typeface="Segoe UI" pitchFamily="34" charset="0"/>
                <a:ea typeface="Segoe UI" pitchFamily="34" charset="0"/>
                <a:cs typeface="Segoe UI" pitchFamily="34" charset="0"/>
              </a:rPr>
              <a:t>Users are lowering their screen resolution to get larger text…</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Why Do We Care?</a:t>
            </a:r>
            <a:endParaRPr lang="en-US" dirty="0"/>
          </a:p>
        </p:txBody>
      </p:sp>
      <p:sp>
        <p:nvSpPr>
          <p:cNvPr id="5" name="Content Placeholder 2"/>
          <p:cNvSpPr>
            <a:spLocks noGrp="1"/>
          </p:cNvSpPr>
          <p:nvPr>
            <p:ph idx="1"/>
          </p:nvPr>
        </p:nvSpPr>
        <p:spPr/>
        <p:txBody>
          <a:bodyPr/>
          <a:lstStyle/>
          <a:p>
            <a:pPr marL="231775" indent="-231775"/>
            <a:r>
              <a:rPr lang="en-US" sz="2000" dirty="0" smtClean="0"/>
              <a:t>Non-native resolution negates the value of high fidelity displays</a:t>
            </a:r>
          </a:p>
          <a:p>
            <a:pPr marL="231775" indent="-231775"/>
            <a:r>
              <a:rPr lang="en-US" sz="2000" dirty="0" smtClean="0"/>
              <a:t>Text looks blurry because </a:t>
            </a:r>
            <a:r>
              <a:rPr lang="en-US" sz="2000" dirty="0" err="1" smtClean="0"/>
              <a:t>ClearType</a:t>
            </a:r>
            <a:r>
              <a:rPr lang="en-US" sz="2000" dirty="0" smtClean="0"/>
              <a:t> requires native resolution</a:t>
            </a:r>
          </a:p>
          <a:p>
            <a:pPr marL="231775" indent="-231775"/>
            <a:r>
              <a:rPr lang="en-US" sz="2000" dirty="0" smtClean="0"/>
              <a:t>Can’t display native high def content</a:t>
            </a:r>
          </a:p>
          <a:p>
            <a:pPr marL="457200" lvl="1" indent="-225425"/>
            <a:r>
              <a:rPr lang="en-US" sz="1800" dirty="0" smtClean="0"/>
              <a:t>720p high definition video requires 1280x720 resolution</a:t>
            </a:r>
          </a:p>
          <a:p>
            <a:pPr marL="457200" lvl="1" indent="-225425"/>
            <a:r>
              <a:rPr lang="en-US" sz="1800" dirty="0" smtClean="0"/>
              <a:t>1080p requires 1920x1080</a:t>
            </a:r>
          </a:p>
          <a:p>
            <a:pPr marL="457200" lvl="1" indent="-225425"/>
            <a:r>
              <a:rPr lang="en-US" sz="1800" dirty="0" smtClean="0"/>
              <a:t>1.9 megapixel photos requires 1600x1200 native</a:t>
            </a:r>
          </a:p>
          <a:p>
            <a:pPr marL="231775" indent="-231775"/>
            <a:r>
              <a:rPr lang="en-US" sz="2000" dirty="0" smtClean="0"/>
              <a:t>Many people accidentally select a non-native aspect ratio</a:t>
            </a:r>
          </a:p>
        </p:txBody>
      </p:sp>
      <p:pic>
        <p:nvPicPr>
          <p:cNvPr id="6" name="Picture 3" descr="C:\Users\ryanha.000\AppData\Local\Microsoft\Windows\Temporary Internet Files\Content.IE5\QBO9W26N\MCj04127760000[1].wmf"/>
          <p:cNvPicPr>
            <a:picLocks noChangeAspect="1" noChangeArrowheads="1"/>
          </p:cNvPicPr>
          <p:nvPr/>
        </p:nvPicPr>
        <p:blipFill>
          <a:blip r:embed="rId3" cstate="print"/>
          <a:srcRect/>
          <a:stretch>
            <a:fillRect/>
          </a:stretch>
        </p:blipFill>
        <p:spPr bwMode="auto">
          <a:xfrm>
            <a:off x="1302173" y="3909884"/>
            <a:ext cx="1657773" cy="1336813"/>
          </a:xfrm>
          <a:prstGeom prst="rect">
            <a:avLst/>
          </a:prstGeom>
          <a:noFill/>
        </p:spPr>
      </p:pic>
      <p:sp>
        <p:nvSpPr>
          <p:cNvPr id="7" name="TextBox 6"/>
          <p:cNvSpPr txBox="1"/>
          <p:nvPr/>
        </p:nvSpPr>
        <p:spPr>
          <a:xfrm>
            <a:off x="738302" y="5351453"/>
            <a:ext cx="3352800" cy="646331"/>
          </a:xfrm>
          <a:prstGeom prst="rect">
            <a:avLst/>
          </a:prstGeom>
          <a:noFill/>
        </p:spPr>
        <p:txBody>
          <a:bodyPr wrap="square" rtlCol="0">
            <a:spAutoFit/>
          </a:bodyPr>
          <a:lstStyle/>
          <a:p>
            <a:r>
              <a:rPr lang="en-US" dirty="0" smtClean="0">
                <a:latin typeface="Segoe UI" pitchFamily="34" charset="0"/>
                <a:ea typeface="Segoe UI" pitchFamily="34" charset="0"/>
                <a:cs typeface="Segoe UI" pitchFamily="34" charset="0"/>
              </a:rPr>
              <a:t>Pixilated Content does not take advantage of the display</a:t>
            </a:r>
            <a:endParaRPr lang="en-US" dirty="0">
              <a:latin typeface="Segoe UI" pitchFamily="34" charset="0"/>
              <a:ea typeface="Segoe UI" pitchFamily="34" charset="0"/>
              <a:cs typeface="Segoe UI" pitchFamily="34" charset="0"/>
            </a:endParaRPr>
          </a:p>
        </p:txBody>
      </p:sp>
      <p:grpSp>
        <p:nvGrpSpPr>
          <p:cNvPr id="2" name="Group 11"/>
          <p:cNvGrpSpPr/>
          <p:nvPr/>
        </p:nvGrpSpPr>
        <p:grpSpPr>
          <a:xfrm>
            <a:off x="5530417" y="3909884"/>
            <a:ext cx="1534170" cy="1366534"/>
            <a:chOff x="5530417" y="3909884"/>
            <a:chExt cx="1534170" cy="1366534"/>
          </a:xfrm>
        </p:grpSpPr>
        <p:pic>
          <p:nvPicPr>
            <p:cNvPr id="9" name="Picture 2" descr="C:\Users\ryanha.000\AppData\Local\Microsoft\Windows\Temporary Internet Files\Content.IE5\TQ8JFL49\MCj04242360000[1].wmf"/>
            <p:cNvPicPr>
              <a:picLocks noChangeAspect="1" noChangeArrowheads="1"/>
            </p:cNvPicPr>
            <p:nvPr/>
          </p:nvPicPr>
          <p:blipFill>
            <a:blip r:embed="rId4" cstate="print"/>
            <a:srcRect/>
            <a:stretch>
              <a:fillRect/>
            </a:stretch>
          </p:blipFill>
          <p:spPr bwMode="auto">
            <a:xfrm>
              <a:off x="5530417" y="3909884"/>
              <a:ext cx="1534170" cy="1366534"/>
            </a:xfrm>
            <a:prstGeom prst="rect">
              <a:avLst/>
            </a:prstGeom>
            <a:noFill/>
          </p:spPr>
        </p:pic>
        <p:pic>
          <p:nvPicPr>
            <p:cNvPr id="10" name="Picture 4" descr="C:\Users\ryanha.000\AppData\Local\Microsoft\Windows\Temporary Internet Files\Content.IE5\3DR8BECI\MPj04393360000[1].jpg"/>
            <p:cNvPicPr>
              <a:picLocks noChangeAspect="1" noChangeArrowheads="1"/>
            </p:cNvPicPr>
            <p:nvPr/>
          </p:nvPicPr>
          <p:blipFill>
            <a:blip r:embed="rId5" cstate="print"/>
            <a:stretch>
              <a:fillRect/>
            </a:stretch>
          </p:blipFill>
          <p:spPr bwMode="auto">
            <a:xfrm>
              <a:off x="5644058" y="4023762"/>
              <a:ext cx="1305098" cy="739833"/>
            </a:xfrm>
            <a:prstGeom prst="rect">
              <a:avLst/>
            </a:prstGeom>
            <a:noFill/>
            <a:ln>
              <a:noFill/>
            </a:ln>
          </p:spPr>
        </p:pic>
      </p:grpSp>
      <p:sp>
        <p:nvSpPr>
          <p:cNvPr id="11" name="TextBox 10"/>
          <p:cNvSpPr txBox="1"/>
          <p:nvPr/>
        </p:nvSpPr>
        <p:spPr>
          <a:xfrm>
            <a:off x="4888663" y="5351453"/>
            <a:ext cx="3625427" cy="646331"/>
          </a:xfrm>
          <a:prstGeom prst="rect">
            <a:avLst/>
          </a:prstGeom>
          <a:noFill/>
        </p:spPr>
        <p:txBody>
          <a:bodyPr wrap="square" rtlCol="0">
            <a:spAutoFit/>
          </a:bodyPr>
          <a:lstStyle/>
          <a:p>
            <a:r>
              <a:rPr lang="en-US" dirty="0" smtClean="0">
                <a:latin typeface="Segoe UI" pitchFamily="34" charset="0"/>
                <a:ea typeface="Segoe UI" pitchFamily="34" charset="0"/>
                <a:cs typeface="Segoe UI" pitchFamily="34" charset="0"/>
              </a:rPr>
              <a:t>Non-native aspect Ratio Settings “Squishes” Content</a:t>
            </a:r>
            <a:endParaRPr lang="en-US" dirty="0">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High DPI Issues</a:t>
            </a:r>
            <a:endParaRPr lang="en-US" dirty="0"/>
          </a:p>
        </p:txBody>
      </p:sp>
      <p:sp>
        <p:nvSpPr>
          <p:cNvPr id="17" name="Content Placeholder 16"/>
          <p:cNvSpPr>
            <a:spLocks noGrp="1"/>
          </p:cNvSpPr>
          <p:nvPr>
            <p:ph idx="1"/>
          </p:nvPr>
        </p:nvSpPr>
        <p:spPr>
          <a:xfrm>
            <a:off x="381000" y="1412875"/>
            <a:ext cx="8382000" cy="443198"/>
          </a:xfrm>
        </p:spPr>
        <p:txBody>
          <a:bodyPr/>
          <a:lstStyle/>
          <a:p>
            <a:endParaRPr lang="en-US">
              <a:latin typeface="Segoe UI" pitchFamily="34" charset="0"/>
              <a:ea typeface="Segoe UI" pitchFamily="34" charset="0"/>
              <a:cs typeface="Segoe UI" pitchFamily="34" charset="0"/>
            </a:endParaRPr>
          </a:p>
        </p:txBody>
      </p:sp>
      <p:pic>
        <p:nvPicPr>
          <p:cNvPr id="5" name="Picture 2"/>
          <p:cNvPicPr>
            <a:picLocks noChangeAspect="1" noChangeArrowheads="1"/>
          </p:cNvPicPr>
          <p:nvPr/>
        </p:nvPicPr>
        <p:blipFill>
          <a:blip r:embed="rId3" cstate="print"/>
          <a:srcRect/>
          <a:stretch>
            <a:fillRect/>
          </a:stretch>
        </p:blipFill>
        <p:spPr bwMode="auto">
          <a:xfrm>
            <a:off x="381000" y="1417638"/>
            <a:ext cx="4724400" cy="89535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6" name="Picture 5"/>
          <p:cNvPicPr>
            <a:picLocks noChangeAspect="1" noChangeArrowheads="1"/>
          </p:cNvPicPr>
          <p:nvPr/>
        </p:nvPicPr>
        <p:blipFill>
          <a:blip r:embed="rId4" cstate="print"/>
          <a:srcRect/>
          <a:stretch>
            <a:fillRect/>
          </a:stretch>
        </p:blipFill>
        <p:spPr bwMode="auto">
          <a:xfrm>
            <a:off x="5391150" y="1417638"/>
            <a:ext cx="3371850" cy="198596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7" name="Picture 6"/>
          <p:cNvPicPr/>
          <p:nvPr/>
        </p:nvPicPr>
        <p:blipFill>
          <a:blip r:embed="rId5" cstate="print"/>
          <a:srcRect/>
          <a:stretch>
            <a:fillRect/>
          </a:stretch>
        </p:blipFill>
        <p:spPr bwMode="auto">
          <a:xfrm>
            <a:off x="381000" y="2903095"/>
            <a:ext cx="2390775" cy="123825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8" name="Picture 3"/>
          <p:cNvPicPr>
            <a:picLocks noChangeAspect="1" noChangeArrowheads="1"/>
          </p:cNvPicPr>
          <p:nvPr/>
        </p:nvPicPr>
        <p:blipFill>
          <a:blip r:embed="rId6" cstate="print"/>
          <a:srcRect/>
          <a:stretch>
            <a:fillRect/>
          </a:stretch>
        </p:blipFill>
        <p:spPr bwMode="auto">
          <a:xfrm>
            <a:off x="381000" y="5091180"/>
            <a:ext cx="4568117" cy="9906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9" name="Picture 4"/>
          <p:cNvPicPr>
            <a:picLocks noChangeAspect="1" noChangeArrowheads="1"/>
          </p:cNvPicPr>
          <p:nvPr/>
        </p:nvPicPr>
        <p:blipFill>
          <a:blip r:embed="rId7" cstate="print"/>
          <a:srcRect/>
          <a:stretch>
            <a:fillRect/>
          </a:stretch>
        </p:blipFill>
        <p:spPr bwMode="auto">
          <a:xfrm>
            <a:off x="3011477" y="3429000"/>
            <a:ext cx="2310031" cy="106180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 name="TextBox 9"/>
          <p:cNvSpPr txBox="1"/>
          <p:nvPr/>
        </p:nvSpPr>
        <p:spPr>
          <a:xfrm>
            <a:off x="3886200" y="2408238"/>
            <a:ext cx="1219200" cy="307777"/>
          </a:xfrm>
          <a:prstGeom prst="rect">
            <a:avLst/>
          </a:prstGeom>
          <a:noFill/>
          <a:ln w="12700">
            <a:solidFill>
              <a:schemeClr val="tx1"/>
            </a:solidFill>
          </a:ln>
        </p:spPr>
        <p:txBody>
          <a:bodyPr wrap="square" rtlCol="0">
            <a:spAutoFit/>
          </a:bodyPr>
          <a:lstStyle/>
          <a:p>
            <a:r>
              <a:rPr lang="en-US" sz="1400" dirty="0" smtClean="0">
                <a:latin typeface="Segoe UI" pitchFamily="34" charset="0"/>
                <a:ea typeface="Segoe UI" pitchFamily="34" charset="0"/>
                <a:cs typeface="Segoe UI" pitchFamily="34" charset="0"/>
              </a:rPr>
              <a:t>Clipped Text</a:t>
            </a:r>
            <a:endParaRPr lang="en-US" sz="1400" dirty="0">
              <a:latin typeface="Segoe UI" pitchFamily="34" charset="0"/>
              <a:ea typeface="Segoe UI" pitchFamily="34" charset="0"/>
              <a:cs typeface="Segoe UI" pitchFamily="34" charset="0"/>
            </a:endParaRPr>
          </a:p>
        </p:txBody>
      </p:sp>
      <p:sp>
        <p:nvSpPr>
          <p:cNvPr id="11" name="TextBox 10"/>
          <p:cNvSpPr txBox="1"/>
          <p:nvPr/>
        </p:nvSpPr>
        <p:spPr>
          <a:xfrm>
            <a:off x="5671457" y="3548921"/>
            <a:ext cx="3091543" cy="307777"/>
          </a:xfrm>
          <a:prstGeom prst="rect">
            <a:avLst/>
          </a:prstGeom>
          <a:noFill/>
          <a:ln w="12700">
            <a:solidFill>
              <a:schemeClr val="tx1"/>
            </a:solidFill>
          </a:ln>
        </p:spPr>
        <p:txBody>
          <a:bodyPr wrap="square" rtlCol="0">
            <a:spAutoFit/>
          </a:bodyPr>
          <a:lstStyle/>
          <a:p>
            <a:r>
              <a:rPr lang="en-US" sz="1400" dirty="0" smtClean="0">
                <a:latin typeface="Segoe UI" pitchFamily="34" charset="0"/>
                <a:ea typeface="Segoe UI" pitchFamily="34" charset="0"/>
                <a:cs typeface="Segoe UI" pitchFamily="34" charset="0"/>
              </a:rPr>
              <a:t>Layout Issues &amp; Image Size Issues</a:t>
            </a:r>
            <a:endParaRPr lang="en-US" sz="1400" dirty="0">
              <a:latin typeface="Segoe UI" pitchFamily="34" charset="0"/>
              <a:ea typeface="Segoe UI" pitchFamily="34" charset="0"/>
              <a:cs typeface="Segoe UI" pitchFamily="34" charset="0"/>
            </a:endParaRPr>
          </a:p>
        </p:txBody>
      </p:sp>
      <p:sp>
        <p:nvSpPr>
          <p:cNvPr id="12" name="TextBox 11"/>
          <p:cNvSpPr txBox="1"/>
          <p:nvPr/>
        </p:nvSpPr>
        <p:spPr>
          <a:xfrm>
            <a:off x="3011477" y="4605728"/>
            <a:ext cx="1676400" cy="307777"/>
          </a:xfrm>
          <a:prstGeom prst="rect">
            <a:avLst/>
          </a:prstGeom>
          <a:noFill/>
          <a:ln w="12700">
            <a:solidFill>
              <a:schemeClr val="tx1"/>
            </a:solidFill>
          </a:ln>
        </p:spPr>
        <p:txBody>
          <a:bodyPr wrap="square" rtlCol="0">
            <a:spAutoFit/>
          </a:bodyPr>
          <a:lstStyle/>
          <a:p>
            <a:r>
              <a:rPr lang="en-US" sz="1400" dirty="0" smtClean="0">
                <a:latin typeface="Segoe UI" pitchFamily="34" charset="0"/>
                <a:ea typeface="Segoe UI" pitchFamily="34" charset="0"/>
                <a:cs typeface="Segoe UI" pitchFamily="34" charset="0"/>
              </a:rPr>
              <a:t>Pixilated Bitmaps</a:t>
            </a:r>
            <a:endParaRPr lang="en-US" sz="1400" dirty="0">
              <a:latin typeface="Segoe UI" pitchFamily="34" charset="0"/>
              <a:ea typeface="Segoe UI" pitchFamily="34" charset="0"/>
              <a:cs typeface="Segoe UI" pitchFamily="34" charset="0"/>
            </a:endParaRPr>
          </a:p>
        </p:txBody>
      </p:sp>
      <p:sp>
        <p:nvSpPr>
          <p:cNvPr id="13" name="TextBox 12"/>
          <p:cNvSpPr txBox="1"/>
          <p:nvPr/>
        </p:nvSpPr>
        <p:spPr>
          <a:xfrm>
            <a:off x="1171575" y="4228475"/>
            <a:ext cx="1600200" cy="307777"/>
          </a:xfrm>
          <a:prstGeom prst="rect">
            <a:avLst/>
          </a:prstGeom>
          <a:noFill/>
          <a:ln w="12700">
            <a:solidFill>
              <a:schemeClr val="tx1"/>
            </a:solidFill>
          </a:ln>
        </p:spPr>
        <p:txBody>
          <a:bodyPr wrap="square" rtlCol="0">
            <a:spAutoFit/>
          </a:bodyPr>
          <a:lstStyle/>
          <a:p>
            <a:r>
              <a:rPr lang="en-US" sz="1400" dirty="0" err="1" smtClean="0">
                <a:latin typeface="Segoe UI" pitchFamily="34" charset="0"/>
                <a:ea typeface="Segoe UI" pitchFamily="34" charset="0"/>
                <a:cs typeface="Segoe UI" pitchFamily="34" charset="0"/>
              </a:rPr>
              <a:t>WinForms</a:t>
            </a:r>
            <a:r>
              <a:rPr lang="en-US" sz="1400" dirty="0" smtClean="0">
                <a:latin typeface="Segoe UI" pitchFamily="34" charset="0"/>
                <a:ea typeface="Segoe UI" pitchFamily="34" charset="0"/>
                <a:cs typeface="Segoe UI" pitchFamily="34" charset="0"/>
              </a:rPr>
              <a:t> Issues</a:t>
            </a:r>
            <a:endParaRPr lang="en-US" sz="1400" dirty="0">
              <a:latin typeface="Segoe UI" pitchFamily="34" charset="0"/>
              <a:ea typeface="Segoe UI" pitchFamily="34" charset="0"/>
              <a:cs typeface="Segoe UI" pitchFamily="34" charset="0"/>
            </a:endParaRPr>
          </a:p>
        </p:txBody>
      </p:sp>
      <p:sp>
        <p:nvSpPr>
          <p:cNvPr id="14" name="TextBox 13"/>
          <p:cNvSpPr txBox="1"/>
          <p:nvPr/>
        </p:nvSpPr>
        <p:spPr>
          <a:xfrm>
            <a:off x="3958517" y="6157980"/>
            <a:ext cx="990600" cy="307777"/>
          </a:xfrm>
          <a:prstGeom prst="rect">
            <a:avLst/>
          </a:prstGeom>
          <a:noFill/>
          <a:ln w="12700">
            <a:solidFill>
              <a:schemeClr val="tx1"/>
            </a:solidFill>
          </a:ln>
        </p:spPr>
        <p:txBody>
          <a:bodyPr wrap="square" rtlCol="0">
            <a:spAutoFit/>
          </a:bodyPr>
          <a:lstStyle/>
          <a:p>
            <a:r>
              <a:rPr lang="en-US" sz="1400" dirty="0" smtClean="0">
                <a:latin typeface="Segoe UI" pitchFamily="34" charset="0"/>
                <a:ea typeface="Segoe UI" pitchFamily="34" charset="0"/>
                <a:cs typeface="Segoe UI" pitchFamily="34" charset="0"/>
              </a:rPr>
              <a:t>Blurry UI</a:t>
            </a:r>
            <a:endParaRPr lang="en-US" sz="1400" dirty="0">
              <a:latin typeface="Segoe UI" pitchFamily="34" charset="0"/>
              <a:ea typeface="Segoe UI" pitchFamily="34" charset="0"/>
              <a:cs typeface="Segoe UI" pitchFamily="34" charset="0"/>
            </a:endParaRPr>
          </a:p>
        </p:txBody>
      </p:sp>
      <p:sp>
        <p:nvSpPr>
          <p:cNvPr id="15" name="TextBox 14"/>
          <p:cNvSpPr txBox="1"/>
          <p:nvPr/>
        </p:nvSpPr>
        <p:spPr>
          <a:xfrm>
            <a:off x="6705600" y="6157980"/>
            <a:ext cx="2057400" cy="307777"/>
          </a:xfrm>
          <a:prstGeom prst="rect">
            <a:avLst/>
          </a:prstGeom>
          <a:noFill/>
          <a:ln w="12700">
            <a:solidFill>
              <a:schemeClr val="tx1"/>
            </a:solidFill>
          </a:ln>
        </p:spPr>
        <p:txBody>
          <a:bodyPr wrap="square" rtlCol="0">
            <a:spAutoFit/>
          </a:bodyPr>
          <a:lstStyle/>
          <a:p>
            <a:r>
              <a:rPr lang="en-US" sz="1400" dirty="0" smtClean="0">
                <a:latin typeface="Segoe UI" pitchFamily="34" charset="0"/>
                <a:ea typeface="Segoe UI" pitchFamily="34" charset="0"/>
                <a:cs typeface="Segoe UI" pitchFamily="34" charset="0"/>
              </a:rPr>
              <a:t>Mismatched Font Sizes</a:t>
            </a:r>
            <a:endParaRPr lang="en-US" sz="1400" dirty="0">
              <a:latin typeface="Segoe UI" pitchFamily="34" charset="0"/>
              <a:ea typeface="Segoe UI" pitchFamily="34" charset="0"/>
              <a:cs typeface="Segoe UI" pitchFamily="34" charset="0"/>
            </a:endParaRPr>
          </a:p>
        </p:txBody>
      </p:sp>
      <p:pic>
        <p:nvPicPr>
          <p:cNvPr id="16" name="Picture 3"/>
          <p:cNvPicPr>
            <a:picLocks noChangeAspect="1" noChangeArrowheads="1"/>
          </p:cNvPicPr>
          <p:nvPr/>
        </p:nvPicPr>
        <p:blipFill>
          <a:blip r:embed="rId8" cstate="print"/>
          <a:srcRect/>
          <a:stretch>
            <a:fillRect/>
          </a:stretch>
        </p:blipFill>
        <p:spPr bwMode="auto">
          <a:xfrm>
            <a:off x="6529388" y="4469821"/>
            <a:ext cx="2233612" cy="1611959"/>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643050"/>
            <a:ext cx="8786874" cy="5043510"/>
          </a:xfrm>
        </p:spPr>
        <p:txBody>
          <a:bodyPr>
            <a:normAutofit fontScale="92500"/>
          </a:bodyPr>
          <a:lstStyle/>
          <a:p>
            <a:r>
              <a:rPr lang="en-US" sz="3600" b="1" dirty="0" smtClean="0">
                <a:solidFill>
                  <a:srgbClr val="92D050"/>
                </a:solidFill>
              </a:rPr>
              <a:t>Terminal Services</a:t>
            </a:r>
            <a:r>
              <a:rPr lang="en-US" dirty="0" smtClean="0"/>
              <a:t> which would in future be called “</a:t>
            </a:r>
            <a:r>
              <a:rPr lang="en-US" sz="3200" b="1" dirty="0" smtClean="0">
                <a:solidFill>
                  <a:srgbClr val="00B0F0"/>
                </a:solidFill>
              </a:rPr>
              <a:t>Remote Desktop Services</a:t>
            </a:r>
            <a:r>
              <a:rPr lang="en-US" dirty="0" smtClean="0"/>
              <a:t>” allows -</a:t>
            </a:r>
            <a:endParaRPr lang="en-IN" dirty="0" smtClean="0"/>
          </a:p>
          <a:p>
            <a:pPr lvl="1"/>
            <a:r>
              <a:rPr lang="en-US" dirty="0" smtClean="0"/>
              <a:t>Central deployment of applications</a:t>
            </a:r>
          </a:p>
          <a:p>
            <a:pPr lvl="1"/>
            <a:r>
              <a:rPr lang="en-US" dirty="0" smtClean="0"/>
              <a:t>Users to connect to the Remote Desktop Server</a:t>
            </a:r>
          </a:p>
          <a:p>
            <a:pPr lvl="2"/>
            <a:r>
              <a:rPr lang="en-US" dirty="0" smtClean="0"/>
              <a:t>Run their applications</a:t>
            </a:r>
          </a:p>
          <a:p>
            <a:pPr lvl="2"/>
            <a:r>
              <a:rPr lang="en-US" dirty="0" smtClean="0"/>
              <a:t>Save their data</a:t>
            </a:r>
          </a:p>
          <a:p>
            <a:pPr lvl="2"/>
            <a:r>
              <a:rPr lang="en-US" dirty="0" smtClean="0"/>
              <a:t>Use network resources etc.</a:t>
            </a:r>
            <a:br>
              <a:rPr lang="en-US" dirty="0" smtClean="0"/>
            </a:br>
            <a:endParaRPr lang="en-US" dirty="0" smtClean="0"/>
          </a:p>
          <a:p>
            <a:pPr lvl="1"/>
            <a:r>
              <a:rPr lang="en-US" dirty="0" smtClean="0"/>
              <a:t>Users to access just an application or the full desktop remotely</a:t>
            </a:r>
          </a:p>
          <a:p>
            <a:pPr lvl="2"/>
            <a:r>
              <a:rPr lang="en-US" dirty="0" smtClean="0"/>
              <a:t>TS Remote App brings rich remote application experience integrated into your desktop</a:t>
            </a:r>
          </a:p>
          <a:p>
            <a:pPr lvl="2"/>
            <a:r>
              <a:rPr lang="en-US" dirty="0" smtClean="0"/>
              <a:t>Application hosting  - TS Web Access + TS Remote App</a:t>
            </a:r>
            <a:endParaRPr lang="en-IN" dirty="0"/>
          </a:p>
        </p:txBody>
      </p:sp>
      <p:pic>
        <p:nvPicPr>
          <p:cNvPr id="2051"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072066" y="3429000"/>
            <a:ext cx="2857520" cy="1451879"/>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What is TS or RDS?</a:t>
            </a:r>
            <a:endParaRPr lang="en-IN"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664797"/>
          </a:xfrm>
        </p:spPr>
        <p:txBody>
          <a:bodyPr/>
          <a:lstStyle/>
          <a:p>
            <a:r>
              <a:rPr lang="en-US" dirty="0" smtClean="0"/>
              <a:t>RDP Compatibility issues</a:t>
            </a:r>
            <a:endParaRPr lang="en-IN" dirty="0"/>
          </a:p>
        </p:txBody>
      </p:sp>
      <p:sp>
        <p:nvSpPr>
          <p:cNvPr id="3" name="Content Placeholder 2"/>
          <p:cNvSpPr>
            <a:spLocks noGrp="1"/>
          </p:cNvSpPr>
          <p:nvPr>
            <p:ph idx="1"/>
          </p:nvPr>
        </p:nvSpPr>
        <p:spPr>
          <a:xfrm>
            <a:off x="381000" y="1412875"/>
            <a:ext cx="8382000" cy="5367623"/>
          </a:xfrm>
        </p:spPr>
        <p:txBody>
          <a:bodyPr/>
          <a:lstStyle/>
          <a:p>
            <a:r>
              <a:rPr lang="en-US" dirty="0" smtClean="0"/>
              <a:t>Concurrent usage</a:t>
            </a:r>
          </a:p>
          <a:p>
            <a:pPr lvl="1"/>
            <a:r>
              <a:rPr lang="en-US" dirty="0" smtClean="0"/>
              <a:t>Write to user profile</a:t>
            </a:r>
          </a:p>
          <a:p>
            <a:pPr lvl="1"/>
            <a:r>
              <a:rPr lang="en-US" dirty="0" smtClean="0"/>
              <a:t>Use local TS session, not global</a:t>
            </a:r>
          </a:p>
          <a:p>
            <a:r>
              <a:rPr lang="en-US" dirty="0" smtClean="0"/>
              <a:t>User data privacy</a:t>
            </a:r>
          </a:p>
          <a:p>
            <a:r>
              <a:rPr lang="en-US" dirty="0" smtClean="0"/>
              <a:t>Remote devices</a:t>
            </a:r>
          </a:p>
          <a:p>
            <a:pPr lvl="1"/>
            <a:r>
              <a:rPr lang="en-US" dirty="0" smtClean="0"/>
              <a:t>Local Disk drives, printers  etc. are remote to the application</a:t>
            </a:r>
          </a:p>
          <a:p>
            <a:r>
              <a:rPr lang="en-US" dirty="0" smtClean="0"/>
              <a:t>Performance considerations</a:t>
            </a:r>
          </a:p>
          <a:p>
            <a:pPr lvl="1"/>
            <a:r>
              <a:rPr lang="en-US" dirty="0" smtClean="0"/>
              <a:t>Careful with paints, non-essential video</a:t>
            </a:r>
          </a:p>
          <a:p>
            <a:pPr lvl="1"/>
            <a:r>
              <a:rPr lang="en-US" dirty="0" smtClean="0"/>
              <a:t>Optimize disk I/O, CPU, network</a:t>
            </a:r>
          </a:p>
          <a:p>
            <a:endParaRPr lang="en-IN"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a:t>
            </a:r>
            <a:r>
              <a:rPr lang="en-US" dirty="0" err="1" smtClean="0"/>
              <a:t>AppCompat</a:t>
            </a:r>
            <a:r>
              <a:rPr lang="en-US" dirty="0" smtClean="0"/>
              <a:t> Issues</a:t>
            </a:r>
            <a:endParaRPr lang="en-US" dirty="0"/>
          </a:p>
        </p:txBody>
      </p:sp>
      <p:sp>
        <p:nvSpPr>
          <p:cNvPr id="3" name="Text Placeholder 2"/>
          <p:cNvSpPr>
            <a:spLocks noGrp="1"/>
          </p:cNvSpPr>
          <p:nvPr>
            <p:ph type="body" idx="1"/>
          </p:nvPr>
        </p:nvSpPr>
        <p:spPr>
          <a:xfrm>
            <a:off x="387054" y="1420814"/>
            <a:ext cx="8375946" cy="4912114"/>
          </a:xfrm>
        </p:spPr>
        <p:txBody>
          <a:bodyPr/>
          <a:lstStyle/>
          <a:p>
            <a:pPr>
              <a:buFont typeface="Arial" pitchFamily="34" charset="0"/>
              <a:buChar char="•"/>
            </a:pPr>
            <a:r>
              <a:rPr lang="en-US" dirty="0" smtClean="0"/>
              <a:t>Moving from XP to Win 7</a:t>
            </a:r>
          </a:p>
          <a:p>
            <a:pPr lvl="1">
              <a:buFont typeface="Arial" pitchFamily="34" charset="0"/>
              <a:buChar char="•"/>
            </a:pPr>
            <a:r>
              <a:rPr lang="en-US" dirty="0" smtClean="0"/>
              <a:t>User Account Control</a:t>
            </a:r>
          </a:p>
          <a:p>
            <a:pPr lvl="1">
              <a:buFont typeface="Arial" pitchFamily="34" charset="0"/>
              <a:buChar char="•"/>
            </a:pPr>
            <a:r>
              <a:rPr lang="en-US" dirty="0" smtClean="0"/>
              <a:t>Services Isolation</a:t>
            </a:r>
          </a:p>
          <a:p>
            <a:pPr>
              <a:buFont typeface="Arial" pitchFamily="34" charset="0"/>
              <a:buChar char="•"/>
            </a:pPr>
            <a:endParaRPr lang="en-US" dirty="0" smtClean="0"/>
          </a:p>
          <a:p>
            <a:pPr>
              <a:buFont typeface="Arial" pitchFamily="34" charset="0"/>
              <a:buChar char="•"/>
            </a:pPr>
            <a:r>
              <a:rPr lang="en-US" dirty="0" smtClean="0"/>
              <a:t>Moving from Vista to Win 7</a:t>
            </a:r>
          </a:p>
          <a:p>
            <a:pPr lvl="1">
              <a:buFont typeface="Arial" pitchFamily="34" charset="0"/>
              <a:buChar char="•"/>
            </a:pPr>
            <a:r>
              <a:rPr lang="en-US" dirty="0" smtClean="0"/>
              <a:t>Version checking</a:t>
            </a:r>
          </a:p>
          <a:p>
            <a:pPr lvl="1">
              <a:buFont typeface="Arial" pitchFamily="34" charset="0"/>
              <a:buChar char="•"/>
            </a:pPr>
            <a:r>
              <a:rPr lang="en-US" dirty="0" smtClean="0"/>
              <a:t>High DPI</a:t>
            </a:r>
          </a:p>
          <a:p>
            <a:pPr lvl="1">
              <a:buFont typeface="Arial" pitchFamily="34" charset="0"/>
              <a:buChar char="•"/>
            </a:pPr>
            <a:r>
              <a:rPr lang="en-US" dirty="0" smtClean="0"/>
              <a:t>Low level binary changes</a:t>
            </a:r>
          </a:p>
          <a:p>
            <a:pPr lvl="1"/>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Shims for </a:t>
            </a:r>
            <a:r>
              <a:rPr lang="en-US" dirty="0" smtClean="0"/>
              <a:t>ISVs?</a:t>
            </a:r>
          </a:p>
        </p:txBody>
      </p:sp>
      <p:sp>
        <p:nvSpPr>
          <p:cNvPr id="3" name="Text Placeholder 2"/>
          <p:cNvSpPr>
            <a:spLocks noGrp="1"/>
          </p:cNvSpPr>
          <p:nvPr>
            <p:ph type="body" sz="quarter" idx="4294967295"/>
          </p:nvPr>
        </p:nvSpPr>
        <p:spPr>
          <a:xfrm>
            <a:off x="381000" y="1411552"/>
            <a:ext cx="8382000" cy="2948499"/>
          </a:xfrm>
          <a:prstGeom prst="rect">
            <a:avLst/>
          </a:prstGeom>
        </p:spPr>
        <p:txBody>
          <a:bodyPr/>
          <a:lstStyle/>
          <a:p>
            <a:r>
              <a:rPr lang="en-US" dirty="0" smtClean="0"/>
              <a:t>Windows components change to support:</a:t>
            </a:r>
          </a:p>
          <a:p>
            <a:pPr lvl="1"/>
            <a:r>
              <a:rPr lang="en-US" dirty="0" smtClean="0"/>
              <a:t>New technology</a:t>
            </a:r>
          </a:p>
          <a:p>
            <a:pPr lvl="1"/>
            <a:r>
              <a:rPr lang="en-US" dirty="0" smtClean="0"/>
              <a:t>Bug fixes</a:t>
            </a:r>
          </a:p>
          <a:p>
            <a:pPr lvl="1"/>
            <a:r>
              <a:rPr lang="en-US" dirty="0" smtClean="0"/>
              <a:t>Strategy changes</a:t>
            </a:r>
          </a:p>
          <a:p>
            <a:r>
              <a:rPr lang="en-US" dirty="0" smtClean="0"/>
              <a:t>OS changes may fix some, break others</a:t>
            </a:r>
          </a:p>
          <a:p>
            <a:r>
              <a:rPr lang="en-US" dirty="0" smtClean="0"/>
              <a:t>Simulate previous Windows ONLY for an app</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 Shim Technology</a:t>
            </a:r>
          </a:p>
        </p:txBody>
      </p:sp>
      <p:sp>
        <p:nvSpPr>
          <p:cNvPr id="3" name="Text Placeholder 2"/>
          <p:cNvSpPr>
            <a:spLocks noGrp="1"/>
          </p:cNvSpPr>
          <p:nvPr>
            <p:ph type="body" sz="quarter" idx="4294967295"/>
          </p:nvPr>
        </p:nvSpPr>
        <p:spPr>
          <a:xfrm>
            <a:off x="381000" y="1411552"/>
            <a:ext cx="8382000" cy="4739759"/>
          </a:xfrm>
          <a:prstGeom prst="rect">
            <a:avLst/>
          </a:prstGeom>
        </p:spPr>
        <p:txBody>
          <a:bodyPr/>
          <a:lstStyle/>
          <a:p>
            <a:r>
              <a:rPr lang="en-US" sz="2800" dirty="0" smtClean="0"/>
              <a:t>“Shim Technology is an elegant technique that is used to fool some applications into running on versions of the operating system they may not have been designed for. It’s a method of 'hooking' the Win32 APIs that are called by a particular application program. Once installed, such hooks permit developers and support engineers to install alternate (stub) functions to be called in place of the original functions. The actions taken by the stub function comprise the fix for a particular application compatibility problem.”</a:t>
            </a:r>
          </a:p>
          <a:p>
            <a:pPr lvl="1"/>
            <a:r>
              <a:rPr lang="en-US" sz="2400" dirty="0" smtClean="0"/>
              <a:t>- Mark </a:t>
            </a:r>
            <a:r>
              <a:rPr lang="en-US" sz="2400" dirty="0" err="1" smtClean="0"/>
              <a:t>Derbecker</a:t>
            </a:r>
            <a:endParaRPr lang="en-US" sz="2400" dirty="0" smtClean="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Text Placeholder 2"/>
          <p:cNvSpPr>
            <a:spLocks noGrp="1"/>
          </p:cNvSpPr>
          <p:nvPr>
            <p:ph type="body" idx="1"/>
          </p:nvPr>
        </p:nvSpPr>
        <p:spPr/>
        <p:txBody>
          <a:bodyPr/>
          <a:lstStyle/>
          <a:p>
            <a:r>
              <a:rPr lang="en-US" dirty="0" smtClean="0"/>
              <a:t>Start testing now on the beta</a:t>
            </a:r>
          </a:p>
          <a:p>
            <a:r>
              <a:rPr lang="en-US" dirty="0" smtClean="0"/>
              <a:t>Reference the Cookbooks</a:t>
            </a:r>
          </a:p>
          <a:p>
            <a:r>
              <a:rPr lang="en-US" dirty="0" smtClean="0"/>
              <a:t>Work with your TAM to come to the Readiness Labs or to engage the </a:t>
            </a:r>
            <a:r>
              <a:rPr lang="en-US" dirty="0" err="1" smtClean="0"/>
              <a:t>AppCompat</a:t>
            </a:r>
            <a:r>
              <a:rPr lang="en-US" dirty="0" smtClean="0"/>
              <a:t> consultants for assistance.</a:t>
            </a:r>
            <a:endParaRPr lang="en-US" dirty="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Shim Application</a:t>
            </a:r>
          </a:p>
        </p:txBody>
      </p:sp>
      <p:sp>
        <p:nvSpPr>
          <p:cNvPr id="3" name="Text Placeholder 2"/>
          <p:cNvSpPr>
            <a:spLocks noGrp="1"/>
          </p:cNvSpPr>
          <p:nvPr>
            <p:ph type="body" sz="quarter" idx="4294967295"/>
          </p:nvPr>
        </p:nvSpPr>
        <p:spPr>
          <a:xfrm>
            <a:off x="381000" y="1411552"/>
            <a:ext cx="8382000" cy="1428083"/>
          </a:xfrm>
          <a:prstGeom prst="rect">
            <a:avLst/>
          </a:prstGeom>
        </p:spPr>
        <p:txBody>
          <a:bodyPr/>
          <a:lstStyle/>
          <a:p>
            <a:r>
              <a:rPr lang="en-US" dirty="0" smtClean="0"/>
              <a:t>Implements Windows API hooks</a:t>
            </a:r>
          </a:p>
          <a:p>
            <a:r>
              <a:rPr lang="en-US" dirty="0" smtClean="0"/>
              <a:t>Shim engine is responsible for applying the shims</a:t>
            </a:r>
          </a:p>
        </p:txBody>
      </p:sp>
      <p:graphicFrame>
        <p:nvGraphicFramePr>
          <p:cNvPr id="4" name="Diagram 3"/>
          <p:cNvGraphicFramePr/>
          <p:nvPr/>
        </p:nvGraphicFramePr>
        <p:xfrm>
          <a:off x="368596" y="3371539"/>
          <a:ext cx="8406809" cy="2664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Shims are Loaded</a:t>
            </a:r>
          </a:p>
        </p:txBody>
      </p:sp>
      <p:sp>
        <p:nvSpPr>
          <p:cNvPr id="3" name="Text Placeholder 2"/>
          <p:cNvSpPr>
            <a:spLocks noGrp="1"/>
          </p:cNvSpPr>
          <p:nvPr>
            <p:ph type="body" sz="quarter" idx="4294967295"/>
          </p:nvPr>
        </p:nvSpPr>
        <p:spPr>
          <a:xfrm>
            <a:off x="381000" y="1411552"/>
            <a:ext cx="8382000" cy="2135969"/>
          </a:xfrm>
          <a:prstGeom prst="rect">
            <a:avLst/>
          </a:prstGeom>
        </p:spPr>
        <p:txBody>
          <a:bodyPr/>
          <a:lstStyle/>
          <a:p>
            <a:r>
              <a:rPr lang="en-US" smtClean="0"/>
              <a:t>Shims are applied per executable</a:t>
            </a:r>
          </a:p>
        </p:txBody>
      </p:sp>
      <p:sp>
        <p:nvSpPr>
          <p:cNvPr id="58373" name="AutoShape 5"/>
          <p:cNvSpPr>
            <a:spLocks noChangeArrowheads="1"/>
          </p:cNvSpPr>
          <p:nvPr/>
        </p:nvSpPr>
        <p:spPr bwMode="auto">
          <a:xfrm>
            <a:off x="6373813" y="2716213"/>
            <a:ext cx="1939925" cy="1524000"/>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a:latin typeface="Segoe UI" pitchFamily="34" charset="0"/>
                <a:ea typeface="Segoe UI" pitchFamily="34" charset="0"/>
                <a:cs typeface="Segoe UI" pitchFamily="34" charset="0"/>
              </a:rPr>
              <a:t>Run initialization</a:t>
            </a:r>
          </a:p>
          <a:p>
            <a:pPr algn="ctr">
              <a:defRPr/>
            </a:pPr>
            <a:r>
              <a:rPr lang="en-US">
                <a:latin typeface="Segoe UI" pitchFamily="34" charset="0"/>
                <a:ea typeface="Segoe UI" pitchFamily="34" charset="0"/>
                <a:cs typeface="Segoe UI" pitchFamily="34" charset="0"/>
              </a:rPr>
              <a:t> routines</a:t>
            </a:r>
          </a:p>
        </p:txBody>
      </p:sp>
      <p:sp>
        <p:nvSpPr>
          <p:cNvPr id="58376" name="AutoShape 8"/>
          <p:cNvSpPr>
            <a:spLocks noChangeArrowheads="1"/>
          </p:cNvSpPr>
          <p:nvPr/>
        </p:nvSpPr>
        <p:spPr bwMode="auto">
          <a:xfrm>
            <a:off x="3549650" y="2701925"/>
            <a:ext cx="1939925" cy="1524000"/>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a:latin typeface="Segoe UI" pitchFamily="34" charset="0"/>
                <a:ea typeface="Segoe UI" pitchFamily="34" charset="0"/>
                <a:cs typeface="Segoe UI" pitchFamily="34" charset="0"/>
              </a:rPr>
              <a:t>Shim engine </a:t>
            </a:r>
          </a:p>
          <a:p>
            <a:pPr algn="ctr">
              <a:defRPr/>
            </a:pPr>
            <a:r>
              <a:rPr lang="en-US">
                <a:latin typeface="Segoe UI" pitchFamily="34" charset="0"/>
                <a:ea typeface="Segoe UI" pitchFamily="34" charset="0"/>
                <a:cs typeface="Segoe UI" pitchFamily="34" charset="0"/>
              </a:rPr>
              <a:t>applies</a:t>
            </a:r>
          </a:p>
          <a:p>
            <a:pPr algn="ctr">
              <a:defRPr/>
            </a:pPr>
            <a:r>
              <a:rPr lang="en-US">
                <a:latin typeface="Segoe UI" pitchFamily="34" charset="0"/>
                <a:ea typeface="Segoe UI" pitchFamily="34" charset="0"/>
                <a:cs typeface="Segoe UI" pitchFamily="34" charset="0"/>
              </a:rPr>
              <a:t> API hooks </a:t>
            </a:r>
          </a:p>
        </p:txBody>
      </p:sp>
      <p:sp>
        <p:nvSpPr>
          <p:cNvPr id="58377" name="AutoShape 9"/>
          <p:cNvSpPr>
            <a:spLocks noChangeArrowheads="1"/>
          </p:cNvSpPr>
          <p:nvPr/>
        </p:nvSpPr>
        <p:spPr bwMode="auto">
          <a:xfrm>
            <a:off x="788988" y="2727325"/>
            <a:ext cx="1939925" cy="1524000"/>
          </a:xfrm>
          <a:prstGeom prst="roundRect">
            <a:avLst>
              <a:gd name="adj" fmla="val 16667"/>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a:defRPr/>
            </a:pPr>
            <a:r>
              <a:rPr lang="en-US" dirty="0">
                <a:latin typeface="Segoe UI" pitchFamily="34" charset="0"/>
                <a:ea typeface="Segoe UI" pitchFamily="34" charset="0"/>
                <a:cs typeface="Segoe UI" pitchFamily="34" charset="0"/>
              </a:rPr>
              <a:t>Loader maps </a:t>
            </a:r>
            <a:br>
              <a:rPr lang="en-US" dirty="0">
                <a:latin typeface="Segoe UI" pitchFamily="34" charset="0"/>
                <a:ea typeface="Segoe UI" pitchFamily="34" charset="0"/>
                <a:cs typeface="Segoe UI" pitchFamily="34" charset="0"/>
              </a:rPr>
            </a:br>
            <a:r>
              <a:rPr lang="en-US" dirty="0">
                <a:latin typeface="Segoe UI" pitchFamily="34" charset="0"/>
                <a:ea typeface="Segoe UI" pitchFamily="34" charset="0"/>
                <a:cs typeface="Segoe UI" pitchFamily="34" charset="0"/>
              </a:rPr>
              <a:t>executable</a:t>
            </a:r>
            <a:br>
              <a:rPr lang="en-US" dirty="0">
                <a:latin typeface="Segoe UI" pitchFamily="34" charset="0"/>
                <a:ea typeface="Segoe UI" pitchFamily="34" charset="0"/>
                <a:cs typeface="Segoe UI" pitchFamily="34" charset="0"/>
              </a:rPr>
            </a:br>
            <a:r>
              <a:rPr lang="en-US" dirty="0">
                <a:latin typeface="Segoe UI" pitchFamily="34" charset="0"/>
                <a:ea typeface="Segoe UI" pitchFamily="34" charset="0"/>
                <a:cs typeface="Segoe UI" pitchFamily="34" charset="0"/>
              </a:rPr>
              <a:t> and statically </a:t>
            </a:r>
            <a:br>
              <a:rPr lang="en-US" dirty="0">
                <a:latin typeface="Segoe UI" pitchFamily="34" charset="0"/>
                <a:ea typeface="Segoe UI" pitchFamily="34" charset="0"/>
                <a:cs typeface="Segoe UI" pitchFamily="34" charset="0"/>
              </a:rPr>
            </a:br>
            <a:r>
              <a:rPr lang="en-US" dirty="0">
                <a:latin typeface="Segoe UI" pitchFamily="34" charset="0"/>
                <a:ea typeface="Segoe UI" pitchFamily="34" charset="0"/>
                <a:cs typeface="Segoe UI" pitchFamily="34" charset="0"/>
              </a:rPr>
              <a:t>linked DLLs </a:t>
            </a:r>
          </a:p>
          <a:p>
            <a:pPr algn="ctr">
              <a:defRPr/>
            </a:pPr>
            <a:r>
              <a:rPr lang="en-US" dirty="0">
                <a:latin typeface="Segoe UI" pitchFamily="34" charset="0"/>
                <a:ea typeface="Segoe UI" pitchFamily="34" charset="0"/>
                <a:cs typeface="Segoe UI" pitchFamily="34" charset="0"/>
              </a:rPr>
              <a:t>into memory</a:t>
            </a:r>
          </a:p>
        </p:txBody>
      </p:sp>
      <p:sp>
        <p:nvSpPr>
          <p:cNvPr id="117767" name="AutoShape 10"/>
          <p:cNvSpPr>
            <a:spLocks noChangeArrowheads="1"/>
          </p:cNvSpPr>
          <p:nvPr/>
        </p:nvSpPr>
        <p:spPr bwMode="auto">
          <a:xfrm>
            <a:off x="2786063" y="3338513"/>
            <a:ext cx="731837" cy="360362"/>
          </a:xfrm>
          <a:prstGeom prst="rightArrow">
            <a:avLst>
              <a:gd name="adj1" fmla="val 50000"/>
              <a:gd name="adj2" fmla="val 50771"/>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a:p>
        </p:txBody>
      </p:sp>
      <p:sp>
        <p:nvSpPr>
          <p:cNvPr id="117768" name="AutoShape 11"/>
          <p:cNvSpPr>
            <a:spLocks noChangeArrowheads="1"/>
          </p:cNvSpPr>
          <p:nvPr/>
        </p:nvSpPr>
        <p:spPr bwMode="auto">
          <a:xfrm>
            <a:off x="5599113" y="3309938"/>
            <a:ext cx="719137" cy="360362"/>
          </a:xfrm>
          <a:prstGeom prst="rightArrow">
            <a:avLst>
              <a:gd name="adj1" fmla="val 50000"/>
              <a:gd name="adj2" fmla="val 4989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Logo </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Resources</a:t>
            </a:r>
            <a:endParaRPr lang="en-US" dirty="0"/>
          </a:p>
        </p:txBody>
      </p:sp>
      <p:sp>
        <p:nvSpPr>
          <p:cNvPr id="3" name="Content Placeholder 2"/>
          <p:cNvSpPr>
            <a:spLocks noGrp="1"/>
          </p:cNvSpPr>
          <p:nvPr>
            <p:ph idx="1"/>
          </p:nvPr>
        </p:nvSpPr>
        <p:spPr>
          <a:xfrm>
            <a:off x="381000" y="1412875"/>
            <a:ext cx="8382000" cy="4370427"/>
          </a:xfrm>
        </p:spPr>
        <p:txBody>
          <a:bodyPr/>
          <a:lstStyle/>
          <a:p>
            <a:r>
              <a:rPr lang="en-US" sz="2400" dirty="0" smtClean="0"/>
              <a:t>Cookbooks</a:t>
            </a:r>
          </a:p>
          <a:p>
            <a:pPr lvl="1"/>
            <a:r>
              <a:rPr lang="en-US" sz="2000" dirty="0" smtClean="0">
                <a:hlinkClick r:id="rId3"/>
              </a:rPr>
              <a:t>“Application Compatibility Cookbook</a:t>
            </a:r>
            <a:r>
              <a:rPr lang="en-US" sz="2000" dirty="0" smtClean="0"/>
              <a:t>”</a:t>
            </a:r>
          </a:p>
          <a:p>
            <a:pPr lvl="1"/>
            <a:r>
              <a:rPr lang="en-US" sz="2000" dirty="0" smtClean="0">
                <a:hlinkClick r:id="rId4"/>
              </a:rPr>
              <a:t>“Windows 7 Application Quality Cookbook</a:t>
            </a:r>
            <a:r>
              <a:rPr lang="en-US" sz="2000" dirty="0" smtClean="0"/>
              <a:t>” </a:t>
            </a:r>
          </a:p>
          <a:p>
            <a:pPr fontAlgn="ctr"/>
            <a:r>
              <a:rPr lang="en-US" sz="2400" dirty="0" smtClean="0"/>
              <a:t>MSDN Application Compatibility: </a:t>
            </a:r>
            <a:r>
              <a:rPr lang="en-US" sz="2400" dirty="0" smtClean="0">
                <a:hlinkClick r:id="rId5"/>
              </a:rPr>
              <a:t>http://msdn.microsoft.com/en-us/windows/aa904987.aspx</a:t>
            </a:r>
            <a:endParaRPr lang="en-US" sz="2400" dirty="0" smtClean="0"/>
          </a:p>
          <a:p>
            <a:pPr fontAlgn="ctr"/>
            <a:r>
              <a:rPr lang="en-US" sz="2400" dirty="0" smtClean="0"/>
              <a:t>TechNet Windows Application Compatibility: </a:t>
            </a:r>
            <a:r>
              <a:rPr lang="en-US" sz="2400" dirty="0" smtClean="0">
                <a:hlinkClick r:id="rId6"/>
              </a:rPr>
              <a:t>http://technet.microsoft.com/en-us/desktopdeployment/bb414773.aspx</a:t>
            </a:r>
            <a:endParaRPr lang="en-US" sz="2400" dirty="0" smtClean="0"/>
          </a:p>
          <a:p>
            <a:pPr fontAlgn="ctr"/>
            <a:r>
              <a:rPr lang="en-US" sz="2400" dirty="0" smtClean="0">
                <a:hlinkClick r:id="rId7"/>
              </a:rPr>
              <a:t>DevReadiness.org</a:t>
            </a:r>
            <a:endParaRPr lang="en-US" sz="2400" dirty="0" smtClean="0"/>
          </a:p>
          <a:p>
            <a:pPr fontAlgn="ctr"/>
            <a:r>
              <a:rPr lang="en-US" sz="2400" dirty="0" smtClean="0"/>
              <a:t>Channel 9: </a:t>
            </a:r>
            <a:r>
              <a:rPr lang="en-US" sz="2400" dirty="0" smtClean="0">
                <a:hlinkClick r:id="rId8"/>
              </a:rPr>
              <a:t>http://channel9.msdn.com/tags/Application+Compatibility/</a:t>
            </a:r>
            <a:endParaRPr lang="en-US" sz="2400" dirty="0" smtClean="0"/>
          </a:p>
          <a:p>
            <a:endParaRPr lang="en-US" sz="2400" dirty="0" smtClean="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t>
            </a:r>
            <a:r>
              <a:rPr lang="en-US" baseline="0" dirty="0" smtClean="0"/>
              <a:t> &amp; A</a:t>
            </a: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User Account Control </a:t>
            </a:r>
            <a:r>
              <a:rPr lang="en-US" dirty="0" smtClean="0"/>
              <a:t>– Why?</a:t>
            </a:r>
            <a:endParaRPr lang="en-US" dirty="0"/>
          </a:p>
        </p:txBody>
      </p:sp>
      <p:sp>
        <p:nvSpPr>
          <p:cNvPr id="3" name="Text Placeholder 2"/>
          <p:cNvSpPr>
            <a:spLocks noGrp="1"/>
          </p:cNvSpPr>
          <p:nvPr>
            <p:ph idx="1"/>
          </p:nvPr>
        </p:nvSpPr>
        <p:spPr>
          <a:xfrm>
            <a:off x="381000" y="1412875"/>
            <a:ext cx="8382000" cy="1025525"/>
          </a:xfrm>
          <a:prstGeom prst="rect">
            <a:avLst/>
          </a:prstGeom>
        </p:spPr>
        <p:txBody>
          <a:bodyPr>
            <a:normAutofit fontScale="92500"/>
          </a:bodyPr>
          <a:lstStyle/>
          <a:p>
            <a:pPr>
              <a:buFont typeface="Arial" pitchFamily="34" charset="0"/>
              <a:buChar char="•"/>
            </a:pPr>
            <a:r>
              <a:rPr lang="en-US" dirty="0" smtClean="0"/>
              <a:t>Applications run as Standard User by default</a:t>
            </a:r>
          </a:p>
          <a:p>
            <a:pPr>
              <a:buFont typeface="Arial" pitchFamily="34" charset="0"/>
              <a:buChar char="•"/>
            </a:pPr>
            <a:r>
              <a:rPr lang="en-US" dirty="0" smtClean="0"/>
              <a:t>What is a </a:t>
            </a:r>
            <a:r>
              <a:rPr lang="en-US" b="1" dirty="0" smtClean="0"/>
              <a:t>Standard User</a:t>
            </a:r>
            <a:r>
              <a:rPr lang="en-US" dirty="0" smtClean="0"/>
              <a:t>?</a:t>
            </a:r>
          </a:p>
          <a:p>
            <a:pPr>
              <a:buNone/>
            </a:pPr>
            <a:endParaRPr lang="en-US" dirty="0" smtClean="0"/>
          </a:p>
          <a:p>
            <a:pPr lvl="1">
              <a:buFont typeface="Arial" pitchFamily="34" charset="0"/>
              <a:buChar char="•"/>
            </a:pPr>
            <a:endParaRPr lang="en-US" dirty="0" smtClean="0"/>
          </a:p>
        </p:txBody>
      </p:sp>
      <p:sp>
        <p:nvSpPr>
          <p:cNvPr id="4" name="TextBox 3"/>
          <p:cNvSpPr txBox="1"/>
          <p:nvPr/>
        </p:nvSpPr>
        <p:spPr>
          <a:xfrm>
            <a:off x="4800600" y="2590800"/>
            <a:ext cx="3810000" cy="3600986"/>
          </a:xfrm>
          <a:prstGeom prst="rect">
            <a:avLst/>
          </a:prstGeom>
          <a:noFill/>
        </p:spPr>
        <p:txBody>
          <a:bodyPr wrap="square" rtlCol="0">
            <a:spAutoFit/>
          </a:bodyPr>
          <a:lstStyle/>
          <a:p>
            <a:pPr lvl="1"/>
            <a:r>
              <a:rPr lang="en-US" sz="3600" dirty="0" smtClean="0"/>
              <a:t>Not Allowed</a:t>
            </a:r>
          </a:p>
          <a:p>
            <a:pPr lvl="1"/>
            <a:endParaRPr lang="en-US" sz="2000" dirty="0" smtClean="0"/>
          </a:p>
          <a:p>
            <a:pPr lvl="1" indent="-166688">
              <a:buFont typeface="Arial" pitchFamily="34" charset="0"/>
              <a:buChar char="•"/>
            </a:pPr>
            <a:r>
              <a:rPr lang="en-US" sz="2800" dirty="0" smtClean="0"/>
              <a:t>Install applications</a:t>
            </a:r>
          </a:p>
          <a:p>
            <a:pPr lvl="1" indent="-166688">
              <a:buFont typeface="Arial" pitchFamily="34" charset="0"/>
              <a:buChar char="•"/>
            </a:pPr>
            <a:r>
              <a:rPr lang="en-US" sz="2800" dirty="0" smtClean="0"/>
              <a:t>Change system components</a:t>
            </a:r>
          </a:p>
          <a:p>
            <a:pPr lvl="1" indent="-166688">
              <a:buFont typeface="Arial" pitchFamily="34" charset="0"/>
              <a:buChar char="•"/>
            </a:pPr>
            <a:r>
              <a:rPr lang="en-US" sz="2800" dirty="0" smtClean="0"/>
              <a:t>Change per machine settings</a:t>
            </a:r>
          </a:p>
          <a:p>
            <a:pPr lvl="1" indent="-166688">
              <a:buFont typeface="Arial" pitchFamily="34" charset="0"/>
              <a:buChar char="•"/>
            </a:pPr>
            <a:r>
              <a:rPr lang="en-US" sz="2800" dirty="0" smtClean="0"/>
              <a:t>Admin “privileges”</a:t>
            </a:r>
          </a:p>
        </p:txBody>
      </p:sp>
      <p:sp>
        <p:nvSpPr>
          <p:cNvPr id="5" name="TextBox 4"/>
          <p:cNvSpPr txBox="1"/>
          <p:nvPr/>
        </p:nvSpPr>
        <p:spPr>
          <a:xfrm>
            <a:off x="381000" y="2667000"/>
            <a:ext cx="4191000" cy="2708434"/>
          </a:xfrm>
          <a:prstGeom prst="rect">
            <a:avLst/>
          </a:prstGeom>
          <a:noFill/>
        </p:spPr>
        <p:txBody>
          <a:bodyPr wrap="square" rtlCol="0">
            <a:spAutoFit/>
          </a:bodyPr>
          <a:lstStyle/>
          <a:p>
            <a:pPr lvl="1"/>
            <a:r>
              <a:rPr lang="en-US" sz="3600" dirty="0" smtClean="0"/>
              <a:t>Allowed</a:t>
            </a:r>
            <a:endParaRPr lang="en-US" sz="4000" dirty="0" smtClean="0"/>
          </a:p>
          <a:p>
            <a:pPr lvl="1"/>
            <a:endParaRPr lang="en-US" dirty="0" smtClean="0"/>
          </a:p>
          <a:p>
            <a:pPr lvl="1" indent="-222250">
              <a:buFont typeface="Arial" pitchFamily="34" charset="0"/>
              <a:buChar char="•"/>
            </a:pPr>
            <a:r>
              <a:rPr lang="en-US" sz="2800" dirty="0" smtClean="0"/>
              <a:t> Run most applications</a:t>
            </a:r>
          </a:p>
          <a:p>
            <a:pPr lvl="1" indent="-222250">
              <a:buFont typeface="Arial" pitchFamily="34" charset="0"/>
              <a:buChar char="•"/>
            </a:pPr>
            <a:r>
              <a:rPr lang="en-US" sz="2800" dirty="0" smtClean="0"/>
              <a:t> Change per user settings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381500" y="4800600"/>
            <a:ext cx="4762500" cy="457200"/>
          </a:xfrm>
          <a:prstGeom prst="rect">
            <a:avLst/>
          </a:prstGeom>
          <a:noFill/>
          <a:ln w="9525">
            <a:noFill/>
            <a:miter lim="800000"/>
            <a:headEnd/>
            <a:tailEnd/>
          </a:ln>
          <a:effectLst/>
        </p:spPr>
      </p:pic>
      <p:pic>
        <p:nvPicPr>
          <p:cNvPr id="845826" name="Rectangle 845825"/>
          <p:cNvPicPr>
            <a:picLocks noChangeAspect="1" noChangeArrowheads="1"/>
          </p:cNvPicPr>
          <p:nvPr/>
        </p:nvPicPr>
        <p:blipFill>
          <a:blip r:embed="rId4" cstate="print"/>
          <a:srcRect/>
          <a:stretch>
            <a:fillRect/>
          </a:stretch>
        </p:blipFill>
        <p:spPr bwMode="auto">
          <a:xfrm>
            <a:off x="3900488" y="3244850"/>
            <a:ext cx="228600" cy="304800"/>
          </a:xfrm>
          <a:prstGeom prst="rect">
            <a:avLst/>
          </a:prstGeom>
          <a:noFill/>
          <a:ln w="9525">
            <a:noFill/>
            <a:miter lim="800000"/>
            <a:headEnd/>
            <a:tailEnd/>
          </a:ln>
        </p:spPr>
      </p:pic>
      <p:sp>
        <p:nvSpPr>
          <p:cNvPr id="845827" name="Title 845826"/>
          <p:cNvSpPr>
            <a:spLocks noGrp="1" noChangeArrowheads="1"/>
          </p:cNvSpPr>
          <p:nvPr>
            <p:ph type="title"/>
          </p:nvPr>
        </p:nvSpPr>
        <p:spPr>
          <a:xfrm>
            <a:off x="381000" y="230188"/>
            <a:ext cx="8382000" cy="747897"/>
          </a:xfrm>
        </p:spPr>
        <p:txBody>
          <a:bodyPr>
            <a:normAutofit/>
          </a:bodyPr>
          <a:lstStyle/>
          <a:p>
            <a:pPr algn="l" defTabSz="914363" eaLnBrk="1" fontAlgn="auto" hangingPunct="1">
              <a:spcAft>
                <a:spcPts val="0"/>
              </a:spcAft>
              <a:defRPr/>
            </a:pPr>
            <a:r>
              <a:rPr/>
              <a:t>UAC Architecture</a:t>
            </a:r>
          </a:p>
        </p:txBody>
      </p:sp>
      <p:pic>
        <p:nvPicPr>
          <p:cNvPr id="845836" name="Rectangle 845835"/>
          <p:cNvPicPr>
            <a:picLocks noChangeAspect="1" noChangeArrowheads="1"/>
          </p:cNvPicPr>
          <p:nvPr/>
        </p:nvPicPr>
        <p:blipFill>
          <a:blip r:embed="rId4" cstate="print"/>
          <a:srcRect/>
          <a:stretch>
            <a:fillRect/>
          </a:stretch>
        </p:blipFill>
        <p:spPr bwMode="auto">
          <a:xfrm>
            <a:off x="1376363" y="4300538"/>
            <a:ext cx="228600" cy="304800"/>
          </a:xfrm>
          <a:prstGeom prst="rect">
            <a:avLst/>
          </a:prstGeom>
          <a:noFill/>
          <a:ln w="9525">
            <a:noFill/>
            <a:miter lim="800000"/>
            <a:headEnd/>
            <a:tailEnd/>
          </a:ln>
        </p:spPr>
      </p:pic>
      <p:pic>
        <p:nvPicPr>
          <p:cNvPr id="845837" name="Rectangle 845836"/>
          <p:cNvPicPr>
            <a:picLocks noChangeAspect="1" noChangeArrowheads="1"/>
          </p:cNvPicPr>
          <p:nvPr/>
        </p:nvPicPr>
        <p:blipFill>
          <a:blip r:embed="rId4" cstate="print"/>
          <a:srcRect/>
          <a:stretch>
            <a:fillRect/>
          </a:stretch>
        </p:blipFill>
        <p:spPr bwMode="auto">
          <a:xfrm>
            <a:off x="3911600" y="3235325"/>
            <a:ext cx="228600" cy="304800"/>
          </a:xfrm>
          <a:prstGeom prst="rect">
            <a:avLst/>
          </a:prstGeom>
          <a:noFill/>
          <a:ln w="9525">
            <a:noFill/>
            <a:miter lim="800000"/>
            <a:headEnd/>
            <a:tailEnd/>
          </a:ln>
        </p:spPr>
      </p:pic>
      <p:sp>
        <p:nvSpPr>
          <p:cNvPr id="845839" name="TextBox 845838"/>
          <p:cNvSpPr txBox="1">
            <a:spLocks noChangeArrowheads="1"/>
          </p:cNvSpPr>
          <p:nvPr/>
        </p:nvSpPr>
        <p:spPr bwMode="auto">
          <a:xfrm>
            <a:off x="4375150" y="3865563"/>
            <a:ext cx="1868488" cy="274637"/>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fontAlgn="auto">
              <a:spcBef>
                <a:spcPts val="0"/>
              </a:spcBef>
              <a:spcAft>
                <a:spcPts val="0"/>
              </a:spcAft>
              <a:defRPr/>
            </a:pPr>
            <a:r>
              <a:rPr lang="en-US" sz="1200" b="1">
                <a:effectLst>
                  <a:outerShdw blurRad="38100" dist="38100" dir="2700000" algn="tl">
                    <a:srgbClr val="C0C0C0"/>
                  </a:outerShdw>
                </a:effectLst>
                <a:latin typeface="+mn-lt"/>
                <a:cs typeface="+mn-cs"/>
              </a:rPr>
              <a:t>“Standard User” Token</a:t>
            </a:r>
            <a:endParaRPr lang="en-US">
              <a:solidFill>
                <a:srgbClr val="000000"/>
              </a:solidFill>
              <a:latin typeface="+mn-lt"/>
              <a:cs typeface="+mn-cs"/>
            </a:endParaRPr>
          </a:p>
        </p:txBody>
      </p:sp>
      <p:sp>
        <p:nvSpPr>
          <p:cNvPr id="845840" name="TextBox 845839"/>
          <p:cNvSpPr txBox="1">
            <a:spLocks noChangeArrowheads="1"/>
          </p:cNvSpPr>
          <p:nvPr/>
        </p:nvSpPr>
        <p:spPr bwMode="auto">
          <a:xfrm>
            <a:off x="4821238" y="3122613"/>
            <a:ext cx="1150937" cy="274637"/>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fontAlgn="auto">
              <a:spcBef>
                <a:spcPts val="0"/>
              </a:spcBef>
              <a:spcAft>
                <a:spcPts val="0"/>
              </a:spcAft>
              <a:defRPr/>
            </a:pPr>
            <a:r>
              <a:rPr lang="en-US" sz="1200" b="1">
                <a:effectLst>
                  <a:outerShdw blurRad="38100" dist="38100" dir="2700000" algn="tl">
                    <a:srgbClr val="C0C0C0"/>
                  </a:outerShdw>
                </a:effectLst>
                <a:latin typeface="+mn-lt"/>
                <a:cs typeface="+mn-cs"/>
              </a:rPr>
              <a:t>Admin Token</a:t>
            </a:r>
            <a:endParaRPr lang="en-US">
              <a:solidFill>
                <a:srgbClr val="000000"/>
              </a:solidFill>
              <a:latin typeface="+mn-lt"/>
              <a:cs typeface="+mn-cs"/>
            </a:endParaRPr>
          </a:p>
        </p:txBody>
      </p:sp>
      <p:pic>
        <p:nvPicPr>
          <p:cNvPr id="845842" name="Rectangle 845841"/>
          <p:cNvPicPr>
            <a:picLocks noChangeAspect="1" noChangeArrowheads="1"/>
          </p:cNvPicPr>
          <p:nvPr/>
        </p:nvPicPr>
        <p:blipFill>
          <a:blip r:embed="rId4" cstate="print"/>
          <a:srcRect/>
          <a:stretch>
            <a:fillRect/>
          </a:stretch>
        </p:blipFill>
        <p:spPr bwMode="auto">
          <a:xfrm>
            <a:off x="1141413" y="2139950"/>
            <a:ext cx="228600" cy="304800"/>
          </a:xfrm>
          <a:prstGeom prst="rect">
            <a:avLst/>
          </a:prstGeom>
          <a:noFill/>
          <a:ln w="9525">
            <a:noFill/>
            <a:miter lim="800000"/>
            <a:headEnd/>
            <a:tailEnd/>
          </a:ln>
        </p:spPr>
      </p:pic>
      <p:grpSp>
        <p:nvGrpSpPr>
          <p:cNvPr id="2" name="Group 20"/>
          <p:cNvGrpSpPr>
            <a:grpSpLocks/>
          </p:cNvGrpSpPr>
          <p:nvPr/>
        </p:nvGrpSpPr>
        <p:grpSpPr bwMode="auto">
          <a:xfrm>
            <a:off x="523875" y="1181100"/>
            <a:ext cx="646113" cy="2084388"/>
            <a:chOff x="330" y="744"/>
            <a:chExt cx="407" cy="1313"/>
          </a:xfrm>
        </p:grpSpPr>
        <p:pic>
          <p:nvPicPr>
            <p:cNvPr id="8217" name="Rectangle 6167"/>
            <p:cNvPicPr>
              <a:picLocks noChangeAspect="1" noChangeArrowheads="1"/>
            </p:cNvPicPr>
            <p:nvPr/>
          </p:nvPicPr>
          <p:blipFill>
            <a:blip r:embed="rId5" cstate="print"/>
            <a:srcRect/>
            <a:stretch>
              <a:fillRect/>
            </a:stretch>
          </p:blipFill>
          <p:spPr bwMode="auto">
            <a:xfrm>
              <a:off x="402" y="744"/>
              <a:ext cx="313" cy="1099"/>
            </a:xfrm>
            <a:prstGeom prst="rect">
              <a:avLst/>
            </a:prstGeom>
            <a:noFill/>
            <a:ln w="9525">
              <a:noFill/>
              <a:miter lim="800000"/>
              <a:headEnd/>
              <a:tailEnd/>
            </a:ln>
          </p:spPr>
        </p:pic>
        <p:sp>
          <p:nvSpPr>
            <p:cNvPr id="845846" name="TextBox 845845"/>
            <p:cNvSpPr txBox="1">
              <a:spLocks noChangeArrowheads="1"/>
            </p:cNvSpPr>
            <p:nvPr/>
          </p:nvSpPr>
          <p:spPr bwMode="auto">
            <a:xfrm>
              <a:off x="330" y="1845"/>
              <a:ext cx="407" cy="212"/>
            </a:xfrm>
            <a:prstGeom prst="rect">
              <a:avLst/>
            </a:prstGeom>
            <a:noFill/>
            <a:ln w="12700" cap="flat" cmpd="sng" algn="ctr">
              <a:noFill/>
              <a:prstDash val="solid"/>
              <a:miter lim="800000"/>
              <a:headEnd type="none" w="med" len="med"/>
              <a:tailEnd type="none" w="med" len="med"/>
            </a:ln>
            <a:effectLst/>
          </p:spPr>
          <p:txBody>
            <a:bodyPr wrap="none">
              <a:spAutoFit/>
            </a:bodyPr>
            <a:lstStyle/>
            <a:p>
              <a:pPr algn="ctr" fontAlgn="auto">
                <a:spcBef>
                  <a:spcPts val="0"/>
                </a:spcBef>
                <a:spcAft>
                  <a:spcPts val="0"/>
                </a:spcAft>
                <a:defRPr/>
              </a:pPr>
              <a:r>
                <a:rPr lang="en-US" sz="1600">
                  <a:effectLst>
                    <a:outerShdw blurRad="38100" dist="38100" dir="2700000" algn="tl">
                      <a:srgbClr val="C0C0C0"/>
                    </a:outerShdw>
                  </a:effectLst>
                  <a:latin typeface="+mn-lt"/>
                  <a:cs typeface="+mn-cs"/>
                </a:rPr>
                <a:t>Abby</a:t>
              </a:r>
              <a:endParaRPr lang="en-US">
                <a:solidFill>
                  <a:srgbClr val="000000"/>
                </a:solidFill>
                <a:latin typeface="+mn-lt"/>
                <a:cs typeface="+mn-cs"/>
              </a:endParaRPr>
            </a:p>
          </p:txBody>
        </p:sp>
      </p:grpSp>
      <p:grpSp>
        <p:nvGrpSpPr>
          <p:cNvPr id="3" name="Group 23"/>
          <p:cNvGrpSpPr>
            <a:grpSpLocks/>
          </p:cNvGrpSpPr>
          <p:nvPr/>
        </p:nvGrpSpPr>
        <p:grpSpPr bwMode="auto">
          <a:xfrm>
            <a:off x="776288" y="3827463"/>
            <a:ext cx="1589087" cy="1468437"/>
            <a:chOff x="454" y="2335"/>
            <a:chExt cx="1001" cy="925"/>
          </a:xfrm>
        </p:grpSpPr>
        <p:pic>
          <p:nvPicPr>
            <p:cNvPr id="8215" name="Rectangle 6165"/>
            <p:cNvPicPr>
              <a:picLocks noChangeAspect="1" noChangeArrowheads="1"/>
            </p:cNvPicPr>
            <p:nvPr/>
          </p:nvPicPr>
          <p:blipFill>
            <a:blip r:embed="rId6" cstate="print"/>
            <a:srcRect/>
            <a:stretch>
              <a:fillRect/>
            </a:stretch>
          </p:blipFill>
          <p:spPr bwMode="auto">
            <a:xfrm>
              <a:off x="454" y="2335"/>
              <a:ext cx="1001" cy="918"/>
            </a:xfrm>
            <a:prstGeom prst="rect">
              <a:avLst/>
            </a:prstGeom>
            <a:noFill/>
            <a:ln w="9525">
              <a:noFill/>
              <a:miter lim="800000"/>
              <a:headEnd/>
              <a:tailEnd/>
            </a:ln>
          </p:spPr>
        </p:pic>
        <p:pic>
          <p:nvPicPr>
            <p:cNvPr id="8216" name="Rectangle 6166"/>
            <p:cNvPicPr>
              <a:picLocks noChangeAspect="1" noChangeArrowheads="1"/>
            </p:cNvPicPr>
            <p:nvPr/>
          </p:nvPicPr>
          <p:blipFill>
            <a:blip r:embed="rId7" cstate="print"/>
            <a:srcRect/>
            <a:stretch>
              <a:fillRect/>
            </a:stretch>
          </p:blipFill>
          <p:spPr bwMode="auto">
            <a:xfrm>
              <a:off x="849" y="2823"/>
              <a:ext cx="377" cy="437"/>
            </a:xfrm>
            <a:prstGeom prst="rect">
              <a:avLst/>
            </a:prstGeom>
            <a:noFill/>
            <a:ln w="9525">
              <a:noFill/>
              <a:miter lim="800000"/>
              <a:headEnd/>
              <a:tailEnd/>
            </a:ln>
          </p:spPr>
        </p:pic>
      </p:grpSp>
      <p:sp>
        <p:nvSpPr>
          <p:cNvPr id="845850" name="Rectangle 845849"/>
          <p:cNvSpPr>
            <a:spLocks noChangeArrowheads="1"/>
          </p:cNvSpPr>
          <p:nvPr/>
        </p:nvSpPr>
        <p:spPr bwMode="auto">
          <a:xfrm>
            <a:off x="457200" y="5584825"/>
            <a:ext cx="2994025" cy="620713"/>
          </a:xfrm>
          <a:prstGeom prst="rect">
            <a:avLst/>
          </a:prstGeom>
          <a:noFill/>
          <a:ln w="9525" cap="flat" cmpd="sng" algn="ctr">
            <a:noFill/>
            <a:prstDash val="solid"/>
            <a:miter lim="800000"/>
            <a:headEnd type="none" w="med" len="med"/>
            <a:tailEnd type="none" w="med" len="med"/>
          </a:ln>
          <a:effectLst>
            <a:outerShdw dist="17961" dir="2700000" algn="ctr" rotWithShape="0">
              <a:schemeClr val="bg2">
                <a:alpha val="74001"/>
              </a:schemeClr>
            </a:outerShdw>
          </a:effectLst>
        </p:spPr>
        <p:txBody>
          <a:bodyPr wrap="none" anchor="ctr">
            <a:spAutoFit/>
          </a:bodyPr>
          <a:lstStyle/>
          <a:p>
            <a:pPr fontAlgn="auto">
              <a:spcBef>
                <a:spcPts val="0"/>
              </a:spcBef>
              <a:spcAft>
                <a:spcPts val="0"/>
              </a:spcAft>
              <a:defRPr/>
            </a:pPr>
            <a:endParaRPr lang="en-US">
              <a:solidFill>
                <a:srgbClr val="000000"/>
              </a:solidFill>
              <a:latin typeface="+mn-lt"/>
              <a:cs typeface="+mn-cs"/>
            </a:endParaRPr>
          </a:p>
        </p:txBody>
      </p:sp>
      <p:pic>
        <p:nvPicPr>
          <p:cNvPr id="8214" name="Picture 2"/>
          <p:cNvPicPr>
            <a:picLocks noChangeAspect="1" noChangeArrowheads="1"/>
          </p:cNvPicPr>
          <p:nvPr/>
        </p:nvPicPr>
        <p:blipFill>
          <a:blip r:embed="rId8" cstate="print"/>
          <a:srcRect/>
          <a:stretch>
            <a:fillRect/>
          </a:stretch>
        </p:blipFill>
        <p:spPr bwMode="auto">
          <a:xfrm>
            <a:off x="3556000" y="2892425"/>
            <a:ext cx="1295400" cy="1009650"/>
          </a:xfrm>
          <a:prstGeom prst="rect">
            <a:avLst/>
          </a:prstGeom>
          <a:noFill/>
          <a:ln w="9525">
            <a:noFill/>
            <a:miter lim="800000"/>
            <a:headEnd/>
            <a:tailEnd/>
          </a:ln>
        </p:spPr>
      </p:pic>
      <p:sp>
        <p:nvSpPr>
          <p:cNvPr id="27" name="Rectangle 26"/>
          <p:cNvSpPr/>
          <p:nvPr/>
        </p:nvSpPr>
        <p:spPr>
          <a:xfrm>
            <a:off x="6553200" y="25146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rPr>
              <a:t>Admin Token</a:t>
            </a:r>
            <a:endParaRPr lang="en-US" sz="1200" dirty="0">
              <a:solidFill>
                <a:srgbClr val="002060"/>
              </a:solidFill>
            </a:endParaRPr>
          </a:p>
        </p:txBody>
      </p:sp>
      <p:sp>
        <p:nvSpPr>
          <p:cNvPr id="28" name="Rectangle 27"/>
          <p:cNvSpPr/>
          <p:nvPr/>
        </p:nvSpPr>
        <p:spPr>
          <a:xfrm>
            <a:off x="6553200" y="2819400"/>
            <a:ext cx="1219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App</a:t>
            </a:r>
            <a:endParaRPr lang="en-US" dirty="0">
              <a:solidFill>
                <a:srgbClr val="002060"/>
              </a:solidFill>
            </a:endParaRPr>
          </a:p>
        </p:txBody>
      </p:sp>
      <p:sp>
        <p:nvSpPr>
          <p:cNvPr id="29" name="Rectangle 28"/>
          <p:cNvSpPr/>
          <p:nvPr/>
        </p:nvSpPr>
        <p:spPr>
          <a:xfrm>
            <a:off x="7391400" y="2743200"/>
            <a:ext cx="1219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rPr>
              <a:t>Admin Token</a:t>
            </a:r>
            <a:endParaRPr lang="en-US" sz="1200" dirty="0">
              <a:solidFill>
                <a:srgbClr val="002060"/>
              </a:solidFill>
            </a:endParaRPr>
          </a:p>
        </p:txBody>
      </p:sp>
      <p:sp>
        <p:nvSpPr>
          <p:cNvPr id="30" name="Rectangle 29"/>
          <p:cNvSpPr/>
          <p:nvPr/>
        </p:nvSpPr>
        <p:spPr>
          <a:xfrm>
            <a:off x="7391400" y="3048000"/>
            <a:ext cx="1219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Child App</a:t>
            </a:r>
            <a:endParaRPr lang="en-US" dirty="0">
              <a:solidFill>
                <a:srgbClr val="002060"/>
              </a:solidFill>
            </a:endParaRPr>
          </a:p>
        </p:txBody>
      </p:sp>
      <p:sp>
        <p:nvSpPr>
          <p:cNvPr id="31" name="Rectangle 30"/>
          <p:cNvSpPr/>
          <p:nvPr/>
        </p:nvSpPr>
        <p:spPr>
          <a:xfrm>
            <a:off x="6553200" y="3733800"/>
            <a:ext cx="1219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rPr>
              <a:t>Standard User Token</a:t>
            </a:r>
            <a:endParaRPr lang="en-US" sz="1200" dirty="0">
              <a:solidFill>
                <a:srgbClr val="002060"/>
              </a:solidFill>
            </a:endParaRPr>
          </a:p>
        </p:txBody>
      </p:sp>
      <p:sp>
        <p:nvSpPr>
          <p:cNvPr id="32" name="Rectangle 31"/>
          <p:cNvSpPr/>
          <p:nvPr/>
        </p:nvSpPr>
        <p:spPr>
          <a:xfrm>
            <a:off x="6553200" y="4114800"/>
            <a:ext cx="1219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App</a:t>
            </a:r>
            <a:endParaRPr lang="en-US" dirty="0">
              <a:solidFill>
                <a:srgbClr val="002060"/>
              </a:solidFill>
            </a:endParaRPr>
          </a:p>
        </p:txBody>
      </p:sp>
      <p:sp>
        <p:nvSpPr>
          <p:cNvPr id="33" name="Rectangle 32"/>
          <p:cNvSpPr/>
          <p:nvPr/>
        </p:nvSpPr>
        <p:spPr>
          <a:xfrm>
            <a:off x="7391400" y="3962400"/>
            <a:ext cx="1219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rPr>
              <a:t>Standard User Token</a:t>
            </a:r>
            <a:endParaRPr lang="en-US" sz="1200" dirty="0">
              <a:solidFill>
                <a:srgbClr val="002060"/>
              </a:solidFill>
            </a:endParaRPr>
          </a:p>
        </p:txBody>
      </p:sp>
      <p:sp>
        <p:nvSpPr>
          <p:cNvPr id="34" name="Rectangle 33"/>
          <p:cNvSpPr/>
          <p:nvPr/>
        </p:nvSpPr>
        <p:spPr>
          <a:xfrm>
            <a:off x="7391400" y="4343400"/>
            <a:ext cx="1219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Child App</a:t>
            </a:r>
            <a:endParaRPr lang="en-US" dirty="0">
              <a:solidFill>
                <a:srgbClr val="002060"/>
              </a:solidFill>
            </a:endParaRPr>
          </a:p>
        </p:txBody>
      </p:sp>
      <p:sp>
        <p:nvSpPr>
          <p:cNvPr id="26" name="Rectangle 25"/>
          <p:cNvSpPr/>
          <p:nvPr/>
        </p:nvSpPr>
        <p:spPr>
          <a:xfrm>
            <a:off x="4419600" y="4419600"/>
            <a:ext cx="1219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rgbClr val="002060"/>
                </a:solidFill>
              </a:rPr>
              <a:t>Standard User Token</a:t>
            </a:r>
            <a:endParaRPr lang="en-US" sz="1200" dirty="0">
              <a:solidFill>
                <a:srgbClr val="002060"/>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4.16667E-6 -6.41684E-6 L 0.0158 0.29701 " pathEditMode="relative" ptsTypes="AA">
                                      <p:cBhvr>
                                        <p:cTn id="6" dur="2000" fill="hold"/>
                                        <p:tgtEl>
                                          <p:spTgt spid="84584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2.5E-6 1.45501E-6 L 0.26319 -0.14758 " pathEditMode="relative" rAng="0" ptsTypes="AA">
                                      <p:cBhvr>
                                        <p:cTn id="10" dur="2000" fill="hold"/>
                                        <p:tgtEl>
                                          <p:spTgt spid="845836"/>
                                        </p:tgtEl>
                                        <p:attrNameLst>
                                          <p:attrName>ppt_x</p:attrName>
                                          <p:attrName>ppt_y</p:attrName>
                                        </p:attrNameLst>
                                      </p:cBhvr>
                                      <p:rCtr x="132" y="-74"/>
                                    </p:animMotion>
                                  </p:childTnLst>
                                </p:cTn>
                              </p:par>
                            </p:childTnLst>
                          </p:cTn>
                        </p:par>
                        <p:par>
                          <p:cTn id="11" fill="hold">
                            <p:stCondLst>
                              <p:cond delay="2000"/>
                            </p:stCondLst>
                            <p:childTnLst>
                              <p:par>
                                <p:cTn id="12" presetID="1" presetClass="exit" presetSubtype="0" fill="hold" nodeType="afterEffect">
                                  <p:stCondLst>
                                    <p:cond delay="0"/>
                                  </p:stCondLst>
                                  <p:childTnLst>
                                    <p:set>
                                      <p:cBhvr>
                                        <p:cTn id="13" dur="1" fill="hold">
                                          <p:stCondLst>
                                            <p:cond delay="0"/>
                                          </p:stCondLst>
                                        </p:cTn>
                                        <p:tgtEl>
                                          <p:spTgt spid="845836"/>
                                        </p:tgtEl>
                                        <p:attrNameLst>
                                          <p:attrName>style.visibility</p:attrName>
                                        </p:attrNameLst>
                                      </p:cBhvr>
                                      <p:to>
                                        <p:strVal val="hidden"/>
                                      </p:to>
                                    </p:set>
                                  </p:childTnLst>
                                </p:cTn>
                              </p:par>
                            </p:childTnLst>
                          </p:cTn>
                        </p:par>
                        <p:par>
                          <p:cTn id="14" fill="hold">
                            <p:stCondLst>
                              <p:cond delay="2000"/>
                            </p:stCondLst>
                            <p:childTnLst>
                              <p:par>
                                <p:cTn id="15" presetID="56" presetClass="path" presetSubtype="0" accel="50000" decel="50000" fill="hold" nodeType="afterEffect">
                                  <p:stCondLst>
                                    <p:cond delay="0"/>
                                  </p:stCondLst>
                                  <p:childTnLst>
                                    <p:animMotion origin="layout" path="M 3.33333E-6 4.06858E-6 L 0.11666 -0.05561 " pathEditMode="relative" rAng="0" ptsTypes="AA">
                                      <p:cBhvr>
                                        <p:cTn id="16" dur="2000" fill="hold"/>
                                        <p:tgtEl>
                                          <p:spTgt spid="845837"/>
                                        </p:tgtEl>
                                        <p:attrNameLst>
                                          <p:attrName>ppt_x</p:attrName>
                                          <p:attrName>ppt_y</p:attrName>
                                        </p:attrNameLst>
                                      </p:cBhvr>
                                      <p:rCtr x="58" y="-28"/>
                                    </p:animMotion>
                                  </p:childTnLst>
                                </p:cTn>
                              </p:par>
                              <p:par>
                                <p:cTn id="17" presetID="63" presetClass="path" presetSubtype="0" accel="50000" decel="50000" fill="hold" nodeType="withEffect">
                                  <p:stCondLst>
                                    <p:cond delay="0"/>
                                  </p:stCondLst>
                                  <p:childTnLst>
                                    <p:animMotion origin="layout" path="M 0.00417 0.01112 L 0.125 0.05561 " pathEditMode="relative" rAng="0" ptsTypes="AA">
                                      <p:cBhvr>
                                        <p:cTn id="18" dur="2000" fill="hold"/>
                                        <p:tgtEl>
                                          <p:spTgt spid="845826"/>
                                        </p:tgtEl>
                                        <p:attrNameLst>
                                          <p:attrName>ppt_x</p:attrName>
                                          <p:attrName>ppt_y</p:attrName>
                                        </p:attrNameLst>
                                      </p:cBhvr>
                                      <p:rCtr x="60" y="22"/>
                                    </p:animMotion>
                                  </p:childTnLst>
                                </p:cTn>
                              </p:par>
                            </p:childTnLst>
                          </p:cTn>
                        </p:par>
                        <p:par>
                          <p:cTn id="19" fill="hold">
                            <p:stCondLst>
                              <p:cond delay="4000"/>
                            </p:stCondLst>
                            <p:childTnLst>
                              <p:par>
                                <p:cTn id="20" presetID="1" presetClass="entr" presetSubtype="0" fill="hold" grpId="0" nodeType="afterEffect">
                                  <p:stCondLst>
                                    <p:cond delay="0"/>
                                  </p:stCondLst>
                                  <p:childTnLst>
                                    <p:set>
                                      <p:cBhvr>
                                        <p:cTn id="21" dur="1" fill="hold">
                                          <p:stCondLst>
                                            <p:cond delay="0"/>
                                          </p:stCondLst>
                                        </p:cTn>
                                        <p:tgtEl>
                                          <p:spTgt spid="845840"/>
                                        </p:tgtEl>
                                        <p:attrNameLst>
                                          <p:attrName>style.visibility</p:attrName>
                                        </p:attrNameLst>
                                      </p:cBhvr>
                                      <p:to>
                                        <p:strVal val="visible"/>
                                      </p:to>
                                    </p:set>
                                  </p:childTnLst>
                                </p:cTn>
                              </p:par>
                            </p:childTnLst>
                          </p:cTn>
                        </p:par>
                        <p:par>
                          <p:cTn id="22" fill="hold">
                            <p:stCondLst>
                              <p:cond delay="4000"/>
                            </p:stCondLst>
                            <p:childTnLst>
                              <p:par>
                                <p:cTn id="23" presetID="1" presetClass="entr" presetSubtype="0" fill="hold" grpId="0" nodeType="afterEffect">
                                  <p:stCondLst>
                                    <p:cond delay="0"/>
                                  </p:stCondLst>
                                  <p:childTnLst>
                                    <p:set>
                                      <p:cBhvr>
                                        <p:cTn id="24" dur="1" fill="hold">
                                          <p:stCondLst>
                                            <p:cond delay="0"/>
                                          </p:stCondLst>
                                        </p:cTn>
                                        <p:tgtEl>
                                          <p:spTgt spid="8458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839" grpId="0"/>
      <p:bldP spid="845840" grpId="0"/>
      <p:bldP spid="27" grpId="0" animBg="1"/>
      <p:bldP spid="28" grpId="0" animBg="1"/>
      <p:bldP spid="29" grpId="0" animBg="1"/>
      <p:bldP spid="30" grpId="0" animBg="1"/>
      <p:bldP spid="31" grpId="0" animBg="1"/>
      <p:bldP spid="32" grpId="0" animBg="1"/>
      <p:bldP spid="33" grpId="0" animBg="1"/>
      <p:bldP spid="34"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The Split Token</a:t>
            </a:r>
            <a:endParaRPr lang="en-US" dirty="0"/>
          </a:p>
        </p:txBody>
      </p:sp>
      <p:sp>
        <p:nvSpPr>
          <p:cNvPr id="3" name="Text Placeholder 2"/>
          <p:cNvSpPr>
            <a:spLocks noGrp="1"/>
          </p:cNvSpPr>
          <p:nvPr>
            <p:ph type="body" idx="1"/>
          </p:nvPr>
        </p:nvSpPr>
        <p:spPr>
          <a:prstGeom prst="rect">
            <a:avLst/>
          </a:prstGeom>
        </p:spPr>
        <p:txBody>
          <a:bodyPr/>
          <a:lstStyle/>
          <a:p>
            <a:r>
              <a:rPr lang="en-US" dirty="0" smtClean="0"/>
              <a:t>Run with fewer rights most of the time</a:t>
            </a:r>
          </a:p>
          <a:p>
            <a:r>
              <a:rPr lang="en-US" dirty="0" smtClean="0"/>
              <a:t>Conveniently elevate when you need rights</a:t>
            </a:r>
          </a:p>
          <a:p>
            <a:r>
              <a:rPr lang="en-US" dirty="0" smtClean="0"/>
              <a:t>Applies to interactive logons only</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UAC Split Tokens</a:t>
            </a:r>
            <a:endParaRPr lang="en-US" dirty="0"/>
          </a:p>
        </p:txBody>
      </p:sp>
      <p:sp>
        <p:nvSpPr>
          <p:cNvPr id="4" name="Text Placeholder 3"/>
          <p:cNvSpPr>
            <a:spLocks noGrp="1"/>
          </p:cNvSpPr>
          <p:nvPr>
            <p:ph type="subTitle" idx="1"/>
          </p:nvPr>
        </p:nvSpPr>
        <p:spPr/>
        <p:txBody>
          <a:bodyPr/>
          <a:lstStyle/>
          <a:p>
            <a:r>
              <a:rPr lang="en-US" dirty="0" smtClean="0"/>
              <a:t> </a:t>
            </a:r>
            <a:endParaRPr lang="en-US" dirty="0"/>
          </a:p>
        </p:txBody>
      </p:sp>
      <p:sp>
        <p:nvSpPr>
          <p:cNvPr id="5" name="Text Placeholder 4"/>
          <p:cNvSpPr>
            <a:spLocks noGrp="1"/>
          </p:cNvSpPr>
          <p:nvPr>
            <p:ph type="body" sz="quarter" idx="10"/>
          </p:nvPr>
        </p:nvSpPr>
        <p:spPr/>
        <p:txBody>
          <a:bodyPr/>
          <a:lstStyle/>
          <a:p>
            <a:r>
              <a:rPr smtClean="0"/>
              <a:t>demo</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747897"/>
          </a:xfrm>
        </p:spPr>
        <p:txBody>
          <a:bodyPr>
            <a:normAutofit fontScale="90000"/>
          </a:bodyPr>
          <a:lstStyle/>
          <a:p>
            <a:pPr defTabSz="914363" eaLnBrk="1" fontAlgn="auto" hangingPunct="1">
              <a:spcAft>
                <a:spcPts val="0"/>
              </a:spcAft>
              <a:defRPr/>
            </a:pPr>
            <a:r>
              <a:rPr/>
              <a:t>Mandatory Integrity Control (MIC)</a:t>
            </a:r>
          </a:p>
        </p:txBody>
      </p:sp>
      <p:sp>
        <p:nvSpPr>
          <p:cNvPr id="24579" name="Text Placeholder 2"/>
          <p:cNvSpPr>
            <a:spLocks noGrp="1"/>
          </p:cNvSpPr>
          <p:nvPr>
            <p:ph type="body" idx="1"/>
          </p:nvPr>
        </p:nvSpPr>
        <p:spPr>
          <a:xfrm>
            <a:off x="381000" y="1412875"/>
            <a:ext cx="8382000" cy="4714875"/>
          </a:xfrm>
        </p:spPr>
        <p:txBody>
          <a:bodyPr>
            <a:normAutofit/>
          </a:bodyPr>
          <a:lstStyle/>
          <a:p>
            <a:pPr eaLnBrk="1" hangingPunct="1">
              <a:lnSpc>
                <a:spcPct val="80000"/>
              </a:lnSpc>
            </a:pPr>
            <a:r>
              <a:rPr lang="en-US" sz="3000" dirty="0" smtClean="0"/>
              <a:t>Traditional NT security model revolves around process token</a:t>
            </a:r>
          </a:p>
          <a:p>
            <a:pPr eaLnBrk="1" hangingPunct="1">
              <a:lnSpc>
                <a:spcPct val="80000"/>
              </a:lnSpc>
              <a:buFontTx/>
              <a:buNone/>
            </a:pPr>
            <a:endParaRPr lang="en-US" sz="1400" dirty="0" smtClean="0"/>
          </a:p>
          <a:p>
            <a:pPr eaLnBrk="1" hangingPunct="1">
              <a:lnSpc>
                <a:spcPct val="80000"/>
              </a:lnSpc>
            </a:pPr>
            <a:r>
              <a:rPr lang="en-US" sz="3000" dirty="0" smtClean="0"/>
              <a:t>Windows Vista/Win7 enhances this with MIC:</a:t>
            </a:r>
          </a:p>
          <a:p>
            <a:pPr lvl="1" eaLnBrk="1" hangingPunct="1">
              <a:lnSpc>
                <a:spcPct val="80000"/>
              </a:lnSpc>
            </a:pPr>
            <a:r>
              <a:rPr lang="en-US" sz="2600" dirty="0" smtClean="0"/>
              <a:t>Each process gets a MIC level</a:t>
            </a:r>
          </a:p>
          <a:p>
            <a:pPr lvl="1" eaLnBrk="1" hangingPunct="1">
              <a:lnSpc>
                <a:spcPct val="80000"/>
              </a:lnSpc>
            </a:pPr>
            <a:r>
              <a:rPr lang="en-US" sz="2600" dirty="0" smtClean="0"/>
              <a:t>All resources get a MIC level (medium is default)</a:t>
            </a:r>
          </a:p>
          <a:p>
            <a:pPr lvl="1" eaLnBrk="1" hangingPunct="1">
              <a:lnSpc>
                <a:spcPct val="80000"/>
              </a:lnSpc>
              <a:buFontTx/>
              <a:buNone/>
            </a:pPr>
            <a:endParaRPr lang="en-US" sz="1400" dirty="0" smtClean="0"/>
          </a:p>
          <a:p>
            <a:pPr eaLnBrk="1" hangingPunct="1">
              <a:lnSpc>
                <a:spcPct val="80000"/>
              </a:lnSpc>
            </a:pPr>
            <a:r>
              <a:rPr lang="en-US" sz="3000" dirty="0" smtClean="0"/>
              <a:t>There are four levels:</a:t>
            </a:r>
          </a:p>
          <a:p>
            <a:pPr lvl="1" eaLnBrk="1" hangingPunct="1">
              <a:lnSpc>
                <a:spcPct val="80000"/>
              </a:lnSpc>
            </a:pPr>
            <a:r>
              <a:rPr lang="en-US" sz="2600" dirty="0" smtClean="0"/>
              <a:t>0: Low </a:t>
            </a:r>
          </a:p>
          <a:p>
            <a:pPr lvl="1" eaLnBrk="1" hangingPunct="1">
              <a:lnSpc>
                <a:spcPct val="80000"/>
              </a:lnSpc>
            </a:pPr>
            <a:r>
              <a:rPr lang="en-US" sz="2600" dirty="0" smtClean="0"/>
              <a:t>1: Medium </a:t>
            </a:r>
          </a:p>
          <a:p>
            <a:pPr lvl="1" eaLnBrk="1" hangingPunct="1">
              <a:lnSpc>
                <a:spcPct val="80000"/>
              </a:lnSpc>
            </a:pPr>
            <a:r>
              <a:rPr lang="en-US" sz="2600" dirty="0" smtClean="0"/>
              <a:t>2: High</a:t>
            </a:r>
          </a:p>
          <a:p>
            <a:pPr lvl="1" eaLnBrk="1" hangingPunct="1">
              <a:lnSpc>
                <a:spcPct val="80000"/>
              </a:lnSpc>
            </a:pPr>
            <a:r>
              <a:rPr lang="en-US" sz="2600" dirty="0" smtClean="0"/>
              <a:t>3: System</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dows 7 Workshop">
  <a:themeElements>
    <a:clrScheme name="Custom 2">
      <a:dk1>
        <a:srgbClr val="000000"/>
      </a:dk1>
      <a:lt1>
        <a:srgbClr val="FFFFFF"/>
      </a:lt1>
      <a:dk2>
        <a:srgbClr val="9C2828"/>
      </a:dk2>
      <a:lt2>
        <a:srgbClr val="FFFFFF"/>
      </a:lt2>
      <a:accent1>
        <a:srgbClr val="FFC000"/>
      </a:accent1>
      <a:accent2>
        <a:srgbClr val="0D84CD"/>
      </a:accent2>
      <a:accent3>
        <a:srgbClr val="AD5778"/>
      </a:accent3>
      <a:accent4>
        <a:srgbClr val="919E7A"/>
      </a:accent4>
      <a:accent5>
        <a:srgbClr val="DA804E"/>
      </a:accent5>
      <a:accent6>
        <a:srgbClr val="7D3DA1"/>
      </a:accent6>
      <a:hlink>
        <a:srgbClr val="F0ED7B"/>
      </a:hlink>
      <a:folHlink>
        <a:srgbClr val="F3EB4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square" rtlCol="0">
        <a:spAutoFit/>
      </a:bodyPr>
      <a:lstStyle>
        <a:defPPr>
          <a:defRPr sz="2400" dirty="0" err="1" smtClean="0">
            <a:gradFill>
              <a:gsLst>
                <a:gs pos="0">
                  <a:schemeClr val="tx1"/>
                </a:gs>
                <a:gs pos="100000">
                  <a:schemeClr val="tx1"/>
                </a:gs>
              </a:gsLst>
              <a:lin ang="5400000" scaled="0"/>
            </a:gradFill>
            <a:effectLst>
              <a:outerShdw blurRad="38100" dist="38100" dir="2700000" algn="tl">
                <a:srgbClr val="000000">
                  <a:alpha val="43137"/>
                </a:srgbClr>
              </a:outerShdw>
            </a:effectLst>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2354F1AC04B1742BD872EEF7763FF9B" ma:contentTypeVersion="2" ma:contentTypeDescription="Create a new document." ma:contentTypeScope="" ma:versionID="d23ba6e726509a42cf80766bb2185c0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3D3D096-F933-4DD9-92E6-8CDE04D0CB9F}">
  <ds:schemaRefs>
    <ds:schemaRef ds:uri="http://schemas.microsoft.com/office/2006/metadata/properties"/>
  </ds:schemaRefs>
</ds:datastoreItem>
</file>

<file path=customXml/itemProps2.xml><?xml version="1.0" encoding="utf-8"?>
<ds:datastoreItem xmlns:ds="http://schemas.openxmlformats.org/officeDocument/2006/customXml" ds:itemID="{D46442A7-DDAE-4200-B708-0A7356FBCAD5}">
  <ds:schemaRefs>
    <ds:schemaRef ds:uri="http://schemas.microsoft.com/sharepoint/v3/contenttype/forms"/>
  </ds:schemaRefs>
</ds:datastoreItem>
</file>

<file path=customXml/itemProps3.xml><?xml version="1.0" encoding="utf-8"?>
<ds:datastoreItem xmlns:ds="http://schemas.openxmlformats.org/officeDocument/2006/customXml" ds:itemID="{82CDA72C-69B0-48F6-9EF1-66B3425016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02_Compat_VistaWin7_UAC Overview</Template>
  <TotalTime>0</TotalTime>
  <Words>2245</Words>
  <Application>Microsoft Office PowerPoint</Application>
  <PresentationFormat>On-screen Show (4:3)</PresentationFormat>
  <Paragraphs>485</Paragraphs>
  <Slides>47</Slides>
  <Notes>38</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Windows 7 Workshop</vt:lpstr>
      <vt:lpstr>White with Courier font for code slides</vt:lpstr>
      <vt:lpstr>Developing Compatible Software for Windows 7</vt:lpstr>
      <vt:lpstr>Agenda</vt:lpstr>
      <vt:lpstr>Windows 7 Builds on Windows Vista Deployment, Testing, and Pilots Today Will Continue to Pay Off</vt:lpstr>
      <vt:lpstr>Top AppCompat Issues</vt:lpstr>
      <vt:lpstr>User Account Control – Why?</vt:lpstr>
      <vt:lpstr>UAC Architecture</vt:lpstr>
      <vt:lpstr>The Split Token</vt:lpstr>
      <vt:lpstr>UAC Split Tokens</vt:lpstr>
      <vt:lpstr>Mandatory Integrity Control (MIC)</vt:lpstr>
      <vt:lpstr>MIC and Securable Objects</vt:lpstr>
      <vt:lpstr>Mandatory Integrity Levels</vt:lpstr>
      <vt:lpstr>Prior to Vista</vt:lpstr>
      <vt:lpstr>Vista+ Protected Mode</vt:lpstr>
      <vt:lpstr>Data Redirection</vt:lpstr>
      <vt:lpstr>Data Redirection and explorer</vt:lpstr>
      <vt:lpstr>Data Redirection</vt:lpstr>
      <vt:lpstr>Installer Detection</vt:lpstr>
      <vt:lpstr>Vista / Win 7 “Aware” Application</vt:lpstr>
      <vt:lpstr>UAC Manifest</vt:lpstr>
      <vt:lpstr>Finding/Solving UAC Issues</vt:lpstr>
      <vt:lpstr>Sessions in XP/W2K/WS03</vt:lpstr>
      <vt:lpstr>Sessions in Vista/Windows 7</vt:lpstr>
      <vt:lpstr>Session 0 Isolation</vt:lpstr>
      <vt:lpstr>Finding/Solving Session 0 Issues</vt:lpstr>
      <vt:lpstr>The AppCompat “Cookbooks”</vt:lpstr>
      <vt:lpstr>Windows Vista to Windows 7</vt:lpstr>
      <vt:lpstr>Incompatible by Design</vt:lpstr>
      <vt:lpstr>Version Checking</vt:lpstr>
      <vt:lpstr>Version Checks – Stop doing this</vt:lpstr>
      <vt:lpstr>Do This: </vt:lpstr>
      <vt:lpstr>New Low-Level Binaries</vt:lpstr>
      <vt:lpstr>Miscellaneous Regressions</vt:lpstr>
      <vt:lpstr>Making it Better</vt:lpstr>
      <vt:lpstr>High DPI</vt:lpstr>
      <vt:lpstr>This Was Very Surprising To Us…</vt:lpstr>
      <vt:lpstr>Why Do We Care?</vt:lpstr>
      <vt:lpstr>High DPI Issues</vt:lpstr>
      <vt:lpstr>What is TS or RDS?</vt:lpstr>
      <vt:lpstr>RDP Compatibility issues</vt:lpstr>
      <vt:lpstr>Shims for ISVs?</vt:lpstr>
      <vt:lpstr>Application Shim Technology</vt:lpstr>
      <vt:lpstr>Next Steps</vt:lpstr>
      <vt:lpstr>Shim Application</vt:lpstr>
      <vt:lpstr>How Shims are Loaded</vt:lpstr>
      <vt:lpstr>Logo </vt:lpstr>
      <vt:lpstr>Resources</vt:lpstr>
      <vt:lpstr>Q &amp; 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2009-03-15T23:50:51Z</dcterms:created>
  <dcterms:modified xsi:type="dcterms:W3CDTF">2009-04-21T11:29:31Z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0x010100C2354F1AC04B1742BD872EEF7763FF9B</vt:lpwstr>
  </property>
</Properties>
</file>