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30"/>
  </p:notesMasterIdLst>
  <p:handoutMasterIdLst>
    <p:handoutMasterId r:id="rId31"/>
  </p:handoutMasterIdLst>
  <p:sldIdLst>
    <p:sldId id="401" r:id="rId3"/>
    <p:sldId id="257" r:id="rId4"/>
    <p:sldId id="376" r:id="rId5"/>
    <p:sldId id="380" r:id="rId6"/>
    <p:sldId id="398" r:id="rId7"/>
    <p:sldId id="379" r:id="rId8"/>
    <p:sldId id="294" r:id="rId9"/>
    <p:sldId id="382" r:id="rId10"/>
    <p:sldId id="385" r:id="rId11"/>
    <p:sldId id="397" r:id="rId12"/>
    <p:sldId id="386" r:id="rId13"/>
    <p:sldId id="387" r:id="rId14"/>
    <p:sldId id="389" r:id="rId15"/>
    <p:sldId id="388" r:id="rId16"/>
    <p:sldId id="396" r:id="rId17"/>
    <p:sldId id="399" r:id="rId18"/>
    <p:sldId id="383" r:id="rId19"/>
    <p:sldId id="395" r:id="rId20"/>
    <p:sldId id="402" r:id="rId21"/>
    <p:sldId id="403" r:id="rId22"/>
    <p:sldId id="404" r:id="rId23"/>
    <p:sldId id="405" r:id="rId24"/>
    <p:sldId id="406" r:id="rId25"/>
    <p:sldId id="400" r:id="rId26"/>
    <p:sldId id="372" r:id="rId27"/>
    <p:sldId id="371" r:id="rId28"/>
    <p:sldId id="362" r:id="rId2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AE1E"/>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60" autoAdjust="0"/>
    <p:restoredTop sz="85357" autoAdjust="0"/>
  </p:normalViewPr>
  <p:slideViewPr>
    <p:cSldViewPr>
      <p:cViewPr varScale="1">
        <p:scale>
          <a:sx n="95" d="100"/>
          <a:sy n="95" d="100"/>
        </p:scale>
        <p:origin x="-1554"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Ribbon Controls</a:t>
            </a:r>
            <a:endParaRPr lang="en-US" dirty="0"/>
          </a:p>
        </p:txBody>
      </p:sp>
      <p:grpSp>
        <p:nvGrpSpPr>
          <p:cNvPr id="4" name="Group 46"/>
          <p:cNvGrpSpPr>
            <a:grpSpLocks noChangeAspect="1"/>
          </p:cNvGrpSpPr>
          <p:nvPr/>
        </p:nvGrpSpPr>
        <p:grpSpPr>
          <a:xfrm>
            <a:off x="4343400" y="1000108"/>
            <a:ext cx="1808508" cy="2137068"/>
            <a:chOff x="-5257800" y="3048000"/>
            <a:chExt cx="2893612" cy="3419310"/>
          </a:xfrm>
          <a:effectLst>
            <a:reflection blurRad="6350" stA="52000" endA="300" endPos="35000" dir="5400000" sy="-100000" algn="bl" rotWithShape="0"/>
          </a:effectLst>
        </p:grpSpPr>
        <p:pic>
          <p:nvPicPr>
            <p:cNvPr id="5" name="Picture 4" descr="Menu.bmp"/>
            <p:cNvPicPr>
              <a:picLocks noChangeAspect="1"/>
            </p:cNvPicPr>
            <p:nvPr/>
          </p:nvPicPr>
          <p:blipFill>
            <a:blip r:embed="rId3"/>
            <a:stretch>
              <a:fillRect/>
            </a:stretch>
          </p:blipFill>
          <p:spPr>
            <a:xfrm>
              <a:off x="-4800600" y="3581400"/>
              <a:ext cx="1981200" cy="2885910"/>
            </a:xfrm>
            <a:prstGeom prst="rect">
              <a:avLst/>
            </a:prstGeom>
          </p:spPr>
        </p:pic>
        <p:sp>
          <p:nvSpPr>
            <p:cNvPr id="6" name="Rectangle 5"/>
            <p:cNvSpPr/>
            <p:nvPr/>
          </p:nvSpPr>
          <p:spPr>
            <a:xfrm>
              <a:off x="-5257800" y="3048000"/>
              <a:ext cx="2893612" cy="49244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Categorized menus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7" name="Group 53"/>
          <p:cNvGrpSpPr>
            <a:grpSpLocks noChangeAspect="1"/>
          </p:cNvGrpSpPr>
          <p:nvPr/>
        </p:nvGrpSpPr>
        <p:grpSpPr>
          <a:xfrm>
            <a:off x="5144412" y="3213376"/>
            <a:ext cx="2070794" cy="1143000"/>
            <a:chOff x="-5257800" y="4495800"/>
            <a:chExt cx="4279640" cy="2362200"/>
          </a:xfrm>
          <a:effectLst>
            <a:reflection blurRad="6350" stA="52000" endA="300" endPos="35000" dir="5400000" sy="-100000" algn="bl" rotWithShape="0"/>
          </a:effectLst>
        </p:grpSpPr>
        <p:pic>
          <p:nvPicPr>
            <p:cNvPr id="8" name="Picture 7" descr="Tabs &amp; Groups.bmp"/>
            <p:cNvPicPr>
              <a:picLocks noChangeAspect="1"/>
            </p:cNvPicPr>
            <p:nvPr/>
          </p:nvPicPr>
          <p:blipFill>
            <a:blip r:embed="rId4"/>
            <a:stretch>
              <a:fillRect/>
            </a:stretch>
          </p:blipFill>
          <p:spPr>
            <a:xfrm>
              <a:off x="-5257800" y="5029200"/>
              <a:ext cx="4279640" cy="1828800"/>
            </a:xfrm>
            <a:prstGeom prst="rect">
              <a:avLst/>
            </a:prstGeom>
          </p:spPr>
        </p:pic>
        <p:sp>
          <p:nvSpPr>
            <p:cNvPr id="9" name="Rectangle 8"/>
            <p:cNvSpPr/>
            <p:nvPr/>
          </p:nvSpPr>
          <p:spPr>
            <a:xfrm>
              <a:off x="-4267199" y="4495800"/>
              <a:ext cx="3234161" cy="63607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Tabs and groups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10" name="Group 22"/>
          <p:cNvGrpSpPr>
            <a:grpSpLocks noChangeAspect="1"/>
          </p:cNvGrpSpPr>
          <p:nvPr/>
        </p:nvGrpSpPr>
        <p:grpSpPr>
          <a:xfrm>
            <a:off x="4343400" y="4565936"/>
            <a:ext cx="2759754" cy="1847840"/>
            <a:chOff x="-3429000" y="2639081"/>
            <a:chExt cx="4152900" cy="2780644"/>
          </a:xfrm>
          <a:effectLst>
            <a:reflection blurRad="6350" stA="52000" endA="300" endPos="35000" dir="5400000" sy="-100000" algn="bl" rotWithShape="0"/>
          </a:effectLst>
        </p:grpSpPr>
        <p:pic>
          <p:nvPicPr>
            <p:cNvPr id="11" name="Picture 10" descr="DDCP 1.bmp"/>
            <p:cNvPicPr>
              <a:picLocks noChangeAspect="1"/>
            </p:cNvPicPr>
            <p:nvPr/>
          </p:nvPicPr>
          <p:blipFill>
            <a:blip r:embed="rId5"/>
            <a:stretch>
              <a:fillRect/>
            </a:stretch>
          </p:blipFill>
          <p:spPr>
            <a:xfrm>
              <a:off x="-3429000" y="3048000"/>
              <a:ext cx="1466850" cy="2371725"/>
            </a:xfrm>
            <a:prstGeom prst="rect">
              <a:avLst/>
            </a:prstGeom>
          </p:spPr>
        </p:pic>
        <p:pic>
          <p:nvPicPr>
            <p:cNvPr id="12" name="Picture 11" descr="DDCP 2.bmp"/>
            <p:cNvPicPr>
              <a:picLocks noChangeAspect="1"/>
            </p:cNvPicPr>
            <p:nvPr/>
          </p:nvPicPr>
          <p:blipFill>
            <a:blip r:embed="rId6"/>
            <a:stretch>
              <a:fillRect/>
            </a:stretch>
          </p:blipFill>
          <p:spPr>
            <a:xfrm>
              <a:off x="-304800" y="3200400"/>
              <a:ext cx="1028700" cy="2095500"/>
            </a:xfrm>
            <a:prstGeom prst="rect">
              <a:avLst/>
            </a:prstGeom>
          </p:spPr>
        </p:pic>
        <p:pic>
          <p:nvPicPr>
            <p:cNvPr id="13" name="Picture 12" descr="DDCP 3.bmp"/>
            <p:cNvPicPr>
              <a:picLocks noChangeAspect="1"/>
            </p:cNvPicPr>
            <p:nvPr/>
          </p:nvPicPr>
          <p:blipFill>
            <a:blip r:embed="rId7"/>
            <a:stretch>
              <a:fillRect/>
            </a:stretch>
          </p:blipFill>
          <p:spPr>
            <a:xfrm>
              <a:off x="-1828800" y="3352800"/>
              <a:ext cx="1371600" cy="1695450"/>
            </a:xfrm>
            <a:prstGeom prst="rect">
              <a:avLst/>
            </a:prstGeom>
          </p:spPr>
        </p:pic>
        <p:sp>
          <p:nvSpPr>
            <p:cNvPr id="14" name="Rectangle 13"/>
            <p:cNvSpPr/>
            <p:nvPr/>
          </p:nvSpPr>
          <p:spPr>
            <a:xfrm>
              <a:off x="-2007749" y="2639081"/>
              <a:ext cx="1932762" cy="4631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Color pickers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15" name="Group 8"/>
          <p:cNvGrpSpPr>
            <a:grpSpLocks noChangeAspect="1"/>
          </p:cNvGrpSpPr>
          <p:nvPr/>
        </p:nvGrpSpPr>
        <p:grpSpPr>
          <a:xfrm>
            <a:off x="7467600" y="3746776"/>
            <a:ext cx="1645900" cy="2607490"/>
            <a:chOff x="-3124200" y="2057400"/>
            <a:chExt cx="2633162" cy="4171543"/>
          </a:xfrm>
          <a:effectLst>
            <a:reflection blurRad="6350" stA="52000" endA="300" endPos="35000" dir="5400000" sy="-100000" algn="bl" rotWithShape="0"/>
          </a:effectLst>
        </p:grpSpPr>
        <p:pic>
          <p:nvPicPr>
            <p:cNvPr id="16" name="Picture 15" descr="MiniToolbar &amp; Context Menu.bmp"/>
            <p:cNvPicPr>
              <a:picLocks noChangeAspect="1"/>
            </p:cNvPicPr>
            <p:nvPr/>
          </p:nvPicPr>
          <p:blipFill>
            <a:blip r:embed="rId8"/>
            <a:stretch>
              <a:fillRect/>
            </a:stretch>
          </p:blipFill>
          <p:spPr>
            <a:xfrm>
              <a:off x="-2743200" y="2971800"/>
              <a:ext cx="2057143" cy="3257143"/>
            </a:xfrm>
            <a:prstGeom prst="rect">
              <a:avLst/>
            </a:prstGeom>
          </p:spPr>
        </p:pic>
        <p:sp>
          <p:nvSpPr>
            <p:cNvPr id="17" name="Rectangle 16"/>
            <p:cNvSpPr/>
            <p:nvPr/>
          </p:nvSpPr>
          <p:spPr>
            <a:xfrm>
              <a:off x="-3124200" y="2057400"/>
              <a:ext cx="2633162" cy="83706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Mini toolbar and</a:t>
              </a:r>
              <a:b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b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contextual menu</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18" name="Group 25"/>
          <p:cNvGrpSpPr>
            <a:grpSpLocks noChangeAspect="1"/>
          </p:cNvGrpSpPr>
          <p:nvPr/>
        </p:nvGrpSpPr>
        <p:grpSpPr>
          <a:xfrm>
            <a:off x="6019800" y="1003576"/>
            <a:ext cx="1837362" cy="1382274"/>
            <a:chOff x="-3352800" y="4419600"/>
            <a:chExt cx="3241197" cy="2438400"/>
          </a:xfrm>
          <a:effectLst>
            <a:reflection blurRad="6350" stA="52000" endA="300" endPos="35000" dir="5400000" sy="-100000" algn="bl" rotWithShape="0"/>
          </a:effectLst>
        </p:grpSpPr>
        <p:pic>
          <p:nvPicPr>
            <p:cNvPr id="19" name="Picture 18" descr="DropDownGallery.bmp"/>
            <p:cNvPicPr>
              <a:picLocks noChangeAspect="1"/>
            </p:cNvPicPr>
            <p:nvPr/>
          </p:nvPicPr>
          <p:blipFill>
            <a:blip r:embed="rId9"/>
            <a:stretch>
              <a:fillRect/>
            </a:stretch>
          </p:blipFill>
          <p:spPr>
            <a:xfrm>
              <a:off x="-2514600" y="5028945"/>
              <a:ext cx="1581371" cy="1829055"/>
            </a:xfrm>
            <a:prstGeom prst="rect">
              <a:avLst/>
            </a:prstGeom>
          </p:spPr>
        </p:pic>
        <p:sp>
          <p:nvSpPr>
            <p:cNvPr id="20" name="Rectangle 19"/>
            <p:cNvSpPr/>
            <p:nvPr/>
          </p:nvSpPr>
          <p:spPr>
            <a:xfrm>
              <a:off x="-3352800" y="4419600"/>
              <a:ext cx="3241197" cy="54293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Dropdown galleries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21" name="Group 32"/>
          <p:cNvGrpSpPr>
            <a:grpSpLocks noChangeAspect="1"/>
          </p:cNvGrpSpPr>
          <p:nvPr/>
        </p:nvGrpSpPr>
        <p:grpSpPr>
          <a:xfrm>
            <a:off x="7543800" y="1232176"/>
            <a:ext cx="1466903" cy="1066800"/>
            <a:chOff x="-3429000" y="2590800"/>
            <a:chExt cx="2829320" cy="2057613"/>
          </a:xfrm>
          <a:effectLst>
            <a:reflection blurRad="6350" stA="52000" endA="300" endPos="35000" dir="5400000" sy="-100000" algn="bl" rotWithShape="0"/>
          </a:effectLst>
        </p:grpSpPr>
        <p:pic>
          <p:nvPicPr>
            <p:cNvPr id="22" name="Picture 21" descr="Tooltip.bmp"/>
            <p:cNvPicPr>
              <a:picLocks noChangeAspect="1"/>
            </p:cNvPicPr>
            <p:nvPr/>
          </p:nvPicPr>
          <p:blipFill>
            <a:blip r:embed="rId10"/>
            <a:stretch>
              <a:fillRect/>
            </a:stretch>
          </p:blipFill>
          <p:spPr>
            <a:xfrm>
              <a:off x="-3429000" y="3124200"/>
              <a:ext cx="2829320" cy="1524213"/>
            </a:xfrm>
            <a:prstGeom prst="rect">
              <a:avLst/>
            </a:prstGeom>
          </p:spPr>
        </p:pic>
        <p:sp>
          <p:nvSpPr>
            <p:cNvPr id="23" name="Rectangle 22"/>
            <p:cNvSpPr/>
            <p:nvPr/>
          </p:nvSpPr>
          <p:spPr>
            <a:xfrm>
              <a:off x="-2667000" y="2590800"/>
              <a:ext cx="1648316" cy="5936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Tooltips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24" name="Group 31"/>
          <p:cNvGrpSpPr>
            <a:grpSpLocks noChangeAspect="1"/>
          </p:cNvGrpSpPr>
          <p:nvPr/>
        </p:nvGrpSpPr>
        <p:grpSpPr>
          <a:xfrm>
            <a:off x="7391400" y="2756176"/>
            <a:ext cx="1380365" cy="582055"/>
            <a:chOff x="-4648200" y="5029200"/>
            <a:chExt cx="2760734" cy="1164111"/>
          </a:xfrm>
          <a:effectLst>
            <a:reflection blurRad="6350" stA="52000" endA="300" endPos="35000" dir="5400000" sy="-100000" algn="bl" rotWithShape="0"/>
          </a:effectLst>
        </p:grpSpPr>
        <p:pic>
          <p:nvPicPr>
            <p:cNvPr id="25" name="Picture 24" descr="CheckBox.bmp"/>
            <p:cNvPicPr>
              <a:picLocks noChangeAspect="1"/>
            </p:cNvPicPr>
            <p:nvPr/>
          </p:nvPicPr>
          <p:blipFill>
            <a:blip r:embed="rId11"/>
            <a:stretch>
              <a:fillRect/>
            </a:stretch>
          </p:blipFill>
          <p:spPr>
            <a:xfrm>
              <a:off x="-4648200" y="5562601"/>
              <a:ext cx="2667000" cy="630710"/>
            </a:xfrm>
            <a:prstGeom prst="rect">
              <a:avLst/>
            </a:prstGeom>
          </p:spPr>
        </p:pic>
        <p:sp>
          <p:nvSpPr>
            <p:cNvPr id="26" name="Rectangle 25"/>
            <p:cNvSpPr/>
            <p:nvPr/>
          </p:nvSpPr>
          <p:spPr>
            <a:xfrm>
              <a:off x="-4343400" y="5029200"/>
              <a:ext cx="2455934" cy="61555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Check boxes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27" name="Group 30"/>
          <p:cNvGrpSpPr>
            <a:grpSpLocks noChangeAspect="1"/>
          </p:cNvGrpSpPr>
          <p:nvPr/>
        </p:nvGrpSpPr>
        <p:grpSpPr>
          <a:xfrm>
            <a:off x="2214546" y="3822976"/>
            <a:ext cx="915059" cy="669340"/>
            <a:chOff x="-3575422" y="685800"/>
            <a:chExt cx="1875122" cy="1371600"/>
          </a:xfrm>
          <a:effectLst>
            <a:reflection blurRad="6350" stA="52000" endA="300" endPos="35000" dir="5400000" sy="-100000" algn="bl" rotWithShape="0"/>
          </a:effectLst>
        </p:grpSpPr>
        <p:pic>
          <p:nvPicPr>
            <p:cNvPr id="28" name="Picture 27" descr="Spinner.bmp"/>
            <p:cNvPicPr>
              <a:picLocks noChangeAspect="1"/>
            </p:cNvPicPr>
            <p:nvPr/>
          </p:nvPicPr>
          <p:blipFill>
            <a:blip r:embed="rId12"/>
            <a:stretch>
              <a:fillRect/>
            </a:stretch>
          </p:blipFill>
          <p:spPr>
            <a:xfrm>
              <a:off x="-3429000" y="1219200"/>
              <a:ext cx="1717624" cy="838200"/>
            </a:xfrm>
            <a:prstGeom prst="rect">
              <a:avLst/>
            </a:prstGeom>
          </p:spPr>
        </p:pic>
        <p:sp>
          <p:nvSpPr>
            <p:cNvPr id="29" name="Rectangle 28"/>
            <p:cNvSpPr/>
            <p:nvPr/>
          </p:nvSpPr>
          <p:spPr>
            <a:xfrm>
              <a:off x="-3575422" y="685800"/>
              <a:ext cx="1875122" cy="6306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Spinners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30" name="Group 38"/>
          <p:cNvGrpSpPr>
            <a:grpSpLocks noChangeAspect="1"/>
          </p:cNvGrpSpPr>
          <p:nvPr/>
        </p:nvGrpSpPr>
        <p:grpSpPr>
          <a:xfrm>
            <a:off x="2514600" y="4889776"/>
            <a:ext cx="1209883" cy="990600"/>
            <a:chOff x="-4419600" y="3581400"/>
            <a:chExt cx="2419766" cy="1981200"/>
          </a:xfrm>
          <a:effectLst>
            <a:reflection blurRad="6350" stA="52000" endA="300" endPos="35000" dir="5400000" sy="-100000" algn="bl" rotWithShape="0"/>
          </a:effectLst>
        </p:grpSpPr>
        <p:pic>
          <p:nvPicPr>
            <p:cNvPr id="31" name="Picture 30" descr="Help.bmp"/>
            <p:cNvPicPr>
              <a:picLocks noChangeAspect="1"/>
            </p:cNvPicPr>
            <p:nvPr/>
          </p:nvPicPr>
          <p:blipFill>
            <a:blip r:embed="rId13"/>
            <a:stretch>
              <a:fillRect/>
            </a:stretch>
          </p:blipFill>
          <p:spPr>
            <a:xfrm>
              <a:off x="-4267201" y="4114800"/>
              <a:ext cx="1742983" cy="1447800"/>
            </a:xfrm>
            <a:prstGeom prst="rect">
              <a:avLst/>
            </a:prstGeom>
          </p:spPr>
        </p:pic>
        <p:sp>
          <p:nvSpPr>
            <p:cNvPr id="32" name="Rectangle 31"/>
            <p:cNvSpPr/>
            <p:nvPr/>
          </p:nvSpPr>
          <p:spPr>
            <a:xfrm>
              <a:off x="-4419600" y="3581400"/>
              <a:ext cx="2419766" cy="615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Help button</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33" name="Group 42"/>
          <p:cNvGrpSpPr>
            <a:grpSpLocks noChangeAspect="1"/>
          </p:cNvGrpSpPr>
          <p:nvPr/>
        </p:nvGrpSpPr>
        <p:grpSpPr>
          <a:xfrm>
            <a:off x="2362200" y="2298976"/>
            <a:ext cx="1981200" cy="972108"/>
            <a:chOff x="-4114800" y="3276600"/>
            <a:chExt cx="3416578" cy="1676400"/>
          </a:xfrm>
          <a:effectLst>
            <a:reflection blurRad="6350" stA="52000" endA="300" endPos="35000" dir="5400000" sy="-100000" algn="bl" rotWithShape="0"/>
          </a:effectLst>
        </p:grpSpPr>
        <p:pic>
          <p:nvPicPr>
            <p:cNvPr id="34" name="Picture 33" descr="Font Control.bmp"/>
            <p:cNvPicPr>
              <a:picLocks noChangeAspect="1"/>
            </p:cNvPicPr>
            <p:nvPr/>
          </p:nvPicPr>
          <p:blipFill>
            <a:blip r:embed="rId14"/>
            <a:stretch>
              <a:fillRect/>
            </a:stretch>
          </p:blipFill>
          <p:spPr>
            <a:xfrm>
              <a:off x="-4114800" y="3810000"/>
              <a:ext cx="3416578" cy="1143000"/>
            </a:xfrm>
            <a:prstGeom prst="rect">
              <a:avLst/>
            </a:prstGeom>
          </p:spPr>
        </p:pic>
        <p:sp>
          <p:nvSpPr>
            <p:cNvPr id="35" name="Rectangle 34"/>
            <p:cNvSpPr/>
            <p:nvPr/>
          </p:nvSpPr>
          <p:spPr>
            <a:xfrm>
              <a:off x="-3505200" y="3276600"/>
              <a:ext cx="2108557" cy="53076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Font control</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36" name="Group 44"/>
          <p:cNvGrpSpPr>
            <a:grpSpLocks noChangeAspect="1"/>
          </p:cNvGrpSpPr>
          <p:nvPr/>
        </p:nvGrpSpPr>
        <p:grpSpPr>
          <a:xfrm>
            <a:off x="2133600" y="1082248"/>
            <a:ext cx="2150269" cy="1064328"/>
            <a:chOff x="-5270304" y="2209800"/>
            <a:chExt cx="4926315" cy="2438400"/>
          </a:xfrm>
          <a:effectLst>
            <a:reflection blurRad="6350" stA="52000" endA="300" endPos="35000" dir="5400000" sy="-100000" algn="bl" rotWithShape="0"/>
          </a:effectLst>
        </p:grpSpPr>
        <p:pic>
          <p:nvPicPr>
            <p:cNvPr id="37" name="Picture 36" descr="Group Launcher.bmp"/>
            <p:cNvPicPr>
              <a:picLocks noChangeAspect="1"/>
            </p:cNvPicPr>
            <p:nvPr/>
          </p:nvPicPr>
          <p:blipFill>
            <a:blip r:embed="rId15"/>
            <a:stretch>
              <a:fillRect/>
            </a:stretch>
          </p:blipFill>
          <p:spPr>
            <a:xfrm>
              <a:off x="-4572000" y="3124200"/>
              <a:ext cx="2967791" cy="1524000"/>
            </a:xfrm>
            <a:prstGeom prst="rect">
              <a:avLst/>
            </a:prstGeom>
          </p:spPr>
        </p:pic>
        <p:sp>
          <p:nvSpPr>
            <p:cNvPr id="38" name="Rectangle 37"/>
            <p:cNvSpPr/>
            <p:nvPr/>
          </p:nvSpPr>
          <p:spPr>
            <a:xfrm>
              <a:off x="-5270304" y="2209800"/>
              <a:ext cx="4926315" cy="7051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Group dialog launchers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39" name="Group 48"/>
          <p:cNvGrpSpPr>
            <a:grpSpLocks noChangeAspect="1"/>
          </p:cNvGrpSpPr>
          <p:nvPr/>
        </p:nvGrpSpPr>
        <p:grpSpPr>
          <a:xfrm>
            <a:off x="457200" y="1384576"/>
            <a:ext cx="1963102" cy="967720"/>
            <a:chOff x="-5486400" y="3429000"/>
            <a:chExt cx="3402808" cy="1677429"/>
          </a:xfrm>
          <a:effectLst>
            <a:reflection blurRad="6350" stA="52000" endA="300" endPos="35000" dir="5400000" sy="-100000" algn="bl" rotWithShape="0"/>
          </a:effectLst>
        </p:grpSpPr>
        <p:pic>
          <p:nvPicPr>
            <p:cNvPr id="40" name="Picture 39" descr="InRibbonGallery.bmp"/>
            <p:cNvPicPr>
              <a:picLocks noChangeAspect="1"/>
            </p:cNvPicPr>
            <p:nvPr/>
          </p:nvPicPr>
          <p:blipFill>
            <a:blip r:embed="rId16"/>
            <a:stretch>
              <a:fillRect/>
            </a:stretch>
          </p:blipFill>
          <p:spPr>
            <a:xfrm>
              <a:off x="-5105400" y="3962400"/>
              <a:ext cx="2514599" cy="1144029"/>
            </a:xfrm>
            <a:prstGeom prst="rect">
              <a:avLst/>
            </a:prstGeom>
          </p:spPr>
        </p:pic>
        <p:sp>
          <p:nvSpPr>
            <p:cNvPr id="41" name="Rectangle 40"/>
            <p:cNvSpPr/>
            <p:nvPr/>
          </p:nvSpPr>
          <p:spPr>
            <a:xfrm>
              <a:off x="-5486400" y="3429000"/>
              <a:ext cx="3402808" cy="5334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“In-Ribbon” galleries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42" name="Group 61"/>
          <p:cNvGrpSpPr>
            <a:grpSpLocks noChangeAspect="1"/>
          </p:cNvGrpSpPr>
          <p:nvPr/>
        </p:nvGrpSpPr>
        <p:grpSpPr>
          <a:xfrm>
            <a:off x="304800" y="2987225"/>
            <a:ext cx="1752599" cy="3426551"/>
            <a:chOff x="-5257800" y="-5943600"/>
            <a:chExt cx="2260519" cy="4419599"/>
          </a:xfrm>
          <a:effectLst>
            <a:reflection blurRad="6350" stA="52000" endA="300" endPos="35000" dir="5400000" sy="-100000" algn="bl" rotWithShape="0"/>
          </a:effectLst>
        </p:grpSpPr>
        <p:pic>
          <p:nvPicPr>
            <p:cNvPr id="43" name="Picture 42" descr="Combo Box.bmp"/>
            <p:cNvPicPr>
              <a:picLocks noChangeAspect="1"/>
            </p:cNvPicPr>
            <p:nvPr/>
          </p:nvPicPr>
          <p:blipFill>
            <a:blip r:embed="rId17"/>
            <a:stretch>
              <a:fillRect/>
            </a:stretch>
          </p:blipFill>
          <p:spPr>
            <a:xfrm>
              <a:off x="-5257800" y="-5381626"/>
              <a:ext cx="2260519" cy="3857625"/>
            </a:xfrm>
            <a:prstGeom prst="rect">
              <a:avLst/>
            </a:prstGeom>
          </p:spPr>
        </p:pic>
        <p:sp>
          <p:nvSpPr>
            <p:cNvPr id="44" name="Rectangle 43"/>
            <p:cNvSpPr/>
            <p:nvPr/>
          </p:nvSpPr>
          <p:spPr>
            <a:xfrm>
              <a:off x="-5257799" y="-5943600"/>
              <a:ext cx="1714099" cy="3969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Combo boxes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grpSp>
        <p:nvGrpSpPr>
          <p:cNvPr id="45" name="Group 44"/>
          <p:cNvGrpSpPr>
            <a:grpSpLocks noChangeAspect="1"/>
          </p:cNvGrpSpPr>
          <p:nvPr/>
        </p:nvGrpSpPr>
        <p:grpSpPr>
          <a:xfrm>
            <a:off x="3000364" y="3492561"/>
            <a:ext cx="2329677" cy="1092415"/>
            <a:chOff x="-3738427" y="2286000"/>
            <a:chExt cx="4387600" cy="2057400"/>
          </a:xfrm>
          <a:effectLst>
            <a:reflection blurRad="6350" stA="52000" endA="300" endPos="35000" dir="5400000" sy="-100000" algn="bl" rotWithShape="0"/>
          </a:effectLst>
        </p:grpSpPr>
        <p:pic>
          <p:nvPicPr>
            <p:cNvPr id="46" name="Picture 45" descr="Split Button.bmp"/>
            <p:cNvPicPr>
              <a:picLocks noChangeAspect="1"/>
            </p:cNvPicPr>
            <p:nvPr/>
          </p:nvPicPr>
          <p:blipFill>
            <a:blip r:embed="rId18"/>
            <a:stretch>
              <a:fillRect/>
            </a:stretch>
          </p:blipFill>
          <p:spPr>
            <a:xfrm>
              <a:off x="-1524000" y="2819400"/>
              <a:ext cx="1319561" cy="1524000"/>
            </a:xfrm>
            <a:prstGeom prst="rect">
              <a:avLst/>
            </a:prstGeom>
          </p:spPr>
        </p:pic>
        <p:pic>
          <p:nvPicPr>
            <p:cNvPr id="47" name="Picture 46" descr="Button 2.bmp"/>
            <p:cNvPicPr>
              <a:picLocks noChangeAspect="1"/>
            </p:cNvPicPr>
            <p:nvPr/>
          </p:nvPicPr>
          <p:blipFill>
            <a:blip r:embed="rId19"/>
            <a:stretch>
              <a:fillRect/>
            </a:stretch>
          </p:blipFill>
          <p:spPr>
            <a:xfrm>
              <a:off x="-3200400" y="2819400"/>
              <a:ext cx="914400" cy="1524000"/>
            </a:xfrm>
            <a:prstGeom prst="rect">
              <a:avLst/>
            </a:prstGeom>
          </p:spPr>
        </p:pic>
        <p:sp>
          <p:nvSpPr>
            <p:cNvPr id="48" name="Rectangle 47"/>
            <p:cNvSpPr/>
            <p:nvPr/>
          </p:nvSpPr>
          <p:spPr>
            <a:xfrm>
              <a:off x="-3738427" y="2286000"/>
              <a:ext cx="4387600" cy="57965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rPr>
                <a:t>Buttons and split buttons</a:t>
              </a:r>
              <a:endParaRPr lang="en-US" sz="1400" b="1" cap="none" spc="0" dirty="0">
                <a:ln w="11430"/>
                <a:solidFill>
                  <a:srgbClr val="F6AE1E"/>
                </a:solidFill>
                <a:effectLst>
                  <a:outerShdw blurRad="50800" dist="39000" dir="5460000" algn="tl">
                    <a:srgbClr val="000000">
                      <a:alpha val="38000"/>
                    </a:srgbClr>
                  </a:outerShdw>
                </a:effectLst>
                <a:latin typeface="Segoe UI" pitchFamily="34" charset="0"/>
                <a:ea typeface="Segoe UI"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smtClean="0"/>
              <a:t>Ribbon Markup </a:t>
            </a:r>
            <a:r>
              <a:rPr lang="en-US" dirty="0" smtClean="0"/>
              <a:t>–</a:t>
            </a:r>
            <a:r>
              <a:rPr smtClean="0"/>
              <a:t> Commands Section</a:t>
            </a:r>
            <a:endParaRPr lang="en-US" dirty="0"/>
          </a:p>
        </p:txBody>
      </p:sp>
      <p:sp>
        <p:nvSpPr>
          <p:cNvPr id="3" name="Text Placeholder 2"/>
          <p:cNvSpPr>
            <a:spLocks noGrp="1"/>
          </p:cNvSpPr>
          <p:nvPr>
            <p:ph type="body" sz="quarter" idx="10"/>
          </p:nvPr>
        </p:nvSpPr>
        <p:spPr>
          <a:xfrm>
            <a:off x="381000" y="1554428"/>
            <a:ext cx="8382000" cy="1874572"/>
          </a:xfrm>
        </p:spPr>
        <p:txBody>
          <a:bodyPr>
            <a:normAutofit fontScale="92500" lnSpcReduction="10000"/>
          </a:bodyPr>
          <a:lstStyle/>
          <a:p>
            <a:r>
              <a:rPr lang="en-US" dirty="0" smtClean="0"/>
              <a:t>XAML-based. Consists of two sections: commands and views</a:t>
            </a:r>
          </a:p>
          <a:p>
            <a:pPr lvl="1"/>
            <a:r>
              <a:rPr lang="en-US" dirty="0" smtClean="0"/>
              <a:t>Command elements specify a name (ref. in the views section), a label, an image (.bmp only) and tooltip. An ID (number) may also be specified.</a:t>
            </a:r>
          </a:p>
          <a:p>
            <a:pPr lvl="1">
              <a:buNone/>
            </a:pPr>
            <a:endParaRPr lang="en-US" dirty="0"/>
          </a:p>
        </p:txBody>
      </p:sp>
      <p:sp>
        <p:nvSpPr>
          <p:cNvPr id="4" name="TextBox 3"/>
          <p:cNvSpPr txBox="1"/>
          <p:nvPr/>
        </p:nvSpPr>
        <p:spPr>
          <a:xfrm>
            <a:off x="500034" y="3361513"/>
            <a:ext cx="8143932" cy="3139321"/>
          </a:xfrm>
          <a:prstGeom prst="rect">
            <a:avLst/>
          </a:prstGeom>
          <a:solidFill>
            <a:schemeClr val="tx1"/>
          </a:solidFill>
        </p:spPr>
        <p:txBody>
          <a:bodyPr wrap="square" rtlCol="0">
            <a:spAutoFit/>
          </a:bodyPr>
          <a:lstStyle/>
          <a:p>
            <a:r>
              <a:rPr lang="en-US" dirty="0" smtClean="0">
                <a:solidFill>
                  <a:srgbClr val="0000FF"/>
                </a:solidFill>
              </a:rPr>
              <a:t>&lt;?</a:t>
            </a:r>
            <a:r>
              <a:rPr lang="en-US" dirty="0" smtClean="0">
                <a:solidFill>
                  <a:srgbClr val="A31515"/>
                </a:solidFill>
              </a:rPr>
              <a:t>xml</a:t>
            </a:r>
            <a:r>
              <a:rPr lang="en-US" dirty="0" smtClean="0">
                <a:solidFill>
                  <a:srgbClr val="0000FF"/>
                </a:solidFill>
              </a:rPr>
              <a:t> </a:t>
            </a:r>
            <a:r>
              <a:rPr lang="en-US" dirty="0" smtClean="0">
                <a:solidFill>
                  <a:srgbClr val="FF0000"/>
                </a:solidFill>
              </a:rPr>
              <a:t>version</a:t>
            </a:r>
            <a:r>
              <a:rPr lang="en-US" dirty="0" smtClean="0">
                <a:solidFill>
                  <a:srgbClr val="0000FF"/>
                </a:solidFill>
              </a:rPr>
              <a:t>="1.0" </a:t>
            </a:r>
            <a:r>
              <a:rPr lang="en-US" dirty="0" smtClean="0">
                <a:solidFill>
                  <a:srgbClr val="FF0000"/>
                </a:solidFill>
              </a:rPr>
              <a:t>encoding</a:t>
            </a:r>
            <a:r>
              <a:rPr lang="en-US" dirty="0" smtClean="0">
                <a:solidFill>
                  <a:srgbClr val="0000FF"/>
                </a:solidFill>
              </a:rPr>
              <a:t>="utf-8"?&gt;</a:t>
            </a:r>
          </a:p>
          <a:p>
            <a:r>
              <a:rPr lang="en-US" dirty="0" smtClean="0">
                <a:solidFill>
                  <a:srgbClr val="0000FF"/>
                </a:solidFill>
              </a:rPr>
              <a:t>&lt;</a:t>
            </a:r>
            <a:r>
              <a:rPr lang="en-US" dirty="0" smtClean="0">
                <a:solidFill>
                  <a:srgbClr val="A31515"/>
                </a:solidFill>
              </a:rPr>
              <a:t>Application</a:t>
            </a:r>
            <a:r>
              <a:rPr lang="en-US" dirty="0" smtClean="0">
                <a:solidFill>
                  <a:srgbClr val="0000FF"/>
                </a:solidFill>
              </a:rPr>
              <a:t> </a:t>
            </a:r>
            <a:r>
              <a:rPr lang="en-US" dirty="0" err="1" smtClean="0">
                <a:solidFill>
                  <a:srgbClr val="FF0000"/>
                </a:solidFill>
              </a:rPr>
              <a:t>xmlns</a:t>
            </a:r>
            <a:r>
              <a:rPr lang="en-US" dirty="0" smtClean="0">
                <a:solidFill>
                  <a:srgbClr val="0000FF"/>
                </a:solidFill>
              </a:rPr>
              <a:t>='http://schemas.microsoft.com/windows/2009/Scenic/Intent'&gt;</a:t>
            </a:r>
          </a:p>
          <a:p>
            <a:r>
              <a:rPr lang="en-US" dirty="0" smtClean="0">
                <a:solidFill>
                  <a:srgbClr val="0000FF"/>
                </a:solidFill>
              </a:rPr>
              <a:t>  &lt;</a:t>
            </a:r>
            <a:r>
              <a:rPr lang="en-US" dirty="0" err="1" smtClean="0">
                <a:solidFill>
                  <a:srgbClr val="A31515"/>
                </a:solidFill>
              </a:rPr>
              <a:t>Application.Commands</a:t>
            </a:r>
            <a:r>
              <a:rPr lang="en-US" dirty="0" smtClean="0">
                <a:solidFill>
                  <a:srgbClr val="0000FF"/>
                </a:solidFill>
              </a:rPr>
              <a:t>&gt;</a:t>
            </a:r>
          </a:p>
          <a:p>
            <a:r>
              <a:rPr lang="en-US" dirty="0" smtClean="0">
                <a:solidFill>
                  <a:srgbClr val="0000FF"/>
                </a:solidFill>
              </a:rPr>
              <a:t>    &lt;</a:t>
            </a:r>
            <a:r>
              <a:rPr lang="en-US" dirty="0" smtClean="0">
                <a:solidFill>
                  <a:srgbClr val="A31515"/>
                </a:solidFill>
              </a:rPr>
              <a:t>Command</a:t>
            </a:r>
            <a:r>
              <a:rPr lang="en-US" dirty="0" smtClean="0">
                <a:solidFill>
                  <a:srgbClr val="0000FF"/>
                </a:solidFill>
              </a:rPr>
              <a:t> </a:t>
            </a:r>
            <a:r>
              <a:rPr lang="en-US" dirty="0" smtClean="0">
                <a:solidFill>
                  <a:srgbClr val="FF0000"/>
                </a:solidFill>
              </a:rPr>
              <a:t>Name</a:t>
            </a:r>
            <a:r>
              <a:rPr lang="en-US" dirty="0" smtClean="0">
                <a:solidFill>
                  <a:srgbClr val="0000FF"/>
                </a:solidFill>
              </a:rPr>
              <a:t>='Home' </a:t>
            </a:r>
            <a:r>
              <a:rPr lang="en-US" dirty="0" err="1" smtClean="0">
                <a:solidFill>
                  <a:srgbClr val="FF0000"/>
                </a:solidFill>
              </a:rPr>
              <a:t>LabelTitle</a:t>
            </a:r>
            <a:r>
              <a:rPr lang="en-US" dirty="0" smtClean="0">
                <a:solidFill>
                  <a:srgbClr val="0000FF"/>
                </a:solidFill>
              </a:rPr>
              <a:t>='Home'/&gt;</a:t>
            </a:r>
          </a:p>
          <a:p>
            <a:r>
              <a:rPr lang="en-US" dirty="0" smtClean="0">
                <a:solidFill>
                  <a:srgbClr val="0000FF"/>
                </a:solidFill>
              </a:rPr>
              <a:t>    &lt;</a:t>
            </a:r>
            <a:r>
              <a:rPr lang="en-US" dirty="0" smtClean="0">
                <a:solidFill>
                  <a:srgbClr val="A31515"/>
                </a:solidFill>
              </a:rPr>
              <a:t>Command</a:t>
            </a:r>
            <a:r>
              <a:rPr lang="en-US" dirty="0" smtClean="0">
                <a:solidFill>
                  <a:srgbClr val="0000FF"/>
                </a:solidFill>
              </a:rPr>
              <a:t> </a:t>
            </a:r>
            <a:r>
              <a:rPr lang="en-US" dirty="0" smtClean="0">
                <a:solidFill>
                  <a:srgbClr val="FF0000"/>
                </a:solidFill>
              </a:rPr>
              <a:t>Name</a:t>
            </a:r>
            <a:r>
              <a:rPr lang="en-US" dirty="0" smtClean="0">
                <a:solidFill>
                  <a:srgbClr val="0000FF"/>
                </a:solidFill>
              </a:rPr>
              <a:t>='</a:t>
            </a:r>
            <a:r>
              <a:rPr lang="en-US" dirty="0" err="1" smtClean="0">
                <a:solidFill>
                  <a:srgbClr val="0000FF"/>
                </a:solidFill>
              </a:rPr>
              <a:t>HomePage</a:t>
            </a:r>
            <a:r>
              <a:rPr lang="en-US" dirty="0" smtClean="0">
                <a:solidFill>
                  <a:srgbClr val="0000FF"/>
                </a:solidFill>
              </a:rPr>
              <a:t>' </a:t>
            </a:r>
            <a:r>
              <a:rPr lang="en-US" dirty="0" err="1" smtClean="0">
                <a:solidFill>
                  <a:srgbClr val="FF0000"/>
                </a:solidFill>
              </a:rPr>
              <a:t>LabelTitle</a:t>
            </a:r>
            <a:r>
              <a:rPr lang="en-US" dirty="0" smtClean="0">
                <a:solidFill>
                  <a:srgbClr val="0000FF"/>
                </a:solidFill>
              </a:rPr>
              <a:t>='</a:t>
            </a:r>
            <a:r>
              <a:rPr lang="en-US" dirty="0" err="1" smtClean="0">
                <a:solidFill>
                  <a:srgbClr val="0000FF"/>
                </a:solidFill>
              </a:rPr>
              <a:t>HomePage</a:t>
            </a:r>
            <a:r>
              <a:rPr lang="en-US" dirty="0" smtClean="0">
                <a:solidFill>
                  <a:srgbClr val="0000FF"/>
                </a:solidFill>
              </a:rPr>
              <a:t>'&gt;</a:t>
            </a:r>
          </a:p>
          <a:p>
            <a:r>
              <a:rPr lang="en-US" dirty="0" smtClean="0">
                <a:solidFill>
                  <a:srgbClr val="0000FF"/>
                </a:solidFill>
              </a:rPr>
              <a:t>      &lt;</a:t>
            </a:r>
            <a:r>
              <a:rPr lang="en-US" dirty="0" err="1" smtClean="0">
                <a:solidFill>
                  <a:srgbClr val="A31515"/>
                </a:solidFill>
              </a:rPr>
              <a:t>Command.LargeImages</a:t>
            </a:r>
            <a:r>
              <a:rPr lang="en-US" dirty="0" smtClean="0">
                <a:solidFill>
                  <a:srgbClr val="0000FF"/>
                </a:solidFill>
              </a:rPr>
              <a:t>&gt;</a:t>
            </a:r>
          </a:p>
          <a:p>
            <a:r>
              <a:rPr lang="en-US" dirty="0" smtClean="0">
                <a:solidFill>
                  <a:srgbClr val="0000FF"/>
                </a:solidFill>
              </a:rPr>
              <a:t>        &lt;</a:t>
            </a:r>
            <a:r>
              <a:rPr lang="en-US" dirty="0" smtClean="0">
                <a:solidFill>
                  <a:srgbClr val="A31515"/>
                </a:solidFill>
              </a:rPr>
              <a:t>Image</a:t>
            </a:r>
            <a:r>
              <a:rPr lang="en-US" dirty="0" smtClean="0">
                <a:solidFill>
                  <a:srgbClr val="0000FF"/>
                </a:solidFill>
              </a:rPr>
              <a:t> </a:t>
            </a:r>
            <a:r>
              <a:rPr lang="en-US" dirty="0" smtClean="0">
                <a:solidFill>
                  <a:srgbClr val="FF0000"/>
                </a:solidFill>
              </a:rPr>
              <a:t>Source</a:t>
            </a:r>
            <a:r>
              <a:rPr lang="en-US" dirty="0" smtClean="0">
                <a:solidFill>
                  <a:srgbClr val="0000FF"/>
                </a:solidFill>
              </a:rPr>
              <a:t>='res/HomePageHH.bmp'/&gt;</a:t>
            </a:r>
          </a:p>
          <a:p>
            <a:r>
              <a:rPr lang="en-US" dirty="0" smtClean="0">
                <a:solidFill>
                  <a:srgbClr val="0000FF"/>
                </a:solidFill>
              </a:rPr>
              <a:t>      &lt;/</a:t>
            </a:r>
            <a:r>
              <a:rPr lang="en-US" dirty="0" err="1" smtClean="0">
                <a:solidFill>
                  <a:srgbClr val="A31515"/>
                </a:solidFill>
              </a:rPr>
              <a:t>Command.LargeImages</a:t>
            </a:r>
            <a:r>
              <a:rPr lang="en-US" dirty="0" smtClean="0">
                <a:solidFill>
                  <a:srgbClr val="0000FF"/>
                </a:solidFill>
              </a:rPr>
              <a:t>&gt;</a:t>
            </a:r>
          </a:p>
          <a:p>
            <a:r>
              <a:rPr lang="en-US" dirty="0" smtClean="0">
                <a:solidFill>
                  <a:srgbClr val="0000FF"/>
                </a:solidFill>
              </a:rPr>
              <a:t>    &lt;/</a:t>
            </a:r>
            <a:r>
              <a:rPr lang="en-US" dirty="0" smtClean="0">
                <a:solidFill>
                  <a:srgbClr val="A31515"/>
                </a:solidFill>
              </a:rPr>
              <a:t>Command</a:t>
            </a:r>
            <a:r>
              <a:rPr lang="en-US" dirty="0" smtClean="0">
                <a:solidFill>
                  <a:srgbClr val="0000FF"/>
                </a:solidFill>
              </a:rPr>
              <a:t>&gt;</a:t>
            </a:r>
          </a:p>
          <a:p>
            <a:r>
              <a:rPr lang="en-US" dirty="0" smtClean="0">
                <a:solidFill>
                  <a:srgbClr val="0000FF"/>
                </a:solidFill>
              </a:rPr>
              <a:t>  &lt;/</a:t>
            </a:r>
            <a:r>
              <a:rPr lang="en-US" dirty="0" err="1" smtClean="0">
                <a:solidFill>
                  <a:srgbClr val="A31515"/>
                </a:solidFill>
              </a:rPr>
              <a:t>Application.Commands</a:t>
            </a:r>
            <a:r>
              <a:rPr lang="en-US" dirty="0" smtClean="0">
                <a:solidFill>
                  <a:srgbClr val="0000FF"/>
                </a:solidFill>
              </a:rPr>
              <a:t>&gt;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Ribbon Markup </a:t>
            </a:r>
            <a:r>
              <a:rPr lang="en-US" dirty="0" smtClean="0"/>
              <a:t>–</a:t>
            </a:r>
            <a:r>
              <a:rPr smtClean="0"/>
              <a:t> Views Section</a:t>
            </a:r>
            <a:endParaRPr lang="en-US" dirty="0"/>
          </a:p>
        </p:txBody>
      </p:sp>
      <p:sp>
        <p:nvSpPr>
          <p:cNvPr id="3" name="Text Placeholder 2"/>
          <p:cNvSpPr>
            <a:spLocks noGrp="1"/>
          </p:cNvSpPr>
          <p:nvPr>
            <p:ph type="body" sz="quarter" idx="10"/>
          </p:nvPr>
        </p:nvSpPr>
        <p:spPr>
          <a:xfrm>
            <a:off x="381000" y="1071547"/>
            <a:ext cx="8382000" cy="1857388"/>
          </a:xfrm>
        </p:spPr>
        <p:txBody>
          <a:bodyPr>
            <a:normAutofit fontScale="92500"/>
          </a:bodyPr>
          <a:lstStyle/>
          <a:p>
            <a:r>
              <a:rPr lang="en-US" dirty="0" smtClean="0"/>
              <a:t>Specifies the organization of commands into tabs, groups, quick access toolbar, and application menu</a:t>
            </a:r>
          </a:p>
          <a:p>
            <a:r>
              <a:rPr lang="en-US" dirty="0" smtClean="0"/>
              <a:t>Specifies the controls to use for each command</a:t>
            </a:r>
          </a:p>
          <a:p>
            <a:pPr>
              <a:buNone/>
            </a:pPr>
            <a:endParaRPr lang="en-US" dirty="0" smtClean="0"/>
          </a:p>
          <a:p>
            <a:pPr lvl="1">
              <a:buNone/>
            </a:pPr>
            <a:endParaRPr lang="en-US" dirty="0"/>
          </a:p>
        </p:txBody>
      </p:sp>
      <p:sp>
        <p:nvSpPr>
          <p:cNvPr id="4" name="TextBox 3"/>
          <p:cNvSpPr txBox="1"/>
          <p:nvPr/>
        </p:nvSpPr>
        <p:spPr>
          <a:xfrm>
            <a:off x="500034" y="2928934"/>
            <a:ext cx="8143932" cy="3416320"/>
          </a:xfrm>
          <a:prstGeom prst="rect">
            <a:avLst/>
          </a:prstGeom>
          <a:solidFill>
            <a:schemeClr val="tx1"/>
          </a:solidFill>
        </p:spPr>
        <p:txBody>
          <a:bodyPr wrap="square" rtlCol="0">
            <a:spAutoFit/>
          </a:bodyPr>
          <a:lstStyle/>
          <a:p>
            <a:r>
              <a:rPr lang="en-US" dirty="0" smtClean="0">
                <a:solidFill>
                  <a:srgbClr val="0000FF"/>
                </a:solidFill>
              </a:rPr>
              <a:t>  &lt;</a:t>
            </a:r>
            <a:r>
              <a:rPr lang="en-US" dirty="0" err="1" smtClean="0">
                <a:solidFill>
                  <a:srgbClr val="A31515"/>
                </a:solidFill>
              </a:rPr>
              <a:t>Application.Views</a:t>
            </a:r>
            <a:r>
              <a:rPr lang="en-US" dirty="0" smtClean="0">
                <a:solidFill>
                  <a:srgbClr val="0000FF"/>
                </a:solidFill>
              </a:rPr>
              <a:t>&gt;</a:t>
            </a:r>
          </a:p>
          <a:p>
            <a:r>
              <a:rPr lang="en-US" dirty="0" smtClean="0">
                <a:solidFill>
                  <a:srgbClr val="0000FF"/>
                </a:solidFill>
              </a:rPr>
              <a:t>    &lt;</a:t>
            </a:r>
            <a:r>
              <a:rPr lang="en-US" dirty="0" smtClean="0">
                <a:solidFill>
                  <a:srgbClr val="A31515"/>
                </a:solidFill>
              </a:rPr>
              <a:t>Ribbon</a:t>
            </a:r>
            <a:r>
              <a:rPr lang="en-US" dirty="0" smtClean="0">
                <a:solidFill>
                  <a:srgbClr val="0000FF"/>
                </a:solidFill>
              </a:rPr>
              <a:t>&gt;</a:t>
            </a:r>
          </a:p>
          <a:p>
            <a:r>
              <a:rPr lang="en-US" dirty="0" smtClean="0">
                <a:solidFill>
                  <a:srgbClr val="0000FF"/>
                </a:solidFill>
              </a:rPr>
              <a:t>      &lt;</a:t>
            </a:r>
            <a:r>
              <a:rPr lang="en-US" dirty="0" err="1" smtClean="0">
                <a:solidFill>
                  <a:srgbClr val="A31515"/>
                </a:solidFill>
              </a:rPr>
              <a:t>Ribbon.Tabs</a:t>
            </a:r>
            <a:r>
              <a:rPr lang="en-US" dirty="0" smtClean="0">
                <a:solidFill>
                  <a:srgbClr val="0000FF"/>
                </a:solidFill>
              </a:rPr>
              <a:t>&gt;</a:t>
            </a:r>
          </a:p>
          <a:p>
            <a:r>
              <a:rPr lang="en-US" dirty="0" smtClean="0">
                <a:solidFill>
                  <a:srgbClr val="0000FF"/>
                </a:solidFill>
              </a:rPr>
              <a:t>        &lt;</a:t>
            </a:r>
            <a:r>
              <a:rPr lang="en-US" dirty="0" smtClean="0">
                <a:solidFill>
                  <a:srgbClr val="A31515"/>
                </a:solidFill>
              </a:rPr>
              <a:t>Tab</a:t>
            </a:r>
            <a:r>
              <a:rPr lang="en-US" dirty="0" smtClean="0">
                <a:solidFill>
                  <a:srgbClr val="0000FF"/>
                </a:solidFill>
              </a:rPr>
              <a:t> </a:t>
            </a:r>
            <a:r>
              <a:rPr lang="en-US" dirty="0" err="1" smtClean="0">
                <a:solidFill>
                  <a:srgbClr val="FF0000"/>
                </a:solidFill>
              </a:rPr>
              <a:t>CommandName</a:t>
            </a:r>
            <a:r>
              <a:rPr lang="en-US" dirty="0" smtClean="0">
                <a:solidFill>
                  <a:srgbClr val="0000FF"/>
                </a:solidFill>
              </a:rPr>
              <a:t>='Home'&gt;</a:t>
            </a:r>
          </a:p>
          <a:p>
            <a:r>
              <a:rPr lang="en-US" dirty="0" smtClean="0">
                <a:solidFill>
                  <a:srgbClr val="0000FF"/>
                </a:solidFill>
              </a:rPr>
              <a:t>          &lt;</a:t>
            </a:r>
            <a:r>
              <a:rPr lang="en-US" dirty="0" smtClean="0">
                <a:solidFill>
                  <a:srgbClr val="A31515"/>
                </a:solidFill>
              </a:rPr>
              <a:t>Group</a:t>
            </a:r>
            <a:r>
              <a:rPr lang="en-US" dirty="0" smtClean="0">
                <a:solidFill>
                  <a:srgbClr val="0000FF"/>
                </a:solidFill>
              </a:rPr>
              <a:t> </a:t>
            </a:r>
            <a:r>
              <a:rPr lang="en-US" dirty="0" err="1" smtClean="0">
                <a:solidFill>
                  <a:srgbClr val="FF0000"/>
                </a:solidFill>
              </a:rPr>
              <a:t>CommandName</a:t>
            </a:r>
            <a:r>
              <a:rPr lang="en-US" dirty="0" smtClean="0">
                <a:solidFill>
                  <a:srgbClr val="0000FF"/>
                </a:solidFill>
              </a:rPr>
              <a:t>='</a:t>
            </a:r>
            <a:r>
              <a:rPr lang="en-US" dirty="0" err="1" smtClean="0">
                <a:solidFill>
                  <a:srgbClr val="0000FF"/>
                </a:solidFill>
              </a:rPr>
              <a:t>GoHomePage</a:t>
            </a:r>
            <a:r>
              <a:rPr lang="en-US" dirty="0" smtClean="0">
                <a:solidFill>
                  <a:srgbClr val="0000FF"/>
                </a:solidFill>
              </a:rPr>
              <a:t>' </a:t>
            </a:r>
            <a:r>
              <a:rPr lang="en-US" dirty="0" err="1" smtClean="0">
                <a:solidFill>
                  <a:srgbClr val="FF0000"/>
                </a:solidFill>
              </a:rPr>
              <a:t>SizeDefinition</a:t>
            </a:r>
            <a:r>
              <a:rPr lang="en-US" dirty="0" smtClean="0">
                <a:solidFill>
                  <a:srgbClr val="0000FF"/>
                </a:solidFill>
              </a:rPr>
              <a:t>='</a:t>
            </a:r>
            <a:r>
              <a:rPr lang="en-US" dirty="0" err="1" smtClean="0">
                <a:solidFill>
                  <a:srgbClr val="0000FF"/>
                </a:solidFill>
              </a:rPr>
              <a:t>OneButton</a:t>
            </a:r>
            <a:r>
              <a:rPr lang="en-US" dirty="0" smtClean="0">
                <a:solidFill>
                  <a:srgbClr val="0000FF"/>
                </a:solidFill>
              </a:rPr>
              <a:t>'&gt;</a:t>
            </a:r>
          </a:p>
          <a:p>
            <a:r>
              <a:rPr lang="en-US" dirty="0" smtClean="0">
                <a:solidFill>
                  <a:srgbClr val="0000FF"/>
                </a:solidFill>
              </a:rPr>
              <a:t>            &lt;</a:t>
            </a:r>
            <a:r>
              <a:rPr lang="en-US" dirty="0" smtClean="0">
                <a:solidFill>
                  <a:srgbClr val="A31515"/>
                </a:solidFill>
              </a:rPr>
              <a:t>Button</a:t>
            </a:r>
            <a:r>
              <a:rPr lang="en-US" dirty="0" smtClean="0">
                <a:solidFill>
                  <a:srgbClr val="0000FF"/>
                </a:solidFill>
              </a:rPr>
              <a:t> </a:t>
            </a:r>
            <a:r>
              <a:rPr lang="en-US" dirty="0" err="1" smtClean="0">
                <a:solidFill>
                  <a:srgbClr val="FF0000"/>
                </a:solidFill>
              </a:rPr>
              <a:t>CommandName</a:t>
            </a:r>
            <a:r>
              <a:rPr lang="en-US" dirty="0" smtClean="0">
                <a:solidFill>
                  <a:srgbClr val="0000FF"/>
                </a:solidFill>
              </a:rPr>
              <a:t>='</a:t>
            </a:r>
            <a:r>
              <a:rPr lang="en-US" dirty="0" err="1" smtClean="0">
                <a:solidFill>
                  <a:srgbClr val="0000FF"/>
                </a:solidFill>
              </a:rPr>
              <a:t>HomePage</a:t>
            </a:r>
            <a:r>
              <a:rPr lang="en-US" dirty="0" smtClean="0">
                <a:solidFill>
                  <a:srgbClr val="0000FF"/>
                </a:solidFill>
              </a:rPr>
              <a:t>'/&gt;</a:t>
            </a:r>
          </a:p>
          <a:p>
            <a:r>
              <a:rPr lang="en-US" dirty="0" smtClean="0">
                <a:solidFill>
                  <a:srgbClr val="0000FF"/>
                </a:solidFill>
              </a:rPr>
              <a:t>          &lt;/</a:t>
            </a:r>
            <a:r>
              <a:rPr lang="en-US" dirty="0" smtClean="0">
                <a:solidFill>
                  <a:srgbClr val="A31515"/>
                </a:solidFill>
              </a:rPr>
              <a:t>Group</a:t>
            </a:r>
            <a:r>
              <a:rPr lang="en-US" dirty="0" smtClean="0">
                <a:solidFill>
                  <a:srgbClr val="0000FF"/>
                </a:solidFill>
              </a:rPr>
              <a:t>&gt;   </a:t>
            </a:r>
          </a:p>
          <a:p>
            <a:r>
              <a:rPr lang="en-US" dirty="0" smtClean="0">
                <a:solidFill>
                  <a:srgbClr val="0000FF"/>
                </a:solidFill>
              </a:rPr>
              <a:t>        &lt;/</a:t>
            </a:r>
            <a:r>
              <a:rPr lang="en-US" dirty="0" smtClean="0">
                <a:solidFill>
                  <a:srgbClr val="A31515"/>
                </a:solidFill>
              </a:rPr>
              <a:t>Tab</a:t>
            </a:r>
            <a:r>
              <a:rPr lang="en-US" dirty="0" smtClean="0">
                <a:solidFill>
                  <a:srgbClr val="0000FF"/>
                </a:solidFill>
              </a:rPr>
              <a:t>&gt;</a:t>
            </a:r>
          </a:p>
          <a:p>
            <a:r>
              <a:rPr lang="en-US" dirty="0" smtClean="0">
                <a:solidFill>
                  <a:srgbClr val="0000FF"/>
                </a:solidFill>
              </a:rPr>
              <a:t>      &lt;/</a:t>
            </a:r>
            <a:r>
              <a:rPr lang="en-US" dirty="0" err="1" smtClean="0">
                <a:solidFill>
                  <a:srgbClr val="A31515"/>
                </a:solidFill>
              </a:rPr>
              <a:t>Ribbon.Tabs</a:t>
            </a:r>
            <a:r>
              <a:rPr lang="en-US" dirty="0" smtClean="0">
                <a:solidFill>
                  <a:srgbClr val="0000FF"/>
                </a:solidFill>
              </a:rPr>
              <a:t>&gt;</a:t>
            </a:r>
          </a:p>
          <a:p>
            <a:r>
              <a:rPr lang="en-US" dirty="0" smtClean="0">
                <a:solidFill>
                  <a:srgbClr val="0000FF"/>
                </a:solidFill>
              </a:rPr>
              <a:t>    &lt;/</a:t>
            </a:r>
            <a:r>
              <a:rPr lang="en-US" dirty="0" smtClean="0">
                <a:solidFill>
                  <a:srgbClr val="A31515"/>
                </a:solidFill>
              </a:rPr>
              <a:t>Ribbon</a:t>
            </a:r>
            <a:r>
              <a:rPr lang="en-US" dirty="0" smtClean="0">
                <a:solidFill>
                  <a:srgbClr val="0000FF"/>
                </a:solidFill>
              </a:rPr>
              <a:t>&gt;</a:t>
            </a:r>
          </a:p>
          <a:p>
            <a:r>
              <a:rPr lang="en-US" dirty="0" smtClean="0">
                <a:solidFill>
                  <a:srgbClr val="0000FF"/>
                </a:solidFill>
              </a:rPr>
              <a:t>  &lt;/</a:t>
            </a:r>
            <a:r>
              <a:rPr lang="en-US" dirty="0" err="1" smtClean="0">
                <a:solidFill>
                  <a:srgbClr val="A31515"/>
                </a:solidFill>
              </a:rPr>
              <a:t>Application.Views</a:t>
            </a:r>
            <a:r>
              <a:rPr lang="en-US" dirty="0" smtClean="0">
                <a:solidFill>
                  <a:srgbClr val="0000FF"/>
                </a:solidFill>
              </a:rPr>
              <a:t>&gt;</a:t>
            </a:r>
          </a:p>
          <a:p>
            <a:r>
              <a:rPr lang="en-US" dirty="0" smtClean="0">
                <a:solidFill>
                  <a:srgbClr val="0000FF"/>
                </a:solidFill>
              </a:rPr>
              <a:t>&lt;/</a:t>
            </a:r>
            <a:r>
              <a:rPr lang="en-US" dirty="0" smtClean="0">
                <a:solidFill>
                  <a:srgbClr val="A31515"/>
                </a:solidFill>
              </a:rPr>
              <a:t>Application</a:t>
            </a:r>
            <a:r>
              <a:rPr lang="en-US" dirty="0" smtClean="0">
                <a:solidFill>
                  <a:srgbClr val="0000FF"/>
                </a:solidFill>
              </a:rPr>
              <a:t>&gt;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More About Views</a:t>
            </a:r>
            <a:endParaRPr lang="en-US" dirty="0"/>
          </a:p>
        </p:txBody>
      </p:sp>
      <p:sp>
        <p:nvSpPr>
          <p:cNvPr id="3" name="Text Placeholder 2"/>
          <p:cNvSpPr>
            <a:spLocks noGrp="1"/>
          </p:cNvSpPr>
          <p:nvPr>
            <p:ph type="body" sz="quarter" idx="10"/>
          </p:nvPr>
        </p:nvSpPr>
        <p:spPr>
          <a:xfrm>
            <a:off x="381000" y="1411552"/>
            <a:ext cx="8382000" cy="2314480"/>
          </a:xfrm>
        </p:spPr>
        <p:txBody>
          <a:bodyPr/>
          <a:lstStyle/>
          <a:p>
            <a:r>
              <a:rPr lang="en-US" dirty="0" smtClean="0">
                <a:latin typeface="Segoe"/>
              </a:rPr>
              <a:t>Windows Ribbon supports two types of views: the ribbon view and the contextual UI view</a:t>
            </a:r>
          </a:p>
          <a:p>
            <a:r>
              <a:rPr lang="en-US" dirty="0" smtClean="0">
                <a:latin typeface="Segoe"/>
              </a:rPr>
              <a:t>The contextual UI provides a richer context system than previously available</a:t>
            </a:r>
            <a:endParaRPr lang="en-US" dirty="0">
              <a:latin typeface="Segoe"/>
            </a:endParaRPr>
          </a:p>
        </p:txBody>
      </p:sp>
      <p:pic>
        <p:nvPicPr>
          <p:cNvPr id="1027" name="Picture 3"/>
          <p:cNvPicPr>
            <a:picLocks noChangeAspect="1" noChangeArrowheads="1"/>
          </p:cNvPicPr>
          <p:nvPr/>
        </p:nvPicPr>
        <p:blipFill>
          <a:blip r:embed="rId3"/>
          <a:srcRect/>
          <a:stretch>
            <a:fillRect/>
          </a:stretch>
        </p:blipFill>
        <p:spPr bwMode="auto">
          <a:xfrm>
            <a:off x="1214414" y="3770848"/>
            <a:ext cx="4071966" cy="258711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Ribbon Markup</a:t>
            </a:r>
            <a:endParaRPr lang="en-US" dirty="0"/>
          </a:p>
        </p:txBody>
      </p:sp>
      <p:sp>
        <p:nvSpPr>
          <p:cNvPr id="3" name="Text Placeholder 2"/>
          <p:cNvSpPr>
            <a:spLocks noGrp="1"/>
          </p:cNvSpPr>
          <p:nvPr>
            <p:ph type="body" sz="quarter" idx="10"/>
          </p:nvPr>
        </p:nvSpPr>
        <p:spPr>
          <a:xfrm>
            <a:off x="381000" y="1214422"/>
            <a:ext cx="8382000" cy="3619452"/>
          </a:xfrm>
        </p:spPr>
        <p:txBody>
          <a:bodyPr/>
          <a:lstStyle/>
          <a:p>
            <a:r>
              <a:rPr lang="en-US" dirty="0" smtClean="0"/>
              <a:t>UICC.exe converts the XAML into an optimized binary format and creates an .</a:t>
            </a:r>
            <a:r>
              <a:rPr lang="en-US" dirty="0" err="1" smtClean="0"/>
              <a:t>rc</a:t>
            </a:r>
            <a:r>
              <a:rPr lang="en-US" dirty="0" smtClean="0"/>
              <a:t> file which contains this binary blob along with resources referenced in the markup</a:t>
            </a:r>
          </a:p>
          <a:p>
            <a:pPr lvl="1"/>
            <a:r>
              <a:rPr lang="en-US" dirty="0" smtClean="0"/>
              <a:t>You should define a custom build step for the markup file which invokes UICC.exe </a:t>
            </a:r>
          </a:p>
          <a:p>
            <a:r>
              <a:rPr lang="en-US" dirty="0" smtClean="0"/>
              <a:t>An .h file is also generated which contains #defines for the various command IDs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Application Modes</a:t>
            </a:r>
            <a:endParaRPr lang="en-US" dirty="0"/>
          </a:p>
        </p:txBody>
      </p:sp>
      <p:sp>
        <p:nvSpPr>
          <p:cNvPr id="3" name="Text Placeholder 2"/>
          <p:cNvSpPr>
            <a:spLocks noGrp="1"/>
          </p:cNvSpPr>
          <p:nvPr>
            <p:ph type="body" sz="quarter" idx="10"/>
          </p:nvPr>
        </p:nvSpPr>
        <p:spPr>
          <a:xfrm>
            <a:off x="381000" y="1411552"/>
            <a:ext cx="8382000" cy="4946406"/>
          </a:xfrm>
        </p:spPr>
        <p:txBody>
          <a:bodyPr>
            <a:normAutofit lnSpcReduction="10000"/>
          </a:bodyPr>
          <a:lstStyle/>
          <a:p>
            <a:r>
              <a:rPr lang="en-US" dirty="0" smtClean="0"/>
              <a:t>You may wish to hide some controls in different modes of your application</a:t>
            </a:r>
          </a:p>
          <a:p>
            <a:pPr lvl="1"/>
            <a:r>
              <a:rPr lang="en-US" dirty="0" smtClean="0"/>
              <a:t>In Microsoft Paint, the Text tab should only be available when editing text</a:t>
            </a:r>
          </a:p>
          <a:p>
            <a:r>
              <a:rPr lang="en-US" dirty="0" smtClean="0"/>
              <a:t>In the markup, define the application modes in which a control is available</a:t>
            </a:r>
          </a:p>
          <a:p>
            <a:endParaRPr lang="en-US" dirty="0" smtClean="0"/>
          </a:p>
          <a:p>
            <a:pPr lvl="1"/>
            <a:r>
              <a:rPr lang="en-US" dirty="0" smtClean="0"/>
              <a:t>Propagates to child controls</a:t>
            </a:r>
          </a:p>
          <a:p>
            <a:r>
              <a:rPr lang="en-US" dirty="0" smtClean="0"/>
              <a:t>In code, call the </a:t>
            </a:r>
            <a:r>
              <a:rPr lang="en-US" dirty="0" err="1" smtClean="0"/>
              <a:t>IUIFramework</a:t>
            </a:r>
            <a:r>
              <a:rPr lang="en-US" dirty="0" smtClean="0"/>
              <a:t> </a:t>
            </a:r>
            <a:r>
              <a:rPr lang="en-US" dirty="0" err="1" smtClean="0"/>
              <a:t>SetModes</a:t>
            </a:r>
            <a:r>
              <a:rPr lang="en-US" dirty="0" smtClean="0"/>
              <a:t> function</a:t>
            </a:r>
          </a:p>
          <a:p>
            <a:pPr lvl="1"/>
            <a:r>
              <a:rPr lang="en-US" dirty="0" smtClean="0"/>
              <a:t>Bit mask. 0 is the default mode</a:t>
            </a:r>
          </a:p>
        </p:txBody>
      </p:sp>
      <p:sp>
        <p:nvSpPr>
          <p:cNvPr id="5" name="TextBox 4"/>
          <p:cNvSpPr txBox="1"/>
          <p:nvPr/>
        </p:nvSpPr>
        <p:spPr>
          <a:xfrm>
            <a:off x="714348" y="3916924"/>
            <a:ext cx="7643866" cy="369332"/>
          </a:xfrm>
          <a:prstGeom prst="rect">
            <a:avLst/>
          </a:prstGeom>
          <a:solidFill>
            <a:schemeClr val="tx1"/>
          </a:solidFill>
        </p:spPr>
        <p:txBody>
          <a:bodyPr wrap="square" rtlCol="0">
            <a:spAutoFit/>
          </a:bodyPr>
          <a:lstStyle/>
          <a:p>
            <a:r>
              <a:rPr lang="en-US" dirty="0" smtClean="0">
                <a:solidFill>
                  <a:srgbClr val="0000FF"/>
                </a:solidFill>
              </a:rPr>
              <a:t>&lt;</a:t>
            </a:r>
            <a:r>
              <a:rPr lang="en-US" dirty="0" smtClean="0">
                <a:solidFill>
                  <a:srgbClr val="A31515"/>
                </a:solidFill>
              </a:rPr>
              <a:t>Button</a:t>
            </a:r>
            <a:r>
              <a:rPr lang="en-US" dirty="0" smtClean="0">
                <a:solidFill>
                  <a:srgbClr val="0000FF"/>
                </a:solidFill>
              </a:rPr>
              <a:t> </a:t>
            </a:r>
            <a:r>
              <a:rPr lang="en-US" dirty="0" err="1" smtClean="0">
                <a:solidFill>
                  <a:srgbClr val="FF0000"/>
                </a:solidFill>
              </a:rPr>
              <a:t>CommandName</a:t>
            </a:r>
            <a:r>
              <a:rPr lang="en-US" dirty="0" smtClean="0">
                <a:solidFill>
                  <a:srgbClr val="0000FF"/>
                </a:solidFill>
              </a:rPr>
              <a:t>='Paste' </a:t>
            </a:r>
            <a:r>
              <a:rPr lang="en-US" dirty="0" err="1" smtClean="0">
                <a:solidFill>
                  <a:srgbClr val="FF0000"/>
                </a:solidFill>
              </a:rPr>
              <a:t>ApplicationModes</a:t>
            </a:r>
            <a:r>
              <a:rPr lang="en-US" dirty="0" smtClean="0">
                <a:solidFill>
                  <a:srgbClr val="0000FF"/>
                </a:solidFill>
              </a:rPr>
              <a:t>='1,3'/&gt;</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Windows 7 Ribbon</a:t>
            </a:r>
            <a:endParaRPr lang="en-US" dirty="0"/>
          </a:p>
        </p:txBody>
      </p:sp>
      <p:sp>
        <p:nvSpPr>
          <p:cNvPr id="7" name="Subtitle 6"/>
          <p:cNvSpPr>
            <a:spLocks noGrp="1"/>
          </p:cNvSpPr>
          <p:nvPr>
            <p:ph type="subTitle" idx="1"/>
          </p:nvPr>
        </p:nvSpPr>
        <p:spPr/>
        <p:txBody>
          <a:bodyPr/>
          <a:lstStyle/>
          <a:p>
            <a:r>
              <a:rPr lang="en-US" dirty="0" smtClean="0"/>
              <a:t>Markup overview</a:t>
            </a:r>
            <a:endParaRPr lang="en-US" dirty="0"/>
          </a:p>
        </p:txBody>
      </p:sp>
      <p:sp>
        <p:nvSpPr>
          <p:cNvPr id="8" name="Text Placeholder 7"/>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a:t>
            </a:r>
            <a:r>
              <a:rPr/>
              <a:t>Ribbon </a:t>
            </a:r>
            <a:r>
              <a:rPr smtClean="0"/>
              <a:t>API Interfaces</a:t>
            </a:r>
            <a:endParaRPr lang="en-US" dirty="0"/>
          </a:p>
        </p:txBody>
      </p:sp>
      <p:sp>
        <p:nvSpPr>
          <p:cNvPr id="3" name="Text Placeholder 2"/>
          <p:cNvSpPr>
            <a:spLocks noGrp="1"/>
          </p:cNvSpPr>
          <p:nvPr>
            <p:ph type="body" sz="quarter" idx="10"/>
          </p:nvPr>
        </p:nvSpPr>
        <p:spPr>
          <a:xfrm>
            <a:off x="381000" y="1000108"/>
            <a:ext cx="8382000" cy="5355312"/>
          </a:xfrm>
        </p:spPr>
        <p:txBody>
          <a:bodyPr/>
          <a:lstStyle/>
          <a:p>
            <a:r>
              <a:rPr lang="en-US" dirty="0" smtClean="0"/>
              <a:t>Consists of these main interfaces</a:t>
            </a:r>
          </a:p>
          <a:p>
            <a:pPr lvl="1"/>
            <a:r>
              <a:rPr lang="en-US" dirty="0" err="1" smtClean="0"/>
              <a:t>IUIFramework</a:t>
            </a:r>
            <a:r>
              <a:rPr lang="en-US" dirty="0" smtClean="0"/>
              <a:t> – initialize ribbon, load markup resource, get or set command property values or state, set application modes</a:t>
            </a:r>
          </a:p>
          <a:p>
            <a:pPr lvl="1"/>
            <a:r>
              <a:rPr lang="en-US" dirty="0" err="1" smtClean="0"/>
              <a:t>IUIApplication</a:t>
            </a:r>
            <a:r>
              <a:rPr lang="en-US" dirty="0" smtClean="0"/>
              <a:t> – user-implemented interface. Retrieves user command handler for each command defined in the markup. Notifies about view state changes</a:t>
            </a:r>
          </a:p>
          <a:p>
            <a:pPr lvl="1"/>
            <a:r>
              <a:rPr lang="en-US" dirty="0" err="1" smtClean="0"/>
              <a:t>IUICommandHandler</a:t>
            </a:r>
            <a:r>
              <a:rPr lang="en-US" dirty="0" smtClean="0"/>
              <a:t> – user-implemented interface. Handles commands, updates property value (for example, setting a command to enabled or disabled based on view)</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Integrating Windows Ribbon</a:t>
            </a:r>
            <a:endParaRPr lang="en-US" dirty="0"/>
          </a:p>
        </p:txBody>
      </p:sp>
      <p:grpSp>
        <p:nvGrpSpPr>
          <p:cNvPr id="7" name="Group 6"/>
          <p:cNvGrpSpPr/>
          <p:nvPr/>
        </p:nvGrpSpPr>
        <p:grpSpPr>
          <a:xfrm>
            <a:off x="533400" y="1371600"/>
            <a:ext cx="8001000" cy="4876800"/>
            <a:chOff x="533400" y="1676400"/>
            <a:chExt cx="8001000" cy="4876800"/>
          </a:xfrm>
        </p:grpSpPr>
        <p:sp>
          <p:nvSpPr>
            <p:cNvPr id="8" name="Round Single Corner Rectangle 7"/>
            <p:cNvSpPr/>
            <p:nvPr/>
          </p:nvSpPr>
          <p:spPr>
            <a:xfrm>
              <a:off x="6248400" y="1676400"/>
              <a:ext cx="2286000" cy="4876800"/>
            </a:xfrm>
            <a:prstGeom prst="round1Rect">
              <a:avLst/>
            </a:prstGeom>
            <a:gradFill flip="none" rotWithShape="1">
              <a:gsLst>
                <a:gs pos="0">
                  <a:schemeClr val="accent3">
                    <a:lumMod val="20000"/>
                    <a:lumOff val="80000"/>
                  </a:schemeClr>
                </a:gs>
                <a:gs pos="50000">
                  <a:schemeClr val="accent3">
                    <a:lumMod val="40000"/>
                    <a:lumOff val="60000"/>
                  </a:schemeClr>
                </a:gs>
                <a:gs pos="100000">
                  <a:schemeClr val="accent3">
                    <a:lumMod val="60000"/>
                    <a:lumOff val="40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itchFamily="34" charset="0"/>
                <a:ea typeface="Segoe UI" pitchFamily="34" charset="0"/>
                <a:cs typeface="Segoe UI" pitchFamily="34" charset="0"/>
              </a:endParaRPr>
            </a:p>
          </p:txBody>
        </p:sp>
        <p:sp>
          <p:nvSpPr>
            <p:cNvPr id="9" name="TextBox 8"/>
            <p:cNvSpPr txBox="1"/>
            <p:nvPr/>
          </p:nvSpPr>
          <p:spPr>
            <a:xfrm>
              <a:off x="6248400" y="1688068"/>
              <a:ext cx="2209800" cy="369332"/>
            </a:xfrm>
            <a:prstGeom prst="rect">
              <a:avLst/>
            </a:prstGeom>
            <a:noFill/>
          </p:spPr>
          <p:txBody>
            <a:bodyPr wrap="square" rtlCol="0">
              <a:spAutoFit/>
            </a:bodyPr>
            <a:lstStyle/>
            <a:p>
              <a:r>
                <a:rPr lang="en-US" dirty="0" smtClean="0">
                  <a:solidFill>
                    <a:schemeClr val="bg1"/>
                  </a:solidFill>
                  <a:latin typeface="Segoe UI" pitchFamily="34" charset="0"/>
                  <a:ea typeface="Segoe UI" pitchFamily="34" charset="0"/>
                  <a:cs typeface="Segoe UI" pitchFamily="34" charset="0"/>
                </a:rPr>
                <a:t>Application</a:t>
              </a:r>
              <a:endParaRPr lang="en-US" dirty="0">
                <a:solidFill>
                  <a:schemeClr val="bg1"/>
                </a:solidFill>
                <a:latin typeface="Segoe UI" pitchFamily="34" charset="0"/>
                <a:ea typeface="Segoe UI" pitchFamily="34" charset="0"/>
                <a:cs typeface="Segoe UI" pitchFamily="34" charset="0"/>
              </a:endParaRPr>
            </a:p>
          </p:txBody>
        </p:sp>
        <p:sp>
          <p:nvSpPr>
            <p:cNvPr id="10" name="Round Single Corner Rectangle 9"/>
            <p:cNvSpPr/>
            <p:nvPr/>
          </p:nvSpPr>
          <p:spPr>
            <a:xfrm>
              <a:off x="533400" y="1676400"/>
              <a:ext cx="2209800" cy="4876800"/>
            </a:xfrm>
            <a:prstGeom prst="round1Rect">
              <a:avLst/>
            </a:prstGeom>
            <a:gradFill flip="none" rotWithShape="1">
              <a:gsLst>
                <a:gs pos="0">
                  <a:schemeClr val="accent2">
                    <a:lumMod val="20000"/>
                    <a:lumOff val="80000"/>
                  </a:schemeClr>
                </a:gs>
                <a:gs pos="50000">
                  <a:schemeClr val="accent2">
                    <a:lumMod val="40000"/>
                    <a:lumOff val="60000"/>
                  </a:schemeClr>
                </a:gs>
                <a:gs pos="100000">
                  <a:schemeClr val="accent2">
                    <a:lumMod val="60000"/>
                    <a:lumOff val="40000"/>
                  </a:schemeClr>
                </a:gs>
              </a:gsLst>
              <a:lin ang="13500000" scaled="1"/>
              <a:tileRect/>
            </a:gra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itchFamily="34" charset="0"/>
                <a:ea typeface="Segoe UI" pitchFamily="34" charset="0"/>
                <a:cs typeface="Segoe UI" pitchFamily="34" charset="0"/>
              </a:endParaRPr>
            </a:p>
          </p:txBody>
        </p:sp>
        <p:sp>
          <p:nvSpPr>
            <p:cNvPr id="11" name="TextBox 10"/>
            <p:cNvSpPr txBox="1"/>
            <p:nvPr/>
          </p:nvSpPr>
          <p:spPr>
            <a:xfrm>
              <a:off x="533400" y="1688068"/>
              <a:ext cx="2209800" cy="369332"/>
            </a:xfrm>
            <a:prstGeom prst="rect">
              <a:avLst/>
            </a:prstGeom>
            <a:noFill/>
          </p:spPr>
          <p:txBody>
            <a:bodyPr wrap="square" rtlCol="0">
              <a:spAutoFit/>
            </a:bodyPr>
            <a:lstStyle/>
            <a:p>
              <a:r>
                <a:rPr lang="en-US" dirty="0" smtClean="0">
                  <a:solidFill>
                    <a:schemeClr val="bg1"/>
                  </a:solidFill>
                  <a:latin typeface="Segoe UI" pitchFamily="34" charset="0"/>
                  <a:ea typeface="Segoe UI" pitchFamily="34" charset="0"/>
                  <a:cs typeface="Segoe UI" pitchFamily="34" charset="0"/>
                </a:rPr>
                <a:t>Ribbon Platform</a:t>
              </a:r>
              <a:endParaRPr lang="en-US" dirty="0">
                <a:solidFill>
                  <a:schemeClr val="bg1"/>
                </a:solidFill>
                <a:latin typeface="Segoe UI" pitchFamily="34" charset="0"/>
                <a:ea typeface="Segoe UI" pitchFamily="34" charset="0"/>
                <a:cs typeface="Segoe UI" pitchFamily="34" charset="0"/>
              </a:endParaRPr>
            </a:p>
          </p:txBody>
        </p:sp>
        <p:sp>
          <p:nvSpPr>
            <p:cNvPr id="12" name="Rounded Rectangle 11"/>
            <p:cNvSpPr>
              <a:spLocks/>
            </p:cNvSpPr>
            <p:nvPr/>
          </p:nvSpPr>
          <p:spPr>
            <a:xfrm rot="5400000">
              <a:off x="6236507" y="2450293"/>
              <a:ext cx="2514600" cy="1728814"/>
            </a:xfrm>
            <a:prstGeom prst="roundRect">
              <a:avLst/>
            </a:prstGeom>
            <a:gradFill flip="none" rotWithShape="1">
              <a:gsLst>
                <a:gs pos="0">
                  <a:schemeClr val="accent3">
                    <a:lumMod val="40000"/>
                    <a:lumOff val="60000"/>
                  </a:schemeClr>
                </a:gs>
                <a:gs pos="50000">
                  <a:schemeClr val="accent3">
                    <a:lumMod val="60000"/>
                    <a:lumOff val="40000"/>
                  </a:schemeClr>
                </a:gs>
                <a:gs pos="100000">
                  <a:schemeClr val="accent3">
                    <a:lumMod val="75000"/>
                  </a:schemeClr>
                </a:gs>
              </a:gsLst>
              <a:lin ang="8100000" scaled="1"/>
              <a:tileRect/>
            </a:gradFill>
            <a:ln w="1905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solidFill>
                    <a:schemeClr val="bg2"/>
                  </a:solidFill>
                  <a:latin typeface="Segoe UI" pitchFamily="34" charset="0"/>
                  <a:ea typeface="Segoe UI" pitchFamily="34" charset="0"/>
                  <a:cs typeface="Segoe UI" pitchFamily="34" charset="0"/>
                </a:rPr>
                <a:t>IUIApplication</a:t>
              </a:r>
              <a:endParaRPr lang="en-US" dirty="0">
                <a:solidFill>
                  <a:schemeClr val="bg2"/>
                </a:solidFill>
                <a:latin typeface="Segoe UI" pitchFamily="34" charset="0"/>
                <a:ea typeface="Segoe UI" pitchFamily="34" charset="0"/>
                <a:cs typeface="Segoe UI" pitchFamily="34" charset="0"/>
              </a:endParaRPr>
            </a:p>
          </p:txBody>
        </p:sp>
        <p:sp>
          <p:nvSpPr>
            <p:cNvPr id="13" name="Rounded Rectangle 12"/>
            <p:cNvSpPr/>
            <p:nvPr/>
          </p:nvSpPr>
          <p:spPr>
            <a:xfrm rot="5400000">
              <a:off x="-669145" y="3369455"/>
              <a:ext cx="4343400" cy="1719290"/>
            </a:xfrm>
            <a:prstGeom prst="roundRect">
              <a:avLst/>
            </a:prstGeom>
            <a:gradFill flip="none" rotWithShape="1">
              <a:gsLst>
                <a:gs pos="0">
                  <a:schemeClr val="accent2">
                    <a:lumMod val="40000"/>
                    <a:lumOff val="60000"/>
                  </a:schemeClr>
                </a:gs>
                <a:gs pos="50000">
                  <a:schemeClr val="accent2">
                    <a:lumMod val="60000"/>
                    <a:lumOff val="40000"/>
                  </a:schemeClr>
                </a:gs>
                <a:gs pos="100000">
                  <a:schemeClr val="accent2">
                    <a:lumMod val="75000"/>
                  </a:schemeClr>
                </a:gs>
              </a:gsLst>
              <a:lin ang="8100000" scaled="1"/>
              <a:tileRect/>
            </a:gra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solidFill>
                    <a:schemeClr val="tx1"/>
                  </a:solidFill>
                  <a:latin typeface="Segoe UI" pitchFamily="34" charset="0"/>
                  <a:ea typeface="Segoe UI" pitchFamily="34" charset="0"/>
                  <a:cs typeface="Segoe UI" pitchFamily="34" charset="0"/>
                </a:rPr>
                <a:t>IUIFramework</a:t>
              </a:r>
              <a:endParaRPr lang="en-US" dirty="0">
                <a:solidFill>
                  <a:schemeClr val="tx1"/>
                </a:solidFill>
                <a:latin typeface="Segoe UI" pitchFamily="34" charset="0"/>
                <a:ea typeface="Segoe UI" pitchFamily="34" charset="0"/>
                <a:cs typeface="Segoe UI" pitchFamily="34" charset="0"/>
              </a:endParaRPr>
            </a:p>
          </p:txBody>
        </p:sp>
        <p:sp>
          <p:nvSpPr>
            <p:cNvPr id="14" name="TextBox 13"/>
            <p:cNvSpPr txBox="1"/>
            <p:nvPr/>
          </p:nvSpPr>
          <p:spPr>
            <a:xfrm>
              <a:off x="2743200" y="1992868"/>
              <a:ext cx="3505200" cy="369332"/>
            </a:xfrm>
            <a:prstGeom prst="rect">
              <a:avLst/>
            </a:prstGeom>
            <a:noFill/>
          </p:spPr>
          <p:txBody>
            <a:bodyPr wrap="square" rtlCol="0">
              <a:spAutoFit/>
            </a:bodyPr>
            <a:lstStyle/>
            <a:p>
              <a:pPr algn="ctr"/>
              <a:r>
                <a:rPr lang="en-US" dirty="0" err="1" smtClean="0">
                  <a:latin typeface="Segoe UI" pitchFamily="34" charset="0"/>
                  <a:ea typeface="Segoe UI" pitchFamily="34" charset="0"/>
                  <a:cs typeface="Segoe UI" pitchFamily="34" charset="0"/>
                </a:rPr>
                <a:t>CoCreateInstance</a:t>
              </a:r>
              <a:endParaRPr lang="en-US" dirty="0">
                <a:latin typeface="Segoe UI" pitchFamily="34" charset="0"/>
                <a:ea typeface="Segoe UI" pitchFamily="34" charset="0"/>
                <a:cs typeface="Segoe UI" pitchFamily="34" charset="0"/>
              </a:endParaRPr>
            </a:p>
          </p:txBody>
        </p:sp>
        <p:sp>
          <p:nvSpPr>
            <p:cNvPr id="15" name="TextBox 14"/>
            <p:cNvSpPr txBox="1"/>
            <p:nvPr/>
          </p:nvSpPr>
          <p:spPr>
            <a:xfrm>
              <a:off x="2743200" y="2578650"/>
              <a:ext cx="3505200" cy="646331"/>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Initialize (HWND,  </a:t>
              </a:r>
              <a:r>
                <a:rPr lang="en-US" dirty="0" err="1" smtClean="0">
                  <a:latin typeface="Segoe UI" pitchFamily="34" charset="0"/>
                  <a:ea typeface="Segoe UI" pitchFamily="34" charset="0"/>
                  <a:cs typeface="Segoe UI" pitchFamily="34" charset="0"/>
                </a:rPr>
                <a:t>IUIApplication</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16" name="TextBox 15"/>
            <p:cNvSpPr txBox="1"/>
            <p:nvPr/>
          </p:nvSpPr>
          <p:spPr>
            <a:xfrm>
              <a:off x="2743200" y="3233734"/>
              <a:ext cx="3429000" cy="369332"/>
            </a:xfrm>
            <a:prstGeom prst="rect">
              <a:avLst/>
            </a:prstGeom>
            <a:noFill/>
          </p:spPr>
          <p:txBody>
            <a:bodyPr wrap="square" rtlCol="0">
              <a:spAutoFit/>
            </a:bodyPr>
            <a:lstStyle/>
            <a:p>
              <a:pPr algn="ctr"/>
              <a:r>
                <a:rPr lang="en-US" dirty="0" err="1" smtClean="0">
                  <a:latin typeface="Segoe UI" pitchFamily="34" charset="0"/>
                  <a:ea typeface="Segoe UI" pitchFamily="34" charset="0"/>
                  <a:cs typeface="Segoe UI" pitchFamily="34" charset="0"/>
                </a:rPr>
                <a:t>LoadUI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resourceName</a:t>
              </a:r>
              <a:r>
                <a:rPr lang="en-US" dirty="0" smtClean="0">
                  <a:latin typeface="Segoe UI" pitchFamily="34" charset="0"/>
                  <a:ea typeface="Segoe UI" pitchFamily="34" charset="0"/>
                  <a:cs typeface="Segoe UI" pitchFamily="34" charset="0"/>
                </a:rPr>
                <a:t> )</a:t>
              </a:r>
              <a:endParaRPr lang="en-US" dirty="0">
                <a:latin typeface="Segoe UI" pitchFamily="34" charset="0"/>
                <a:ea typeface="Segoe UI" pitchFamily="34" charset="0"/>
                <a:cs typeface="Segoe UI" pitchFamily="34" charset="0"/>
              </a:endParaRPr>
            </a:p>
          </p:txBody>
        </p:sp>
      </p:grpSp>
      <p:cxnSp>
        <p:nvCxnSpPr>
          <p:cNvPr id="17" name="Straight Arrow Connector 16"/>
          <p:cNvCxnSpPr/>
          <p:nvPr/>
        </p:nvCxnSpPr>
        <p:spPr>
          <a:xfrm rot="10800000">
            <a:off x="2362200" y="2055811"/>
            <a:ext cx="3810000" cy="1588"/>
          </a:xfrm>
          <a:prstGeom prst="straightConnector1">
            <a:avLst/>
          </a:prstGeom>
          <a:ln w="101600">
            <a:gradFill>
              <a:gsLst>
                <a:gs pos="0">
                  <a:schemeClr val="tx1">
                    <a:lumMod val="85000"/>
                  </a:schemeClr>
                </a:gs>
                <a:gs pos="50000">
                  <a:schemeClr val="tx1">
                    <a:lumMod val="75000"/>
                  </a:schemeClr>
                </a:gs>
                <a:gs pos="100000">
                  <a:schemeClr val="tx1">
                    <a:lumMod val="65000"/>
                  </a:schemeClr>
                </a:gs>
              </a:gsLst>
              <a:lin ang="5400000" scaled="0"/>
            </a:gradFill>
            <a:tailEnd type="triangl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2362200" y="2927345"/>
            <a:ext cx="3810000" cy="1588"/>
          </a:xfrm>
          <a:prstGeom prst="straightConnector1">
            <a:avLst/>
          </a:prstGeom>
          <a:ln w="101600">
            <a:gradFill>
              <a:gsLst>
                <a:gs pos="0">
                  <a:schemeClr val="tx1">
                    <a:lumMod val="85000"/>
                  </a:schemeClr>
                </a:gs>
                <a:gs pos="50000">
                  <a:schemeClr val="tx1">
                    <a:lumMod val="75000"/>
                  </a:schemeClr>
                </a:gs>
                <a:gs pos="100000">
                  <a:schemeClr val="tx1">
                    <a:lumMod val="65000"/>
                  </a:schemeClr>
                </a:gs>
              </a:gsLst>
              <a:lin ang="5400000" scaled="0"/>
            </a:gradFill>
            <a:tailEnd type="triangl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362200" y="3284535"/>
            <a:ext cx="3810000" cy="1588"/>
          </a:xfrm>
          <a:prstGeom prst="straightConnector1">
            <a:avLst/>
          </a:prstGeom>
          <a:ln w="101600">
            <a:gradFill>
              <a:gsLst>
                <a:gs pos="0">
                  <a:schemeClr val="tx1">
                    <a:lumMod val="85000"/>
                  </a:schemeClr>
                </a:gs>
                <a:gs pos="50000">
                  <a:schemeClr val="tx1">
                    <a:lumMod val="75000"/>
                  </a:schemeClr>
                </a:gs>
                <a:gs pos="100000">
                  <a:schemeClr val="tx1">
                    <a:lumMod val="65000"/>
                  </a:schemeClr>
                </a:gs>
              </a:gsLst>
              <a:lin ang="5400000" scaled="0"/>
            </a:gradFill>
            <a:tailEnd type="triangl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362200" y="3733800"/>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43200" y="3345420"/>
            <a:ext cx="3429000" cy="369332"/>
          </a:xfrm>
          <a:prstGeom prst="rect">
            <a:avLst/>
          </a:prstGeom>
          <a:noFill/>
        </p:spPr>
        <p:txBody>
          <a:bodyPr wrap="square" rtlCol="0">
            <a:spAutoFit/>
          </a:bodyPr>
          <a:lstStyle/>
          <a:p>
            <a:pPr algn="ctr"/>
            <a:r>
              <a:rPr lang="en-US" dirty="0" err="1" smtClean="0">
                <a:latin typeface="Segoe UI" pitchFamily="34" charset="0"/>
                <a:ea typeface="Segoe UI" pitchFamily="34" charset="0"/>
                <a:cs typeface="Segoe UI" pitchFamily="34" charset="0"/>
              </a:rPr>
              <a:t>OnCreateCommand</a:t>
            </a:r>
            <a:endParaRPr lang="en-US" dirty="0">
              <a:latin typeface="Segoe UI" pitchFamily="34" charset="0"/>
              <a:ea typeface="Segoe UI" pitchFamily="34" charset="0"/>
              <a:cs typeface="Segoe UI" pitchFamily="34" charset="0"/>
            </a:endParaRPr>
          </a:p>
        </p:txBody>
      </p:sp>
      <p:cxnSp>
        <p:nvCxnSpPr>
          <p:cNvPr id="22" name="Straight Arrow Connector 21"/>
          <p:cNvCxnSpPr/>
          <p:nvPr/>
        </p:nvCxnSpPr>
        <p:spPr>
          <a:xfrm rot="10800000">
            <a:off x="2362200" y="3886200"/>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362200" y="4037011"/>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sp>
        <p:nvSpPr>
          <p:cNvPr id="24" name="Rounded Rectangle 23"/>
          <p:cNvSpPr>
            <a:spLocks/>
          </p:cNvSpPr>
          <p:nvPr/>
        </p:nvSpPr>
        <p:spPr>
          <a:xfrm rot="5400000">
            <a:off x="6619888" y="4429112"/>
            <a:ext cx="1676400" cy="1657376"/>
          </a:xfrm>
          <a:prstGeom prst="roundRect">
            <a:avLst/>
          </a:prstGeom>
          <a:gradFill flip="none" rotWithShape="1">
            <a:gsLst>
              <a:gs pos="0">
                <a:schemeClr val="accent3">
                  <a:lumMod val="40000"/>
                  <a:lumOff val="60000"/>
                </a:schemeClr>
              </a:gs>
              <a:gs pos="50000">
                <a:schemeClr val="accent3">
                  <a:lumMod val="60000"/>
                  <a:lumOff val="40000"/>
                </a:schemeClr>
              </a:gs>
              <a:gs pos="100000">
                <a:schemeClr val="accent3">
                  <a:lumMod val="75000"/>
                </a:schemeClr>
              </a:gs>
            </a:gsLst>
            <a:lin ang="8100000" scaled="1"/>
            <a:tileRect/>
          </a:gradFill>
          <a:ln w="1905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solidFill>
                  <a:schemeClr val="bg2"/>
                </a:solidFill>
                <a:latin typeface="Segoe UI" pitchFamily="34" charset="0"/>
                <a:ea typeface="Segoe UI" pitchFamily="34" charset="0"/>
                <a:cs typeface="Segoe UI" pitchFamily="34" charset="0"/>
              </a:rPr>
              <a:t>IUICommandHandler</a:t>
            </a:r>
            <a:endParaRPr lang="en-US" dirty="0">
              <a:solidFill>
                <a:schemeClr val="bg2"/>
              </a:solidFill>
              <a:latin typeface="Segoe UI" pitchFamily="34" charset="0"/>
              <a:ea typeface="Segoe UI" pitchFamily="34" charset="0"/>
              <a:cs typeface="Segoe UI" pitchFamily="34" charset="0"/>
            </a:endParaRPr>
          </a:p>
        </p:txBody>
      </p:sp>
      <p:cxnSp>
        <p:nvCxnSpPr>
          <p:cNvPr id="25" name="Straight Arrow Connector 24"/>
          <p:cNvCxnSpPr/>
          <p:nvPr/>
        </p:nvCxnSpPr>
        <p:spPr>
          <a:xfrm rot="10800000">
            <a:off x="2362201" y="4800600"/>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43201" y="4416990"/>
            <a:ext cx="3429000"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Execute, </a:t>
            </a:r>
            <a:r>
              <a:rPr lang="en-US" dirty="0" err="1" smtClean="0">
                <a:latin typeface="Segoe UI" pitchFamily="34" charset="0"/>
                <a:ea typeface="Segoe UI" pitchFamily="34" charset="0"/>
                <a:cs typeface="Segoe UI" pitchFamily="34" charset="0"/>
              </a:rPr>
              <a:t>UpdateProperty</a:t>
            </a:r>
            <a:endParaRPr lang="en-US" dirty="0">
              <a:latin typeface="Segoe UI" pitchFamily="34" charset="0"/>
              <a:ea typeface="Segoe UI" pitchFamily="34" charset="0"/>
              <a:cs typeface="Segoe UI" pitchFamily="34" charset="0"/>
            </a:endParaRPr>
          </a:p>
        </p:txBody>
      </p:sp>
      <p:cxnSp>
        <p:nvCxnSpPr>
          <p:cNvPr id="27" name="Straight Arrow Connector 26"/>
          <p:cNvCxnSpPr/>
          <p:nvPr/>
        </p:nvCxnSpPr>
        <p:spPr>
          <a:xfrm rot="10800000">
            <a:off x="2362201" y="4953000"/>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2362201" y="5105400"/>
            <a:ext cx="4267200" cy="1588"/>
          </a:xfrm>
          <a:prstGeom prst="straightConnector1">
            <a:avLst/>
          </a:prstGeom>
          <a:ln w="101600">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headEnd type="triangle"/>
            <a:tailEnd type="non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362201" y="5856303"/>
            <a:ext cx="3810000" cy="1588"/>
          </a:xfrm>
          <a:prstGeom prst="straightConnector1">
            <a:avLst/>
          </a:prstGeom>
          <a:ln w="101600">
            <a:gradFill>
              <a:gsLst>
                <a:gs pos="0">
                  <a:schemeClr val="tx1">
                    <a:lumMod val="85000"/>
                  </a:schemeClr>
                </a:gs>
                <a:gs pos="50000">
                  <a:schemeClr val="tx1">
                    <a:lumMod val="75000"/>
                  </a:schemeClr>
                </a:gs>
                <a:gs pos="100000">
                  <a:schemeClr val="tx1">
                    <a:lumMod val="65000"/>
                  </a:schemeClr>
                </a:gs>
              </a:gsLst>
              <a:lin ang="5400000" scaled="0"/>
            </a:gradFill>
            <a:tailEnd type="triangle"/>
          </a:ln>
          <a:effectLst>
            <a:outerShdw blurRad="50800" dist="38100" dir="2700000" algn="tl" rotWithShape="0">
              <a:prstClr val="black">
                <a:alpha val="40000"/>
              </a:prstClr>
            </a:outerShdw>
          </a:effectLst>
          <a:scene3d>
            <a:camera prst="orthographicFront"/>
            <a:lightRig rig="threePt" dir="t"/>
          </a:scene3d>
          <a:sp3d>
            <a:bevelT w="25400" h="25400"/>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43200" y="5211561"/>
            <a:ext cx="3429000" cy="646331"/>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Get/</a:t>
            </a:r>
            <a:r>
              <a:rPr lang="en-US" dirty="0" err="1" smtClean="0">
                <a:latin typeface="Segoe UI" pitchFamily="34" charset="0"/>
                <a:ea typeface="Segoe UI" pitchFamily="34" charset="0"/>
                <a:cs typeface="Segoe UI" pitchFamily="34" charset="0"/>
              </a:rPr>
              <a:t>SetUICommandProperty</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InvalidateUICommand</a:t>
            </a:r>
            <a:endParaRPr lang="en-US"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ppt_w/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17"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ppt_x-#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17"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ppt_x</p:attrName>
                                        </p:attrNameLst>
                                      </p:cBhvr>
                                      <p:tavLst>
                                        <p:tav tm="0">
                                          <p:val>
                                            <p:strVal val="#ppt_x-#ppt_w/2"/>
                                          </p:val>
                                        </p:tav>
                                        <p:tav tm="100000">
                                          <p:val>
                                            <p:strVal val="#ppt_x"/>
                                          </p:val>
                                        </p:tav>
                                      </p:tavLst>
                                    </p:anim>
                                    <p:anim calcmode="lin" valueType="num">
                                      <p:cBhvr>
                                        <p:cTn id="26" dur="500" fill="hold"/>
                                        <p:tgtEl>
                                          <p:spTgt spid="23"/>
                                        </p:tgtEl>
                                        <p:attrNameLst>
                                          <p:attrName>ppt_y</p:attrName>
                                        </p:attrNameLst>
                                      </p:cBhvr>
                                      <p:tavLst>
                                        <p:tav tm="0">
                                          <p:val>
                                            <p:strVal val="#ppt_y"/>
                                          </p:val>
                                        </p:tav>
                                        <p:tav tm="100000">
                                          <p:val>
                                            <p:strVal val="#ppt_y"/>
                                          </p:val>
                                        </p:tav>
                                      </p:tavLst>
                                    </p:anim>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childTnLst>
                          </p:cTn>
                        </p:par>
                        <p:par>
                          <p:cTn id="34" fill="hold">
                            <p:stCondLst>
                              <p:cond delay="2000"/>
                            </p:stCondLst>
                            <p:childTnLst>
                              <p:par>
                                <p:cTn id="35" presetID="17"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ppt_x</p:attrName>
                                        </p:attrNameLst>
                                      </p:cBhvr>
                                      <p:tavLst>
                                        <p:tav tm="0">
                                          <p:val>
                                            <p:strVal val="#ppt_x-#ppt_w/2"/>
                                          </p:val>
                                        </p:tav>
                                        <p:tav tm="100000">
                                          <p:val>
                                            <p:strVal val="#ppt_x"/>
                                          </p:val>
                                        </p:tav>
                                      </p:tavLst>
                                    </p:anim>
                                    <p:anim calcmode="lin" valueType="num">
                                      <p:cBhvr>
                                        <p:cTn id="38" dur="500" fill="hold"/>
                                        <p:tgtEl>
                                          <p:spTgt spid="25"/>
                                        </p:tgtEl>
                                        <p:attrNameLst>
                                          <p:attrName>ppt_y</p:attrName>
                                        </p:attrNameLst>
                                      </p:cBhvr>
                                      <p:tavLst>
                                        <p:tav tm="0">
                                          <p:val>
                                            <p:strVal val="#ppt_y"/>
                                          </p:val>
                                        </p:tav>
                                        <p:tav tm="100000">
                                          <p:val>
                                            <p:strVal val="#ppt_y"/>
                                          </p:val>
                                        </p:tav>
                                      </p:tavLst>
                                    </p:anim>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17"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ppt_x</p:attrName>
                                        </p:attrNameLst>
                                      </p:cBhvr>
                                      <p:tavLst>
                                        <p:tav tm="0">
                                          <p:val>
                                            <p:strVal val="#ppt_x-#ppt_w/2"/>
                                          </p:val>
                                        </p:tav>
                                        <p:tav tm="100000">
                                          <p:val>
                                            <p:strVal val="#ppt_x"/>
                                          </p:val>
                                        </p:tav>
                                      </p:tavLst>
                                    </p:anim>
                                    <p:anim calcmode="lin" valueType="num">
                                      <p:cBhvr>
                                        <p:cTn id="45" dur="500" fill="hold"/>
                                        <p:tgtEl>
                                          <p:spTgt spid="27"/>
                                        </p:tgtEl>
                                        <p:attrNameLst>
                                          <p:attrName>ppt_y</p:attrName>
                                        </p:attrNameLst>
                                      </p:cBhvr>
                                      <p:tavLst>
                                        <p:tav tm="0">
                                          <p:val>
                                            <p:strVal val="#ppt_y"/>
                                          </p:val>
                                        </p:tav>
                                        <p:tav tm="100000">
                                          <p:val>
                                            <p:strVal val="#ppt_y"/>
                                          </p:val>
                                        </p:tav>
                                      </p:tavLst>
                                    </p:anim>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par>
                          <p:cTn id="48" fill="hold">
                            <p:stCondLst>
                              <p:cond delay="3000"/>
                            </p:stCondLst>
                            <p:childTnLst>
                              <p:par>
                                <p:cTn id="49" presetID="17"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ppt_x</p:attrName>
                                        </p:attrNameLst>
                                      </p:cBhvr>
                                      <p:tavLst>
                                        <p:tav tm="0">
                                          <p:val>
                                            <p:strVal val="#ppt_x-#ppt_w/2"/>
                                          </p:val>
                                        </p:tav>
                                        <p:tav tm="100000">
                                          <p:val>
                                            <p:strVal val="#ppt_x"/>
                                          </p:val>
                                        </p:tav>
                                      </p:tavLst>
                                    </p:anim>
                                    <p:anim calcmode="lin" valueType="num">
                                      <p:cBhvr>
                                        <p:cTn id="52" dur="500" fill="hold"/>
                                        <p:tgtEl>
                                          <p:spTgt spid="28"/>
                                        </p:tgtEl>
                                        <p:attrNameLst>
                                          <p:attrName>ppt_y</p:attrName>
                                        </p:attrNameLst>
                                      </p:cBhvr>
                                      <p:tavLst>
                                        <p:tav tm="0">
                                          <p:val>
                                            <p:strVal val="#ppt_y"/>
                                          </p:val>
                                        </p:tav>
                                        <p:tav tm="100000">
                                          <p:val>
                                            <p:strVal val="#ppt_y"/>
                                          </p:val>
                                        </p:tav>
                                      </p:tavLst>
                                    </p:anim>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07996"/>
          </a:xfrm>
        </p:spPr>
        <p:txBody>
          <a:bodyPr/>
          <a:lstStyle/>
          <a:p>
            <a:r>
              <a:rPr dirty="0" smtClean="0"/>
              <a:t>Windows Ribbon API</a:t>
            </a:r>
            <a:br>
              <a:rPr dirty="0" smtClean="0"/>
            </a:br>
            <a:r>
              <a:rPr sz="3200" dirty="0" smtClean="0"/>
              <a:t>Initialization</a:t>
            </a:r>
            <a:endParaRPr lang="en-US" sz="3200" dirty="0"/>
          </a:p>
        </p:txBody>
      </p:sp>
      <p:sp>
        <p:nvSpPr>
          <p:cNvPr id="4" name="Text Placeholder 3"/>
          <p:cNvSpPr>
            <a:spLocks noGrp="1"/>
          </p:cNvSpPr>
          <p:nvPr>
            <p:ph type="body" sz="quarter" idx="10"/>
          </p:nvPr>
        </p:nvSpPr>
        <p:spPr>
          <a:xfrm>
            <a:off x="722313" y="1905001"/>
            <a:ext cx="8040688" cy="4493538"/>
          </a:xfrm>
        </p:spPr>
        <p:txBody>
          <a:bodyPr/>
          <a:lstStyle/>
          <a:p>
            <a:r>
              <a:rPr lang="en-US" sz="2000" dirty="0" err="1" smtClean="0"/>
              <a:t>IUIFramework</a:t>
            </a:r>
            <a:r>
              <a:rPr lang="en-US" sz="2000" dirty="0" smtClean="0"/>
              <a:t>* </a:t>
            </a:r>
            <a:r>
              <a:rPr lang="en-US" sz="2000" dirty="0" err="1" smtClean="0"/>
              <a:t>g_pFramework</a:t>
            </a:r>
            <a:r>
              <a:rPr lang="en-US" sz="2000" dirty="0" smtClean="0"/>
              <a:t> = NULL;</a:t>
            </a:r>
          </a:p>
          <a:p>
            <a:endParaRPr lang="en-US" sz="2000" dirty="0" smtClean="0"/>
          </a:p>
          <a:p>
            <a:r>
              <a:rPr lang="en-US" sz="2000" dirty="0" smtClean="0"/>
              <a:t>::</a:t>
            </a:r>
            <a:r>
              <a:rPr lang="en-US" sz="2000" dirty="0" err="1" smtClean="0"/>
              <a:t>CoCreateInstance</a:t>
            </a:r>
            <a:r>
              <a:rPr lang="en-US" sz="2000" dirty="0" smtClean="0"/>
              <a:t>(</a:t>
            </a:r>
            <a:r>
              <a:rPr lang="en-US" sz="2000" dirty="0" err="1" smtClean="0"/>
              <a:t>CLSID_UIRibbonFramework</a:t>
            </a:r>
            <a:r>
              <a:rPr lang="en-US" sz="2000" dirty="0" smtClean="0"/>
              <a:t>, 	NULL, CLSCTX_INPROC_SERVER, 	IID_PPV_ARGS(&amp;</a:t>
            </a:r>
            <a:r>
              <a:rPr lang="en-US" sz="2000" dirty="0" err="1" smtClean="0"/>
              <a:t>g_pFramework</a:t>
            </a:r>
            <a:r>
              <a:rPr lang="en-US" sz="2000" dirty="0" smtClean="0"/>
              <a:t>));</a:t>
            </a:r>
          </a:p>
          <a:p>
            <a:endParaRPr lang="en-US" sz="2000" dirty="0" smtClean="0"/>
          </a:p>
          <a:p>
            <a:r>
              <a:rPr lang="en-US" sz="2000" dirty="0" err="1" smtClean="0"/>
              <a:t>CComObject</a:t>
            </a:r>
            <a:r>
              <a:rPr lang="en-US" sz="2000" dirty="0" smtClean="0"/>
              <a:t>&lt;</a:t>
            </a:r>
            <a:r>
              <a:rPr lang="en-US" sz="2000" dirty="0" err="1" smtClean="0"/>
              <a:t>CApplication</a:t>
            </a:r>
            <a:r>
              <a:rPr lang="en-US" sz="2000" dirty="0" smtClean="0"/>
              <a:t>&gt; *</a:t>
            </a:r>
            <a:r>
              <a:rPr lang="en-US" sz="2000" dirty="0" err="1" smtClean="0"/>
              <a:t>pApp</a:t>
            </a:r>
            <a:r>
              <a:rPr lang="en-US" sz="2000" dirty="0" smtClean="0"/>
              <a:t> = NULL;</a:t>
            </a:r>
          </a:p>
          <a:p>
            <a:r>
              <a:rPr lang="en-US" sz="2000" dirty="0" err="1" smtClean="0"/>
              <a:t>CComObject</a:t>
            </a:r>
            <a:r>
              <a:rPr lang="en-US" sz="2000" dirty="0" smtClean="0"/>
              <a:t>&lt;</a:t>
            </a:r>
            <a:r>
              <a:rPr lang="en-US" sz="2000" dirty="0" err="1" smtClean="0"/>
              <a:t>CApplication</a:t>
            </a:r>
            <a:r>
              <a:rPr lang="en-US" sz="2000" dirty="0" smtClean="0"/>
              <a:t>&gt;::</a:t>
            </a:r>
            <a:r>
              <a:rPr lang="en-US" sz="2000" dirty="0" err="1" smtClean="0"/>
              <a:t>CreateInstance</a:t>
            </a:r>
            <a:r>
              <a:rPr lang="en-US" sz="2000" dirty="0" smtClean="0"/>
              <a:t>(&amp;</a:t>
            </a:r>
            <a:r>
              <a:rPr lang="en-US" sz="2000" dirty="0" err="1" smtClean="0"/>
              <a:t>pApp</a:t>
            </a:r>
            <a:r>
              <a:rPr lang="en-US" sz="2000" dirty="0" smtClean="0"/>
              <a:t>);</a:t>
            </a:r>
          </a:p>
          <a:p>
            <a:r>
              <a:rPr lang="en-US" sz="2000" dirty="0" err="1" smtClean="0"/>
              <a:t>CComPtr</a:t>
            </a:r>
            <a:r>
              <a:rPr lang="en-US" sz="2000" dirty="0" smtClean="0"/>
              <a:t>&lt;</a:t>
            </a:r>
            <a:r>
              <a:rPr lang="en-US" sz="2000" dirty="0" err="1" smtClean="0"/>
              <a:t>IUIApplication</a:t>
            </a:r>
            <a:r>
              <a:rPr lang="en-US" sz="2000" dirty="0" smtClean="0"/>
              <a:t>&gt; </a:t>
            </a:r>
            <a:r>
              <a:rPr lang="en-US" sz="2000" dirty="0" err="1" smtClean="0"/>
              <a:t>spApp</a:t>
            </a:r>
            <a:r>
              <a:rPr lang="en-US" sz="2000" dirty="0" smtClean="0"/>
              <a:t>(</a:t>
            </a:r>
            <a:r>
              <a:rPr lang="en-US" sz="2000" dirty="0" err="1" smtClean="0"/>
              <a:t>pApp</a:t>
            </a:r>
            <a:r>
              <a:rPr lang="en-US" sz="2000" dirty="0" smtClean="0"/>
              <a:t>);</a:t>
            </a:r>
          </a:p>
          <a:p>
            <a:endParaRPr lang="en-US" sz="2000" dirty="0" smtClean="0"/>
          </a:p>
          <a:p>
            <a:r>
              <a:rPr lang="en-US" sz="2000" dirty="0" err="1" smtClean="0"/>
              <a:t>g_pFramework</a:t>
            </a:r>
            <a:r>
              <a:rPr lang="en-US" sz="2000" dirty="0" smtClean="0"/>
              <a:t>-&gt;Initialize(</a:t>
            </a:r>
            <a:r>
              <a:rPr lang="en-US" sz="2000" dirty="0" err="1" smtClean="0"/>
              <a:t>hWindowFrame</a:t>
            </a:r>
            <a:r>
              <a:rPr lang="en-US" sz="2000" dirty="0" smtClean="0"/>
              <a:t>, </a:t>
            </a:r>
            <a:r>
              <a:rPr lang="en-US" sz="2000" dirty="0" err="1" smtClean="0"/>
              <a:t>spApp</a:t>
            </a:r>
            <a:r>
              <a:rPr lang="en-US" sz="2000" dirty="0" smtClean="0"/>
              <a:t>);</a:t>
            </a:r>
          </a:p>
          <a:p>
            <a:r>
              <a:rPr lang="en-US" sz="2000" dirty="0" err="1" smtClean="0"/>
              <a:t>g_pFramework</a:t>
            </a:r>
            <a:r>
              <a:rPr lang="en-US" sz="2000" dirty="0" smtClean="0"/>
              <a:t>-&gt;</a:t>
            </a:r>
            <a:r>
              <a:rPr lang="en-US" sz="2000" dirty="0" err="1" smtClean="0"/>
              <a:t>LoadUI</a:t>
            </a:r>
            <a:r>
              <a:rPr lang="en-US" sz="2000" dirty="0" smtClean="0"/>
              <a:t>(</a:t>
            </a:r>
            <a:r>
              <a:rPr lang="en-US" sz="2000" dirty="0" err="1" smtClean="0"/>
              <a:t>GetModuleHandle</a:t>
            </a:r>
            <a:r>
              <a:rPr lang="en-US" sz="2000" dirty="0" smtClean="0"/>
              <a:t>(NULL), 	L"APPLICATION_RIBBON");</a:t>
            </a:r>
          </a:p>
          <a:p>
            <a:endParaRPr lang="en-US" sz="20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a:t>
            </a:r>
            <a:r>
              <a:rPr baseline="30000" smtClean="0"/>
              <a:t>®</a:t>
            </a:r>
            <a:r>
              <a:rPr lang="en-US" dirty="0" smtClean="0"/>
              <a:t> Ribbon</a:t>
            </a:r>
            <a:endParaRPr lang="en-US" dirty="0"/>
          </a:p>
        </p:txBody>
      </p:sp>
      <p:sp>
        <p:nvSpPr>
          <p:cNvPr id="3" name="Subtitle 2"/>
          <p:cNvSpPr>
            <a:spLocks noGrp="1"/>
          </p:cNvSpPr>
          <p:nvPr>
            <p:ph type="subTitle" idx="1"/>
          </p:nvPr>
        </p:nvSpPr>
        <p:spPr/>
        <p:txBody>
          <a:bodyPr/>
          <a:lstStyle/>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noAutofit/>
          </a:bodyPr>
          <a:lstStyle/>
          <a:p>
            <a:r>
              <a:rPr dirty="0" smtClean="0"/>
              <a:t>Windows Ribbon API</a:t>
            </a:r>
            <a:br>
              <a:rPr dirty="0" smtClean="0"/>
            </a:br>
            <a:r>
              <a:rPr sz="3200" dirty="0" smtClean="0"/>
              <a:t>Event Handling</a:t>
            </a:r>
            <a:endParaRPr lang="en-US" sz="3200" dirty="0"/>
          </a:p>
        </p:txBody>
      </p:sp>
      <p:sp>
        <p:nvSpPr>
          <p:cNvPr id="4" name="Text Placeholder 3"/>
          <p:cNvSpPr>
            <a:spLocks noGrp="1"/>
          </p:cNvSpPr>
          <p:nvPr>
            <p:ph type="body" sz="quarter" idx="10"/>
          </p:nvPr>
        </p:nvSpPr>
        <p:spPr>
          <a:xfrm>
            <a:off x="722313" y="1905001"/>
            <a:ext cx="8040688" cy="4008790"/>
          </a:xfrm>
        </p:spPr>
        <p:txBody>
          <a:bodyPr/>
          <a:lstStyle/>
          <a:p>
            <a:r>
              <a:rPr lang="en-US" sz="2000" dirty="0" smtClean="0"/>
              <a:t>class </a:t>
            </a:r>
            <a:r>
              <a:rPr lang="en-US" sz="2000" dirty="0" err="1" smtClean="0"/>
              <a:t>CApplication</a:t>
            </a:r>
            <a:r>
              <a:rPr lang="en-US" sz="2000" dirty="0" smtClean="0"/>
              <a:t> :</a:t>
            </a:r>
          </a:p>
          <a:p>
            <a:r>
              <a:rPr lang="en-US" sz="2000" dirty="0" smtClean="0"/>
              <a:t>    public </a:t>
            </a:r>
            <a:r>
              <a:rPr lang="en-US" sz="2000" dirty="0" err="1" smtClean="0"/>
              <a:t>CComObjectRootEx</a:t>
            </a:r>
            <a:r>
              <a:rPr lang="en-US" sz="2000" dirty="0" smtClean="0"/>
              <a:t>&lt;</a:t>
            </a:r>
            <a:r>
              <a:rPr lang="en-US" sz="2000" dirty="0" err="1" smtClean="0"/>
              <a:t>CComMultiThreadModel</a:t>
            </a:r>
            <a:r>
              <a:rPr lang="en-US" sz="2000" dirty="0" smtClean="0"/>
              <a:t>&gt;,</a:t>
            </a:r>
          </a:p>
          <a:p>
            <a:r>
              <a:rPr lang="en-US" sz="2000" dirty="0" smtClean="0"/>
              <a:t>    public </a:t>
            </a:r>
            <a:r>
              <a:rPr lang="en-US" sz="2000" dirty="0" err="1" smtClean="0"/>
              <a:t>IUIApplication</a:t>
            </a:r>
            <a:r>
              <a:rPr lang="en-US" sz="2000" dirty="0" smtClean="0"/>
              <a:t>,</a:t>
            </a:r>
          </a:p>
          <a:p>
            <a:r>
              <a:rPr lang="en-US" sz="2000" dirty="0" smtClean="0"/>
              <a:t>    public </a:t>
            </a:r>
            <a:r>
              <a:rPr lang="en-US" sz="2000" dirty="0" err="1" smtClean="0"/>
              <a:t>IUICommandHandler</a:t>
            </a:r>
            <a:endParaRPr lang="en-US" sz="2000" dirty="0" smtClean="0"/>
          </a:p>
          <a:p>
            <a:r>
              <a:rPr lang="en-US" sz="2000" dirty="0" smtClean="0"/>
              <a:t>{</a:t>
            </a:r>
          </a:p>
          <a:p>
            <a:r>
              <a:rPr lang="en-US" sz="2000" dirty="0" smtClean="0"/>
              <a:t>public:</a:t>
            </a:r>
          </a:p>
          <a:p>
            <a:r>
              <a:rPr lang="en-US" sz="2000" dirty="0" smtClean="0"/>
              <a:t>    BEGIN_COM_MAP(</a:t>
            </a:r>
            <a:r>
              <a:rPr lang="en-US" sz="2000" dirty="0" err="1" smtClean="0"/>
              <a:t>CApplication</a:t>
            </a:r>
            <a:r>
              <a:rPr lang="en-US" sz="2000" dirty="0" smtClean="0"/>
              <a:t>)</a:t>
            </a:r>
          </a:p>
          <a:p>
            <a:r>
              <a:rPr lang="en-US" sz="2000" dirty="0" smtClean="0"/>
              <a:t>        COM_INTERFACE_ENTRY(</a:t>
            </a:r>
            <a:r>
              <a:rPr lang="en-US" sz="2000" dirty="0" err="1" smtClean="0"/>
              <a:t>IUIApplication</a:t>
            </a:r>
            <a:r>
              <a:rPr lang="en-US" sz="2000" dirty="0" smtClean="0"/>
              <a:t>)</a:t>
            </a:r>
          </a:p>
          <a:p>
            <a:r>
              <a:rPr lang="en-US" sz="2000" dirty="0" smtClean="0"/>
              <a:t>        COM_INTERFACE_ENTRY(</a:t>
            </a:r>
            <a:r>
              <a:rPr lang="en-US" sz="2000" dirty="0" err="1" smtClean="0"/>
              <a:t>IUICommandHandler</a:t>
            </a:r>
            <a:r>
              <a:rPr lang="en-US" sz="2000" dirty="0" smtClean="0"/>
              <a:t>)</a:t>
            </a:r>
          </a:p>
          <a:p>
            <a:r>
              <a:rPr lang="en-US" sz="2000" dirty="0" smtClean="0"/>
              <a:t>    END_COM_MAP()</a:t>
            </a:r>
          </a:p>
          <a:p>
            <a:endParaRPr lang="en-US" sz="2000" dirty="0" smtClean="0"/>
          </a:p>
          <a:p>
            <a:r>
              <a:rPr lang="en-US" sz="2000" dirty="0" smtClean="0"/>
              <a:t>    ...</a:t>
            </a:r>
            <a:endParaRPr lang="en-US" sz="20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normAutofit fontScale="90000"/>
          </a:bodyPr>
          <a:lstStyle/>
          <a:p>
            <a:r>
              <a:rPr sz="5300" dirty="0" smtClean="0"/>
              <a:t>Windows Ribbon API</a:t>
            </a:r>
            <a:br>
              <a:rPr sz="5300" dirty="0" smtClean="0"/>
            </a:br>
            <a:r>
              <a:rPr sz="3600" dirty="0" smtClean="0"/>
              <a:t>Event Handling</a:t>
            </a:r>
            <a:endParaRPr lang="en-US" sz="3600" dirty="0"/>
          </a:p>
        </p:txBody>
      </p:sp>
      <p:sp>
        <p:nvSpPr>
          <p:cNvPr id="4" name="Text Placeholder 3"/>
          <p:cNvSpPr>
            <a:spLocks noGrp="1"/>
          </p:cNvSpPr>
          <p:nvPr>
            <p:ph type="body" sz="quarter" idx="10"/>
          </p:nvPr>
        </p:nvSpPr>
        <p:spPr>
          <a:xfrm>
            <a:off x="722313" y="1905001"/>
            <a:ext cx="8040688" cy="4678204"/>
          </a:xfrm>
        </p:spPr>
        <p:txBody>
          <a:bodyPr/>
          <a:lstStyle/>
          <a:p>
            <a:r>
              <a:rPr lang="en-US" sz="2000" dirty="0" smtClean="0"/>
              <a:t>STDMETHOD(</a:t>
            </a:r>
            <a:r>
              <a:rPr lang="en-US" sz="2000" dirty="0" err="1" smtClean="0"/>
              <a:t>OnViewChanged</a:t>
            </a:r>
            <a:r>
              <a:rPr lang="en-US" sz="2000" dirty="0" smtClean="0"/>
              <a:t>)(UINT32 </a:t>
            </a:r>
            <a:r>
              <a:rPr lang="en-US" sz="2000" dirty="0" err="1" smtClean="0"/>
              <a:t>nViewID</a:t>
            </a:r>
            <a:r>
              <a:rPr lang="en-US" sz="2000" dirty="0" smtClean="0"/>
              <a:t>,</a:t>
            </a:r>
          </a:p>
          <a:p>
            <a:r>
              <a:rPr lang="en-US" sz="2000" dirty="0" smtClean="0"/>
              <a:t>	__in UI_VIEWTYPE </a:t>
            </a:r>
            <a:r>
              <a:rPr lang="en-US" sz="2000" dirty="0" err="1" smtClean="0"/>
              <a:t>typeID</a:t>
            </a:r>
            <a:r>
              <a:rPr lang="en-US" sz="2000" dirty="0" smtClean="0"/>
              <a:t>, __in </a:t>
            </a:r>
            <a:r>
              <a:rPr lang="en-US" sz="2000" dirty="0" err="1" smtClean="0"/>
              <a:t>IUnknown</a:t>
            </a:r>
            <a:r>
              <a:rPr lang="en-US" sz="2000" dirty="0" smtClean="0"/>
              <a:t>* </a:t>
            </a:r>
            <a:r>
              <a:rPr lang="en-US" sz="2000" dirty="0" err="1" smtClean="0"/>
              <a:t>pView</a:t>
            </a:r>
            <a:r>
              <a:rPr lang="en-US" sz="2000" dirty="0" smtClean="0"/>
              <a:t>,</a:t>
            </a:r>
          </a:p>
          <a:p>
            <a:r>
              <a:rPr lang="en-US" sz="2000" dirty="0" smtClean="0"/>
              <a:t>	UI_VIEWVERB verb, INT32 </a:t>
            </a:r>
            <a:r>
              <a:rPr lang="en-US" sz="2000" dirty="0" err="1" smtClean="0"/>
              <a:t>uReasonCode</a:t>
            </a:r>
            <a:r>
              <a:rPr lang="en-US" sz="2000" dirty="0" smtClean="0"/>
              <a:t>)  </a:t>
            </a:r>
          </a:p>
          <a:p>
            <a:r>
              <a:rPr lang="en-US" sz="2000" dirty="0" smtClean="0"/>
              <a:t>{ return E_NOTIMPL; }</a:t>
            </a:r>
          </a:p>
          <a:p>
            <a:endParaRPr lang="en-US" sz="2000" dirty="0" smtClean="0"/>
          </a:p>
          <a:p>
            <a:r>
              <a:rPr lang="en-US" sz="2000" dirty="0" smtClean="0"/>
              <a:t>STDMETHOD(</a:t>
            </a:r>
            <a:r>
              <a:rPr lang="en-US" sz="2000" dirty="0" err="1" smtClean="0"/>
              <a:t>OnCreateUICommand</a:t>
            </a:r>
            <a:r>
              <a:rPr lang="en-US" sz="2000" dirty="0" smtClean="0"/>
              <a:t>)(UINT32 </a:t>
            </a:r>
            <a:r>
              <a:rPr lang="en-US" sz="2000" dirty="0" err="1" smtClean="0"/>
              <a:t>nCmdID</a:t>
            </a:r>
            <a:r>
              <a:rPr lang="en-US" sz="2000" dirty="0" smtClean="0"/>
              <a:t>,</a:t>
            </a:r>
          </a:p>
          <a:p>
            <a:r>
              <a:rPr lang="en-US" sz="2000" dirty="0" smtClean="0"/>
              <a:t>	__in UI_COMMANDTYPE </a:t>
            </a:r>
            <a:r>
              <a:rPr lang="en-US" sz="2000" dirty="0" err="1" smtClean="0"/>
              <a:t>typeID</a:t>
            </a:r>
            <a:r>
              <a:rPr lang="en-US" sz="2000" dirty="0" smtClean="0"/>
              <a:t>,</a:t>
            </a:r>
          </a:p>
          <a:p>
            <a:r>
              <a:rPr lang="en-US" sz="2000" dirty="0" smtClean="0"/>
              <a:t>	__</a:t>
            </a:r>
            <a:r>
              <a:rPr lang="en-US" sz="2000" dirty="0" err="1" smtClean="0"/>
              <a:t>deref_out</a:t>
            </a:r>
            <a:r>
              <a:rPr lang="en-US" sz="2000" dirty="0" smtClean="0"/>
              <a:t> </a:t>
            </a:r>
            <a:r>
              <a:rPr lang="en-US" sz="2000" dirty="0" err="1" smtClean="0"/>
              <a:t>IUICommandHandler</a:t>
            </a:r>
            <a:r>
              <a:rPr lang="en-US" sz="2000" dirty="0" smtClean="0"/>
              <a:t>** </a:t>
            </a:r>
            <a:r>
              <a:rPr lang="en-US" sz="2000" dirty="0" err="1" smtClean="0"/>
              <a:t>ppCmdHndlr</a:t>
            </a:r>
            <a:r>
              <a:rPr lang="en-US" sz="2000" dirty="0" smtClean="0"/>
              <a:t>) </a:t>
            </a:r>
          </a:p>
          <a:p>
            <a:r>
              <a:rPr lang="en-US" sz="2000" dirty="0" smtClean="0"/>
              <a:t>{ return </a:t>
            </a:r>
            <a:r>
              <a:rPr lang="en-US" sz="2000" dirty="0" err="1" smtClean="0"/>
              <a:t>QueryInterface</a:t>
            </a:r>
            <a:r>
              <a:rPr lang="en-US" sz="2000" dirty="0" smtClean="0"/>
              <a:t>(IID_PPV_ARGS(</a:t>
            </a:r>
            <a:r>
              <a:rPr lang="en-US" sz="2000" dirty="0" err="1" smtClean="0"/>
              <a:t>ppCmdHndlr</a:t>
            </a:r>
            <a:r>
              <a:rPr lang="en-US" sz="2000" dirty="0" smtClean="0"/>
              <a:t>)); }</a:t>
            </a:r>
          </a:p>
          <a:p>
            <a:endParaRPr lang="en-US" sz="2000" dirty="0" smtClean="0"/>
          </a:p>
          <a:p>
            <a:r>
              <a:rPr lang="en-US" sz="2000" dirty="0" smtClean="0"/>
              <a:t>STDMETHOD(</a:t>
            </a:r>
            <a:r>
              <a:rPr lang="en-US" sz="2000" dirty="0" err="1" smtClean="0"/>
              <a:t>OnDestroyUICommand</a:t>
            </a:r>
            <a:r>
              <a:rPr lang="en-US" sz="2000" dirty="0" smtClean="0"/>
              <a:t>)(UINT32 </a:t>
            </a:r>
            <a:r>
              <a:rPr lang="en-US" sz="2000" dirty="0" err="1" smtClean="0"/>
              <a:t>commandId</a:t>
            </a:r>
            <a:r>
              <a:rPr lang="en-US" sz="2000" dirty="0" smtClean="0"/>
              <a:t>,</a:t>
            </a:r>
          </a:p>
          <a:p>
            <a:r>
              <a:rPr lang="en-US" sz="2000" dirty="0" smtClean="0"/>
              <a:t>	__in UI_COMMANDTYPE </a:t>
            </a:r>
            <a:r>
              <a:rPr lang="en-US" sz="2000" dirty="0" err="1" smtClean="0"/>
              <a:t>typeID</a:t>
            </a:r>
            <a:r>
              <a:rPr lang="en-US" sz="2000" dirty="0" smtClean="0"/>
              <a:t>,</a:t>
            </a:r>
          </a:p>
          <a:p>
            <a:r>
              <a:rPr lang="en-US" sz="2000" dirty="0" smtClean="0"/>
              <a:t>	__</a:t>
            </a:r>
            <a:r>
              <a:rPr lang="en-US" sz="2000" dirty="0" err="1" smtClean="0"/>
              <a:t>in_opt</a:t>
            </a:r>
            <a:r>
              <a:rPr lang="en-US" sz="2000" dirty="0" smtClean="0"/>
              <a:t> </a:t>
            </a:r>
            <a:r>
              <a:rPr lang="en-US" sz="2000" dirty="0" err="1" smtClean="0"/>
              <a:t>IUICommandHandler</a:t>
            </a:r>
            <a:r>
              <a:rPr lang="en-US" sz="2000" dirty="0" smtClean="0"/>
              <a:t>* </a:t>
            </a:r>
            <a:r>
              <a:rPr lang="en-US" sz="2000" dirty="0" err="1" smtClean="0"/>
              <a:t>pCommandHandler</a:t>
            </a:r>
            <a:r>
              <a:rPr lang="en-US" sz="2000" dirty="0" smtClean="0"/>
              <a:t>) </a:t>
            </a:r>
          </a:p>
          <a:p>
            <a:r>
              <a:rPr lang="en-US" sz="2000" dirty="0" smtClean="0"/>
              <a:t>{ return E_NOTIMPL; }</a:t>
            </a:r>
            <a:endParaRPr lang="en-US" sz="20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normAutofit fontScale="90000"/>
          </a:bodyPr>
          <a:lstStyle/>
          <a:p>
            <a:r>
              <a:rPr sz="5300" dirty="0" smtClean="0"/>
              <a:t>Windows Ribbon API</a:t>
            </a:r>
            <a:br>
              <a:rPr sz="5300" dirty="0" smtClean="0"/>
            </a:br>
            <a:r>
              <a:rPr sz="3600" dirty="0" smtClean="0"/>
              <a:t>Event Handling</a:t>
            </a:r>
            <a:endParaRPr lang="en-US" sz="3600" dirty="0"/>
          </a:p>
        </p:txBody>
      </p:sp>
      <p:sp>
        <p:nvSpPr>
          <p:cNvPr id="4" name="Text Placeholder 3"/>
          <p:cNvSpPr>
            <a:spLocks noGrp="1"/>
          </p:cNvSpPr>
          <p:nvPr>
            <p:ph type="body" sz="quarter" idx="10"/>
          </p:nvPr>
        </p:nvSpPr>
        <p:spPr>
          <a:xfrm>
            <a:off x="722313" y="1905001"/>
            <a:ext cx="8040688" cy="4278094"/>
          </a:xfrm>
        </p:spPr>
        <p:txBody>
          <a:bodyPr/>
          <a:lstStyle/>
          <a:p>
            <a:r>
              <a:rPr lang="en-US" sz="2000" dirty="0" smtClean="0"/>
              <a:t>STDMETHODIMP Execute(UINT </a:t>
            </a:r>
            <a:r>
              <a:rPr lang="en-US" sz="2000" dirty="0" err="1" smtClean="0"/>
              <a:t>nCmdID</a:t>
            </a:r>
            <a:r>
              <a:rPr lang="en-US" sz="2000" dirty="0" smtClean="0"/>
              <a:t>,</a:t>
            </a:r>
          </a:p>
          <a:p>
            <a:r>
              <a:rPr lang="en-US" sz="2000" dirty="0" smtClean="0"/>
              <a:t>    UI_EXECUTIONVERB verb, </a:t>
            </a:r>
          </a:p>
          <a:p>
            <a:r>
              <a:rPr lang="en-US" sz="2000" dirty="0" smtClean="0"/>
              <a:t>    __</a:t>
            </a:r>
            <a:r>
              <a:rPr lang="en-US" sz="2000" dirty="0" err="1" smtClean="0"/>
              <a:t>in_opt</a:t>
            </a:r>
            <a:r>
              <a:rPr lang="en-US" sz="2000" dirty="0" smtClean="0"/>
              <a:t> const PROPERTYKEY* key,</a:t>
            </a:r>
          </a:p>
          <a:p>
            <a:r>
              <a:rPr lang="en-US" sz="2000" dirty="0" smtClean="0"/>
              <a:t>    __</a:t>
            </a:r>
            <a:r>
              <a:rPr lang="en-US" sz="2000" dirty="0" err="1" smtClean="0"/>
              <a:t>in_opt</a:t>
            </a:r>
            <a:r>
              <a:rPr lang="en-US" sz="2000" dirty="0" smtClean="0"/>
              <a:t> const PROPVARIANT* </a:t>
            </a:r>
            <a:r>
              <a:rPr lang="en-US" sz="2000" dirty="0" err="1" smtClean="0"/>
              <a:t>ppropvarValue</a:t>
            </a:r>
            <a:r>
              <a:rPr lang="en-US" sz="2000" dirty="0" smtClean="0"/>
              <a:t>,</a:t>
            </a:r>
          </a:p>
          <a:p>
            <a:r>
              <a:rPr lang="en-US" sz="2000" dirty="0" smtClean="0"/>
              <a:t>    __</a:t>
            </a:r>
            <a:r>
              <a:rPr lang="en-US" sz="2000" dirty="0" err="1" smtClean="0"/>
              <a:t>in_opt</a:t>
            </a:r>
            <a:r>
              <a:rPr lang="en-US" sz="2000" dirty="0" smtClean="0"/>
              <a:t> </a:t>
            </a:r>
            <a:r>
              <a:rPr lang="en-US" sz="2000" dirty="0" err="1" smtClean="0"/>
              <a:t>IUISimplePropertySet</a:t>
            </a:r>
            <a:r>
              <a:rPr lang="en-US" sz="2000" dirty="0" smtClean="0"/>
              <a:t>* </a:t>
            </a:r>
            <a:r>
              <a:rPr lang="en-US" sz="2000" dirty="0" err="1" smtClean="0"/>
              <a:t>pCmdExecProps</a:t>
            </a:r>
            <a:r>
              <a:rPr lang="en-US" sz="2000" dirty="0" smtClean="0"/>
              <a:t>)</a:t>
            </a:r>
          </a:p>
          <a:p>
            <a:r>
              <a:rPr lang="en-US" sz="2000" dirty="0" smtClean="0"/>
              <a:t>{</a:t>
            </a:r>
          </a:p>
          <a:p>
            <a:r>
              <a:rPr lang="en-US" sz="2000" dirty="0" smtClean="0"/>
              <a:t>    if (verb == UI_EXECUTIONVERB_EXECUTE </a:t>
            </a:r>
          </a:p>
          <a:p>
            <a:r>
              <a:rPr lang="en-US" sz="2000" dirty="0" smtClean="0"/>
              <a:t>	&amp;&amp; </a:t>
            </a:r>
            <a:r>
              <a:rPr lang="en-US" sz="2000" dirty="0" err="1" smtClean="0"/>
              <a:t>nCmdID</a:t>
            </a:r>
            <a:r>
              <a:rPr lang="en-US" sz="2000" dirty="0" smtClean="0"/>
              <a:t> == </a:t>
            </a:r>
            <a:r>
              <a:rPr lang="en-US" sz="2000" dirty="0" err="1" smtClean="0"/>
              <a:t>HomePage</a:t>
            </a:r>
            <a:r>
              <a:rPr lang="en-US" sz="2000" dirty="0" smtClean="0"/>
              <a:t>)</a:t>
            </a:r>
          </a:p>
          <a:p>
            <a:r>
              <a:rPr lang="en-US" sz="2000" dirty="0" smtClean="0"/>
              <a:t>        </a:t>
            </a:r>
            <a:r>
              <a:rPr lang="en-US" sz="2000" dirty="0" err="1" smtClean="0"/>
              <a:t>MessageBox</a:t>
            </a:r>
            <a:r>
              <a:rPr lang="en-US" sz="2000" dirty="0" smtClean="0"/>
              <a:t>(NULL, </a:t>
            </a:r>
            <a:r>
              <a:rPr lang="en-US" sz="2000" dirty="0" err="1" smtClean="0"/>
              <a:t>L"Clicked</a:t>
            </a:r>
            <a:r>
              <a:rPr lang="en-US" sz="2000" dirty="0" smtClean="0"/>
              <a:t> on </a:t>
            </a:r>
            <a:r>
              <a:rPr lang="en-US" sz="2000" dirty="0" err="1" smtClean="0"/>
              <a:t>HomePage</a:t>
            </a:r>
            <a:r>
              <a:rPr lang="en-US" sz="2000" dirty="0" smtClean="0"/>
              <a:t> </a:t>
            </a:r>
            <a:r>
              <a:rPr lang="en-US" sz="2000" dirty="0" err="1" smtClean="0"/>
              <a:t>btn</a:t>
            </a:r>
            <a:r>
              <a:rPr lang="en-US" sz="2000" dirty="0" smtClean="0"/>
              <a:t>”, 		 </a:t>
            </a:r>
            <a:r>
              <a:rPr lang="en-US" sz="2000" dirty="0" err="1" smtClean="0"/>
              <a:t>L"HomePage</a:t>
            </a:r>
            <a:r>
              <a:rPr lang="en-US" sz="2000" dirty="0" smtClean="0"/>
              <a:t> Button Execute“, MB_OK);</a:t>
            </a:r>
          </a:p>
          <a:p>
            <a:r>
              <a:rPr lang="en-US" sz="2000" dirty="0" smtClean="0"/>
              <a:t> 	return S_OK;</a:t>
            </a:r>
          </a:p>
          <a:p>
            <a:r>
              <a:rPr lang="en-US" sz="2000" dirty="0" smtClean="0"/>
              <a:t> }</a:t>
            </a:r>
          </a:p>
          <a:p>
            <a:endParaRPr lang="en-US" sz="2000" dirty="0" smtClean="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normAutofit fontScale="90000"/>
          </a:bodyPr>
          <a:lstStyle/>
          <a:p>
            <a:r>
              <a:rPr sz="5300" dirty="0" smtClean="0"/>
              <a:t>Windows Ribbon API</a:t>
            </a:r>
            <a:br>
              <a:rPr sz="5300" dirty="0" smtClean="0"/>
            </a:br>
            <a:r>
              <a:rPr sz="3600" dirty="0" smtClean="0"/>
              <a:t>Event Handling</a:t>
            </a:r>
            <a:endParaRPr lang="en-US" sz="3600" dirty="0"/>
          </a:p>
        </p:txBody>
      </p:sp>
      <p:sp>
        <p:nvSpPr>
          <p:cNvPr id="4" name="Text Placeholder 3"/>
          <p:cNvSpPr>
            <a:spLocks noGrp="1"/>
          </p:cNvSpPr>
          <p:nvPr>
            <p:ph type="body" sz="quarter" idx="10"/>
          </p:nvPr>
        </p:nvSpPr>
        <p:spPr>
          <a:xfrm>
            <a:off x="722313" y="1905001"/>
            <a:ext cx="8040688" cy="4955203"/>
          </a:xfrm>
        </p:spPr>
        <p:txBody>
          <a:bodyPr/>
          <a:lstStyle/>
          <a:p>
            <a:r>
              <a:rPr lang="en-US" sz="2000" dirty="0" smtClean="0"/>
              <a:t>STDMETHODIMP </a:t>
            </a:r>
            <a:r>
              <a:rPr lang="en-US" sz="2000" dirty="0" err="1" smtClean="0"/>
              <a:t>UpdateProperty</a:t>
            </a:r>
            <a:r>
              <a:rPr lang="en-US" sz="2000" dirty="0" smtClean="0"/>
              <a:t>(UINT </a:t>
            </a:r>
            <a:r>
              <a:rPr lang="en-US" sz="2000" dirty="0" err="1" smtClean="0"/>
              <a:t>nCmdID</a:t>
            </a:r>
            <a:r>
              <a:rPr lang="en-US" sz="2000" dirty="0" smtClean="0"/>
              <a:t>,</a:t>
            </a:r>
          </a:p>
          <a:p>
            <a:r>
              <a:rPr lang="en-US" sz="2000" dirty="0" smtClean="0"/>
              <a:t>   __in REFPROPERTYKEY key,</a:t>
            </a:r>
          </a:p>
          <a:p>
            <a:r>
              <a:rPr lang="en-US" sz="2000" dirty="0" smtClean="0"/>
              <a:t>   __</a:t>
            </a:r>
            <a:r>
              <a:rPr lang="en-US" sz="2000" dirty="0" err="1" smtClean="0"/>
              <a:t>in_opt</a:t>
            </a:r>
            <a:r>
              <a:rPr lang="en-US" sz="2000" dirty="0" smtClean="0"/>
              <a:t> const PROPVARIANT* </a:t>
            </a:r>
            <a:r>
              <a:rPr lang="en-US" sz="2000" dirty="0" err="1" smtClean="0"/>
              <a:t>ppropvarCurrentValue</a:t>
            </a:r>
            <a:r>
              <a:rPr lang="en-US" sz="2000" dirty="0" smtClean="0"/>
              <a:t>,</a:t>
            </a:r>
          </a:p>
          <a:p>
            <a:r>
              <a:rPr lang="en-US" sz="2000" dirty="0" smtClean="0"/>
              <a:t>   __out PROPVARIANT* </a:t>
            </a:r>
            <a:r>
              <a:rPr lang="en-US" sz="2000" dirty="0" err="1" smtClean="0"/>
              <a:t>ppropvarNewValue</a:t>
            </a:r>
            <a:r>
              <a:rPr lang="en-US" sz="2000" dirty="0" smtClean="0"/>
              <a:t>)</a:t>
            </a:r>
          </a:p>
          <a:p>
            <a:r>
              <a:rPr lang="en-US" sz="2000" dirty="0" smtClean="0"/>
              <a:t>{</a:t>
            </a:r>
          </a:p>
          <a:p>
            <a:r>
              <a:rPr lang="en-US" sz="2000" dirty="0" smtClean="0"/>
              <a:t>	if (key == </a:t>
            </a:r>
            <a:r>
              <a:rPr lang="en-US" sz="2000" dirty="0" err="1" smtClean="0"/>
              <a:t>UI_PKEY_Enabled</a:t>
            </a:r>
            <a:r>
              <a:rPr lang="en-US" sz="2000" dirty="0" smtClean="0"/>
              <a:t> &amp;&amp;</a:t>
            </a:r>
          </a:p>
          <a:p>
            <a:r>
              <a:rPr lang="en-US" sz="2000" dirty="0" smtClean="0"/>
              <a:t>		 </a:t>
            </a:r>
            <a:r>
              <a:rPr lang="en-US" sz="2000" dirty="0" err="1" smtClean="0"/>
              <a:t>nCmdID</a:t>
            </a:r>
            <a:r>
              <a:rPr lang="en-US" sz="2000" dirty="0" smtClean="0"/>
              <a:t> == </a:t>
            </a:r>
            <a:r>
              <a:rPr lang="en-US" sz="2000" dirty="0" err="1" smtClean="0"/>
              <a:t>HomePage</a:t>
            </a:r>
            <a:r>
              <a:rPr lang="en-US" sz="2000" dirty="0" smtClean="0"/>
              <a:t> &amp;&amp; </a:t>
            </a:r>
            <a:r>
              <a:rPr lang="en-US" sz="2000" dirty="0" err="1" smtClean="0"/>
              <a:t>m_bPressed</a:t>
            </a:r>
            <a:r>
              <a:rPr lang="en-US" sz="2000" dirty="0" smtClean="0"/>
              <a:t>)</a:t>
            </a:r>
          </a:p>
          <a:p>
            <a:r>
              <a:rPr lang="en-US" sz="2000" dirty="0" smtClean="0"/>
              <a:t>	{</a:t>
            </a:r>
          </a:p>
          <a:p>
            <a:r>
              <a:rPr lang="en-US" sz="2000" dirty="0" smtClean="0"/>
              <a:t>		return </a:t>
            </a:r>
            <a:r>
              <a:rPr lang="en-US" sz="2000" dirty="0" err="1" smtClean="0"/>
              <a:t>UIInitPropertyFromBoolean</a:t>
            </a:r>
            <a:r>
              <a:rPr lang="en-US" sz="2000" dirty="0" smtClean="0"/>
              <a:t>(</a:t>
            </a:r>
          </a:p>
          <a:p>
            <a:r>
              <a:rPr lang="en-US" sz="2000" dirty="0" smtClean="0"/>
              <a:t>		</a:t>
            </a:r>
            <a:r>
              <a:rPr lang="en-US" sz="2000" dirty="0" err="1" smtClean="0"/>
              <a:t>UI_PKEY_Enabled</a:t>
            </a:r>
            <a:r>
              <a:rPr lang="en-US" sz="2000" dirty="0" smtClean="0"/>
              <a:t>, FALSE, 					</a:t>
            </a:r>
            <a:r>
              <a:rPr lang="en-US" sz="2000" dirty="0" err="1" smtClean="0"/>
              <a:t>ppropvarNewValue</a:t>
            </a:r>
            <a:r>
              <a:rPr lang="en-US" sz="2000" dirty="0" smtClean="0"/>
              <a:t>);</a:t>
            </a:r>
          </a:p>
          <a:p>
            <a:r>
              <a:rPr lang="en-US" sz="2000" dirty="0" smtClean="0"/>
              <a:t>	}</a:t>
            </a:r>
          </a:p>
          <a:p>
            <a:endParaRPr lang="en-US" sz="2000" dirty="0" smtClean="0"/>
          </a:p>
          <a:p>
            <a:r>
              <a:rPr lang="en-US" sz="2000" dirty="0" smtClean="0"/>
              <a:t>	return E_NOTIMPL;</a:t>
            </a:r>
          </a:p>
          <a:p>
            <a:r>
              <a:rPr lang="en-US" sz="2000" dirty="0" smtClean="0"/>
              <a:t>}</a:t>
            </a:r>
            <a:endParaRPr lang="en-US" sz="20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Ribbon</a:t>
            </a:r>
            <a:endParaRPr lang="en-US" dirty="0"/>
          </a:p>
        </p:txBody>
      </p:sp>
      <p:sp>
        <p:nvSpPr>
          <p:cNvPr id="5" name="Subtitle 4"/>
          <p:cNvSpPr>
            <a:spLocks noGrp="1"/>
          </p:cNvSpPr>
          <p:nvPr>
            <p:ph type="subTitle" idx="1"/>
          </p:nvPr>
        </p:nvSpPr>
        <p:spPr/>
        <p:txBody>
          <a:bodyPr/>
          <a:lstStyle/>
          <a:p>
            <a:r>
              <a:rPr lang="en-US" dirty="0" smtClean="0"/>
              <a:t>APIs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Ribbon</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Ribbon</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Agenda</a:t>
            </a:r>
            <a:endParaRPr lang="en-US" dirty="0"/>
          </a:p>
        </p:txBody>
      </p:sp>
      <p:sp>
        <p:nvSpPr>
          <p:cNvPr id="6" name="Text Placeholder 5"/>
          <p:cNvSpPr>
            <a:spLocks noGrp="1"/>
          </p:cNvSpPr>
          <p:nvPr>
            <p:ph type="body" sz="quarter" idx="10"/>
          </p:nvPr>
        </p:nvSpPr>
        <p:spPr>
          <a:xfrm>
            <a:off x="381000" y="1411552"/>
            <a:ext cx="8382000" cy="4031873"/>
          </a:xfrm>
        </p:spPr>
        <p:txBody>
          <a:bodyPr/>
          <a:lstStyle/>
          <a:p>
            <a:r>
              <a:rPr lang="en-US" dirty="0" smtClean="0"/>
              <a:t>Windows Ribbon Landscape</a:t>
            </a:r>
          </a:p>
          <a:p>
            <a:r>
              <a:rPr lang="en-US" dirty="0" smtClean="0"/>
              <a:t>Windows Ribbon API overview, architecture</a:t>
            </a:r>
          </a:p>
          <a:p>
            <a:r>
              <a:rPr lang="en-US" dirty="0" smtClean="0"/>
              <a:t>Markup syntax overview</a:t>
            </a:r>
          </a:p>
          <a:p>
            <a:r>
              <a:rPr lang="en-US" dirty="0" smtClean="0"/>
              <a:t>Integrating into your application</a:t>
            </a:r>
          </a:p>
          <a:p>
            <a:pPr lvl="1"/>
            <a:r>
              <a:rPr lang="en-US" dirty="0" smtClean="0"/>
              <a:t>Initialization</a:t>
            </a:r>
          </a:p>
          <a:p>
            <a:pPr lvl="1"/>
            <a:r>
              <a:rPr lang="en-US" dirty="0" smtClean="0"/>
              <a:t>Event handling</a:t>
            </a:r>
          </a:p>
          <a:p>
            <a:pPr lvl="1"/>
            <a:r>
              <a:rPr lang="en-US" dirty="0" smtClean="0"/>
              <a:t>Getting and setting properties</a:t>
            </a: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Microsoft</a:t>
            </a:r>
            <a:r>
              <a:rPr baseline="30000"/>
              <a:t> ®</a:t>
            </a:r>
            <a:r>
              <a:rPr smtClean="0"/>
              <a:t> Office 2007 Ribbon</a:t>
            </a:r>
            <a:endParaRPr lang="en-US" dirty="0"/>
          </a:p>
        </p:txBody>
      </p:sp>
      <p:pic>
        <p:nvPicPr>
          <p:cNvPr id="25" name="Picture 6"/>
          <p:cNvPicPr>
            <a:picLocks noChangeAspect="1" noChangeArrowheads="1"/>
          </p:cNvPicPr>
          <p:nvPr/>
        </p:nvPicPr>
        <p:blipFill>
          <a:blip r:embed="rId3"/>
          <a:srcRect/>
          <a:stretch>
            <a:fillRect/>
          </a:stretch>
        </p:blipFill>
        <p:spPr bwMode="auto">
          <a:xfrm>
            <a:off x="312420" y="3115617"/>
            <a:ext cx="8686800" cy="1362075"/>
          </a:xfrm>
          <a:prstGeom prst="rect">
            <a:avLst/>
          </a:prstGeom>
          <a:noFill/>
          <a:ln w="0">
            <a:solidFill>
              <a:schemeClr val="tx1"/>
            </a:solidFill>
            <a:miter lim="800000"/>
            <a:headEnd/>
            <a:tailEnd/>
          </a:ln>
          <a:effectLst>
            <a:reflection blurRad="6350" stA="52000" endA="300" endPos="35000" dir="5400000" sy="-100000" algn="bl" rotWithShape="0"/>
            <a:softEdge rad="31750"/>
          </a:effectLst>
        </p:spPr>
      </p:pic>
      <p:cxnSp>
        <p:nvCxnSpPr>
          <p:cNvPr id="26" name="Elbow Connector 25"/>
          <p:cNvCxnSpPr/>
          <p:nvPr/>
        </p:nvCxnSpPr>
        <p:spPr>
          <a:xfrm>
            <a:off x="5143500" y="2411404"/>
            <a:ext cx="951706" cy="761206"/>
          </a:xfrm>
          <a:prstGeom prst="bentConnector3">
            <a:avLst>
              <a:gd name="adj1" fmla="val 100209"/>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43" idx="3"/>
          </p:cNvCxnSpPr>
          <p:nvPr/>
        </p:nvCxnSpPr>
        <p:spPr>
          <a:xfrm>
            <a:off x="4851400" y="2704020"/>
            <a:ext cx="1015206" cy="748784"/>
          </a:xfrm>
          <a:prstGeom prst="bentConnector3">
            <a:avLst>
              <a:gd name="adj1" fmla="val 100039"/>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7797800" y="2663814"/>
            <a:ext cx="876300" cy="8255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Elbow Connector 33"/>
          <p:cNvCxnSpPr>
            <a:endCxn id="46" idx="1"/>
          </p:cNvCxnSpPr>
          <p:nvPr/>
        </p:nvCxnSpPr>
        <p:spPr>
          <a:xfrm rot="16200000" flipH="1">
            <a:off x="6473568" y="4451598"/>
            <a:ext cx="308490" cy="206374"/>
          </a:xfrm>
          <a:prstGeom prst="bentConnector2">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1938338" y="3081326"/>
            <a:ext cx="762000" cy="9525"/>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36513" y="2763825"/>
            <a:ext cx="1177925" cy="4"/>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1580" y="1857364"/>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Office Button</a:t>
            </a:r>
            <a:endParaRPr lang="en-US" dirty="0"/>
          </a:p>
        </p:txBody>
      </p:sp>
      <p:grpSp>
        <p:nvGrpSpPr>
          <p:cNvPr id="33" name="Group 79"/>
          <p:cNvGrpSpPr/>
          <p:nvPr/>
        </p:nvGrpSpPr>
        <p:grpSpPr>
          <a:xfrm>
            <a:off x="1256505" y="4448164"/>
            <a:ext cx="2401095" cy="152400"/>
            <a:chOff x="1416050" y="4095750"/>
            <a:chExt cx="2477295" cy="158750"/>
          </a:xfrm>
          <a:effectLst>
            <a:outerShdw blurRad="50800" dist="38100" dir="2700000" algn="tl" rotWithShape="0">
              <a:prstClr val="black">
                <a:alpha val="40000"/>
              </a:prstClr>
            </a:outerShdw>
          </a:effectLst>
        </p:grpSpPr>
        <p:cxnSp>
          <p:nvCxnSpPr>
            <p:cNvPr id="34" name="Elbow Connector 33"/>
            <p:cNvCxnSpPr/>
            <p:nvPr/>
          </p:nvCxnSpPr>
          <p:spPr>
            <a:xfrm>
              <a:off x="1416050" y="4102100"/>
              <a:ext cx="2476500" cy="152400"/>
            </a:xfrm>
            <a:prstGeom prst="bentConnector3">
              <a:avLst>
                <a:gd name="adj1"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3816351" y="4170366"/>
              <a:ext cx="151609" cy="237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6" name="Elbow Connector 35"/>
          <p:cNvCxnSpPr/>
          <p:nvPr/>
        </p:nvCxnSpPr>
        <p:spPr>
          <a:xfrm rot="10800000">
            <a:off x="795629" y="3023898"/>
            <a:ext cx="908764" cy="215152"/>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Group 76"/>
          <p:cNvGrpSpPr/>
          <p:nvPr/>
        </p:nvGrpSpPr>
        <p:grpSpPr>
          <a:xfrm>
            <a:off x="795337" y="3026558"/>
            <a:ext cx="909639" cy="221456"/>
            <a:chOff x="795337" y="2674144"/>
            <a:chExt cx="909639" cy="221456"/>
          </a:xfrm>
          <a:effectLst>
            <a:outerShdw blurRad="50800" dist="38100" dir="2700000" algn="tl" rotWithShape="0">
              <a:prstClr val="black">
                <a:alpha val="40000"/>
              </a:prstClr>
            </a:outerShdw>
          </a:effectLst>
        </p:grpSpPr>
        <p:cxnSp>
          <p:nvCxnSpPr>
            <p:cNvPr id="38" name="Straight Connector 37"/>
            <p:cNvCxnSpPr/>
            <p:nvPr/>
          </p:nvCxnSpPr>
          <p:spPr>
            <a:xfrm rot="5400000">
              <a:off x="1598857" y="2779390"/>
              <a:ext cx="211365" cy="87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688756" y="2788146"/>
              <a:ext cx="214035" cy="87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444500" y="2430233"/>
            <a:ext cx="16129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Quick Access Toolbar</a:t>
            </a:r>
            <a:endParaRPr lang="en-US" dirty="0"/>
          </a:p>
        </p:txBody>
      </p:sp>
      <p:sp>
        <p:nvSpPr>
          <p:cNvPr id="41" name="TextBox 40"/>
          <p:cNvSpPr txBox="1"/>
          <p:nvPr/>
        </p:nvSpPr>
        <p:spPr>
          <a:xfrm>
            <a:off x="1981200" y="2365364"/>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Tab</a:t>
            </a:r>
            <a:endParaRPr lang="en-US" dirty="0"/>
          </a:p>
        </p:txBody>
      </p:sp>
      <p:sp>
        <p:nvSpPr>
          <p:cNvPr id="42" name="TextBox 41"/>
          <p:cNvSpPr txBox="1"/>
          <p:nvPr/>
        </p:nvSpPr>
        <p:spPr>
          <a:xfrm>
            <a:off x="3124200" y="2214554"/>
            <a:ext cx="218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 Set</a:t>
            </a:r>
            <a:endParaRPr lang="en-US" dirty="0"/>
          </a:p>
        </p:txBody>
      </p:sp>
      <p:sp>
        <p:nvSpPr>
          <p:cNvPr id="43" name="TextBox 42"/>
          <p:cNvSpPr txBox="1"/>
          <p:nvPr/>
        </p:nvSpPr>
        <p:spPr>
          <a:xfrm>
            <a:off x="3238500" y="2519354"/>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a:t>
            </a:r>
            <a:endParaRPr lang="en-US" dirty="0"/>
          </a:p>
        </p:txBody>
      </p:sp>
      <p:sp>
        <p:nvSpPr>
          <p:cNvPr id="44" name="TextBox 43"/>
          <p:cNvSpPr txBox="1"/>
          <p:nvPr/>
        </p:nvSpPr>
        <p:spPr>
          <a:xfrm>
            <a:off x="7458075" y="2327264"/>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Help</a:t>
            </a:r>
            <a:endParaRPr lang="en-US" dirty="0"/>
          </a:p>
        </p:txBody>
      </p:sp>
      <p:sp>
        <p:nvSpPr>
          <p:cNvPr id="45" name="TextBox 44"/>
          <p:cNvSpPr txBox="1"/>
          <p:nvPr/>
        </p:nvSpPr>
        <p:spPr>
          <a:xfrm>
            <a:off x="1371600" y="4587864"/>
            <a:ext cx="22733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Group (aka “Chunk”)</a:t>
            </a:r>
            <a:endParaRPr lang="en-US" dirty="0"/>
          </a:p>
        </p:txBody>
      </p:sp>
      <p:sp>
        <p:nvSpPr>
          <p:cNvPr id="46" name="TextBox 45"/>
          <p:cNvSpPr txBox="1"/>
          <p:nvPr/>
        </p:nvSpPr>
        <p:spPr>
          <a:xfrm>
            <a:off x="6731000" y="4524364"/>
            <a:ext cx="2247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Dialog Box Launcher</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Windows Scenic Ribbon</a:t>
            </a:r>
            <a:endParaRPr lang="en-US" dirty="0"/>
          </a:p>
        </p:txBody>
      </p:sp>
      <p:pic>
        <p:nvPicPr>
          <p:cNvPr id="3078" name="Picture 6"/>
          <p:cNvPicPr>
            <a:picLocks noChangeAspect="1" noChangeArrowheads="1"/>
          </p:cNvPicPr>
          <p:nvPr/>
        </p:nvPicPr>
        <p:blipFill>
          <a:blip r:embed="rId3"/>
          <a:srcRect/>
          <a:stretch>
            <a:fillRect/>
          </a:stretch>
        </p:blipFill>
        <p:spPr bwMode="auto">
          <a:xfrm>
            <a:off x="295274" y="2467084"/>
            <a:ext cx="8720905" cy="1590675"/>
          </a:xfrm>
          <a:prstGeom prst="rect">
            <a:avLst/>
          </a:prstGeom>
          <a:noFill/>
          <a:ln w="9525">
            <a:noFill/>
            <a:miter lim="800000"/>
            <a:headEnd/>
            <a:tailEnd/>
          </a:ln>
          <a:effectLst>
            <a:reflection blurRad="6350" stA="52000" endA="300" endPos="35000" dir="5400000" sy="-100000" algn="bl" rotWithShape="0"/>
            <a:softEdge rad="31750"/>
          </a:effectLst>
        </p:spPr>
      </p:pic>
      <p:grpSp>
        <p:nvGrpSpPr>
          <p:cNvPr id="2" name="Group 30"/>
          <p:cNvGrpSpPr/>
          <p:nvPr/>
        </p:nvGrpSpPr>
        <p:grpSpPr>
          <a:xfrm>
            <a:off x="20637" y="1383378"/>
            <a:ext cx="9123364" cy="3117192"/>
            <a:chOff x="20637" y="2209800"/>
            <a:chExt cx="9123364" cy="3117192"/>
          </a:xfrm>
        </p:grpSpPr>
        <p:cxnSp>
          <p:nvCxnSpPr>
            <p:cNvPr id="19" name="Elbow Connector 18"/>
            <p:cNvCxnSpPr/>
            <p:nvPr/>
          </p:nvCxnSpPr>
          <p:spPr>
            <a:xfrm rot="16200000" flipH="1">
              <a:off x="7778750" y="2899807"/>
              <a:ext cx="876300" cy="8255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1706563" y="3314144"/>
              <a:ext cx="762000" cy="9525"/>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103200" y="3147466"/>
              <a:ext cx="1177925" cy="4"/>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0637" y="2209800"/>
              <a:ext cx="1893888"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Application Menu</a:t>
              </a:r>
              <a:endParaRPr lang="en-US" dirty="0">
                <a:latin typeface="Segoe UI" pitchFamily="34" charset="0"/>
                <a:ea typeface="Segoe UI" pitchFamily="34" charset="0"/>
                <a:cs typeface="Segoe UI" pitchFamily="34" charset="0"/>
              </a:endParaRPr>
            </a:p>
          </p:txBody>
        </p:sp>
        <p:grpSp>
          <p:nvGrpSpPr>
            <p:cNvPr id="4" name="Group 79"/>
            <p:cNvGrpSpPr/>
            <p:nvPr/>
          </p:nvGrpSpPr>
          <p:grpSpPr>
            <a:xfrm>
              <a:off x="1616075" y="4779860"/>
              <a:ext cx="2193925" cy="171449"/>
              <a:chOff x="1416050" y="4095750"/>
              <a:chExt cx="2477295" cy="158750"/>
            </a:xfrm>
          </p:grpSpPr>
          <p:cxnSp>
            <p:nvCxnSpPr>
              <p:cNvPr id="22" name="Elbow Connector 21"/>
              <p:cNvCxnSpPr/>
              <p:nvPr/>
            </p:nvCxnSpPr>
            <p:spPr>
              <a:xfrm>
                <a:off x="1416050" y="4102100"/>
                <a:ext cx="2476500" cy="152400"/>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3816351" y="4170366"/>
                <a:ext cx="151609" cy="2378"/>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665162" y="3244016"/>
              <a:ext cx="1058863" cy="224116"/>
              <a:chOff x="795337" y="2861984"/>
              <a:chExt cx="909639" cy="224116"/>
            </a:xfrm>
          </p:grpSpPr>
          <p:cxnSp>
            <p:nvCxnSpPr>
              <p:cNvPr id="59" name="Elbow Connector 58"/>
              <p:cNvCxnSpPr/>
              <p:nvPr/>
            </p:nvCxnSpPr>
            <p:spPr>
              <a:xfrm rot="10800000">
                <a:off x="795629" y="2861984"/>
                <a:ext cx="908764" cy="215152"/>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598857" y="2969890"/>
                <a:ext cx="21136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688756" y="2978646"/>
                <a:ext cx="21403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68300" y="2648982"/>
              <a:ext cx="16129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Quick Access Toolbar</a:t>
              </a:r>
              <a:endParaRPr lang="en-US" dirty="0">
                <a:latin typeface="Segoe UI" pitchFamily="34" charset="0"/>
                <a:ea typeface="Segoe UI" pitchFamily="34" charset="0"/>
                <a:cs typeface="Segoe UI" pitchFamily="34" charset="0"/>
              </a:endParaRPr>
            </a:p>
          </p:txBody>
        </p:sp>
        <p:sp>
          <p:nvSpPr>
            <p:cNvPr id="63" name="TextBox 62"/>
            <p:cNvSpPr txBox="1"/>
            <p:nvPr/>
          </p:nvSpPr>
          <p:spPr>
            <a:xfrm>
              <a:off x="1743075" y="2610882"/>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Tab</a:t>
              </a:r>
              <a:endParaRPr lang="en-US" dirty="0">
                <a:latin typeface="Segoe UI" pitchFamily="34" charset="0"/>
                <a:ea typeface="Segoe UI" pitchFamily="34" charset="0"/>
                <a:cs typeface="Segoe UI" pitchFamily="34" charset="0"/>
              </a:endParaRPr>
            </a:p>
          </p:txBody>
        </p:sp>
        <p:sp>
          <p:nvSpPr>
            <p:cNvPr id="64" name="TextBox 63"/>
            <p:cNvSpPr txBox="1"/>
            <p:nvPr/>
          </p:nvSpPr>
          <p:spPr>
            <a:xfrm>
              <a:off x="3581400" y="2617789"/>
              <a:ext cx="218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Contextual Tab Set</a:t>
              </a:r>
              <a:endParaRPr lang="en-US" dirty="0">
                <a:latin typeface="Segoe UI" pitchFamily="34" charset="0"/>
                <a:ea typeface="Segoe UI" pitchFamily="34" charset="0"/>
                <a:cs typeface="Segoe UI" pitchFamily="34" charset="0"/>
              </a:endParaRPr>
            </a:p>
          </p:txBody>
        </p:sp>
        <p:sp>
          <p:nvSpPr>
            <p:cNvPr id="67" name="TextBox 66"/>
            <p:cNvSpPr txBox="1"/>
            <p:nvPr/>
          </p:nvSpPr>
          <p:spPr>
            <a:xfrm>
              <a:off x="3695700" y="2922589"/>
              <a:ext cx="209074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Contextual Tab</a:t>
              </a:r>
              <a:endParaRPr lang="en-US" dirty="0">
                <a:latin typeface="Segoe UI" pitchFamily="34" charset="0"/>
                <a:ea typeface="Segoe UI" pitchFamily="34" charset="0"/>
                <a:cs typeface="Segoe UI" pitchFamily="34" charset="0"/>
              </a:endParaRPr>
            </a:p>
          </p:txBody>
        </p:sp>
        <p:sp>
          <p:nvSpPr>
            <p:cNvPr id="81" name="TextBox 80"/>
            <p:cNvSpPr txBox="1"/>
            <p:nvPr/>
          </p:nvSpPr>
          <p:spPr>
            <a:xfrm>
              <a:off x="7439025" y="2563257"/>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Help</a:t>
              </a:r>
              <a:endParaRPr lang="en-US" dirty="0">
                <a:latin typeface="Segoe UI" pitchFamily="34" charset="0"/>
                <a:ea typeface="Segoe UI" pitchFamily="34" charset="0"/>
                <a:cs typeface="Segoe UI" pitchFamily="34" charset="0"/>
              </a:endParaRPr>
            </a:p>
          </p:txBody>
        </p:sp>
        <p:sp>
          <p:nvSpPr>
            <p:cNvPr id="82" name="TextBox 81"/>
            <p:cNvSpPr txBox="1"/>
            <p:nvPr/>
          </p:nvSpPr>
          <p:spPr>
            <a:xfrm>
              <a:off x="1568450" y="4957660"/>
              <a:ext cx="22733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Group (aka “Chunk”)</a:t>
              </a:r>
              <a:endParaRPr lang="en-US" dirty="0">
                <a:latin typeface="Segoe UI" pitchFamily="34" charset="0"/>
                <a:ea typeface="Segoe UI" pitchFamily="34" charset="0"/>
                <a:cs typeface="Segoe UI" pitchFamily="34" charset="0"/>
              </a:endParaRPr>
            </a:p>
          </p:txBody>
        </p:sp>
        <p:sp>
          <p:nvSpPr>
            <p:cNvPr id="83" name="TextBox 82"/>
            <p:cNvSpPr txBox="1"/>
            <p:nvPr/>
          </p:nvSpPr>
          <p:spPr>
            <a:xfrm>
              <a:off x="4381500" y="4931807"/>
              <a:ext cx="476250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UI" pitchFamily="34" charset="0"/>
                  <a:ea typeface="Segoe UI" pitchFamily="34" charset="0"/>
                  <a:cs typeface="Segoe UI" pitchFamily="34" charset="0"/>
                </a:rPr>
                <a:t>Dialog Box Launcher</a:t>
              </a:r>
              <a:endParaRPr lang="en-US" dirty="0">
                <a:latin typeface="Segoe UI" pitchFamily="34" charset="0"/>
                <a:ea typeface="Segoe UI" pitchFamily="34" charset="0"/>
                <a:cs typeface="Segoe UI" pitchFamily="34" charset="0"/>
              </a:endParaRPr>
            </a:p>
          </p:txBody>
        </p:sp>
        <p:cxnSp>
          <p:nvCxnSpPr>
            <p:cNvPr id="33" name="Elbow Connector 32"/>
            <p:cNvCxnSpPr/>
            <p:nvPr/>
          </p:nvCxnSpPr>
          <p:spPr>
            <a:xfrm rot="10800000" flipV="1">
              <a:off x="2476502" y="2805113"/>
              <a:ext cx="1238248" cy="6381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flipV="1">
              <a:off x="2774157" y="3138489"/>
              <a:ext cx="928689" cy="6477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7632700" y="4804807"/>
              <a:ext cx="1047750" cy="3079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9" name="Text Placeholder 2"/>
          <p:cNvSpPr>
            <a:spLocks noGrp="1"/>
          </p:cNvSpPr>
          <p:nvPr>
            <p:ph type="body" sz="quarter" idx="10"/>
          </p:nvPr>
        </p:nvSpPr>
        <p:spPr>
          <a:xfrm>
            <a:off x="730044" y="4429132"/>
            <a:ext cx="7672003" cy="2142125"/>
          </a:xfrm>
        </p:spPr>
        <p:txBody>
          <a:bodyPr/>
          <a:lstStyle/>
          <a:p>
            <a:pPr marL="287338" indent="-287338"/>
            <a:r>
              <a:rPr lang="en-US" sz="2400" dirty="0" smtClean="0"/>
              <a:t>In-box with Windows</a:t>
            </a:r>
            <a:r>
              <a:rPr lang="en-US" sz="2400" baseline="30000" dirty="0" smtClean="0"/>
              <a:t>®</a:t>
            </a:r>
            <a:r>
              <a:rPr lang="en-US" sz="2400" dirty="0" smtClean="0"/>
              <a:t> 7, redistribution available to Windows Vista</a:t>
            </a:r>
            <a:r>
              <a:rPr lang="en-US" sz="2400" baseline="30000" dirty="0" smtClean="0"/>
              <a:t>®</a:t>
            </a:r>
            <a:endParaRPr lang="en-US" sz="2400" dirty="0" smtClean="0"/>
          </a:p>
          <a:p>
            <a:pPr marL="287338" indent="-287338"/>
            <a:r>
              <a:rPr lang="en-US" sz="2400" dirty="0" smtClean="0"/>
              <a:t>Win32 API, COM-based (targets native developers first)</a:t>
            </a:r>
          </a:p>
          <a:p>
            <a:pPr marL="287338" indent="-287338"/>
            <a:r>
              <a:rPr lang="en-US" sz="2400" dirty="0" smtClean="0"/>
              <a:t>Feature parity (or close) with Microsoft Office 2007 Ribbon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20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2000"/>
                                        <p:tgtEl>
                                          <p:spTgt spid="2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fade">
                                      <p:cBhvr>
                                        <p:cTn id="13" dur="2000"/>
                                        <p:tgtEl>
                                          <p:spTgt spid="29">
                                            <p:txEl>
                                              <p:pRg st="2" end="2"/>
                                            </p:txEl>
                                          </p:spTgt>
                                        </p:tgtEl>
                                      </p:cBhvr>
                                    </p:animEffect>
                                  </p:childTnLst>
                                </p:cTn>
                              </p:par>
                              <p:par>
                                <p:cTn id="14" presetID="0" presetClass="path" presetSubtype="0" accel="50000" decel="50000" fill="hold" grpId="1" nodeType="withEffect">
                                  <p:stCondLst>
                                    <p:cond delay="0"/>
                                  </p:stCondLst>
                                  <p:childTnLst>
                                    <p:animMotion origin="layout" path="M 0 0 L 0 -0.18871 " pathEditMode="relative" ptsTypes="AA">
                                      <p:cBhvr>
                                        <p:cTn id="15" dur="2000" fill="hold"/>
                                        <p:tgtEl>
                                          <p:spTgt spid="29">
                                            <p:txEl>
                                              <p:pRg st="0" end="0"/>
                                            </p:txEl>
                                          </p:spTgt>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0 0 L 0 -0.18871 " pathEditMode="relative" ptsTypes="AA">
                                      <p:cBhvr>
                                        <p:cTn id="17" dur="2000" fill="hold"/>
                                        <p:tgtEl>
                                          <p:spTgt spid="29">
                                            <p:txEl>
                                              <p:pRg st="1" end="1"/>
                                            </p:txEl>
                                          </p:spTgt>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0 0 L 0 -0.18871 " pathEditMode="relative" ptsTypes="AA">
                                      <p:cBhvr>
                                        <p:cTn id="19" dur="2000" fill="hold"/>
                                        <p:tgtEl>
                                          <p:spTgt spid="29">
                                            <p:txEl>
                                              <p:pRg st="2" end="2"/>
                                            </p:txEl>
                                          </p:spTgt>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 0 L 0 -0.22202 " pathEditMode="relative" ptsTypes="AA">
                                      <p:cBhvr>
                                        <p:cTn id="21" dur="2000" fill="hold"/>
                                        <p:tgtEl>
                                          <p:spTgt spid="3078"/>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L 0 -0.22202 " pathEditMode="relative" ptsTypes="AA">
                                      <p:cBhvr>
                                        <p:cTn id="23" dur="2000" fill="hold"/>
                                        <p:tgtEl>
                                          <p:spTgt spid="2"/>
                                        </p:tgtEl>
                                        <p:attrNameLst>
                                          <p:attrName>ppt_x</p:attrName>
                                          <p:attrName>ppt_y</p:attrName>
                                        </p:attrNameLst>
                                      </p:cBhvr>
                                    </p:animMotion>
                                  </p:childTnLst>
                                </p:cTn>
                              </p:par>
                              <p:par>
                                <p:cTn id="24" presetID="10" presetClass="exit" presetSubtype="0" fill="hold" nodeType="with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29"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Ribbon Landscape</a:t>
            </a:r>
            <a:endParaRPr lang="en-US" dirty="0"/>
          </a:p>
        </p:txBody>
      </p:sp>
      <p:sp>
        <p:nvSpPr>
          <p:cNvPr id="4" name="Rounded Rectangle 3"/>
          <p:cNvSpPr/>
          <p:nvPr/>
        </p:nvSpPr>
        <p:spPr bwMode="auto">
          <a:xfrm>
            <a:off x="1480662" y="5014898"/>
            <a:ext cx="5867400" cy="8382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3200" dirty="0" smtClean="0">
                <a:solidFill>
                  <a:srgbClr val="FFFFFF"/>
                </a:solidFill>
              </a:rPr>
              <a:t>Microsoft’s Ribbon Strategy</a:t>
            </a:r>
          </a:p>
        </p:txBody>
      </p:sp>
      <p:sp>
        <p:nvSpPr>
          <p:cNvPr id="5" name="Rounded Rectangle 4"/>
          <p:cNvSpPr/>
          <p:nvPr/>
        </p:nvSpPr>
        <p:spPr bwMode="auto">
          <a:xfrm>
            <a:off x="3690462" y="1071546"/>
            <a:ext cx="1447800" cy="4095752"/>
          </a:xfrm>
          <a:prstGeom prst="roundRect">
            <a:avLst/>
          </a:prstGeom>
          <a:gradFill flip="none" rotWithShape="1">
            <a:gsLst>
              <a:gs pos="0">
                <a:schemeClr val="accent2">
                  <a:lumMod val="60000"/>
                  <a:lumOff val="40000"/>
                </a:schemeClr>
              </a:gs>
              <a:gs pos="55000">
                <a:schemeClr val="accent2">
                  <a:lumMod val="75000"/>
                </a:schemeClr>
              </a:gs>
              <a:gs pos="100000">
                <a:schemeClr val="accent2">
                  <a:lumMod val="50000"/>
                </a:schemeClr>
              </a:gs>
            </a:gsLst>
            <a:lin ang="135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a:bevelT h="200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MFC</a:t>
            </a:r>
          </a:p>
        </p:txBody>
      </p:sp>
      <p:sp>
        <p:nvSpPr>
          <p:cNvPr id="6" name="Rounded Rectangle 5"/>
          <p:cNvSpPr/>
          <p:nvPr/>
        </p:nvSpPr>
        <p:spPr bwMode="auto">
          <a:xfrm>
            <a:off x="5671662" y="1071546"/>
            <a:ext cx="1543544" cy="4095752"/>
          </a:xfrm>
          <a:prstGeom prst="roundRect">
            <a:avLst/>
          </a:prstGeom>
          <a:gradFill flip="none" rotWithShape="1">
            <a:gsLst>
              <a:gs pos="0">
                <a:schemeClr val="accent2">
                  <a:lumMod val="60000"/>
                  <a:lumOff val="40000"/>
                </a:schemeClr>
              </a:gs>
              <a:gs pos="55000">
                <a:schemeClr val="accent2">
                  <a:lumMod val="75000"/>
                </a:schemeClr>
              </a:gs>
              <a:gs pos="100000">
                <a:schemeClr val="accent2">
                  <a:lumMod val="50000"/>
                </a:schemeClr>
              </a:gs>
            </a:gsLst>
            <a:lin ang="135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a:bevelT h="200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Scenic</a:t>
            </a:r>
          </a:p>
        </p:txBody>
      </p:sp>
      <p:sp>
        <p:nvSpPr>
          <p:cNvPr id="7" name="Rounded Rectangle 6"/>
          <p:cNvSpPr/>
          <p:nvPr/>
        </p:nvSpPr>
        <p:spPr bwMode="auto">
          <a:xfrm>
            <a:off x="1709262" y="1071546"/>
            <a:ext cx="1447800" cy="4095752"/>
          </a:xfrm>
          <a:prstGeom prst="roundRect">
            <a:avLst/>
          </a:prstGeom>
          <a:gradFill flip="none" rotWithShape="1">
            <a:gsLst>
              <a:gs pos="0">
                <a:schemeClr val="accent2">
                  <a:lumMod val="60000"/>
                  <a:lumOff val="40000"/>
                </a:schemeClr>
              </a:gs>
              <a:gs pos="55000">
                <a:schemeClr val="accent2">
                  <a:lumMod val="75000"/>
                </a:schemeClr>
              </a:gs>
              <a:gs pos="100000">
                <a:schemeClr val="accent2">
                  <a:lumMod val="50000"/>
                </a:schemeClr>
              </a:gs>
            </a:gsLst>
            <a:lin ang="135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a:bevelT h="200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endParaRPr lang="en-US" sz="2800" dirty="0" smtClean="0">
              <a:solidFill>
                <a:srgbClr val="FFFFFF"/>
              </a:solidFill>
            </a:endParaRPr>
          </a:p>
          <a:p>
            <a:pPr algn="ctr" defTabSz="914099" fontAlgn="base">
              <a:spcBef>
                <a:spcPct val="0"/>
              </a:spcBef>
              <a:spcAft>
                <a:spcPct val="0"/>
              </a:spcAft>
            </a:pPr>
            <a:r>
              <a:rPr lang="en-US" sz="2800" b="1" spc="150" dirty="0" smtClean="0">
                <a:ln w="11430"/>
                <a:solidFill>
                  <a:schemeClr val="tx1"/>
                </a:solidFill>
                <a:effectLst>
                  <a:outerShdw blurRad="25400" algn="tl" rotWithShape="0">
                    <a:srgbClr val="000000">
                      <a:alpha val="43000"/>
                    </a:srgbClr>
                  </a:outerShdw>
                </a:effectLst>
              </a:rPr>
              <a:t>WPF</a:t>
            </a:r>
          </a:p>
        </p:txBody>
      </p:sp>
      <p:sp>
        <p:nvSpPr>
          <p:cNvPr id="8" name="Rounded Rectangle 7"/>
          <p:cNvSpPr/>
          <p:nvPr/>
        </p:nvSpPr>
        <p:spPr bwMode="auto">
          <a:xfrm>
            <a:off x="1357290" y="1214422"/>
            <a:ext cx="1676400" cy="685800"/>
          </a:xfrm>
          <a:prstGeom prst="roundRect">
            <a:avLst/>
          </a:prstGeom>
          <a:gradFill flip="none" rotWithShape="1">
            <a:gsLst>
              <a:gs pos="0">
                <a:schemeClr val="tx2">
                  <a:lumMod val="40000"/>
                  <a:lumOff val="60000"/>
                </a:schemeClr>
              </a:gs>
              <a:gs pos="55000">
                <a:schemeClr val="tx2">
                  <a:lumMod val="60000"/>
                  <a:lumOff val="40000"/>
                </a:schemeClr>
              </a:gs>
              <a:gs pos="100000">
                <a:schemeClr val="tx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Target:</a:t>
            </a:r>
          </a:p>
          <a:p>
            <a:pPr defTabSz="914099" fontAlgn="base">
              <a:spcBef>
                <a:spcPct val="0"/>
              </a:spcBef>
              <a:spcAft>
                <a:spcPct val="0"/>
              </a:spcAft>
            </a:pPr>
            <a:r>
              <a:rPr lang="en-US" sz="1600" dirty="0" smtClean="0">
                <a:solidFill>
                  <a:schemeClr val="bg1"/>
                </a:solidFill>
                <a:latin typeface="Segoe" pitchFamily="34" charset="0"/>
              </a:rPr>
              <a:t>Managed</a:t>
            </a:r>
          </a:p>
        </p:txBody>
      </p:sp>
      <p:sp>
        <p:nvSpPr>
          <p:cNvPr id="9" name="Rounded Rectangle 8"/>
          <p:cNvSpPr/>
          <p:nvPr/>
        </p:nvSpPr>
        <p:spPr bwMode="auto">
          <a:xfrm>
            <a:off x="3338490" y="1214422"/>
            <a:ext cx="1676400" cy="685800"/>
          </a:xfrm>
          <a:prstGeom prst="roundRect">
            <a:avLst/>
          </a:prstGeom>
          <a:gradFill flip="none" rotWithShape="1">
            <a:gsLst>
              <a:gs pos="0">
                <a:schemeClr val="tx2">
                  <a:lumMod val="40000"/>
                  <a:lumOff val="60000"/>
                </a:schemeClr>
              </a:gs>
              <a:gs pos="55000">
                <a:schemeClr val="tx2">
                  <a:lumMod val="60000"/>
                  <a:lumOff val="40000"/>
                </a:schemeClr>
              </a:gs>
              <a:gs pos="100000">
                <a:schemeClr val="tx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Target:</a:t>
            </a:r>
          </a:p>
          <a:p>
            <a:pPr defTabSz="914099" fontAlgn="base">
              <a:spcBef>
                <a:spcPct val="0"/>
              </a:spcBef>
              <a:spcAft>
                <a:spcPct val="0"/>
              </a:spcAft>
            </a:pPr>
            <a:r>
              <a:rPr lang="en-US" sz="1600" dirty="0" smtClean="0">
                <a:solidFill>
                  <a:schemeClr val="bg1"/>
                </a:solidFill>
                <a:latin typeface="Segoe" pitchFamily="34" charset="0"/>
              </a:rPr>
              <a:t>MFC native</a:t>
            </a:r>
          </a:p>
        </p:txBody>
      </p:sp>
      <p:sp>
        <p:nvSpPr>
          <p:cNvPr id="10" name="Rounded Rectangle 9"/>
          <p:cNvSpPr/>
          <p:nvPr/>
        </p:nvSpPr>
        <p:spPr bwMode="auto">
          <a:xfrm>
            <a:off x="5319690" y="1214422"/>
            <a:ext cx="1676400" cy="685800"/>
          </a:xfrm>
          <a:prstGeom prst="roundRect">
            <a:avLst/>
          </a:prstGeom>
          <a:gradFill flip="none" rotWithShape="1">
            <a:gsLst>
              <a:gs pos="0">
                <a:schemeClr val="tx2">
                  <a:lumMod val="40000"/>
                  <a:lumOff val="60000"/>
                </a:schemeClr>
              </a:gs>
              <a:gs pos="55000">
                <a:schemeClr val="tx2">
                  <a:lumMod val="60000"/>
                  <a:lumOff val="40000"/>
                </a:schemeClr>
              </a:gs>
              <a:gs pos="100000">
                <a:schemeClr val="tx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Target:</a:t>
            </a:r>
          </a:p>
          <a:p>
            <a:pPr defTabSz="914099" fontAlgn="base">
              <a:spcBef>
                <a:spcPct val="0"/>
              </a:spcBef>
              <a:spcAft>
                <a:spcPct val="0"/>
              </a:spcAft>
            </a:pPr>
            <a:r>
              <a:rPr lang="en-US" sz="1600" dirty="0" smtClean="0">
                <a:solidFill>
                  <a:schemeClr val="bg1"/>
                </a:solidFill>
                <a:latin typeface="Segoe" pitchFamily="34" charset="0"/>
              </a:rPr>
              <a:t>Native</a:t>
            </a:r>
          </a:p>
        </p:txBody>
      </p:sp>
      <p:sp>
        <p:nvSpPr>
          <p:cNvPr id="11" name="Rounded Rectangle 10"/>
          <p:cNvSpPr/>
          <p:nvPr/>
        </p:nvSpPr>
        <p:spPr bwMode="auto">
          <a:xfrm>
            <a:off x="1357290" y="2000240"/>
            <a:ext cx="1676400" cy="571504"/>
          </a:xfrm>
          <a:prstGeom prst="roundRect">
            <a:avLst/>
          </a:prstGeom>
          <a:gradFill flip="none" rotWithShape="1">
            <a:gsLst>
              <a:gs pos="0">
                <a:schemeClr val="accent3">
                  <a:lumMod val="40000"/>
                  <a:lumOff val="60000"/>
                </a:schemeClr>
              </a:gs>
              <a:gs pos="55000">
                <a:schemeClr val="accent3">
                  <a:lumMod val="60000"/>
                  <a:lumOff val="40000"/>
                </a:schemeClr>
              </a:gs>
              <a:gs pos="100000">
                <a:schemeClr val="accent3">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needs .NET Framework 3.5</a:t>
            </a:r>
          </a:p>
        </p:txBody>
      </p:sp>
      <p:sp>
        <p:nvSpPr>
          <p:cNvPr id="12" name="Rounded Rectangle 11"/>
          <p:cNvSpPr/>
          <p:nvPr/>
        </p:nvSpPr>
        <p:spPr bwMode="auto">
          <a:xfrm>
            <a:off x="3338490" y="2000240"/>
            <a:ext cx="1676400" cy="571504"/>
          </a:xfrm>
          <a:prstGeom prst="roundRect">
            <a:avLst/>
          </a:prstGeom>
          <a:gradFill flip="none" rotWithShape="1">
            <a:gsLst>
              <a:gs pos="0">
                <a:schemeClr val="accent3">
                  <a:lumMod val="40000"/>
                  <a:lumOff val="60000"/>
                </a:schemeClr>
              </a:gs>
              <a:gs pos="55000">
                <a:schemeClr val="accent3">
                  <a:lumMod val="60000"/>
                  <a:lumOff val="40000"/>
                </a:schemeClr>
              </a:gs>
              <a:gs pos="100000">
                <a:schemeClr val="accent3">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Windows 2000 or later</a:t>
            </a:r>
          </a:p>
        </p:txBody>
      </p:sp>
      <p:sp>
        <p:nvSpPr>
          <p:cNvPr id="13" name="Rounded Rectangle 12"/>
          <p:cNvSpPr/>
          <p:nvPr/>
        </p:nvSpPr>
        <p:spPr bwMode="auto">
          <a:xfrm>
            <a:off x="5319690" y="2000240"/>
            <a:ext cx="1676400" cy="571504"/>
          </a:xfrm>
          <a:prstGeom prst="roundRect">
            <a:avLst/>
          </a:prstGeom>
          <a:gradFill flip="none" rotWithShape="1">
            <a:gsLst>
              <a:gs pos="0">
                <a:schemeClr val="accent3">
                  <a:lumMod val="40000"/>
                  <a:lumOff val="60000"/>
                </a:schemeClr>
              </a:gs>
              <a:gs pos="55000">
                <a:schemeClr val="accent3">
                  <a:lumMod val="60000"/>
                  <a:lumOff val="40000"/>
                </a:schemeClr>
              </a:gs>
              <a:gs pos="100000">
                <a:schemeClr val="accent3">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Windows Vista or later</a:t>
            </a:r>
          </a:p>
        </p:txBody>
      </p:sp>
      <p:sp>
        <p:nvSpPr>
          <p:cNvPr id="14" name="Rounded Rectangle 13"/>
          <p:cNvSpPr/>
          <p:nvPr/>
        </p:nvSpPr>
        <p:spPr bwMode="auto">
          <a:xfrm>
            <a:off x="1357290" y="2671762"/>
            <a:ext cx="1676400" cy="828676"/>
          </a:xfrm>
          <a:prstGeom prst="roundRect">
            <a:avLst/>
          </a:prstGeom>
          <a:gradFill flip="none" rotWithShape="1">
            <a:gsLst>
              <a:gs pos="0">
                <a:schemeClr val="accent2">
                  <a:lumMod val="40000"/>
                  <a:lumOff val="60000"/>
                </a:schemeClr>
              </a:gs>
              <a:gs pos="55000">
                <a:schemeClr val="accent2">
                  <a:lumMod val="60000"/>
                  <a:lumOff val="40000"/>
                </a:schemeClr>
              </a:gs>
              <a:gs pos="100000">
                <a:schemeClr val="accent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Office 2007 and Windows styles</a:t>
            </a:r>
          </a:p>
        </p:txBody>
      </p:sp>
      <p:sp>
        <p:nvSpPr>
          <p:cNvPr id="15" name="Rounded Rectangle 14"/>
          <p:cNvSpPr/>
          <p:nvPr/>
        </p:nvSpPr>
        <p:spPr bwMode="auto">
          <a:xfrm>
            <a:off x="3338490" y="2714620"/>
            <a:ext cx="1676400" cy="785818"/>
          </a:xfrm>
          <a:prstGeom prst="roundRect">
            <a:avLst/>
          </a:prstGeom>
          <a:gradFill flip="none" rotWithShape="1">
            <a:gsLst>
              <a:gs pos="0">
                <a:schemeClr val="accent2">
                  <a:lumMod val="40000"/>
                  <a:lumOff val="60000"/>
                </a:schemeClr>
              </a:gs>
              <a:gs pos="55000">
                <a:schemeClr val="accent2">
                  <a:lumMod val="60000"/>
                  <a:lumOff val="40000"/>
                </a:schemeClr>
              </a:gs>
              <a:gs pos="100000">
                <a:schemeClr val="accent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Office 2007 and Windows styles</a:t>
            </a:r>
            <a:endParaRPr lang="en-US" sz="1600" baseline="30000" dirty="0" smtClean="0">
              <a:solidFill>
                <a:schemeClr val="bg1"/>
              </a:solidFill>
              <a:latin typeface="Segoe" pitchFamily="34" charset="0"/>
            </a:endParaRPr>
          </a:p>
        </p:txBody>
      </p:sp>
      <p:sp>
        <p:nvSpPr>
          <p:cNvPr id="16" name="Rounded Rectangle 15"/>
          <p:cNvSpPr/>
          <p:nvPr/>
        </p:nvSpPr>
        <p:spPr bwMode="auto">
          <a:xfrm>
            <a:off x="5319690" y="2714620"/>
            <a:ext cx="1676400" cy="785818"/>
          </a:xfrm>
          <a:prstGeom prst="roundRect">
            <a:avLst/>
          </a:prstGeom>
          <a:gradFill flip="none" rotWithShape="1">
            <a:gsLst>
              <a:gs pos="0">
                <a:schemeClr val="accent2">
                  <a:lumMod val="40000"/>
                  <a:lumOff val="60000"/>
                </a:schemeClr>
              </a:gs>
              <a:gs pos="55000">
                <a:schemeClr val="accent2">
                  <a:lumMod val="60000"/>
                  <a:lumOff val="40000"/>
                </a:schemeClr>
              </a:gs>
              <a:gs pos="100000">
                <a:schemeClr val="accent2">
                  <a:lumMod val="75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Windows </a:t>
            </a:r>
            <a:br>
              <a:rPr lang="en-US" sz="1600" dirty="0" smtClean="0">
                <a:solidFill>
                  <a:schemeClr val="bg1"/>
                </a:solidFill>
                <a:latin typeface="Segoe" pitchFamily="34" charset="0"/>
              </a:rPr>
            </a:br>
            <a:r>
              <a:rPr lang="en-US" sz="1600" dirty="0" smtClean="0">
                <a:solidFill>
                  <a:schemeClr val="bg1"/>
                </a:solidFill>
                <a:latin typeface="Segoe" pitchFamily="34" charset="0"/>
              </a:rPr>
              <a:t>visual style</a:t>
            </a:r>
          </a:p>
        </p:txBody>
      </p:sp>
      <p:sp>
        <p:nvSpPr>
          <p:cNvPr id="17" name="Rounded Rectangle 16"/>
          <p:cNvSpPr/>
          <p:nvPr/>
        </p:nvSpPr>
        <p:spPr bwMode="auto">
          <a:xfrm>
            <a:off x="1357290" y="3567098"/>
            <a:ext cx="1676400" cy="1004910"/>
          </a:xfrm>
          <a:prstGeom prst="roundRect">
            <a:avLst/>
          </a:prstGeom>
          <a:gradFill flip="none" rotWithShape="1">
            <a:gsLst>
              <a:gs pos="0">
                <a:schemeClr val="tx1">
                  <a:lumMod val="85000"/>
                </a:schemeClr>
              </a:gs>
              <a:gs pos="55000">
                <a:schemeClr val="tx1">
                  <a:lumMod val="75000"/>
                </a:schemeClr>
              </a:gs>
              <a:gs pos="100000">
                <a:schemeClr val="tx1">
                  <a:lumMod val="50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Coming soon…</a:t>
            </a:r>
            <a:br>
              <a:rPr lang="en-US" sz="1600" dirty="0" smtClean="0">
                <a:solidFill>
                  <a:schemeClr val="bg1"/>
                </a:solidFill>
                <a:latin typeface="Segoe" pitchFamily="34" charset="0"/>
              </a:rPr>
            </a:br>
            <a:r>
              <a:rPr lang="en-US" sz="1600" dirty="0" smtClean="0">
                <a:solidFill>
                  <a:schemeClr val="bg1"/>
                </a:solidFill>
                <a:latin typeface="Segoe" pitchFamily="34" charset="0"/>
              </a:rPr>
              <a:t>Official release in 2009</a:t>
            </a:r>
          </a:p>
        </p:txBody>
      </p:sp>
      <p:sp>
        <p:nvSpPr>
          <p:cNvPr id="18" name="Rounded Rectangle 17"/>
          <p:cNvSpPr/>
          <p:nvPr/>
        </p:nvSpPr>
        <p:spPr bwMode="auto">
          <a:xfrm>
            <a:off x="3338490" y="3567098"/>
            <a:ext cx="1676400" cy="1004910"/>
          </a:xfrm>
          <a:prstGeom prst="roundRect">
            <a:avLst/>
          </a:prstGeom>
          <a:gradFill flip="none" rotWithShape="1">
            <a:gsLst>
              <a:gs pos="0">
                <a:schemeClr val="tx1">
                  <a:lumMod val="85000"/>
                </a:schemeClr>
              </a:gs>
              <a:gs pos="55000">
                <a:schemeClr val="tx1">
                  <a:lumMod val="75000"/>
                </a:schemeClr>
              </a:gs>
              <a:gs pos="100000">
                <a:schemeClr val="tx1">
                  <a:lumMod val="50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Available now in Visual Studio</a:t>
            </a:r>
            <a:r>
              <a:rPr lang="en-US" sz="1600" baseline="30000" dirty="0" smtClean="0"/>
              <a:t>®</a:t>
            </a:r>
            <a:r>
              <a:rPr lang="en-US" sz="1600" dirty="0" smtClean="0">
                <a:solidFill>
                  <a:schemeClr val="bg1"/>
                </a:solidFill>
                <a:latin typeface="Segoe" pitchFamily="34" charset="0"/>
              </a:rPr>
              <a:t> 2008 SP1</a:t>
            </a:r>
          </a:p>
        </p:txBody>
      </p:sp>
      <p:sp>
        <p:nvSpPr>
          <p:cNvPr id="19" name="Rounded Rectangle 18"/>
          <p:cNvSpPr/>
          <p:nvPr/>
        </p:nvSpPr>
        <p:spPr bwMode="auto">
          <a:xfrm>
            <a:off x="5319690" y="3567098"/>
            <a:ext cx="1676400" cy="1004910"/>
          </a:xfrm>
          <a:prstGeom prst="roundRect">
            <a:avLst/>
          </a:prstGeom>
          <a:gradFill flip="none" rotWithShape="1">
            <a:gsLst>
              <a:gs pos="0">
                <a:schemeClr val="tx1">
                  <a:lumMod val="85000"/>
                </a:schemeClr>
              </a:gs>
              <a:gs pos="55000">
                <a:schemeClr val="tx1">
                  <a:lumMod val="75000"/>
                </a:schemeClr>
              </a:gs>
              <a:gs pos="100000">
                <a:schemeClr val="tx1">
                  <a:lumMod val="50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solidFill>
                  <a:schemeClr val="bg1"/>
                </a:solidFill>
                <a:latin typeface="Segoe" pitchFamily="34" charset="0"/>
              </a:rPr>
              <a:t>Coming soon…</a:t>
            </a:r>
          </a:p>
          <a:p>
            <a:pPr defTabSz="914099" fontAlgn="base">
              <a:spcBef>
                <a:spcPct val="0"/>
              </a:spcBef>
              <a:spcAft>
                <a:spcPct val="0"/>
              </a:spcAft>
            </a:pPr>
            <a:r>
              <a:rPr lang="en-US" sz="1600" dirty="0" smtClean="0">
                <a:solidFill>
                  <a:schemeClr val="bg1"/>
                </a:solidFill>
                <a:latin typeface="Segoe" pitchFamily="34" charset="0"/>
              </a:rPr>
              <a:t>Ships with Windows 7</a:t>
            </a:r>
          </a:p>
        </p:txBody>
      </p:sp>
      <p:sp>
        <p:nvSpPr>
          <p:cNvPr id="20" name="TextBox 19"/>
          <p:cNvSpPr txBox="1"/>
          <p:nvPr/>
        </p:nvSpPr>
        <p:spPr>
          <a:xfrm>
            <a:off x="387350" y="6159762"/>
            <a:ext cx="8369300" cy="198196"/>
          </a:xfrm>
          <a:prstGeom prst="rect">
            <a:avLst/>
          </a:prstGeom>
          <a:noFill/>
        </p:spPr>
        <p:txBody>
          <a:bodyPr wrap="square" lIns="0" tIns="0" rIns="0" bIns="0" rtlCol="0">
            <a:spAutoFit/>
          </a:bodyPr>
          <a:lstStyle/>
          <a:p>
            <a:pPr algn="ctr">
              <a:lnSpc>
                <a:spcPct val="78000"/>
              </a:lnSpc>
            </a:pPr>
            <a:r>
              <a:rPr lang="en-US" sz="1600" i="1" baseline="30000" dirty="0" smtClean="0"/>
              <a:t>1</a:t>
            </a:r>
            <a:r>
              <a:rPr lang="en-US" sz="1600" i="1" dirty="0" smtClean="0"/>
              <a:t> Office 2007 style available now,  Windows style available 2009</a:t>
            </a:r>
            <a:endParaRPr lang="en-US" sz="1600" i="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Windows Ribbon API Overview</a:t>
            </a:r>
            <a:endParaRPr lang="en-US" dirty="0"/>
          </a:p>
        </p:txBody>
      </p:sp>
      <p:sp>
        <p:nvSpPr>
          <p:cNvPr id="6" name="Text Placeholder 5"/>
          <p:cNvSpPr>
            <a:spLocks noGrp="1"/>
          </p:cNvSpPr>
          <p:nvPr>
            <p:ph type="body" sz="quarter" idx="10"/>
          </p:nvPr>
        </p:nvSpPr>
        <p:spPr>
          <a:xfrm>
            <a:off x="381000" y="1071546"/>
            <a:ext cx="8382000" cy="5330690"/>
          </a:xfrm>
        </p:spPr>
        <p:txBody>
          <a:bodyPr/>
          <a:lstStyle/>
          <a:p>
            <a:r>
              <a:rPr lang="en-US" dirty="0" smtClean="0"/>
              <a:t>Windows 7 introduces a new, native API for creating Ribbon-based UIs</a:t>
            </a:r>
          </a:p>
          <a:p>
            <a:pPr lvl="1"/>
            <a:r>
              <a:rPr lang="en-US" dirty="0" smtClean="0"/>
              <a:t>COM-based API (includes </a:t>
            </a:r>
            <a:r>
              <a:rPr lang="en-US" dirty="0" err="1" smtClean="0"/>
              <a:t>UIRibbon.h</a:t>
            </a:r>
            <a:r>
              <a:rPr lang="en-US" dirty="0" smtClean="0"/>
              <a:t>)</a:t>
            </a:r>
          </a:p>
          <a:p>
            <a:r>
              <a:rPr lang="en-US" dirty="0" smtClean="0"/>
              <a:t>API will be available for Windows Vista in the future</a:t>
            </a:r>
          </a:p>
          <a:p>
            <a:r>
              <a:rPr lang="en-US" dirty="0" smtClean="0"/>
              <a:t>UI markup via XAML-based format</a:t>
            </a:r>
          </a:p>
          <a:p>
            <a:pPr lvl="1"/>
            <a:r>
              <a:rPr lang="en-US" dirty="0" smtClean="0"/>
              <a:t>Very similar to the WPF Ribbon syntax</a:t>
            </a:r>
          </a:p>
          <a:p>
            <a:r>
              <a:rPr lang="en-US" dirty="0" smtClean="0"/>
              <a:t>Feature parity (or almost) with Office 2007 Ribbon</a:t>
            </a:r>
          </a:p>
          <a:p>
            <a:r>
              <a:rPr lang="en-US" dirty="0" smtClean="0"/>
              <a:t>Used by Windows 7 in Microsoft Paint, WordPad, Live Movie Maker, and so 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20156" cy="1329595"/>
          </a:xfrm>
        </p:spPr>
        <p:txBody>
          <a:bodyPr/>
          <a:lstStyle/>
          <a:p>
            <a:r>
              <a:rPr smtClean="0"/>
              <a:t>W</a:t>
            </a:r>
            <a:r>
              <a:rPr lang="en-US" dirty="0" err="1" smtClean="0"/>
              <a:t>i</a:t>
            </a:r>
            <a:r>
              <a:rPr smtClean="0"/>
              <a:t>ndows Ribbon API Architecture</a:t>
            </a:r>
            <a:endParaRPr lang="en-US" dirty="0"/>
          </a:p>
        </p:txBody>
      </p:sp>
      <p:sp>
        <p:nvSpPr>
          <p:cNvPr id="4" name="Text Placeholder 2"/>
          <p:cNvSpPr>
            <a:spLocks noGrp="1"/>
          </p:cNvSpPr>
          <p:nvPr>
            <p:ph type="body" sz="quarter" idx="10"/>
          </p:nvPr>
        </p:nvSpPr>
        <p:spPr>
          <a:xfrm>
            <a:off x="428596" y="1142984"/>
            <a:ext cx="7672003" cy="2511457"/>
          </a:xfrm>
        </p:spPr>
        <p:txBody>
          <a:bodyPr/>
          <a:lstStyle/>
          <a:p>
            <a:pPr lvl="0"/>
            <a:r>
              <a:rPr lang="en-US" dirty="0" smtClean="0"/>
              <a:t>Strong Model-View-Controller separation</a:t>
            </a:r>
          </a:p>
          <a:p>
            <a:pPr lvl="0"/>
            <a:r>
              <a:rPr lang="en-US" dirty="0" smtClean="0"/>
              <a:t>Code and markup decoupling</a:t>
            </a:r>
          </a:p>
          <a:p>
            <a:pPr lvl="0"/>
            <a:r>
              <a:rPr lang="en-US" dirty="0" smtClean="0">
                <a:sym typeface="Wingdings" pitchFamily="2" charset="2"/>
              </a:rPr>
              <a:t>Small C++ API surface</a:t>
            </a:r>
          </a:p>
          <a:p>
            <a:endParaRPr lang="en-US" dirty="0" smtClean="0"/>
          </a:p>
        </p:txBody>
      </p:sp>
      <p:sp>
        <p:nvSpPr>
          <p:cNvPr id="5" name="Rounded Rectangle 4"/>
          <p:cNvSpPr/>
          <p:nvPr/>
        </p:nvSpPr>
        <p:spPr bwMode="auto">
          <a:xfrm>
            <a:off x="533400" y="3124200"/>
            <a:ext cx="5715000" cy="3429000"/>
          </a:xfrm>
          <a:prstGeom prst="roundRect">
            <a:avLst/>
          </a:prstGeom>
          <a:gradFill flip="none" rotWithShape="1">
            <a:gsLst>
              <a:gs pos="0">
                <a:schemeClr val="accent2">
                  <a:lumMod val="20000"/>
                  <a:lumOff val="80000"/>
                </a:schemeClr>
              </a:gs>
              <a:gs pos="55000">
                <a:schemeClr val="accent2">
                  <a:lumMod val="40000"/>
                  <a:lumOff val="60000"/>
                </a:schemeClr>
              </a:gs>
              <a:gs pos="100000">
                <a:schemeClr val="accent2">
                  <a:lumMod val="60000"/>
                  <a:lumOff val="40000"/>
                </a:schemeClr>
              </a:gs>
            </a:gsLst>
            <a:lin ang="135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 name="Rounded Rectangle 5"/>
          <p:cNvSpPr/>
          <p:nvPr/>
        </p:nvSpPr>
        <p:spPr bwMode="auto">
          <a:xfrm>
            <a:off x="685800" y="3733800"/>
            <a:ext cx="2514600" cy="2667000"/>
          </a:xfrm>
          <a:prstGeom prst="roundRect">
            <a:avLst/>
          </a:prstGeom>
          <a:gradFill>
            <a:gsLst>
              <a:gs pos="0">
                <a:schemeClr val="accent2">
                  <a:lumMod val="60000"/>
                  <a:lumOff val="40000"/>
                </a:schemeClr>
              </a:gs>
              <a:gs pos="55000">
                <a:schemeClr val="accent2">
                  <a:lumMod val="75000"/>
                </a:schemeClr>
              </a:gs>
              <a:gs pos="100000">
                <a:schemeClr val="accent2">
                  <a:lumMod val="50000"/>
                </a:schemeClr>
              </a:gs>
            </a:gsLst>
            <a:lin ang="12600000" scaled="0"/>
          </a:gra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400" dirty="0" smtClean="0"/>
          </a:p>
          <a:p>
            <a:pPr algn="ctr"/>
            <a:r>
              <a:rPr lang="en-US" sz="2400" dirty="0" smtClean="0"/>
              <a:t>Markup</a:t>
            </a:r>
          </a:p>
          <a:p>
            <a:pPr algn="ctr"/>
            <a:r>
              <a:rPr lang="en-US" dirty="0" smtClean="0"/>
              <a:t>Organization of controls</a:t>
            </a:r>
          </a:p>
          <a:p>
            <a:r>
              <a:rPr lang="en-US" sz="1500" dirty="0" smtClean="0">
                <a:latin typeface="Consolas" pitchFamily="49" charset="0"/>
              </a:rPr>
              <a:t/>
            </a:r>
            <a:br>
              <a:rPr lang="en-US" sz="1500" dirty="0" smtClean="0">
                <a:latin typeface="Consolas" pitchFamily="49" charset="0"/>
              </a:rPr>
            </a:br>
            <a:r>
              <a:rPr lang="en-US" sz="1500" dirty="0" smtClean="0">
                <a:solidFill>
                  <a:schemeClr val="tx1">
                    <a:lumMod val="85000"/>
                  </a:schemeClr>
                </a:solidFill>
                <a:latin typeface="Consolas" pitchFamily="49" charset="0"/>
              </a:rPr>
              <a:t>&lt;Ribbon&gt;</a:t>
            </a:r>
          </a:p>
          <a:p>
            <a:r>
              <a:rPr lang="en-US" sz="1500" dirty="0" smtClean="0">
                <a:solidFill>
                  <a:schemeClr val="tx1">
                    <a:lumMod val="85000"/>
                  </a:schemeClr>
                </a:solidFill>
                <a:latin typeface="Consolas" pitchFamily="49" charset="0"/>
              </a:rPr>
              <a:t>   &lt;Tab&gt;</a:t>
            </a:r>
            <a:br>
              <a:rPr lang="en-US" sz="1500" dirty="0" smtClean="0">
                <a:solidFill>
                  <a:schemeClr val="tx1">
                    <a:lumMod val="85000"/>
                  </a:schemeClr>
                </a:solidFill>
                <a:latin typeface="Consolas" pitchFamily="49" charset="0"/>
              </a:rPr>
            </a:br>
            <a:r>
              <a:rPr lang="en-US" sz="1500" dirty="0" smtClean="0">
                <a:solidFill>
                  <a:schemeClr val="tx1">
                    <a:lumMod val="85000"/>
                  </a:schemeClr>
                </a:solidFill>
                <a:latin typeface="Consolas" pitchFamily="49" charset="0"/>
              </a:rPr>
              <a:t>      &lt;Button … /&gt;</a:t>
            </a:r>
          </a:p>
          <a:p>
            <a:r>
              <a:rPr lang="en-US" sz="1500" dirty="0" smtClean="0">
                <a:solidFill>
                  <a:schemeClr val="tx1">
                    <a:lumMod val="85000"/>
                  </a:schemeClr>
                </a:solidFill>
                <a:latin typeface="Consolas" pitchFamily="49" charset="0"/>
              </a:rPr>
              <a:t>   &lt;/Tab&gt;</a:t>
            </a:r>
          </a:p>
          <a:p>
            <a:r>
              <a:rPr lang="en-US" sz="1500" dirty="0" smtClean="0">
                <a:solidFill>
                  <a:schemeClr val="tx1">
                    <a:lumMod val="85000"/>
                  </a:schemeClr>
                </a:solidFill>
                <a:latin typeface="Consolas" pitchFamily="49" charset="0"/>
              </a:rPr>
              <a:t>&lt;/Ribbon&gt;</a:t>
            </a:r>
          </a:p>
          <a:p>
            <a:pPr algn="ctr" defTabSz="914099" fontAlgn="base">
              <a:spcBef>
                <a:spcPct val="0"/>
              </a:spcBef>
              <a:spcAft>
                <a:spcPct val="0"/>
              </a:spcAft>
            </a:pPr>
            <a:endParaRPr lang="en-US" sz="1500" dirty="0" smtClean="0">
              <a:solidFill>
                <a:srgbClr val="FFFFFF"/>
              </a:solidFill>
              <a:latin typeface="Consolas" pitchFamily="49" charset="0"/>
            </a:endParaRPr>
          </a:p>
        </p:txBody>
      </p:sp>
      <p:sp>
        <p:nvSpPr>
          <p:cNvPr id="7" name="Rounded Rectangle 6"/>
          <p:cNvSpPr/>
          <p:nvPr/>
        </p:nvSpPr>
        <p:spPr bwMode="auto">
          <a:xfrm>
            <a:off x="3581400" y="3657600"/>
            <a:ext cx="2514600" cy="2667000"/>
          </a:xfrm>
          <a:prstGeom prst="roundRect">
            <a:avLst/>
          </a:prstGeom>
          <a:gradFill>
            <a:gsLst>
              <a:gs pos="0">
                <a:schemeClr val="accent2">
                  <a:lumMod val="60000"/>
                  <a:lumOff val="40000"/>
                </a:schemeClr>
              </a:gs>
              <a:gs pos="55000">
                <a:schemeClr val="accent2">
                  <a:lumMod val="75000"/>
                </a:schemeClr>
              </a:gs>
              <a:gs pos="100000">
                <a:schemeClr val="accent2">
                  <a:lumMod val="50000"/>
                </a:schemeClr>
              </a:gs>
            </a:gsLst>
            <a:lin ang="12600000" scaled="0"/>
          </a:gra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2400" dirty="0" smtClean="0"/>
          </a:p>
          <a:p>
            <a:pPr algn="ctr"/>
            <a:r>
              <a:rPr lang="en-US" sz="2400" dirty="0" smtClean="0"/>
              <a:t>COM API</a:t>
            </a:r>
          </a:p>
          <a:p>
            <a:pPr algn="ctr"/>
            <a:r>
              <a:rPr lang="en-US" dirty="0" smtClean="0"/>
              <a:t>Initialization and</a:t>
            </a:r>
          </a:p>
          <a:p>
            <a:pPr algn="ctr"/>
            <a:r>
              <a:rPr lang="en-US" dirty="0" smtClean="0"/>
              <a:t>events handling</a:t>
            </a:r>
          </a:p>
          <a:p>
            <a:r>
              <a:rPr lang="en-US" sz="1500" dirty="0" smtClean="0">
                <a:latin typeface="Consolas" pitchFamily="49" charset="0"/>
              </a:rPr>
              <a:t/>
            </a:r>
            <a:br>
              <a:rPr lang="en-US" sz="1500" dirty="0" smtClean="0">
                <a:latin typeface="Consolas" pitchFamily="49" charset="0"/>
              </a:rPr>
            </a:br>
            <a:r>
              <a:rPr lang="en-US" sz="1400" dirty="0" err="1" smtClean="0">
                <a:solidFill>
                  <a:schemeClr val="tx1">
                    <a:lumMod val="85000"/>
                  </a:schemeClr>
                </a:solidFill>
                <a:latin typeface="Consolas" pitchFamily="49" charset="0"/>
              </a:rPr>
              <a:t>MyHandler</a:t>
            </a:r>
            <a:r>
              <a:rPr lang="en-US" sz="1400" dirty="0" smtClean="0">
                <a:solidFill>
                  <a:schemeClr val="tx1">
                    <a:lumMod val="85000"/>
                  </a:schemeClr>
                </a:solidFill>
                <a:latin typeface="Consolas" pitchFamily="49" charset="0"/>
              </a:rPr>
              <a:t>::Execute(…)</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    </a:t>
            </a:r>
            <a:r>
              <a:rPr lang="en-US" sz="1400" dirty="0" err="1" smtClean="0">
                <a:solidFill>
                  <a:schemeClr val="tx1">
                    <a:lumMod val="85000"/>
                  </a:schemeClr>
                </a:solidFill>
                <a:latin typeface="Consolas" pitchFamily="49" charset="0"/>
              </a:rPr>
              <a:t>DoStuff</a:t>
            </a:r>
            <a:r>
              <a:rPr lang="en-US" sz="1400" dirty="0" smtClean="0">
                <a:solidFill>
                  <a:schemeClr val="tx1">
                    <a:lumMod val="85000"/>
                  </a:schemeClr>
                </a:solidFill>
                <a:latin typeface="Consolas" pitchFamily="49" charset="0"/>
              </a:rPr>
              <a:t>();</a:t>
            </a:r>
            <a:br>
              <a:rPr lang="en-US" sz="1400" dirty="0" smtClean="0">
                <a:solidFill>
                  <a:schemeClr val="tx1">
                    <a:lumMod val="85000"/>
                  </a:schemeClr>
                </a:solidFill>
                <a:latin typeface="Consolas" pitchFamily="49" charset="0"/>
              </a:rPr>
            </a:br>
            <a:r>
              <a:rPr lang="en-US" sz="1400" dirty="0" smtClean="0">
                <a:solidFill>
                  <a:schemeClr val="tx1">
                    <a:lumMod val="85000"/>
                  </a:schemeClr>
                </a:solidFill>
                <a:latin typeface="Consolas" pitchFamily="49" charset="0"/>
              </a:rPr>
              <a:t>}</a:t>
            </a:r>
          </a:p>
          <a:p>
            <a:pPr algn="ctr" defTabSz="914099" fontAlgn="base">
              <a:spcBef>
                <a:spcPct val="0"/>
              </a:spcBef>
              <a:spcAft>
                <a:spcPct val="0"/>
              </a:spcAft>
            </a:pPr>
            <a:endParaRPr lang="en-US" sz="1500" dirty="0" smtClean="0">
              <a:solidFill>
                <a:srgbClr val="FFFFFF"/>
              </a:solidFill>
              <a:latin typeface="Consolas" pitchFamily="49" charset="0"/>
            </a:endParaRPr>
          </a:p>
        </p:txBody>
      </p:sp>
      <p:sp>
        <p:nvSpPr>
          <p:cNvPr id="8" name="Left-Right Arrow 7"/>
          <p:cNvSpPr/>
          <p:nvPr/>
        </p:nvSpPr>
        <p:spPr>
          <a:xfrm>
            <a:off x="2971800" y="4800600"/>
            <a:ext cx="838200" cy="381000"/>
          </a:xfrm>
          <a:prstGeom prst="leftRightArrow">
            <a:avLst/>
          </a:prstGeom>
          <a:gradFill flip="none" rotWithShape="1">
            <a:gsLst>
              <a:gs pos="0">
                <a:schemeClr val="tx1">
                  <a:lumMod val="85000"/>
                </a:schemeClr>
              </a:gs>
              <a:gs pos="7001">
                <a:schemeClr val="tx1">
                  <a:lumMod val="75000"/>
                </a:schemeClr>
              </a:gs>
              <a:gs pos="32001">
                <a:schemeClr val="tx1">
                  <a:lumMod val="75000"/>
                </a:schemeClr>
              </a:gs>
              <a:gs pos="100000">
                <a:srgbClr val="E6E6E6"/>
              </a:gs>
            </a:gsLst>
            <a:lin ang="5400000" scaled="1"/>
            <a:tileRect/>
          </a:gradFill>
          <a:ln>
            <a:noFill/>
          </a:ln>
          <a:effectLst>
            <a:outerShdw blurRad="50800" dist="38100" dir="2700000" algn="tl" rotWithShape="0">
              <a:prstClr val="black">
                <a:alpha val="40000"/>
              </a:prstClr>
            </a:outerShdw>
          </a:effectLst>
          <a:scene3d>
            <a:camera prst="orthographicFront"/>
            <a:lightRig rig="twoPt" dir="t"/>
          </a:scene3d>
          <a:sp3d prstMaterial="matte">
            <a:bevelT w="25400" h="254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TextBox 8"/>
          <p:cNvSpPr txBox="1"/>
          <p:nvPr/>
        </p:nvSpPr>
        <p:spPr>
          <a:xfrm>
            <a:off x="609600" y="3200400"/>
            <a:ext cx="5715000" cy="369332"/>
          </a:xfrm>
          <a:prstGeom prst="rect">
            <a:avLst/>
          </a:prstGeom>
          <a:noFill/>
        </p:spPr>
        <p:txBody>
          <a:bodyPr wrap="square" rtlCol="0">
            <a:spAutoFit/>
          </a:bodyPr>
          <a:lstStyle/>
          <a:p>
            <a:pPr algn="ctr"/>
            <a:r>
              <a:rPr lang="en-US" dirty="0" smtClean="0">
                <a:solidFill>
                  <a:schemeClr val="bg1"/>
                </a:solidFill>
              </a:rPr>
              <a:t>Windows Scenic Ribbon</a:t>
            </a:r>
            <a:endParaRPr lang="en-US" dirty="0">
              <a:solidFill>
                <a:schemeClr val="bg1"/>
              </a:solidFill>
            </a:endParaRPr>
          </a:p>
        </p:txBody>
      </p:sp>
      <p:sp>
        <p:nvSpPr>
          <p:cNvPr id="10" name="Rounded Rectangle 9"/>
          <p:cNvSpPr/>
          <p:nvPr/>
        </p:nvSpPr>
        <p:spPr bwMode="auto">
          <a:xfrm>
            <a:off x="6477000" y="3124200"/>
            <a:ext cx="2133600" cy="3352800"/>
          </a:xfrm>
          <a:prstGeom prst="roundRect">
            <a:avLst/>
          </a:prstGeom>
          <a:gradFill flip="none" rotWithShape="1">
            <a:gsLst>
              <a:gs pos="0">
                <a:schemeClr val="accent3">
                  <a:lumMod val="40000"/>
                  <a:lumOff val="60000"/>
                </a:schemeClr>
              </a:gs>
              <a:gs pos="55000">
                <a:schemeClr val="accent3">
                  <a:lumMod val="60000"/>
                  <a:lumOff val="40000"/>
                </a:schemeClr>
              </a:gs>
              <a:gs pos="100000">
                <a:schemeClr val="accent3">
                  <a:lumMod val="75000"/>
                </a:schemeClr>
              </a:gs>
            </a:gsLst>
            <a:lin ang="135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dirty="0" smtClean="0">
                <a:solidFill>
                  <a:schemeClr val="bg1"/>
                </a:solidFill>
              </a:rPr>
              <a:t>Application-specific business logic</a:t>
            </a:r>
          </a:p>
          <a:p>
            <a:pPr algn="ctr"/>
            <a:endParaRPr lang="en-US" sz="1400" dirty="0" smtClean="0">
              <a:solidFill>
                <a:schemeClr val="bg1"/>
              </a:solidFill>
            </a:endParaRPr>
          </a:p>
          <a:p>
            <a:pPr algn="ctr"/>
            <a:endParaRPr lang="en-US" sz="1400" dirty="0" smtClean="0">
              <a:solidFill>
                <a:schemeClr val="bg1"/>
              </a:solidFill>
            </a:endParaRPr>
          </a:p>
          <a:p>
            <a:r>
              <a:rPr lang="en-US" sz="1600" dirty="0" smtClean="0">
                <a:solidFill>
                  <a:schemeClr val="bg1"/>
                </a:solidFill>
                <a:latin typeface="Consolas" pitchFamily="49" charset="0"/>
              </a:rPr>
              <a:t> void </a:t>
            </a:r>
            <a:r>
              <a:rPr lang="en-US" sz="1600" dirty="0" err="1" smtClean="0">
                <a:solidFill>
                  <a:schemeClr val="bg1"/>
                </a:solidFill>
                <a:latin typeface="Consolas" pitchFamily="49" charset="0"/>
              </a:rPr>
              <a:t>DoStuff</a:t>
            </a:r>
            <a:r>
              <a:rPr lang="en-US" sz="1600" dirty="0" smtClean="0">
                <a:solidFill>
                  <a:schemeClr val="bg1"/>
                </a:solidFill>
                <a:latin typeface="Consolas" pitchFamily="49" charset="0"/>
              </a:rPr>
              <a:t>()</a:t>
            </a:r>
          </a:p>
          <a:p>
            <a:r>
              <a:rPr lang="en-US" sz="1600" dirty="0" smtClean="0">
                <a:solidFill>
                  <a:schemeClr val="bg1"/>
                </a:solidFill>
                <a:latin typeface="Consolas" pitchFamily="49" charset="0"/>
              </a:rPr>
              <a:t> {</a:t>
            </a:r>
          </a:p>
          <a:p>
            <a:r>
              <a:rPr lang="en-US" sz="1600" dirty="0" smtClean="0">
                <a:solidFill>
                  <a:schemeClr val="bg1"/>
                </a:solidFill>
                <a:latin typeface="Consolas" pitchFamily="49" charset="0"/>
              </a:rPr>
              <a:t>      …</a:t>
            </a:r>
          </a:p>
          <a:p>
            <a:r>
              <a:rPr lang="en-US" sz="1600" dirty="0" smtClean="0">
                <a:solidFill>
                  <a:schemeClr val="bg1"/>
                </a:solidFill>
                <a:latin typeface="Consolas" pitchFamily="49" charset="0"/>
              </a:rPr>
              <a:t>      …</a:t>
            </a:r>
          </a:p>
          <a:p>
            <a:r>
              <a:rPr lang="en-US" sz="1600" dirty="0" smtClean="0">
                <a:solidFill>
                  <a:schemeClr val="bg1"/>
                </a:solidFill>
                <a:latin typeface="Consolas" pitchFamily="49" charset="0"/>
              </a:rPr>
              <a:t> }</a:t>
            </a:r>
          </a:p>
          <a:p>
            <a:pPr algn="ctr" defTabSz="914099" fontAlgn="base">
              <a:spcBef>
                <a:spcPct val="0"/>
              </a:spcBef>
              <a:spcAft>
                <a:spcPct val="0"/>
              </a:spcAft>
            </a:pPr>
            <a:endParaRPr lang="en-US" sz="2300" dirty="0" smtClean="0">
              <a:solidFill>
                <a:srgbClr val="FFFFFF"/>
              </a:solidFill>
            </a:endParaRPr>
          </a:p>
        </p:txBody>
      </p:sp>
      <p:sp>
        <p:nvSpPr>
          <p:cNvPr id="11" name="Left-Right Arrow 10"/>
          <p:cNvSpPr/>
          <p:nvPr/>
        </p:nvSpPr>
        <p:spPr>
          <a:xfrm>
            <a:off x="5867400" y="4800600"/>
            <a:ext cx="838200" cy="381000"/>
          </a:xfrm>
          <a:prstGeom prst="leftRightArrow">
            <a:avLst/>
          </a:prstGeom>
          <a:gradFill flip="none" rotWithShape="1">
            <a:gsLst>
              <a:gs pos="0">
                <a:schemeClr val="tx1">
                  <a:lumMod val="85000"/>
                </a:schemeClr>
              </a:gs>
              <a:gs pos="7001">
                <a:schemeClr val="tx1">
                  <a:lumMod val="75000"/>
                </a:schemeClr>
              </a:gs>
              <a:gs pos="32001">
                <a:schemeClr val="tx1">
                  <a:lumMod val="75000"/>
                </a:schemeClr>
              </a:gs>
              <a:gs pos="100000">
                <a:srgbClr val="E6E6E6"/>
              </a:gs>
            </a:gsLst>
            <a:lin ang="5400000" scaled="1"/>
            <a:tileRect/>
          </a:gradFill>
          <a:ln>
            <a:noFill/>
          </a:ln>
          <a:effectLst>
            <a:outerShdw blurRad="50800" dist="38100" dir="2700000" algn="tl" rotWithShape="0">
              <a:prstClr val="black">
                <a:alpha val="40000"/>
              </a:prstClr>
            </a:outerShdw>
          </a:effectLst>
          <a:scene3d>
            <a:camera prst="orthographicFront"/>
            <a:lightRig rig="twoPt" dir="t"/>
          </a:scene3d>
          <a:sp3d prstMaterial="matte">
            <a:bevelT w="25400" h="254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20156" cy="1329595"/>
          </a:xfrm>
        </p:spPr>
        <p:txBody>
          <a:bodyPr/>
          <a:lstStyle/>
          <a:p>
            <a:r>
              <a:rPr smtClean="0"/>
              <a:t>Windows </a:t>
            </a:r>
            <a:r>
              <a:rPr/>
              <a:t>Ribbon API Architecture</a:t>
            </a:r>
            <a:endParaRPr lang="en-US" dirty="0"/>
          </a:p>
        </p:txBody>
      </p:sp>
      <p:sp>
        <p:nvSpPr>
          <p:cNvPr id="3" name="Text Placeholder 2"/>
          <p:cNvSpPr>
            <a:spLocks noGrp="1"/>
          </p:cNvSpPr>
          <p:nvPr>
            <p:ph type="body" sz="quarter" idx="10"/>
          </p:nvPr>
        </p:nvSpPr>
        <p:spPr>
          <a:xfrm>
            <a:off x="381000" y="1411552"/>
            <a:ext cx="8382000" cy="3834896"/>
          </a:xfrm>
        </p:spPr>
        <p:txBody>
          <a:bodyPr/>
          <a:lstStyle/>
          <a:p>
            <a:r>
              <a:rPr lang="en-US" dirty="0" smtClean="0"/>
              <a:t>Focuses on commands, not controls or representation details</a:t>
            </a:r>
          </a:p>
          <a:p>
            <a:pPr lvl="1"/>
            <a:r>
              <a:rPr lang="en-US" dirty="0" smtClean="0"/>
              <a:t>Sometimes called intent-based UI</a:t>
            </a:r>
          </a:p>
          <a:p>
            <a:pPr lvl="1"/>
            <a:r>
              <a:rPr lang="en-US" dirty="0" smtClean="0"/>
              <a:t>Also can be viewed as “command framework”</a:t>
            </a:r>
          </a:p>
          <a:p>
            <a:r>
              <a:rPr lang="en-US" dirty="0" smtClean="0"/>
              <a:t>Automatically adjusts the UI based on state retrieved from the host application</a:t>
            </a:r>
          </a:p>
          <a:p>
            <a:endParaRPr lang="en-US" dirty="0" smtClean="0"/>
          </a:p>
          <a:p>
            <a:pPr lvl="1">
              <a:buNone/>
            </a:pP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1325</Words>
  <Application>Microsoft Office PowerPoint</Application>
  <PresentationFormat>On-screen Show (4:3)</PresentationFormat>
  <Paragraphs>283</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Win7 Rhythm template_V01</vt:lpstr>
      <vt:lpstr>White with Courier font for code slides</vt:lpstr>
      <vt:lpstr>Windows 7 Training</vt:lpstr>
      <vt:lpstr>Windows® Ribbon</vt:lpstr>
      <vt:lpstr>Agenda</vt:lpstr>
      <vt:lpstr>Microsoft ® Office 2007 Ribbon</vt:lpstr>
      <vt:lpstr>Windows Scenic Ribbon</vt:lpstr>
      <vt:lpstr>The Ribbon Landscape</vt:lpstr>
      <vt:lpstr>Windows Ribbon API Overview</vt:lpstr>
      <vt:lpstr>Windows Ribbon API Architecture</vt:lpstr>
      <vt:lpstr>Windows Ribbon API Architecture</vt:lpstr>
      <vt:lpstr>Windows Ribbon Controls</vt:lpstr>
      <vt:lpstr>Ribbon Markup – Commands Section</vt:lpstr>
      <vt:lpstr>Ribbon Markup – Views Section</vt:lpstr>
      <vt:lpstr>More About Views</vt:lpstr>
      <vt:lpstr>Ribbon Markup</vt:lpstr>
      <vt:lpstr>Application Modes</vt:lpstr>
      <vt:lpstr>Windows 7 Ribbon</vt:lpstr>
      <vt:lpstr>Windows Ribbon API Interfaces</vt:lpstr>
      <vt:lpstr>Integrating Windows Ribbon</vt:lpstr>
      <vt:lpstr>Windows Ribbon API Initialization</vt:lpstr>
      <vt:lpstr>Windows Ribbon API Event Handling</vt:lpstr>
      <vt:lpstr>Windows Ribbon API Event Handling</vt:lpstr>
      <vt:lpstr>Windows Ribbon API Event Handling</vt:lpstr>
      <vt:lpstr>Windows Ribbon API Event Handling</vt:lpstr>
      <vt:lpstr>Windows Ribbon</vt:lpstr>
      <vt:lpstr>Windows Ribbon</vt:lpstr>
      <vt:lpstr>Windows Ribbon</vt:lpstr>
      <vt:lpstr>Slide 27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2009-05-11T19:49:07Z</dcterms:created>
  <dcterms:modified xsi:type="dcterms:W3CDTF">2009-05-11T19:49:13Z</dcterms:modified>
</cp:coreProperties>
</file>