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64"/>
  </p:notesMasterIdLst>
  <p:handoutMasterIdLst>
    <p:handoutMasterId r:id="rId65"/>
  </p:handoutMasterIdLst>
  <p:sldIdLst>
    <p:sldId id="339" r:id="rId3"/>
    <p:sldId id="257" r:id="rId4"/>
    <p:sldId id="343" r:id="rId5"/>
    <p:sldId id="344" r:id="rId6"/>
    <p:sldId id="345" r:id="rId7"/>
    <p:sldId id="346" r:id="rId8"/>
    <p:sldId id="347" r:id="rId9"/>
    <p:sldId id="348" r:id="rId10"/>
    <p:sldId id="291" r:id="rId11"/>
    <p:sldId id="335" r:id="rId12"/>
    <p:sldId id="350" r:id="rId13"/>
    <p:sldId id="290" r:id="rId14"/>
    <p:sldId id="292" r:id="rId15"/>
    <p:sldId id="293" r:id="rId16"/>
    <p:sldId id="294" r:id="rId17"/>
    <p:sldId id="295" r:id="rId18"/>
    <p:sldId id="296" r:id="rId19"/>
    <p:sldId id="297" r:id="rId20"/>
    <p:sldId id="301" r:id="rId21"/>
    <p:sldId id="349" r:id="rId22"/>
    <p:sldId id="298" r:id="rId23"/>
    <p:sldId id="300" r:id="rId24"/>
    <p:sldId id="299" r:id="rId25"/>
    <p:sldId id="351" r:id="rId26"/>
    <p:sldId id="352" r:id="rId27"/>
    <p:sldId id="340" r:id="rId28"/>
    <p:sldId id="341" r:id="rId29"/>
    <p:sldId id="342" r:id="rId30"/>
    <p:sldId id="302" r:id="rId31"/>
    <p:sldId id="308" r:id="rId32"/>
    <p:sldId id="303" r:id="rId33"/>
    <p:sldId id="305" r:id="rId34"/>
    <p:sldId id="307" r:id="rId35"/>
    <p:sldId id="306" r:id="rId36"/>
    <p:sldId id="309" r:id="rId37"/>
    <p:sldId id="311" r:id="rId38"/>
    <p:sldId id="312" r:id="rId39"/>
    <p:sldId id="313" r:id="rId40"/>
    <p:sldId id="314" r:id="rId41"/>
    <p:sldId id="315" r:id="rId42"/>
    <p:sldId id="317" r:id="rId43"/>
    <p:sldId id="324" r:id="rId44"/>
    <p:sldId id="319" r:id="rId45"/>
    <p:sldId id="325" r:id="rId46"/>
    <p:sldId id="326" r:id="rId47"/>
    <p:sldId id="320" r:id="rId48"/>
    <p:sldId id="328" r:id="rId49"/>
    <p:sldId id="329" r:id="rId50"/>
    <p:sldId id="327" r:id="rId51"/>
    <p:sldId id="321" r:id="rId52"/>
    <p:sldId id="322" r:id="rId53"/>
    <p:sldId id="330" r:id="rId54"/>
    <p:sldId id="323" r:id="rId55"/>
    <p:sldId id="331" r:id="rId56"/>
    <p:sldId id="338" r:id="rId57"/>
    <p:sldId id="353" r:id="rId58"/>
    <p:sldId id="318" r:id="rId59"/>
    <p:sldId id="337" r:id="rId60"/>
    <p:sldId id="332" r:id="rId61"/>
    <p:sldId id="333" r:id="rId62"/>
    <p:sldId id="271" r:id="rId6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70301" autoAdjust="0"/>
  </p:normalViewPr>
  <p:slideViewPr>
    <p:cSldViewPr>
      <p:cViewPr varScale="1">
        <p:scale>
          <a:sx n="78" d="100"/>
          <a:sy n="78" d="100"/>
        </p:scale>
        <p:origin x="-2058" y="-84"/>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12:37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file:///\\dpeserver\client\Windows%207\RC\Training\Student%20Kit\Module01_Taskbar\Deck\P4ColorHoverDelighter.wmv"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Color Hot-Tracking</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smtClean="0"/>
              <a:t>video</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4ColorHoverDelighter.wmv">
            <a:hlinkClick r:id="" action="ppaction://media"/>
          </p:cNvPr>
          <p:cNvPicPr>
            <a:picLocks noRot="1" noChangeAspect="1"/>
          </p:cNvPicPr>
          <p:nvPr>
            <a:videoFile r:link="rId1"/>
          </p:nvPr>
        </p:nvPicPr>
        <p:blipFill>
          <a:blip r:embed="rId4"/>
          <a:stretch>
            <a:fillRect/>
          </a:stretch>
        </p:blipFill>
        <p:spPr>
          <a:xfrm>
            <a:off x="169334" y="952500"/>
            <a:ext cx="8805333" cy="4953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Design Goals For New Taskbar</a:t>
            </a:r>
            <a:endParaRPr lang="en-US" dirty="0"/>
          </a:p>
        </p:txBody>
      </p:sp>
      <p:sp>
        <p:nvSpPr>
          <p:cNvPr id="5" name="Content Placeholder 4"/>
          <p:cNvSpPr>
            <a:spLocks noGrp="1"/>
          </p:cNvSpPr>
          <p:nvPr>
            <p:ph idx="1"/>
          </p:nvPr>
        </p:nvSpPr>
        <p:spPr>
          <a:xfrm>
            <a:off x="381000" y="1219200"/>
            <a:ext cx="8382000" cy="4795159"/>
          </a:xfrm>
        </p:spPr>
        <p:txBody>
          <a:bodyPr/>
          <a:lstStyle/>
          <a:p>
            <a:r>
              <a:rPr lang="en-US" dirty="0" smtClean="0"/>
              <a:t>Single launch surface for frequent programs and destinations</a:t>
            </a:r>
          </a:p>
          <a:p>
            <a:pPr lvl="1"/>
            <a:r>
              <a:rPr lang="en-US" dirty="0" smtClean="0"/>
              <a:t>Things you use all the time are at your fingertips</a:t>
            </a:r>
          </a:p>
          <a:p>
            <a:r>
              <a:rPr lang="en-US" dirty="0" smtClean="0"/>
              <a:t>Easily controllable</a:t>
            </a:r>
          </a:p>
          <a:p>
            <a:pPr lvl="1"/>
            <a:r>
              <a:rPr lang="en-US" dirty="0" smtClean="0"/>
              <a:t>Manage your windows with confidence</a:t>
            </a:r>
          </a:p>
          <a:p>
            <a:r>
              <a:rPr lang="en-US" dirty="0" smtClean="0"/>
              <a:t>Clean, noise-free, and simple</a:t>
            </a:r>
          </a:p>
          <a:p>
            <a:r>
              <a:rPr lang="en-US" dirty="0" smtClean="0"/>
              <a:t>Revolution</a:t>
            </a:r>
          </a:p>
          <a:p>
            <a:pPr lvl="1"/>
            <a:r>
              <a:rPr lang="en-US" dirty="0" smtClean="0"/>
              <a:t>New User Experience design guidelines</a:t>
            </a:r>
          </a:p>
          <a:p>
            <a:pPr lvl="1"/>
            <a:r>
              <a:rPr lang="en-US" dirty="0" smtClean="0"/>
              <a:t>New opportunities for extensibility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The New Taskbar</a:t>
            </a:r>
            <a:endParaRPr lang="en-US" dirty="0"/>
          </a:p>
        </p:txBody>
      </p:sp>
      <p:sp>
        <p:nvSpPr>
          <p:cNvPr id="5" name="Subtitle 4"/>
          <p:cNvSpPr>
            <a:spLocks noGrp="1"/>
          </p:cNvSpPr>
          <p:nvPr>
            <p:ph type="subTitle" idx="1"/>
          </p:nvPr>
        </p:nvSpPr>
        <p:spPr/>
        <p:txBody>
          <a:bodyPr/>
          <a:lstStyle/>
          <a:p>
            <a:r>
              <a:rPr lang="en-US" dirty="0" smtClean="0"/>
              <a:t>…and beyond</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Rest of This Session</a:t>
            </a:r>
            <a:endParaRPr lang="en-US" dirty="0"/>
          </a:p>
        </p:txBody>
      </p:sp>
      <p:sp>
        <p:nvSpPr>
          <p:cNvPr id="3" name="Text Placeholder 2"/>
          <p:cNvSpPr>
            <a:spLocks noGrp="1"/>
          </p:cNvSpPr>
          <p:nvPr>
            <p:ph type="body" sz="quarter" idx="10"/>
          </p:nvPr>
        </p:nvSpPr>
        <p:spPr>
          <a:xfrm>
            <a:off x="381000" y="1411552"/>
            <a:ext cx="8382000" cy="2068259"/>
          </a:xfrm>
        </p:spPr>
        <p:txBody>
          <a:bodyPr/>
          <a:lstStyle/>
          <a:p>
            <a:r>
              <a:rPr lang="en-US" dirty="0" smtClean="0"/>
              <a:t>Managed and native APIs</a:t>
            </a:r>
          </a:p>
          <a:p>
            <a:r>
              <a:rPr lang="en-US" dirty="0" smtClean="0"/>
              <a:t>Best practices and UI guidelines</a:t>
            </a:r>
          </a:p>
          <a:p>
            <a:r>
              <a:rPr lang="en-US" dirty="0" smtClean="0"/>
              <a:t>A word about compatibility</a:t>
            </a:r>
          </a:p>
          <a:p>
            <a:r>
              <a:rPr lang="en-US" dirty="0" smtClean="0"/>
              <a:t>Lab: Make your application taskbar-friendly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Terminology and Topics</a:t>
            </a:r>
            <a:endParaRPr lang="en-US" dirty="0"/>
          </a:p>
        </p:txBody>
      </p:sp>
      <p:sp>
        <p:nvSpPr>
          <p:cNvPr id="3" name="Text Placeholder 2"/>
          <p:cNvSpPr>
            <a:spLocks noGrp="1"/>
          </p:cNvSpPr>
          <p:nvPr>
            <p:ph type="body" sz="quarter" idx="10"/>
          </p:nvPr>
        </p:nvSpPr>
        <p:spPr>
          <a:xfrm>
            <a:off x="381000" y="1411552"/>
            <a:ext cx="8382000" cy="4038029"/>
          </a:xfrm>
        </p:spPr>
        <p:txBody>
          <a:bodyPr/>
          <a:lstStyle/>
          <a:p>
            <a:r>
              <a:rPr lang="en-US" dirty="0" smtClean="0"/>
              <a:t>Taskbar buttons and application ID</a:t>
            </a:r>
          </a:p>
          <a:p>
            <a:r>
              <a:rPr lang="en-US" dirty="0" smtClean="0"/>
              <a:t>Jump lists, destinations, and tasks</a:t>
            </a:r>
          </a:p>
          <a:p>
            <a:r>
              <a:rPr lang="en-US" dirty="0" smtClean="0"/>
              <a:t>Thumbnail toolbars</a:t>
            </a:r>
          </a:p>
          <a:p>
            <a:r>
              <a:rPr lang="en-US" dirty="0" smtClean="0"/>
              <a:t>Overlay icons and progress icons</a:t>
            </a:r>
          </a:p>
          <a:p>
            <a:r>
              <a:rPr lang="en-US" dirty="0" smtClean="0"/>
              <a:t>Custom thumbnail and peek</a:t>
            </a:r>
          </a:p>
          <a:p>
            <a:r>
              <a:rPr lang="en-US" dirty="0" smtClean="0"/>
              <a:t>Custom switching functionality (multiple-document interface or tabbed-document interface)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Taskbar Buttons</a:t>
            </a:r>
            <a:endParaRPr lang="en-US" dirty="0"/>
          </a:p>
        </p:txBody>
      </p:sp>
      <p:sp>
        <p:nvSpPr>
          <p:cNvPr id="3" name="Text Placeholder 2"/>
          <p:cNvSpPr>
            <a:spLocks noGrp="1"/>
          </p:cNvSpPr>
          <p:nvPr>
            <p:ph type="body" sz="quarter" idx="10"/>
          </p:nvPr>
        </p:nvSpPr>
        <p:spPr>
          <a:xfrm>
            <a:off x="381000" y="1411552"/>
            <a:ext cx="8382000" cy="2339102"/>
          </a:xfrm>
        </p:spPr>
        <p:txBody>
          <a:bodyPr/>
          <a:lstStyle/>
          <a:p>
            <a:r>
              <a:rPr lang="en-US" dirty="0" smtClean="0"/>
              <a:t>Consolidation</a:t>
            </a:r>
          </a:p>
          <a:p>
            <a:pPr lvl="1"/>
            <a:r>
              <a:rPr lang="en-US" dirty="0" smtClean="0"/>
              <a:t>Quick launch</a:t>
            </a:r>
          </a:p>
          <a:p>
            <a:pPr lvl="1"/>
            <a:r>
              <a:rPr lang="en-US" dirty="0" smtClean="0"/>
              <a:t>Notification area icon</a:t>
            </a:r>
          </a:p>
          <a:p>
            <a:pPr lvl="1"/>
            <a:r>
              <a:rPr lang="en-US" dirty="0" smtClean="0"/>
              <a:t>Desktop shortcut</a:t>
            </a:r>
          </a:p>
          <a:p>
            <a:pPr lvl="1"/>
            <a:r>
              <a:rPr lang="en-US" dirty="0" smtClean="0"/>
              <a:t>Running application windows</a:t>
            </a:r>
            <a:endParaRPr lang="en-US" dirty="0"/>
          </a:p>
        </p:txBody>
      </p:sp>
      <p:pic>
        <p:nvPicPr>
          <p:cNvPr id="1027" name="Picture 3"/>
          <p:cNvPicPr>
            <a:picLocks noChangeAspect="1" noChangeArrowheads="1"/>
          </p:cNvPicPr>
          <p:nvPr/>
        </p:nvPicPr>
        <p:blipFill>
          <a:blip r:embed="rId3"/>
          <a:srcRect/>
          <a:stretch>
            <a:fillRect/>
          </a:stretch>
        </p:blipFill>
        <p:spPr bwMode="auto">
          <a:xfrm>
            <a:off x="0" y="4942862"/>
            <a:ext cx="9144000" cy="729276"/>
          </a:xfrm>
          <a:prstGeom prst="rect">
            <a:avLst/>
          </a:prstGeom>
          <a:noFill/>
          <a:ln w="9525">
            <a:noFill/>
            <a:miter lim="800000"/>
            <a:headEnd/>
            <a:tailEnd/>
          </a:ln>
          <a:effectLst/>
        </p:spPr>
      </p:pic>
      <p:sp>
        <p:nvSpPr>
          <p:cNvPr id="6" name="Rounded Rectangular Callout 5"/>
          <p:cNvSpPr/>
          <p:nvPr/>
        </p:nvSpPr>
        <p:spPr bwMode="auto">
          <a:xfrm>
            <a:off x="685800" y="4419600"/>
            <a:ext cx="1828800" cy="457200"/>
          </a:xfrm>
          <a:prstGeom prst="wedgeRoundRectCallout">
            <a:avLst>
              <a:gd name="adj1" fmla="val 834"/>
              <a:gd name="adj2" fmla="val 8983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Trebuchet MS" pitchFamily="34" charset="0"/>
              </a:rPr>
              <a:t>Running</a:t>
            </a:r>
          </a:p>
        </p:txBody>
      </p:sp>
      <p:sp>
        <p:nvSpPr>
          <p:cNvPr id="7" name="Rounded Rectangular Callout 6"/>
          <p:cNvSpPr/>
          <p:nvPr/>
        </p:nvSpPr>
        <p:spPr bwMode="auto">
          <a:xfrm>
            <a:off x="2590800" y="4419600"/>
            <a:ext cx="1905000" cy="457200"/>
          </a:xfrm>
          <a:prstGeom prst="wedgeRoundRectCallout">
            <a:avLst>
              <a:gd name="adj1" fmla="val 26834"/>
              <a:gd name="adj2" fmla="val 103167"/>
              <a:gd name="adj3" fmla="val 1666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Trebuchet MS" pitchFamily="34" charset="0"/>
              </a:rPr>
              <a:t>Not running</a:t>
            </a:r>
          </a:p>
        </p:txBody>
      </p:sp>
      <p:sp>
        <p:nvSpPr>
          <p:cNvPr id="8" name="Rounded Rectangular Callout 7"/>
          <p:cNvSpPr/>
          <p:nvPr/>
        </p:nvSpPr>
        <p:spPr bwMode="auto">
          <a:xfrm>
            <a:off x="6553200" y="3657600"/>
            <a:ext cx="1828800" cy="1066800"/>
          </a:xfrm>
          <a:prstGeom prst="wedgeRoundRectCallout">
            <a:avLst>
              <a:gd name="adj1" fmla="val 834"/>
              <a:gd name="adj2" fmla="val 89833"/>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Trebuchet MS" pitchFamily="34" charset="0"/>
              </a:rPr>
              <a:t>Multiple windows and hover</a:t>
            </a:r>
          </a:p>
        </p:txBody>
      </p:sp>
      <p:sp>
        <p:nvSpPr>
          <p:cNvPr id="9" name="Rounded Rectangular Callout 8"/>
          <p:cNvSpPr/>
          <p:nvPr/>
        </p:nvSpPr>
        <p:spPr bwMode="auto">
          <a:xfrm>
            <a:off x="4572000" y="4419600"/>
            <a:ext cx="1905000" cy="457200"/>
          </a:xfrm>
          <a:prstGeom prst="wedgeRoundRectCallout">
            <a:avLst>
              <a:gd name="adj1" fmla="val -25166"/>
              <a:gd name="adj2" fmla="val 106501"/>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Trebuchet MS" pitchFamily="34" charset="0"/>
              </a:rPr>
              <a:t>Active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Taskbar Buttons</a:t>
            </a:r>
            <a:br>
              <a:rPr smtClean="0"/>
            </a:br>
            <a:r>
              <a:rPr sz="3600" smtClean="0">
                <a:solidFill>
                  <a:schemeClr val="tx2"/>
                </a:solidFill>
              </a:rPr>
              <a:t>Design Considerations</a:t>
            </a:r>
            <a:endParaRPr lang="en-US" sz="3600" dirty="0">
              <a:solidFill>
                <a:schemeClr val="tx2"/>
              </a:solidFill>
            </a:endParaRPr>
          </a:p>
        </p:txBody>
      </p:sp>
      <p:sp>
        <p:nvSpPr>
          <p:cNvPr id="3" name="Text Placeholder 2"/>
          <p:cNvSpPr>
            <a:spLocks noGrp="1"/>
          </p:cNvSpPr>
          <p:nvPr>
            <p:ph type="body" sz="quarter" idx="10"/>
          </p:nvPr>
        </p:nvSpPr>
        <p:spPr>
          <a:xfrm>
            <a:off x="381000" y="1555147"/>
            <a:ext cx="8382000" cy="2954655"/>
          </a:xfrm>
        </p:spPr>
        <p:txBody>
          <a:bodyPr/>
          <a:lstStyle/>
          <a:p>
            <a:r>
              <a:rPr lang="en-US" dirty="0" smtClean="0"/>
              <a:t>Only users can pin applications to the taskbar</a:t>
            </a:r>
          </a:p>
          <a:p>
            <a:r>
              <a:rPr lang="en-US" dirty="0" smtClean="0"/>
              <a:t>The icon’s hot-track color is the icon’s dominant color</a:t>
            </a:r>
          </a:p>
          <a:p>
            <a:r>
              <a:rPr lang="en-US" dirty="0" smtClean="0"/>
              <a:t>Test icons with high DPI</a:t>
            </a:r>
          </a:p>
          <a:p>
            <a:r>
              <a:rPr lang="en-US" dirty="0" smtClean="0"/>
              <a:t>Test with various themes and glass colors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How Are Windows Grouped?</a:t>
            </a:r>
            <a:br>
              <a:rPr smtClean="0"/>
            </a:br>
            <a:r>
              <a:rPr sz="3600" smtClean="0">
                <a:solidFill>
                  <a:schemeClr val="tx2"/>
                </a:solidFill>
              </a:rPr>
              <a:t>Enter: Application ID</a:t>
            </a:r>
            <a:endParaRPr lang="en-US" sz="3600" dirty="0">
              <a:solidFill>
                <a:schemeClr val="tx2"/>
              </a:solidFill>
            </a:endParaRPr>
          </a:p>
        </p:txBody>
      </p:sp>
      <p:sp>
        <p:nvSpPr>
          <p:cNvPr id="3" name="Text Placeholder 2"/>
          <p:cNvSpPr>
            <a:spLocks noGrp="1"/>
          </p:cNvSpPr>
          <p:nvPr>
            <p:ph type="body" sz="quarter" idx="10"/>
          </p:nvPr>
        </p:nvSpPr>
        <p:spPr>
          <a:xfrm>
            <a:off x="381000" y="1694390"/>
            <a:ext cx="8382000" cy="3182410"/>
          </a:xfrm>
        </p:spPr>
        <p:txBody>
          <a:bodyPr/>
          <a:lstStyle/>
          <a:p>
            <a:r>
              <a:rPr lang="en-US" dirty="0" smtClean="0"/>
              <a:t>It’s a string, not a GUID</a:t>
            </a:r>
          </a:p>
          <a:p>
            <a:pPr lvl="1"/>
            <a:r>
              <a:rPr lang="en-US" dirty="0" smtClean="0"/>
              <a:t>Limited to 128 characters</a:t>
            </a:r>
          </a:p>
          <a:p>
            <a:pPr lvl="1"/>
            <a:r>
              <a:rPr lang="en-US" dirty="0" smtClean="0"/>
              <a:t>Naming convention – </a:t>
            </a:r>
            <a:r>
              <a:rPr lang="en-US" dirty="0" err="1" smtClean="0"/>
              <a:t>Company.Product.SubProduct.Version</a:t>
            </a:r>
            <a:endParaRPr lang="en-US" dirty="0" smtClean="0"/>
          </a:p>
          <a:p>
            <a:r>
              <a:rPr lang="en-US" dirty="0" smtClean="0"/>
              <a:t>All your application components have it:</a:t>
            </a:r>
          </a:p>
          <a:p>
            <a:pPr lvl="1"/>
            <a:r>
              <a:rPr lang="en-US" dirty="0" smtClean="0"/>
              <a:t>Process, shortcut, window, taskbar button, document type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Application ID</a:t>
            </a:r>
            <a:br>
              <a:rPr smtClean="0"/>
            </a:br>
            <a:r>
              <a:rPr sz="3600" smtClean="0">
                <a:solidFill>
                  <a:schemeClr val="tx2"/>
                </a:solidFill>
              </a:rPr>
              <a:t>Design Considerations</a:t>
            </a:r>
            <a:endParaRPr lang="en-US" sz="3600" dirty="0">
              <a:solidFill>
                <a:schemeClr val="tx2"/>
              </a:solidFill>
            </a:endParaRPr>
          </a:p>
        </p:txBody>
      </p:sp>
      <p:sp>
        <p:nvSpPr>
          <p:cNvPr id="3" name="Text Placeholder 2"/>
          <p:cNvSpPr>
            <a:spLocks noGrp="1"/>
          </p:cNvSpPr>
          <p:nvPr>
            <p:ph type="body" sz="quarter" idx="10"/>
          </p:nvPr>
        </p:nvSpPr>
        <p:spPr>
          <a:xfrm>
            <a:off x="381000" y="1623501"/>
            <a:ext cx="8382000" cy="2406813"/>
          </a:xfrm>
        </p:spPr>
        <p:txBody>
          <a:bodyPr/>
          <a:lstStyle/>
          <a:p>
            <a:r>
              <a:rPr lang="en-US" dirty="0" smtClean="0"/>
              <a:t>Default: Computed by process name</a:t>
            </a:r>
          </a:p>
          <a:p>
            <a:r>
              <a:rPr lang="en-US" dirty="0" smtClean="0"/>
              <a:t>Customize:</a:t>
            </a:r>
          </a:p>
          <a:p>
            <a:pPr lvl="1"/>
            <a:r>
              <a:rPr lang="en-US" dirty="0" smtClean="0"/>
              <a:t>Several executables, same application</a:t>
            </a:r>
          </a:p>
          <a:p>
            <a:pPr lvl="1"/>
            <a:r>
              <a:rPr lang="en-US" dirty="0" smtClean="0"/>
              <a:t>Same executable (host), many applications</a:t>
            </a:r>
          </a:p>
          <a:p>
            <a:pPr lvl="1"/>
            <a:r>
              <a:rPr lang="en-US" dirty="0" smtClean="0"/>
              <a:t>Multiple shortcuts</a:t>
            </a:r>
          </a:p>
        </p:txBody>
      </p:sp>
      <p:sp>
        <p:nvSpPr>
          <p:cNvPr id="4" name="Rounded Rectangle 3"/>
          <p:cNvSpPr/>
          <p:nvPr/>
        </p:nvSpPr>
        <p:spPr bwMode="auto">
          <a:xfrm>
            <a:off x="685800" y="5029200"/>
            <a:ext cx="7467600" cy="914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When customizing Jump Lists, set the Application ID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Windows</a:t>
            </a:r>
            <a:r>
              <a:rPr lang="en-US" baseline="30000" dirty="0" smtClean="0"/>
              <a:t>®</a:t>
            </a:r>
            <a:r>
              <a:rPr lang="en-US" dirty="0" smtClean="0"/>
              <a:t> 7 Taskbar</a:t>
            </a:r>
            <a:endParaRPr lang="en-US" dirty="0"/>
          </a:p>
        </p:txBody>
      </p:sp>
      <p:sp>
        <p:nvSpPr>
          <p:cNvPr id="3" name="Subtitle 2"/>
          <p:cNvSpPr>
            <a:spLocks noGrp="1"/>
          </p:cNvSpPr>
          <p:nvPr>
            <p:ph type="subTitle" idx="1"/>
          </p:nvPr>
        </p:nvSpPr>
        <p:spPr/>
        <p:txBody>
          <a:bodyPr/>
          <a:lstStyle/>
          <a:p>
            <a:r>
              <a:rPr lang="en-US" dirty="0" smtClean="0"/>
              <a:t>Yochay Kiriaty</a:t>
            </a:r>
          </a:p>
          <a:p>
            <a:r>
              <a:rPr lang="en-US" dirty="0" smtClean="0"/>
              <a:t>Technical Evangelist</a:t>
            </a:r>
          </a:p>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Application ID</a:t>
            </a:r>
            <a:br>
              <a:rPr smtClean="0"/>
            </a:br>
            <a:r>
              <a:rPr sz="3600"/>
              <a:t>Heuristics of </a:t>
            </a:r>
            <a:r>
              <a:rPr sz="3600" smtClean="0"/>
              <a:t>Determining </a:t>
            </a:r>
            <a:r>
              <a:rPr sz="3600"/>
              <a:t>the </a:t>
            </a:r>
            <a:r>
              <a:rPr sz="3600" smtClean="0"/>
              <a:t>Application ID</a:t>
            </a:r>
            <a:endParaRPr sz="3600"/>
          </a:p>
        </p:txBody>
      </p:sp>
      <p:cxnSp>
        <p:nvCxnSpPr>
          <p:cNvPr id="52" name="Straight Arrow Connector 51"/>
          <p:cNvCxnSpPr>
            <a:stCxn id="60" idx="2"/>
            <a:endCxn id="74" idx="0"/>
          </p:cNvCxnSpPr>
          <p:nvPr/>
        </p:nvCxnSpPr>
        <p:spPr>
          <a:xfrm rot="5400000">
            <a:off x="1485900" y="3657600"/>
            <a:ext cx="609600" cy="1588"/>
          </a:xfrm>
          <a:prstGeom prst="straightConnector1">
            <a:avLst/>
          </a:prstGeom>
          <a:ln w="25400">
            <a:solidFill>
              <a:schemeClr val="tx1">
                <a:lumMod val="95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nvGrpSpPr>
          <p:cNvPr id="53" name="Group 57"/>
          <p:cNvGrpSpPr/>
          <p:nvPr/>
        </p:nvGrpSpPr>
        <p:grpSpPr>
          <a:xfrm>
            <a:off x="1790700" y="1828800"/>
            <a:ext cx="5638800" cy="3924300"/>
            <a:chOff x="1790700" y="1828800"/>
            <a:chExt cx="5638800" cy="3924300"/>
          </a:xfrm>
        </p:grpSpPr>
        <p:cxnSp>
          <p:nvCxnSpPr>
            <p:cNvPr id="54" name="Shape 53"/>
            <p:cNvCxnSpPr>
              <a:stCxn id="66" idx="0"/>
              <a:endCxn id="72" idx="3"/>
            </p:cNvCxnSpPr>
            <p:nvPr/>
          </p:nvCxnSpPr>
          <p:spPr>
            <a:xfrm rot="16200000" flipV="1">
              <a:off x="6438900" y="1524000"/>
              <a:ext cx="266700" cy="1714500"/>
            </a:xfrm>
            <a:prstGeom prst="curvedConnector2">
              <a:avLst/>
            </a:prstGeom>
            <a:ln w="25400">
              <a:solidFill>
                <a:schemeClr val="tx1">
                  <a:lumMod val="95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hape 54"/>
            <p:cNvCxnSpPr>
              <a:stCxn id="72" idx="1"/>
              <a:endCxn id="60" idx="0"/>
            </p:cNvCxnSpPr>
            <p:nvPr/>
          </p:nvCxnSpPr>
          <p:spPr>
            <a:xfrm rot="10800000" flipV="1">
              <a:off x="1790700" y="2247900"/>
              <a:ext cx="1714500" cy="266700"/>
            </a:xfrm>
            <a:prstGeom prst="curvedConnector2">
              <a:avLst/>
            </a:prstGeom>
            <a:ln w="25400">
              <a:solidFill>
                <a:schemeClr val="tx1">
                  <a:lumMod val="95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hape 55"/>
            <p:cNvCxnSpPr>
              <a:stCxn id="63" idx="1"/>
              <a:endCxn id="72" idx="0"/>
            </p:cNvCxnSpPr>
            <p:nvPr/>
          </p:nvCxnSpPr>
          <p:spPr>
            <a:xfrm rot="10800000" flipH="1">
              <a:off x="1828800" y="1828800"/>
              <a:ext cx="2781300" cy="3924300"/>
            </a:xfrm>
            <a:prstGeom prst="bentConnector4">
              <a:avLst>
                <a:gd name="adj1" fmla="val -46659"/>
                <a:gd name="adj2" fmla="val 105825"/>
              </a:avLst>
            </a:prstGeom>
            <a:ln w="25400">
              <a:solidFill>
                <a:schemeClr val="tx1">
                  <a:lumMod val="95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sp>
        <p:nvSpPr>
          <p:cNvPr id="57" name="Rounded Rectangle 56"/>
          <p:cNvSpPr/>
          <p:nvPr/>
        </p:nvSpPr>
        <p:spPr bwMode="auto">
          <a:xfrm>
            <a:off x="3276600" y="3429000"/>
            <a:ext cx="2743200" cy="1371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Application ID</a:t>
            </a:r>
          </a:p>
        </p:txBody>
      </p:sp>
      <p:grpSp>
        <p:nvGrpSpPr>
          <p:cNvPr id="58" name="Group 39"/>
          <p:cNvGrpSpPr/>
          <p:nvPr/>
        </p:nvGrpSpPr>
        <p:grpSpPr>
          <a:xfrm>
            <a:off x="685800" y="2514600"/>
            <a:ext cx="2781090" cy="1183906"/>
            <a:chOff x="685800" y="2514600"/>
            <a:chExt cx="2781090" cy="1183906"/>
          </a:xfrm>
        </p:grpSpPr>
        <p:sp>
          <p:nvSpPr>
            <p:cNvPr id="59" name="Right Arrow 58"/>
            <p:cNvSpPr/>
            <p:nvPr/>
          </p:nvSpPr>
          <p:spPr bwMode="auto">
            <a:xfrm rot="2350721">
              <a:off x="2737090" y="3317506"/>
              <a:ext cx="729800" cy="3810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60" name="Rounded Rectangle 59"/>
            <p:cNvSpPr/>
            <p:nvPr/>
          </p:nvSpPr>
          <p:spPr bwMode="auto">
            <a:xfrm>
              <a:off x="685800" y="2514600"/>
              <a:ext cx="220980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Shortcut</a:t>
              </a:r>
            </a:p>
          </p:txBody>
        </p:sp>
      </p:grpSp>
      <p:grpSp>
        <p:nvGrpSpPr>
          <p:cNvPr id="61" name="Group 42"/>
          <p:cNvGrpSpPr/>
          <p:nvPr/>
        </p:nvGrpSpPr>
        <p:grpSpPr>
          <a:xfrm>
            <a:off x="1828800" y="4872270"/>
            <a:ext cx="2287753" cy="1299930"/>
            <a:chOff x="1828800" y="4872270"/>
            <a:chExt cx="2287753" cy="1299930"/>
          </a:xfrm>
        </p:grpSpPr>
        <p:sp>
          <p:nvSpPr>
            <p:cNvPr id="62" name="Right Arrow 61"/>
            <p:cNvSpPr/>
            <p:nvPr/>
          </p:nvSpPr>
          <p:spPr bwMode="auto">
            <a:xfrm rot="19249279" flipV="1">
              <a:off x="3030351" y="4872270"/>
              <a:ext cx="1086202" cy="3810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63" name="Rounded Rectangle 62"/>
            <p:cNvSpPr/>
            <p:nvPr/>
          </p:nvSpPr>
          <p:spPr bwMode="auto">
            <a:xfrm>
              <a:off x="1828800" y="5334000"/>
              <a:ext cx="220980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Jump List</a:t>
              </a:r>
            </a:p>
          </p:txBody>
        </p:sp>
      </p:grpSp>
      <p:grpSp>
        <p:nvGrpSpPr>
          <p:cNvPr id="64" name="Group 41"/>
          <p:cNvGrpSpPr/>
          <p:nvPr/>
        </p:nvGrpSpPr>
        <p:grpSpPr>
          <a:xfrm>
            <a:off x="5785090" y="2514600"/>
            <a:ext cx="2749310" cy="1183906"/>
            <a:chOff x="5785090" y="2514600"/>
            <a:chExt cx="2749310" cy="1183906"/>
          </a:xfrm>
        </p:grpSpPr>
        <p:sp>
          <p:nvSpPr>
            <p:cNvPr id="65" name="Right Arrow 64"/>
            <p:cNvSpPr/>
            <p:nvPr/>
          </p:nvSpPr>
          <p:spPr bwMode="auto">
            <a:xfrm rot="19249279" flipH="1">
              <a:off x="5785090" y="3317506"/>
              <a:ext cx="729800" cy="3810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66" name="Rounded Rectangle 65"/>
            <p:cNvSpPr/>
            <p:nvPr/>
          </p:nvSpPr>
          <p:spPr bwMode="auto">
            <a:xfrm>
              <a:off x="6324600" y="2514600"/>
              <a:ext cx="220980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Windows</a:t>
              </a:r>
            </a:p>
          </p:txBody>
        </p:sp>
      </p:grpSp>
      <p:grpSp>
        <p:nvGrpSpPr>
          <p:cNvPr id="67" name="Group 43"/>
          <p:cNvGrpSpPr/>
          <p:nvPr/>
        </p:nvGrpSpPr>
        <p:grpSpPr>
          <a:xfrm>
            <a:off x="5027447" y="4872271"/>
            <a:ext cx="2287753" cy="1528529"/>
            <a:chOff x="5027447" y="4872271"/>
            <a:chExt cx="2287753" cy="1299929"/>
          </a:xfrm>
        </p:grpSpPr>
        <p:sp>
          <p:nvSpPr>
            <p:cNvPr id="68" name="Right Arrow 67"/>
            <p:cNvSpPr/>
            <p:nvPr/>
          </p:nvSpPr>
          <p:spPr bwMode="auto">
            <a:xfrm rot="2350721" flipH="1" flipV="1">
              <a:off x="5027447" y="4872271"/>
              <a:ext cx="1086202" cy="3810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69" name="Rounded Rectangle 68"/>
            <p:cNvSpPr/>
            <p:nvPr/>
          </p:nvSpPr>
          <p:spPr bwMode="auto">
            <a:xfrm>
              <a:off x="5105400" y="5334000"/>
              <a:ext cx="220980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Document Type Registration</a:t>
              </a:r>
            </a:p>
          </p:txBody>
        </p:sp>
      </p:grpSp>
      <p:grpSp>
        <p:nvGrpSpPr>
          <p:cNvPr id="70" name="Group 40"/>
          <p:cNvGrpSpPr/>
          <p:nvPr/>
        </p:nvGrpSpPr>
        <p:grpSpPr>
          <a:xfrm>
            <a:off x="3505200" y="1828800"/>
            <a:ext cx="2209800" cy="1695802"/>
            <a:chOff x="3505200" y="1828800"/>
            <a:chExt cx="2209800" cy="1695802"/>
          </a:xfrm>
        </p:grpSpPr>
        <p:sp>
          <p:nvSpPr>
            <p:cNvPr id="71" name="Right Arrow 70"/>
            <p:cNvSpPr/>
            <p:nvPr/>
          </p:nvSpPr>
          <p:spPr bwMode="auto">
            <a:xfrm rot="5400000" flipV="1">
              <a:off x="4181299" y="2905301"/>
              <a:ext cx="857602" cy="3810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72" name="Rounded Rectangle 71"/>
            <p:cNvSpPr/>
            <p:nvPr/>
          </p:nvSpPr>
          <p:spPr bwMode="auto">
            <a:xfrm>
              <a:off x="3505200" y="1828800"/>
              <a:ext cx="220980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Process</a:t>
              </a:r>
            </a:p>
          </p:txBody>
        </p:sp>
      </p:grpSp>
      <p:sp>
        <p:nvSpPr>
          <p:cNvPr id="73" name="TextBox 72"/>
          <p:cNvSpPr txBox="1"/>
          <p:nvPr/>
        </p:nvSpPr>
        <p:spPr>
          <a:xfrm>
            <a:off x="5867400" y="1411069"/>
            <a:ext cx="3116751" cy="646331"/>
          </a:xfrm>
          <a:prstGeom prst="rect">
            <a:avLst/>
          </a:prstGeom>
          <a:noFill/>
        </p:spPr>
        <p:txBody>
          <a:bodyPr wrap="none" rtlCol="0">
            <a:spAutoFit/>
          </a:bodyPr>
          <a:lstStyle/>
          <a:p>
            <a:r>
              <a:rPr lang="en-US" dirty="0" smtClean="0">
                <a:latin typeface="Segoe UI" pitchFamily="34" charset="0"/>
                <a:ea typeface="Segoe UI" pitchFamily="34" charset="0"/>
                <a:cs typeface="Segoe UI" pitchFamily="34" charset="0"/>
              </a:rPr>
              <a:t>Application ID can “fall back”</a:t>
            </a:r>
            <a:br>
              <a:rPr lang="en-US" dirty="0" smtClean="0">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to a larger scope if needed</a:t>
            </a:r>
            <a:endParaRPr lang="en-US" dirty="0">
              <a:latin typeface="Segoe UI" pitchFamily="34" charset="0"/>
              <a:ea typeface="Segoe UI" pitchFamily="34" charset="0"/>
              <a:cs typeface="Segoe UI" pitchFamily="34" charset="0"/>
            </a:endParaRPr>
          </a:p>
        </p:txBody>
      </p:sp>
      <p:sp>
        <p:nvSpPr>
          <p:cNvPr id="74" name="Rectangle 73"/>
          <p:cNvSpPr/>
          <p:nvPr/>
        </p:nvSpPr>
        <p:spPr bwMode="auto">
          <a:xfrm>
            <a:off x="838200" y="3962400"/>
            <a:ext cx="1905000" cy="762000"/>
          </a:xfrm>
          <a:prstGeom prst="rect">
            <a:avLst/>
          </a:prstGeom>
          <a:noFill/>
          <a:ln w="25400" cmpd="sng">
            <a:solidFill>
              <a:schemeClr val="tx1">
                <a:lumMod val="95000"/>
              </a:schemeClr>
            </a:solidFill>
            <a:prstDash val="sysDash"/>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Default computation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Setting the Application ID</a:t>
            </a:r>
            <a:endParaRPr lang="en-US" dirty="0"/>
          </a:p>
        </p:txBody>
      </p:sp>
      <p:sp>
        <p:nvSpPr>
          <p:cNvPr id="3" name="Text Placeholder 2"/>
          <p:cNvSpPr>
            <a:spLocks noGrp="1"/>
          </p:cNvSpPr>
          <p:nvPr>
            <p:ph type="body" sz="quarter" idx="10"/>
          </p:nvPr>
        </p:nvSpPr>
        <p:spPr>
          <a:xfrm>
            <a:off x="381000" y="1411552"/>
            <a:ext cx="8382000" cy="886397"/>
          </a:xfrm>
        </p:spPr>
        <p:txBody>
          <a:bodyPr/>
          <a:lstStyle/>
          <a:p>
            <a:r>
              <a:rPr lang="en-US" dirty="0" smtClean="0"/>
              <a:t>Process-wide – affects </a:t>
            </a:r>
            <a:r>
              <a:rPr lang="en-US" b="1" u="sng" dirty="0" smtClean="0"/>
              <a:t>all windows</a:t>
            </a:r>
            <a:r>
              <a:rPr lang="en-US" dirty="0" smtClean="0"/>
              <a:t> in the current process:</a:t>
            </a:r>
            <a:endParaRPr lang="en-US" dirty="0"/>
          </a:p>
        </p:txBody>
      </p:sp>
      <p:sp>
        <p:nvSpPr>
          <p:cNvPr id="5" name="Snip Single Corner Rectangle 4"/>
          <p:cNvSpPr/>
          <p:nvPr/>
        </p:nvSpPr>
        <p:spPr bwMode="auto">
          <a:xfrm>
            <a:off x="838200" y="2514600"/>
            <a:ext cx="7848600" cy="21336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#include &lt;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windows.h</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pragma</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comment (lib, "shell32.lib")</a:t>
            </a:r>
          </a:p>
          <a:p>
            <a:pP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endParaRPr>
          </a:p>
          <a:p>
            <a:pPr defTabSz="914099"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latin typeface="Consolas" pitchFamily="49" charset="0"/>
                <a:cs typeface="Consolas" pitchFamily="49" charset="0"/>
              </a:rPr>
              <a:t>SetCurrentProcessExplicitAppUserModelId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L"Microsoft.Samples.AppId1");</a:t>
            </a:r>
          </a:p>
        </p:txBody>
      </p:sp>
      <p:sp>
        <p:nvSpPr>
          <p:cNvPr id="6" name="Snip Single Corner Rectangle 5"/>
          <p:cNvSpPr/>
          <p:nvPr/>
        </p:nvSpPr>
        <p:spPr bwMode="auto">
          <a:xfrm>
            <a:off x="838200" y="4724400"/>
            <a:ext cx="7848600" cy="15240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Windows7Application.SetCurrentProcessAppId(</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"Microsoft.Samples.AppId1");</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Window Application ID</a:t>
            </a:r>
            <a:endParaRPr lang="en-US" dirty="0"/>
          </a:p>
        </p:txBody>
      </p:sp>
      <p:sp>
        <p:nvSpPr>
          <p:cNvPr id="4" name="Snip Single Corner Rectangle 3"/>
          <p:cNvSpPr/>
          <p:nvPr/>
        </p:nvSpPr>
        <p:spPr bwMode="auto">
          <a:xfrm>
            <a:off x="838200" y="1676400"/>
            <a:ext cx="7848600" cy="28194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PROPVARIANT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pv</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InitPropVariantFromString</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L"Microsoft.Samples.AppId2", &amp;</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pv</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IPropertyStore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pps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HRESULT hr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SHGetPropertyStoreForWindow</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hWnd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IID_PPV_ARGS(&amp;</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pps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pps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SetValue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PKEY_AppUserModel_ID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pv</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endParaRPr>
          </a:p>
        </p:txBody>
      </p:sp>
      <p:sp>
        <p:nvSpPr>
          <p:cNvPr id="5" name="Snip Single Corner Rectangle 4"/>
          <p:cNvSpPr/>
          <p:nvPr/>
        </p:nvSpPr>
        <p:spPr bwMode="auto">
          <a:xfrm>
            <a:off x="838200" y="4724400"/>
            <a:ext cx="7848600" cy="15240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myForm.SetAppId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("Microsoft.Samples.AppId2");</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Application ID</a:t>
            </a:r>
            <a:endParaRPr lang="en-US" dirty="0"/>
          </a:p>
        </p:txBody>
      </p:sp>
      <p:sp>
        <p:nvSpPr>
          <p:cNvPr id="5" name="Subtitle 4"/>
          <p:cNvSpPr>
            <a:spLocks noGrp="1"/>
          </p:cNvSpPr>
          <p:nvPr>
            <p:ph type="subTitle" idx="1"/>
          </p:nvPr>
        </p:nvSpPr>
        <p:spPr/>
        <p:txBody>
          <a:bodyPr/>
          <a:lstStyle/>
          <a:p>
            <a:r>
              <a:rPr lang="en-US" dirty="0" smtClean="0"/>
              <a:t>…and its effects on the taskbar</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163395"/>
          </a:xfrm>
        </p:spPr>
        <p:txBody>
          <a:bodyPr/>
          <a:lstStyle/>
          <a:p>
            <a:r>
              <a:rPr smtClean="0"/>
              <a:t>Windows Vista Bridge Sample</a:t>
            </a:r>
            <a:br>
              <a:rPr smtClean="0"/>
            </a:br>
            <a:r>
              <a:rPr sz="3600" smtClean="0"/>
              <a:t>Open Source Project</a:t>
            </a:r>
            <a:endParaRPr lang="en-US" dirty="0"/>
          </a:p>
        </p:txBody>
      </p:sp>
      <p:sp>
        <p:nvSpPr>
          <p:cNvPr id="5" name="Text Placeholder 4"/>
          <p:cNvSpPr>
            <a:spLocks noGrp="1"/>
          </p:cNvSpPr>
          <p:nvPr>
            <p:ph type="body" sz="quarter" idx="10"/>
          </p:nvPr>
        </p:nvSpPr>
        <p:spPr>
          <a:xfrm>
            <a:off x="381000" y="1554428"/>
            <a:ext cx="8382000" cy="3681008"/>
          </a:xfrm>
        </p:spPr>
        <p:txBody>
          <a:bodyPr/>
          <a:lstStyle/>
          <a:p>
            <a:r>
              <a:rPr lang="en-US" dirty="0" smtClean="0"/>
              <a:t>Managed class library to ease .NET Framework access to Windows Vista</a:t>
            </a:r>
            <a:r>
              <a:rPr lang="en-US" baseline="30000" dirty="0" smtClean="0"/>
              <a:t>®</a:t>
            </a:r>
            <a:r>
              <a:rPr lang="en-US" dirty="0" smtClean="0"/>
              <a:t> features</a:t>
            </a:r>
          </a:p>
          <a:p>
            <a:pPr lvl="1"/>
            <a:r>
              <a:rPr lang="en-US" dirty="0" smtClean="0"/>
              <a:t>UAC, power management, restart and recovery, network awareness, Aero Glass and more </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The Windows Bridge</a:t>
            </a:r>
            <a:br>
              <a:rPr smtClean="0"/>
            </a:br>
            <a:r>
              <a:rPr sz="3600" smtClean="0">
                <a:solidFill>
                  <a:schemeClr val="tx2"/>
                </a:solidFill>
              </a:rPr>
              <a:t>Intermediate Solution</a:t>
            </a:r>
            <a:endParaRPr lang="en-US" dirty="0">
              <a:solidFill>
                <a:schemeClr val="tx2"/>
              </a:solidFill>
            </a:endParaRPr>
          </a:p>
        </p:txBody>
      </p:sp>
      <p:sp>
        <p:nvSpPr>
          <p:cNvPr id="3" name="Text Placeholder 2"/>
          <p:cNvSpPr>
            <a:spLocks noGrp="1"/>
          </p:cNvSpPr>
          <p:nvPr>
            <p:ph type="body" sz="quarter" idx="10"/>
          </p:nvPr>
        </p:nvSpPr>
        <p:spPr>
          <a:xfrm>
            <a:off x="381000" y="1554428"/>
            <a:ext cx="8382000" cy="4610493"/>
          </a:xfrm>
        </p:spPr>
        <p:txBody>
          <a:bodyPr/>
          <a:lstStyle/>
          <a:p>
            <a:r>
              <a:rPr lang="en-US" dirty="0" smtClean="0"/>
              <a:t>Enables access to Windows 7 Taskbar APIs from managed code</a:t>
            </a:r>
          </a:p>
          <a:p>
            <a:r>
              <a:rPr lang="en-US" dirty="0" smtClean="0"/>
              <a:t>Contains the </a:t>
            </a:r>
            <a:r>
              <a:rPr lang="en-US" b="1" dirty="0" err="1" smtClean="0">
                <a:latin typeface="Consolas" pitchFamily="49" charset="0"/>
                <a:cs typeface="Consolas" pitchFamily="49" charset="0"/>
              </a:rPr>
              <a:t>TaskbarManager</a:t>
            </a:r>
            <a:r>
              <a:rPr lang="en-US" dirty="0" smtClean="0"/>
              <a:t> class that wraps parts of the Windows Shell API</a:t>
            </a:r>
          </a:p>
          <a:p>
            <a:pPr lvl="1"/>
            <a:r>
              <a:rPr lang="en-US" dirty="0" smtClean="0"/>
              <a:t>Static functions to manage Jump Lists, set Application ID, custom switching, thumbnail buttons, and more</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Windows </a:t>
            </a:r>
            <a:r>
              <a:rPr smtClean="0"/>
              <a:t>Shell</a:t>
            </a:r>
            <a:br>
              <a:rPr smtClean="0"/>
            </a:br>
            <a:r>
              <a:rPr sz="3600" smtClean="0">
                <a:solidFill>
                  <a:schemeClr val="tx2"/>
                </a:solidFill>
              </a:rPr>
              <a:t>Overview</a:t>
            </a:r>
            <a:endParaRPr lang="en-US" dirty="0">
              <a:solidFill>
                <a:schemeClr val="tx2"/>
              </a:solidFill>
            </a:endParaRPr>
          </a:p>
        </p:txBody>
      </p:sp>
      <p:sp>
        <p:nvSpPr>
          <p:cNvPr id="3" name="Text Placeholder 2"/>
          <p:cNvSpPr>
            <a:spLocks noGrp="1"/>
          </p:cNvSpPr>
          <p:nvPr>
            <p:ph type="body" sz="quarter" idx="10"/>
          </p:nvPr>
        </p:nvSpPr>
        <p:spPr>
          <a:xfrm>
            <a:off x="381000" y="1585281"/>
            <a:ext cx="8382000" cy="3207032"/>
          </a:xfrm>
        </p:spPr>
        <p:txBody>
          <a:bodyPr/>
          <a:lstStyle/>
          <a:p>
            <a:r>
              <a:rPr lang="en-US" dirty="0" smtClean="0"/>
              <a:t>The Windows Shell is the user’s and developer’s gate to the system</a:t>
            </a:r>
          </a:p>
          <a:p>
            <a:pPr lvl="1"/>
            <a:r>
              <a:rPr lang="en-US" b="1" i="1" dirty="0" smtClean="0"/>
              <a:t>Folders </a:t>
            </a:r>
            <a:r>
              <a:rPr lang="en-US" dirty="0" smtClean="0"/>
              <a:t>and </a:t>
            </a:r>
            <a:r>
              <a:rPr lang="en-US" b="1" i="1" dirty="0" smtClean="0"/>
              <a:t>files </a:t>
            </a:r>
            <a:r>
              <a:rPr lang="en-US" dirty="0" smtClean="0"/>
              <a:t>to access local computer</a:t>
            </a:r>
          </a:p>
          <a:p>
            <a:pPr lvl="1"/>
            <a:r>
              <a:rPr lang="en-US" b="1" i="1" dirty="0" smtClean="0"/>
              <a:t>Virtual objects</a:t>
            </a:r>
            <a:r>
              <a:rPr lang="en-US" dirty="0" smtClean="0"/>
              <a:t> to access network printers, network computers, Control Panel, Recycle Bin</a:t>
            </a:r>
            <a:endParaRPr lang="en-US" sz="3200" dirty="0" smtClean="0"/>
          </a:p>
          <a:p>
            <a:r>
              <a:rPr lang="en-US" dirty="0" smtClean="0"/>
              <a:t>Windows</a:t>
            </a:r>
            <a:r>
              <a:rPr lang="en-US" baseline="30000" dirty="0" smtClean="0"/>
              <a:t>®</a:t>
            </a:r>
            <a:r>
              <a:rPr lang="en-US" dirty="0" smtClean="0"/>
              <a:t> Explorer provides a graphical representation of the Shell namespace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Windows Shell</a:t>
            </a:r>
            <a:br>
              <a:rPr smtClean="0"/>
            </a:br>
            <a:r>
              <a:rPr sz="3600" smtClean="0">
                <a:solidFill>
                  <a:schemeClr val="tx2"/>
                </a:solidFill>
              </a:rPr>
              <a:t>Extensibility</a:t>
            </a:r>
            <a:endParaRPr lang="en-US" sz="3600" dirty="0">
              <a:solidFill>
                <a:schemeClr val="tx2"/>
              </a:solidFill>
            </a:endParaRPr>
          </a:p>
        </p:txBody>
      </p:sp>
      <p:sp>
        <p:nvSpPr>
          <p:cNvPr id="3" name="Text Placeholder 2"/>
          <p:cNvSpPr>
            <a:spLocks noGrp="1"/>
          </p:cNvSpPr>
          <p:nvPr>
            <p:ph type="body" sz="quarter" idx="10"/>
          </p:nvPr>
        </p:nvSpPr>
        <p:spPr>
          <a:xfrm>
            <a:off x="381000" y="1648968"/>
            <a:ext cx="8382000" cy="3151632"/>
          </a:xfrm>
        </p:spPr>
        <p:txBody>
          <a:bodyPr/>
          <a:lstStyle/>
          <a:p>
            <a:r>
              <a:rPr lang="en-US" dirty="0" smtClean="0"/>
              <a:t>Search providers</a:t>
            </a:r>
          </a:p>
          <a:p>
            <a:r>
              <a:rPr lang="en-US" dirty="0" smtClean="0"/>
              <a:t>Preview handlers</a:t>
            </a:r>
          </a:p>
          <a:p>
            <a:r>
              <a:rPr lang="en-US" dirty="0" smtClean="0"/>
              <a:t>Explorer extensions</a:t>
            </a:r>
          </a:p>
          <a:p>
            <a:r>
              <a:rPr lang="en-US" dirty="0" smtClean="0"/>
              <a:t>Desktop gadgets</a:t>
            </a:r>
          </a:p>
          <a:p>
            <a:r>
              <a:rPr lang="en-US" dirty="0" smtClean="0"/>
              <a:t>Taskbar desk-bands</a:t>
            </a:r>
          </a:p>
          <a:p>
            <a:r>
              <a:rPr lang="en-US" dirty="0" smtClean="0"/>
              <a:t>Control Panel applets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Windows </a:t>
            </a:r>
            <a:r>
              <a:rPr smtClean="0"/>
              <a:t>Shell</a:t>
            </a:r>
            <a:br>
              <a:rPr smtClean="0"/>
            </a:br>
            <a:r>
              <a:rPr sz="3600" smtClean="0">
                <a:solidFill>
                  <a:schemeClr val="tx2"/>
                </a:solidFill>
              </a:rPr>
              <a:t>Application Interaction</a:t>
            </a:r>
            <a:endParaRPr lang="en-US" dirty="0">
              <a:solidFill>
                <a:schemeClr val="tx2"/>
              </a:solidFill>
            </a:endParaRPr>
          </a:p>
        </p:txBody>
      </p:sp>
      <p:sp>
        <p:nvSpPr>
          <p:cNvPr id="3" name="Text Placeholder 2"/>
          <p:cNvSpPr>
            <a:spLocks noGrp="1"/>
          </p:cNvSpPr>
          <p:nvPr>
            <p:ph type="body" sz="quarter" idx="10"/>
          </p:nvPr>
        </p:nvSpPr>
        <p:spPr>
          <a:xfrm>
            <a:off x="381000" y="1649373"/>
            <a:ext cx="8382000" cy="3828740"/>
          </a:xfrm>
        </p:spPr>
        <p:txBody>
          <a:bodyPr/>
          <a:lstStyle/>
          <a:p>
            <a:r>
              <a:rPr lang="en-US" dirty="0" smtClean="0"/>
              <a:t>Application support</a:t>
            </a:r>
          </a:p>
          <a:p>
            <a:pPr lvl="1"/>
            <a:r>
              <a:rPr lang="en-US" dirty="0" smtClean="0"/>
              <a:t>Common file dialogs</a:t>
            </a:r>
          </a:p>
          <a:p>
            <a:pPr lvl="1"/>
            <a:r>
              <a:rPr lang="en-US" dirty="0" smtClean="0"/>
              <a:t>Known folders and libraries</a:t>
            </a:r>
          </a:p>
          <a:p>
            <a:pPr lvl="1"/>
            <a:r>
              <a:rPr lang="en-US" dirty="0" smtClean="0"/>
              <a:t>Property system</a:t>
            </a:r>
          </a:p>
          <a:p>
            <a:r>
              <a:rPr lang="en-US" dirty="0" smtClean="0"/>
              <a:t>Terminology </a:t>
            </a:r>
          </a:p>
          <a:p>
            <a:pPr lvl="1"/>
            <a:r>
              <a:rPr lang="en-US" dirty="0" err="1" smtClean="0"/>
              <a:t>IShellItem</a:t>
            </a:r>
            <a:r>
              <a:rPr lang="en-US" dirty="0" smtClean="0"/>
              <a:t> – represents folders and files</a:t>
            </a:r>
          </a:p>
          <a:p>
            <a:pPr lvl="1"/>
            <a:r>
              <a:rPr lang="en-US" dirty="0" err="1" smtClean="0"/>
              <a:t>IShellLink</a:t>
            </a:r>
            <a:r>
              <a:rPr lang="en-US" dirty="0" smtClean="0"/>
              <a:t> – represents shell shortcuts</a:t>
            </a:r>
          </a:p>
          <a:p>
            <a:pPr lvl="1"/>
            <a:r>
              <a:rPr lang="en-US" dirty="0" err="1" smtClean="0"/>
              <a:t>IShellFolder</a:t>
            </a:r>
            <a:r>
              <a:rPr lang="en-US" dirty="0" smtClean="0"/>
              <a:t> – represents folders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Jump List</a:t>
            </a:r>
            <a:endParaRPr lang="en-US" dirty="0"/>
          </a:p>
        </p:txBody>
      </p:sp>
      <p:sp>
        <p:nvSpPr>
          <p:cNvPr id="6" name="Text Placeholder 5"/>
          <p:cNvSpPr>
            <a:spLocks noGrp="1"/>
          </p:cNvSpPr>
          <p:nvPr>
            <p:ph type="body" sz="quarter" idx="10"/>
          </p:nvPr>
        </p:nvSpPr>
        <p:spPr>
          <a:xfrm>
            <a:off x="381000" y="1411552"/>
            <a:ext cx="8382000" cy="443198"/>
          </a:xfrm>
        </p:spPr>
        <p:txBody>
          <a:bodyPr/>
          <a:lstStyle/>
          <a:p>
            <a:r>
              <a:rPr lang="en-US" dirty="0" smtClean="0"/>
              <a:t>It’s a mini Start menu</a:t>
            </a:r>
            <a:endParaRPr lang="en-US" dirty="0"/>
          </a:p>
        </p:txBody>
      </p:sp>
      <p:pic>
        <p:nvPicPr>
          <p:cNvPr id="2050" name="Picture 2"/>
          <p:cNvPicPr>
            <a:picLocks noChangeAspect="1" noChangeArrowheads="1"/>
          </p:cNvPicPr>
          <p:nvPr/>
        </p:nvPicPr>
        <p:blipFill>
          <a:blip r:embed="rId3"/>
          <a:srcRect/>
          <a:stretch>
            <a:fillRect/>
          </a:stretch>
        </p:blipFill>
        <p:spPr bwMode="auto">
          <a:xfrm>
            <a:off x="792480" y="1981201"/>
            <a:ext cx="3660189" cy="4267200"/>
          </a:xfrm>
          <a:prstGeom prst="rect">
            <a:avLst/>
          </a:prstGeom>
          <a:ln>
            <a:noFill/>
          </a:ln>
          <a:effectLst>
            <a:softEdge rad="112500"/>
          </a:effectLst>
        </p:spPr>
      </p:pic>
      <p:pic>
        <p:nvPicPr>
          <p:cNvPr id="2051" name="Picture 3"/>
          <p:cNvPicPr>
            <a:picLocks noChangeAspect="1" noChangeArrowheads="1"/>
          </p:cNvPicPr>
          <p:nvPr/>
        </p:nvPicPr>
        <p:blipFill>
          <a:blip r:embed="rId4"/>
          <a:srcRect/>
          <a:stretch>
            <a:fillRect/>
          </a:stretch>
        </p:blipFill>
        <p:spPr bwMode="auto">
          <a:xfrm>
            <a:off x="5076825" y="1341120"/>
            <a:ext cx="2466975" cy="492442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Where Did We Come From?</a:t>
            </a:r>
            <a:endParaRPr lang="en-US" dirty="0"/>
          </a:p>
        </p:txBody>
      </p:sp>
      <p:sp>
        <p:nvSpPr>
          <p:cNvPr id="6" name="Text Placeholder 5"/>
          <p:cNvSpPr>
            <a:spLocks noGrp="1"/>
          </p:cNvSpPr>
          <p:nvPr>
            <p:ph type="body" sz="quarter" idx="10"/>
          </p:nvPr>
        </p:nvSpPr>
        <p:spPr>
          <a:xfrm>
            <a:off x="381000" y="1411552"/>
            <a:ext cx="8382000" cy="984885"/>
          </a:xfrm>
        </p:spPr>
        <p:txBody>
          <a:bodyPr/>
          <a:lstStyle/>
          <a:p>
            <a:r>
              <a:rPr lang="en-US" dirty="0" smtClean="0"/>
              <a:t>Evolution of launch surfaces</a:t>
            </a:r>
          </a:p>
          <a:p>
            <a:r>
              <a:rPr lang="en-US" dirty="0" smtClean="0"/>
              <a:t>Evolution of UI concepts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Jump Lists</a:t>
            </a:r>
            <a:br>
              <a:rPr smtClean="0"/>
            </a:br>
            <a:r>
              <a:rPr sz="3600" smtClean="0">
                <a:solidFill>
                  <a:schemeClr val="tx2"/>
                </a:solidFill>
              </a:rPr>
              <a:t>A Detailed Look</a:t>
            </a:r>
            <a:endParaRPr lang="en-US" sz="3600" dirty="0">
              <a:solidFill>
                <a:schemeClr val="tx2"/>
              </a:solidFill>
            </a:endParaRPr>
          </a:p>
        </p:txBody>
      </p:sp>
      <p:sp>
        <p:nvSpPr>
          <p:cNvPr id="62" name="TextBox 61"/>
          <p:cNvSpPr txBox="1"/>
          <p:nvPr/>
        </p:nvSpPr>
        <p:spPr>
          <a:xfrm>
            <a:off x="304800" y="2614136"/>
            <a:ext cx="2315623" cy="954107"/>
          </a:xfrm>
          <a:prstGeom prst="rect">
            <a:avLst/>
          </a:prstGeom>
          <a:noFill/>
        </p:spPr>
        <p:txBody>
          <a:bodyPr wrap="square" rtlCol="0">
            <a:spAutoFit/>
          </a:bodyPr>
          <a:lstStyle/>
          <a:p>
            <a:pPr algn="r" defTabSz="914363" rtl="0"/>
            <a:r>
              <a:rPr lang="en-US" sz="2800" kern="1200" dirty="0">
                <a:solidFill>
                  <a:srgbClr val="FFFFFF"/>
                </a:solidFill>
                <a:latin typeface="Calibri"/>
                <a:ea typeface="+mn-ea"/>
                <a:cs typeface="+mn-cs"/>
              </a:rPr>
              <a:t>Destinations</a:t>
            </a:r>
          </a:p>
          <a:p>
            <a:pPr algn="r" defTabSz="914363" rtl="0"/>
            <a:r>
              <a:rPr lang="en-US" sz="2800" kern="1200" dirty="0">
                <a:solidFill>
                  <a:srgbClr val="FFFFFF"/>
                </a:solidFill>
                <a:latin typeface="Calibri"/>
                <a:ea typeface="+mn-ea"/>
                <a:cs typeface="+mn-cs"/>
              </a:rPr>
              <a:t>(“nouns”)</a:t>
            </a:r>
          </a:p>
        </p:txBody>
      </p:sp>
      <p:sp>
        <p:nvSpPr>
          <p:cNvPr id="63" name="TextBox 62"/>
          <p:cNvSpPr txBox="1"/>
          <p:nvPr/>
        </p:nvSpPr>
        <p:spPr>
          <a:xfrm>
            <a:off x="685800" y="4534469"/>
            <a:ext cx="1934623" cy="954107"/>
          </a:xfrm>
          <a:prstGeom prst="rect">
            <a:avLst/>
          </a:prstGeom>
          <a:noFill/>
        </p:spPr>
        <p:txBody>
          <a:bodyPr wrap="square" rtlCol="0">
            <a:spAutoFit/>
          </a:bodyPr>
          <a:lstStyle/>
          <a:p>
            <a:pPr algn="r" defTabSz="914363" rtl="0"/>
            <a:r>
              <a:rPr lang="en-US" sz="2800" kern="1200" dirty="0">
                <a:solidFill>
                  <a:srgbClr val="FFFFFF"/>
                </a:solidFill>
                <a:latin typeface="Calibri"/>
                <a:ea typeface="+mn-ea"/>
                <a:cs typeface="+mn-cs"/>
              </a:rPr>
              <a:t>Tasks</a:t>
            </a:r>
          </a:p>
          <a:p>
            <a:pPr algn="r" defTabSz="914363" rtl="0"/>
            <a:r>
              <a:rPr lang="en-US" sz="2800" kern="1200" dirty="0">
                <a:solidFill>
                  <a:srgbClr val="FFFFFF"/>
                </a:solidFill>
                <a:latin typeface="Calibri"/>
                <a:ea typeface="+mn-ea"/>
                <a:cs typeface="+mn-cs"/>
              </a:rPr>
              <a:t>(“verbs”)</a:t>
            </a:r>
          </a:p>
        </p:txBody>
      </p:sp>
      <p:sp>
        <p:nvSpPr>
          <p:cNvPr id="64" name="TextBox 63"/>
          <p:cNvSpPr txBox="1"/>
          <p:nvPr/>
        </p:nvSpPr>
        <p:spPr>
          <a:xfrm>
            <a:off x="6096000" y="2831068"/>
            <a:ext cx="2761910" cy="523220"/>
          </a:xfrm>
          <a:prstGeom prst="rect">
            <a:avLst/>
          </a:prstGeom>
          <a:noFill/>
        </p:spPr>
        <p:txBody>
          <a:bodyPr wrap="none" rtlCol="0">
            <a:spAutoFit/>
          </a:bodyPr>
          <a:lstStyle/>
          <a:p>
            <a:pPr algn="l" defTabSz="914363" rtl="0"/>
            <a:r>
              <a:rPr lang="en-US" sz="2800" kern="1200" dirty="0">
                <a:solidFill>
                  <a:srgbClr val="FFFFFF"/>
                </a:solidFill>
                <a:latin typeface="Calibri"/>
                <a:ea typeface="+mn-ea"/>
                <a:cs typeface="+mn-cs"/>
              </a:rPr>
              <a:t>Known categories</a:t>
            </a:r>
          </a:p>
        </p:txBody>
      </p:sp>
      <p:sp>
        <p:nvSpPr>
          <p:cNvPr id="65" name="TextBox 64"/>
          <p:cNvSpPr txBox="1"/>
          <p:nvPr/>
        </p:nvSpPr>
        <p:spPr>
          <a:xfrm>
            <a:off x="6096000" y="3733800"/>
            <a:ext cx="2868799" cy="523220"/>
          </a:xfrm>
          <a:prstGeom prst="rect">
            <a:avLst/>
          </a:prstGeom>
          <a:noFill/>
        </p:spPr>
        <p:txBody>
          <a:bodyPr wrap="none" rtlCol="0">
            <a:spAutoFit/>
          </a:bodyPr>
          <a:lstStyle/>
          <a:p>
            <a:pPr algn="l" defTabSz="914363" rtl="0"/>
            <a:r>
              <a:rPr lang="en-US" sz="2800" kern="1200" dirty="0">
                <a:solidFill>
                  <a:srgbClr val="FFFFFF"/>
                </a:solidFill>
                <a:latin typeface="Calibri"/>
                <a:ea typeface="+mn-ea"/>
                <a:cs typeface="+mn-cs"/>
              </a:rPr>
              <a:t>Custom categories</a:t>
            </a:r>
          </a:p>
        </p:txBody>
      </p:sp>
      <p:sp>
        <p:nvSpPr>
          <p:cNvPr id="66" name="TextBox 65"/>
          <p:cNvSpPr txBox="1"/>
          <p:nvPr/>
        </p:nvSpPr>
        <p:spPr>
          <a:xfrm>
            <a:off x="6096000" y="4355068"/>
            <a:ext cx="2209800" cy="523220"/>
          </a:xfrm>
          <a:prstGeom prst="rect">
            <a:avLst/>
          </a:prstGeom>
          <a:noFill/>
        </p:spPr>
        <p:txBody>
          <a:bodyPr wrap="square" rtlCol="0">
            <a:spAutoFit/>
          </a:bodyPr>
          <a:lstStyle/>
          <a:p>
            <a:pPr algn="l" defTabSz="914363" rtl="0"/>
            <a:r>
              <a:rPr lang="en-US" sz="2800" kern="1200" dirty="0">
                <a:solidFill>
                  <a:srgbClr val="FFFFFF"/>
                </a:solidFill>
                <a:latin typeface="Calibri"/>
                <a:ea typeface="+mn-ea"/>
                <a:cs typeface="+mn-cs"/>
              </a:rPr>
              <a:t>User </a:t>
            </a:r>
            <a:r>
              <a:rPr lang="en-US" sz="2800" kern="1200" dirty="0" smtClean="0">
                <a:solidFill>
                  <a:srgbClr val="FFFFFF"/>
                </a:solidFill>
                <a:latin typeface="Calibri"/>
                <a:ea typeface="+mn-ea"/>
                <a:cs typeface="+mn-cs"/>
              </a:rPr>
              <a:t>tasks</a:t>
            </a:r>
            <a:endParaRPr lang="en-US" sz="2800" kern="1200" dirty="0">
              <a:solidFill>
                <a:srgbClr val="FFFFFF"/>
              </a:solidFill>
              <a:latin typeface="Calibri"/>
              <a:ea typeface="+mn-ea"/>
              <a:cs typeface="+mn-cs"/>
            </a:endParaRPr>
          </a:p>
        </p:txBody>
      </p:sp>
      <p:sp>
        <p:nvSpPr>
          <p:cNvPr id="67" name="TextBox 66"/>
          <p:cNvSpPr txBox="1"/>
          <p:nvPr/>
        </p:nvSpPr>
        <p:spPr>
          <a:xfrm>
            <a:off x="6096000" y="5117068"/>
            <a:ext cx="2514600" cy="523220"/>
          </a:xfrm>
          <a:prstGeom prst="rect">
            <a:avLst/>
          </a:prstGeom>
          <a:noFill/>
        </p:spPr>
        <p:txBody>
          <a:bodyPr wrap="square" rtlCol="0">
            <a:spAutoFit/>
          </a:bodyPr>
          <a:lstStyle/>
          <a:p>
            <a:pPr algn="l" defTabSz="914363" rtl="0"/>
            <a:r>
              <a:rPr lang="en-US" sz="2800" kern="1200" dirty="0">
                <a:solidFill>
                  <a:srgbClr val="FFFFFF"/>
                </a:solidFill>
                <a:latin typeface="Calibri"/>
                <a:ea typeface="+mn-ea"/>
                <a:cs typeface="+mn-cs"/>
              </a:rPr>
              <a:t>Taskbar </a:t>
            </a:r>
            <a:r>
              <a:rPr lang="en-US" sz="2800" kern="1200" dirty="0" smtClean="0">
                <a:solidFill>
                  <a:srgbClr val="FFFFFF"/>
                </a:solidFill>
                <a:latin typeface="Calibri"/>
                <a:ea typeface="+mn-ea"/>
                <a:cs typeface="+mn-cs"/>
              </a:rPr>
              <a:t>tasks</a:t>
            </a:r>
            <a:endParaRPr lang="en-US" sz="2800" kern="1200" dirty="0">
              <a:solidFill>
                <a:srgbClr val="FFFFFF"/>
              </a:solidFill>
              <a:latin typeface="Calibri"/>
              <a:ea typeface="+mn-ea"/>
              <a:cs typeface="+mn-cs"/>
            </a:endParaRPr>
          </a:p>
        </p:txBody>
      </p:sp>
      <p:grpSp>
        <p:nvGrpSpPr>
          <p:cNvPr id="3" name="Group 67"/>
          <p:cNvGrpSpPr/>
          <p:nvPr/>
        </p:nvGrpSpPr>
        <p:grpSpPr>
          <a:xfrm>
            <a:off x="2590800" y="1944463"/>
            <a:ext cx="381000" cy="2209006"/>
            <a:chOff x="2590800" y="2286794"/>
            <a:chExt cx="457994" cy="2209006"/>
          </a:xfrm>
        </p:grpSpPr>
        <p:cxnSp>
          <p:nvCxnSpPr>
            <p:cNvPr id="69" name="Straight Connector 68"/>
            <p:cNvCxnSpPr/>
            <p:nvPr/>
          </p:nvCxnSpPr>
          <p:spPr>
            <a:xfrm rot="5400000">
              <a:off x="1943894" y="3390900"/>
              <a:ext cx="2209006" cy="794"/>
            </a:xfrm>
            <a:prstGeom prst="line">
              <a:avLst/>
            </a:prstGeom>
            <a:noFill/>
            <a:ln w="25400" cap="rnd" cmpd="sng" algn="ctr">
              <a:solidFill>
                <a:srgbClr val="5BB5F3"/>
              </a:solidFill>
              <a:prstDash val="solid"/>
            </a:ln>
            <a:effectLst/>
          </p:spPr>
        </p:cxnSp>
        <p:cxnSp>
          <p:nvCxnSpPr>
            <p:cNvPr id="70" name="Straight Connector 69"/>
            <p:cNvCxnSpPr/>
            <p:nvPr/>
          </p:nvCxnSpPr>
          <p:spPr>
            <a:xfrm>
              <a:off x="2590800" y="3314131"/>
              <a:ext cx="457199" cy="1588"/>
            </a:xfrm>
            <a:prstGeom prst="line">
              <a:avLst/>
            </a:prstGeom>
            <a:noFill/>
            <a:ln w="25400" cap="rnd" cmpd="sng" algn="ctr">
              <a:solidFill>
                <a:srgbClr val="5BB5F3"/>
              </a:solidFill>
              <a:prstDash val="solid"/>
            </a:ln>
            <a:effectLst/>
          </p:spPr>
        </p:cxnSp>
      </p:grpSp>
      <p:pic>
        <p:nvPicPr>
          <p:cNvPr id="71" name="Picture 70" descr="destlist3.png"/>
          <p:cNvPicPr>
            <a:picLocks noChangeAspect="1"/>
          </p:cNvPicPr>
          <p:nvPr/>
        </p:nvPicPr>
        <p:blipFill>
          <a:blip r:embed="rId3"/>
          <a:stretch>
            <a:fillRect/>
          </a:stretch>
        </p:blipFill>
        <p:spPr>
          <a:xfrm>
            <a:off x="3124200" y="1752600"/>
            <a:ext cx="2486372" cy="4077269"/>
          </a:xfrm>
          <a:prstGeom prst="rect">
            <a:avLst/>
          </a:prstGeom>
          <a:effectLst>
            <a:outerShdw blurRad="139700" dist="12700" dir="2700000" algn="tl" rotWithShape="0">
              <a:prstClr val="black"/>
            </a:outerShdw>
          </a:effectLst>
        </p:spPr>
      </p:pic>
      <p:grpSp>
        <p:nvGrpSpPr>
          <p:cNvPr id="4" name="Group 71"/>
          <p:cNvGrpSpPr/>
          <p:nvPr/>
        </p:nvGrpSpPr>
        <p:grpSpPr>
          <a:xfrm>
            <a:off x="5713413" y="2590803"/>
            <a:ext cx="382587" cy="953860"/>
            <a:chOff x="5713413" y="2933134"/>
            <a:chExt cx="382587" cy="953860"/>
          </a:xfrm>
        </p:grpSpPr>
        <p:cxnSp>
          <p:nvCxnSpPr>
            <p:cNvPr id="73" name="Straight Connector 72"/>
            <p:cNvCxnSpPr/>
            <p:nvPr/>
          </p:nvCxnSpPr>
          <p:spPr>
            <a:xfrm rot="5400000">
              <a:off x="5237277" y="3409270"/>
              <a:ext cx="953860" cy="1587"/>
            </a:xfrm>
            <a:prstGeom prst="line">
              <a:avLst/>
            </a:prstGeom>
            <a:noFill/>
            <a:ln w="25400" cap="rnd" cmpd="sng" algn="ctr">
              <a:solidFill>
                <a:srgbClr val="5BB5F3"/>
              </a:solidFill>
              <a:prstDash val="solid"/>
            </a:ln>
            <a:effectLst/>
          </p:spPr>
        </p:cxnSp>
        <p:cxnSp>
          <p:nvCxnSpPr>
            <p:cNvPr id="74" name="Straight Connector 73"/>
            <p:cNvCxnSpPr/>
            <p:nvPr/>
          </p:nvCxnSpPr>
          <p:spPr>
            <a:xfrm rot="10800000">
              <a:off x="5715000" y="3390331"/>
              <a:ext cx="381000" cy="1588"/>
            </a:xfrm>
            <a:prstGeom prst="line">
              <a:avLst/>
            </a:prstGeom>
            <a:noFill/>
            <a:ln w="25400" cap="rnd" cmpd="sng" algn="ctr">
              <a:solidFill>
                <a:srgbClr val="5BB5F3"/>
              </a:solidFill>
              <a:prstDash val="solid"/>
            </a:ln>
            <a:effectLst/>
          </p:spPr>
        </p:cxnSp>
      </p:grpSp>
      <p:grpSp>
        <p:nvGrpSpPr>
          <p:cNvPr id="5" name="Group 74"/>
          <p:cNvGrpSpPr/>
          <p:nvPr/>
        </p:nvGrpSpPr>
        <p:grpSpPr>
          <a:xfrm>
            <a:off x="5714206" y="3696269"/>
            <a:ext cx="381794" cy="457994"/>
            <a:chOff x="5714206" y="4038600"/>
            <a:chExt cx="381794" cy="457994"/>
          </a:xfrm>
        </p:grpSpPr>
        <p:cxnSp>
          <p:nvCxnSpPr>
            <p:cNvPr id="76" name="Straight Connector 75"/>
            <p:cNvCxnSpPr/>
            <p:nvPr/>
          </p:nvCxnSpPr>
          <p:spPr>
            <a:xfrm rot="5400000">
              <a:off x="5485606" y="4267200"/>
              <a:ext cx="457994" cy="794"/>
            </a:xfrm>
            <a:prstGeom prst="line">
              <a:avLst/>
            </a:prstGeom>
            <a:noFill/>
            <a:ln w="25400" cap="rnd" cmpd="sng" algn="ctr">
              <a:solidFill>
                <a:srgbClr val="5BB5F3"/>
              </a:solidFill>
              <a:prstDash val="solid"/>
            </a:ln>
            <a:effectLst/>
          </p:spPr>
        </p:cxnSp>
        <p:cxnSp>
          <p:nvCxnSpPr>
            <p:cNvPr id="77" name="Straight Connector 76"/>
            <p:cNvCxnSpPr/>
            <p:nvPr/>
          </p:nvCxnSpPr>
          <p:spPr>
            <a:xfrm rot="10800000">
              <a:off x="5715000" y="4267200"/>
              <a:ext cx="381000" cy="1588"/>
            </a:xfrm>
            <a:prstGeom prst="line">
              <a:avLst/>
            </a:prstGeom>
            <a:noFill/>
            <a:ln w="25400" cap="rnd" cmpd="sng" algn="ctr">
              <a:solidFill>
                <a:srgbClr val="5BB5F3"/>
              </a:solidFill>
              <a:prstDash val="solid"/>
            </a:ln>
            <a:effectLst/>
          </p:spPr>
        </p:cxnSp>
      </p:grpSp>
      <p:grpSp>
        <p:nvGrpSpPr>
          <p:cNvPr id="6" name="Group 77"/>
          <p:cNvGrpSpPr/>
          <p:nvPr/>
        </p:nvGrpSpPr>
        <p:grpSpPr>
          <a:xfrm>
            <a:off x="2590800" y="4305869"/>
            <a:ext cx="381000" cy="1371600"/>
            <a:chOff x="2590800" y="2286794"/>
            <a:chExt cx="457994" cy="2209006"/>
          </a:xfrm>
        </p:grpSpPr>
        <p:cxnSp>
          <p:nvCxnSpPr>
            <p:cNvPr id="79" name="Straight Connector 78"/>
            <p:cNvCxnSpPr/>
            <p:nvPr/>
          </p:nvCxnSpPr>
          <p:spPr>
            <a:xfrm rot="5400000">
              <a:off x="1943894" y="3390900"/>
              <a:ext cx="2209006" cy="794"/>
            </a:xfrm>
            <a:prstGeom prst="line">
              <a:avLst/>
            </a:prstGeom>
            <a:noFill/>
            <a:ln w="25400" cap="rnd" cmpd="sng" algn="ctr">
              <a:solidFill>
                <a:srgbClr val="FFD72F"/>
              </a:solidFill>
              <a:prstDash val="solid"/>
            </a:ln>
            <a:effectLst/>
          </p:spPr>
        </p:cxnSp>
        <p:cxnSp>
          <p:nvCxnSpPr>
            <p:cNvPr id="80" name="Straight Connector 79"/>
            <p:cNvCxnSpPr/>
            <p:nvPr/>
          </p:nvCxnSpPr>
          <p:spPr>
            <a:xfrm>
              <a:off x="2590800" y="3200400"/>
              <a:ext cx="457200" cy="1588"/>
            </a:xfrm>
            <a:prstGeom prst="line">
              <a:avLst/>
            </a:prstGeom>
            <a:noFill/>
            <a:ln w="25400" cap="rnd" cmpd="sng" algn="ctr">
              <a:solidFill>
                <a:srgbClr val="FFD72F"/>
              </a:solidFill>
              <a:prstDash val="solid"/>
            </a:ln>
            <a:effectLst/>
          </p:spPr>
        </p:cxnSp>
      </p:grpSp>
      <p:grpSp>
        <p:nvGrpSpPr>
          <p:cNvPr id="7" name="Group 80"/>
          <p:cNvGrpSpPr/>
          <p:nvPr/>
        </p:nvGrpSpPr>
        <p:grpSpPr>
          <a:xfrm>
            <a:off x="5715000" y="4305869"/>
            <a:ext cx="381794" cy="533400"/>
            <a:chOff x="5714206" y="4038600"/>
            <a:chExt cx="381794" cy="457994"/>
          </a:xfrm>
        </p:grpSpPr>
        <p:cxnSp>
          <p:nvCxnSpPr>
            <p:cNvPr id="82" name="Straight Connector 81"/>
            <p:cNvCxnSpPr/>
            <p:nvPr/>
          </p:nvCxnSpPr>
          <p:spPr>
            <a:xfrm rot="5400000">
              <a:off x="5485606" y="4267200"/>
              <a:ext cx="457994" cy="794"/>
            </a:xfrm>
            <a:prstGeom prst="line">
              <a:avLst/>
            </a:prstGeom>
            <a:noFill/>
            <a:ln w="25400" cap="rnd" cmpd="sng" algn="ctr">
              <a:solidFill>
                <a:srgbClr val="FFD72F"/>
              </a:solidFill>
              <a:prstDash val="solid"/>
            </a:ln>
            <a:effectLst/>
          </p:spPr>
        </p:cxnSp>
        <p:cxnSp>
          <p:nvCxnSpPr>
            <p:cNvPr id="83" name="Straight Connector 82"/>
            <p:cNvCxnSpPr/>
            <p:nvPr/>
          </p:nvCxnSpPr>
          <p:spPr>
            <a:xfrm rot="10800000">
              <a:off x="5715000" y="4267200"/>
              <a:ext cx="381000" cy="1588"/>
            </a:xfrm>
            <a:prstGeom prst="line">
              <a:avLst/>
            </a:prstGeom>
            <a:noFill/>
            <a:ln w="25400" cap="rnd" cmpd="sng" algn="ctr">
              <a:solidFill>
                <a:srgbClr val="FFD72F"/>
              </a:solidFill>
              <a:prstDash val="solid"/>
            </a:ln>
            <a:effectLst/>
          </p:spPr>
        </p:cxnSp>
      </p:grpSp>
      <p:grpSp>
        <p:nvGrpSpPr>
          <p:cNvPr id="8" name="Group 83"/>
          <p:cNvGrpSpPr/>
          <p:nvPr/>
        </p:nvGrpSpPr>
        <p:grpSpPr>
          <a:xfrm>
            <a:off x="5715000" y="4991669"/>
            <a:ext cx="381794" cy="685800"/>
            <a:chOff x="5714206" y="4038600"/>
            <a:chExt cx="381794" cy="457994"/>
          </a:xfrm>
        </p:grpSpPr>
        <p:cxnSp>
          <p:nvCxnSpPr>
            <p:cNvPr id="85" name="Straight Connector 84"/>
            <p:cNvCxnSpPr/>
            <p:nvPr/>
          </p:nvCxnSpPr>
          <p:spPr>
            <a:xfrm rot="5400000">
              <a:off x="5485606" y="4267200"/>
              <a:ext cx="457994" cy="794"/>
            </a:xfrm>
            <a:prstGeom prst="line">
              <a:avLst/>
            </a:prstGeom>
            <a:noFill/>
            <a:ln w="25400" cap="rnd" cmpd="sng" algn="ctr">
              <a:solidFill>
                <a:srgbClr val="FFD72F"/>
              </a:solidFill>
              <a:prstDash val="solid"/>
            </a:ln>
            <a:effectLst/>
          </p:spPr>
        </p:cxnSp>
        <p:cxnSp>
          <p:nvCxnSpPr>
            <p:cNvPr id="86" name="Straight Connector 85"/>
            <p:cNvCxnSpPr/>
            <p:nvPr/>
          </p:nvCxnSpPr>
          <p:spPr>
            <a:xfrm rot="10800000">
              <a:off x="5715000" y="4267200"/>
              <a:ext cx="381000" cy="1588"/>
            </a:xfrm>
            <a:prstGeom prst="line">
              <a:avLst/>
            </a:prstGeom>
            <a:noFill/>
            <a:ln w="25400" cap="rnd" cmpd="sng" algn="ctr">
              <a:solidFill>
                <a:srgbClr val="FFD72F"/>
              </a:solidFill>
              <a:prstDash val="solid"/>
            </a:ln>
            <a:effectLst/>
          </p:spPr>
        </p:cxnSp>
      </p:grpSp>
      <p:grpSp>
        <p:nvGrpSpPr>
          <p:cNvPr id="9" name="Group 86"/>
          <p:cNvGrpSpPr/>
          <p:nvPr/>
        </p:nvGrpSpPr>
        <p:grpSpPr>
          <a:xfrm>
            <a:off x="5715000" y="1981200"/>
            <a:ext cx="381794" cy="457994"/>
            <a:chOff x="5714206" y="4038600"/>
            <a:chExt cx="381794" cy="457994"/>
          </a:xfrm>
        </p:grpSpPr>
        <p:cxnSp>
          <p:nvCxnSpPr>
            <p:cNvPr id="88" name="Straight Connector 87"/>
            <p:cNvCxnSpPr/>
            <p:nvPr/>
          </p:nvCxnSpPr>
          <p:spPr>
            <a:xfrm rot="5400000">
              <a:off x="5485606" y="4267200"/>
              <a:ext cx="457994" cy="794"/>
            </a:xfrm>
            <a:prstGeom prst="line">
              <a:avLst/>
            </a:prstGeom>
            <a:noFill/>
            <a:ln w="25400" cap="rnd" cmpd="sng" algn="ctr">
              <a:solidFill>
                <a:srgbClr val="5BB5F3"/>
              </a:solidFill>
              <a:prstDash val="solid"/>
            </a:ln>
            <a:effectLst/>
          </p:spPr>
        </p:cxnSp>
        <p:cxnSp>
          <p:nvCxnSpPr>
            <p:cNvPr id="89" name="Straight Connector 88"/>
            <p:cNvCxnSpPr/>
            <p:nvPr/>
          </p:nvCxnSpPr>
          <p:spPr>
            <a:xfrm rot="10800000">
              <a:off x="5715000" y="4267200"/>
              <a:ext cx="381000" cy="1588"/>
            </a:xfrm>
            <a:prstGeom prst="line">
              <a:avLst/>
            </a:prstGeom>
            <a:noFill/>
            <a:ln w="25400" cap="rnd" cmpd="sng" algn="ctr">
              <a:solidFill>
                <a:srgbClr val="5BB5F3"/>
              </a:solidFill>
              <a:prstDash val="solid"/>
            </a:ln>
            <a:effectLst/>
          </p:spPr>
        </p:cxnSp>
      </p:grpSp>
      <p:sp>
        <p:nvSpPr>
          <p:cNvPr id="90" name="TextBox 89"/>
          <p:cNvSpPr txBox="1"/>
          <p:nvPr/>
        </p:nvSpPr>
        <p:spPr>
          <a:xfrm>
            <a:off x="6096000" y="1992868"/>
            <a:ext cx="2535053" cy="523220"/>
          </a:xfrm>
          <a:prstGeom prst="rect">
            <a:avLst/>
          </a:prstGeom>
          <a:noFill/>
        </p:spPr>
        <p:txBody>
          <a:bodyPr wrap="none" rtlCol="0">
            <a:spAutoFit/>
          </a:bodyPr>
          <a:lstStyle/>
          <a:p>
            <a:pPr algn="l" defTabSz="914363" rtl="0"/>
            <a:r>
              <a:rPr lang="en-US" sz="2800" kern="1200" dirty="0">
                <a:solidFill>
                  <a:srgbClr val="FFFFFF"/>
                </a:solidFill>
                <a:latin typeface="Calibri"/>
                <a:ea typeface="+mn-ea"/>
                <a:cs typeface="+mn-cs"/>
              </a:rPr>
              <a:t>Pinned category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xEl>
                                              <p:pRg st="1" end="1"/>
                                            </p:txEl>
                                          </p:spTgt>
                                        </p:tgtEl>
                                        <p:attrNameLst>
                                          <p:attrName>style.visibility</p:attrName>
                                        </p:attrNameLst>
                                      </p:cBhvr>
                                      <p:to>
                                        <p:strVal val="visible"/>
                                      </p:to>
                                    </p:set>
                                    <p:animEffect transition="in" filter="fade">
                                      <p:cBhvr>
                                        <p:cTn id="10" dur="1000"/>
                                        <p:tgtEl>
                                          <p:spTgt spid="6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4">
                                            <p:txEl>
                                              <p:pRg st="0" end="0"/>
                                            </p:txEl>
                                          </p:spTgt>
                                        </p:tgtEl>
                                        <p:attrNameLst>
                                          <p:attrName>style.visibility</p:attrName>
                                        </p:attrNameLst>
                                      </p:cBhvr>
                                      <p:to>
                                        <p:strVal val="visible"/>
                                      </p:to>
                                    </p:set>
                                    <p:animEffect transition="in" filter="fade">
                                      <p:cBhvr>
                                        <p:cTn id="25" dur="1000"/>
                                        <p:tgtEl>
                                          <p:spTgt spid="6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xEl>
                                              <p:pRg st="0" end="0"/>
                                            </p:txEl>
                                          </p:spTgt>
                                        </p:tgtEl>
                                        <p:attrNameLst>
                                          <p:attrName>style.visibility</p:attrName>
                                        </p:attrNameLst>
                                      </p:cBhvr>
                                      <p:to>
                                        <p:strVal val="visible"/>
                                      </p:to>
                                    </p:set>
                                    <p:animEffect transition="in" filter="fade">
                                      <p:cBhvr>
                                        <p:cTn id="31" dur="1000"/>
                                        <p:tgtEl>
                                          <p:spTgt spid="65">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90">
                                            <p:txEl>
                                              <p:pRg st="0" end="0"/>
                                            </p:txEl>
                                          </p:spTgt>
                                        </p:tgtEl>
                                        <p:attrNameLst>
                                          <p:attrName>style.visibility</p:attrName>
                                        </p:attrNameLst>
                                      </p:cBhvr>
                                      <p:to>
                                        <p:strVal val="visible"/>
                                      </p:to>
                                    </p:set>
                                    <p:animEffect transition="in" filter="fade">
                                      <p:cBhvr>
                                        <p:cTn id="37" dur="1000"/>
                                        <p:tgtEl>
                                          <p:spTgt spid="9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allAtOnce"/>
      <p:bldP spid="63" grpId="0"/>
      <p:bldP spid="64" grpId="0" build="allAtOnce"/>
      <p:bldP spid="66" grpId="0"/>
      <p:bldP spid="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Jump Lists</a:t>
            </a:r>
            <a:br>
              <a:rPr smtClean="0"/>
            </a:br>
            <a:r>
              <a:rPr sz="3600" smtClean="0">
                <a:solidFill>
                  <a:schemeClr val="tx2"/>
                </a:solidFill>
              </a:rPr>
              <a:t>Design Considerations</a:t>
            </a:r>
            <a:endParaRPr lang="en-US" sz="3600" dirty="0">
              <a:solidFill>
                <a:schemeClr val="tx2"/>
              </a:solidFill>
            </a:endParaRPr>
          </a:p>
        </p:txBody>
      </p:sp>
      <p:sp>
        <p:nvSpPr>
          <p:cNvPr id="3" name="Text Placeholder 2"/>
          <p:cNvSpPr>
            <a:spLocks noGrp="1"/>
          </p:cNvSpPr>
          <p:nvPr>
            <p:ph type="body" sz="quarter" idx="10"/>
          </p:nvPr>
        </p:nvSpPr>
        <p:spPr>
          <a:xfrm>
            <a:off x="381000" y="1688437"/>
            <a:ext cx="8382000" cy="3323987"/>
          </a:xfrm>
        </p:spPr>
        <p:txBody>
          <a:bodyPr/>
          <a:lstStyle/>
          <a:p>
            <a:r>
              <a:rPr lang="en-US" dirty="0" smtClean="0"/>
              <a:t>Surface key destinations and tasks</a:t>
            </a:r>
          </a:p>
          <a:p>
            <a:pPr lvl="1"/>
            <a:r>
              <a:rPr lang="en-US" dirty="0" smtClean="0"/>
              <a:t>Recent and frequent are free</a:t>
            </a:r>
          </a:p>
          <a:p>
            <a:pPr lvl="1"/>
            <a:r>
              <a:rPr lang="en-US" dirty="0" smtClean="0"/>
              <a:t>Pinned is also free (if users use it)</a:t>
            </a:r>
          </a:p>
          <a:p>
            <a:pPr lvl="1"/>
            <a:r>
              <a:rPr lang="en-US" b="1" i="1" dirty="0" smtClean="0"/>
              <a:t>Respect items the user removes!</a:t>
            </a:r>
            <a:endParaRPr lang="en-US" dirty="0" smtClean="0"/>
          </a:p>
          <a:p>
            <a:r>
              <a:rPr lang="en-US" dirty="0" smtClean="0"/>
              <a:t>Addictive: You don’t look for documents anywhere else!</a:t>
            </a:r>
          </a:p>
          <a:p>
            <a:pPr lvl="1"/>
            <a:r>
              <a:rPr lang="en-US" dirty="0" smtClean="0"/>
              <a:t>You also expect the common tasks to be there</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Customizing the Jump List</a:t>
            </a:r>
            <a:br>
              <a:rPr smtClean="0"/>
            </a:br>
            <a:r>
              <a:rPr sz="3600" smtClean="0">
                <a:solidFill>
                  <a:schemeClr val="tx2"/>
                </a:solidFill>
              </a:rPr>
              <a:t>Step 1: Get the Free S</a:t>
            </a:r>
            <a:r>
              <a:rPr lang="en-US" sz="3600" dirty="0" smtClean="0">
                <a:solidFill>
                  <a:schemeClr val="tx2"/>
                </a:solidFill>
              </a:rPr>
              <a:t>t</a:t>
            </a:r>
            <a:r>
              <a:rPr sz="3600" smtClean="0">
                <a:solidFill>
                  <a:schemeClr val="tx2"/>
                </a:solidFill>
              </a:rPr>
              <a:t>uff To Work</a:t>
            </a:r>
            <a:endParaRPr lang="en-US" dirty="0">
              <a:solidFill>
                <a:schemeClr val="tx2"/>
              </a:solidFill>
            </a:endParaRPr>
          </a:p>
        </p:txBody>
      </p:sp>
      <p:sp>
        <p:nvSpPr>
          <p:cNvPr id="3" name="Text Placeholder 2"/>
          <p:cNvSpPr>
            <a:spLocks noGrp="1"/>
          </p:cNvSpPr>
          <p:nvPr>
            <p:ph type="body" sz="quarter" idx="10"/>
          </p:nvPr>
        </p:nvSpPr>
        <p:spPr>
          <a:xfrm>
            <a:off x="381000" y="1535430"/>
            <a:ext cx="8382000" cy="1969770"/>
          </a:xfrm>
        </p:spPr>
        <p:txBody>
          <a:bodyPr/>
          <a:lstStyle/>
          <a:p>
            <a:r>
              <a:rPr lang="en-US" dirty="0" smtClean="0"/>
              <a:t>Associate your program with the file extension</a:t>
            </a:r>
          </a:p>
          <a:p>
            <a:r>
              <a:rPr lang="en-US" dirty="0" smtClean="0"/>
              <a:t>Use common file dialogs</a:t>
            </a:r>
          </a:p>
          <a:p>
            <a:r>
              <a:rPr lang="en-US" dirty="0" smtClean="0"/>
              <a:t>Use explicit recent document API</a:t>
            </a:r>
          </a:p>
        </p:txBody>
      </p:sp>
      <p:sp>
        <p:nvSpPr>
          <p:cNvPr id="4" name="Snip Single Corner Rectangle 3"/>
          <p:cNvSpPr/>
          <p:nvPr/>
        </p:nvSpPr>
        <p:spPr bwMode="auto">
          <a:xfrm>
            <a:off x="838200" y="3657600"/>
            <a:ext cx="7848600" cy="8382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SHAddToRecentDocs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(SHARDW_PATH, "file.ext");</a:t>
            </a:r>
          </a:p>
        </p:txBody>
      </p:sp>
      <p:sp>
        <p:nvSpPr>
          <p:cNvPr id="5" name="Snip Single Corner Rectangle 4"/>
          <p:cNvSpPr/>
          <p:nvPr/>
        </p:nvSpPr>
        <p:spPr bwMode="auto">
          <a:xfrm>
            <a:off x="838200" y="4572000"/>
            <a:ext cx="7848600" cy="18288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RH.RegisterFileAssociations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OpenFileDialog</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ofd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ofd.ShowDialog</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JumpListManager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jlm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jlm.AddToRecent</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("file.ext");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Recent Documents</a:t>
            </a:r>
            <a:endParaRPr lang="en-US" dirty="0"/>
          </a:p>
        </p:txBody>
      </p:sp>
      <p:sp>
        <p:nvSpPr>
          <p:cNvPr id="5" name="Subtitle 4"/>
          <p:cNvSpPr>
            <a:spLocks noGrp="1"/>
          </p:cNvSpPr>
          <p:nvPr>
            <p:ph type="subTitle" idx="1"/>
          </p:nvPr>
        </p:nvSpPr>
        <p:spPr/>
        <p:txBody>
          <a:bodyPr/>
          <a:lstStyle/>
          <a:p>
            <a:r>
              <a:rPr lang="en-US" dirty="0" smtClean="0"/>
              <a:t>…in a Jump List</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Customizing the Jump List</a:t>
            </a:r>
            <a:br>
              <a:rPr smtClean="0"/>
            </a:br>
            <a:r>
              <a:rPr sz="3600" smtClean="0">
                <a:solidFill>
                  <a:schemeClr val="tx2"/>
                </a:solidFill>
              </a:rPr>
              <a:t>Step 2: Adding Tasks</a:t>
            </a:r>
            <a:endParaRPr lang="en-US" dirty="0">
              <a:solidFill>
                <a:schemeClr val="tx2"/>
              </a:solidFill>
            </a:endParaRPr>
          </a:p>
        </p:txBody>
      </p:sp>
      <p:sp>
        <p:nvSpPr>
          <p:cNvPr id="3" name="Text Placeholder 2"/>
          <p:cNvSpPr>
            <a:spLocks noGrp="1"/>
          </p:cNvSpPr>
          <p:nvPr>
            <p:ph type="body" sz="quarter" idx="10"/>
          </p:nvPr>
        </p:nvSpPr>
        <p:spPr>
          <a:xfrm>
            <a:off x="381000" y="1525214"/>
            <a:ext cx="8382000" cy="3182410"/>
          </a:xfrm>
        </p:spPr>
        <p:txBody>
          <a:bodyPr/>
          <a:lstStyle/>
          <a:p>
            <a:r>
              <a:rPr lang="en-US" dirty="0" smtClean="0"/>
              <a:t>What would your user like to do?</a:t>
            </a:r>
          </a:p>
          <a:p>
            <a:pPr lvl="1"/>
            <a:r>
              <a:rPr lang="en-US" dirty="0" smtClean="0"/>
              <a:t>Launch your application with special arguments?</a:t>
            </a:r>
          </a:p>
          <a:p>
            <a:pPr lvl="1"/>
            <a:r>
              <a:rPr lang="en-US" dirty="0" smtClean="0"/>
              <a:t>Launch other applications?</a:t>
            </a:r>
          </a:p>
          <a:p>
            <a:r>
              <a:rPr lang="en-US" dirty="0" smtClean="0"/>
              <a:t>Tasks are </a:t>
            </a:r>
            <a:r>
              <a:rPr lang="en-US" dirty="0" err="1" smtClean="0">
                <a:latin typeface="Consolas" pitchFamily="49" charset="0"/>
                <a:cs typeface="Consolas" pitchFamily="49" charset="0"/>
              </a:rPr>
              <a:t>IShellLink</a:t>
            </a:r>
            <a:r>
              <a:rPr lang="en-US" dirty="0" smtClean="0"/>
              <a:t> objects</a:t>
            </a:r>
          </a:p>
          <a:p>
            <a:pPr lvl="1"/>
            <a:r>
              <a:rPr lang="en-US" dirty="0" smtClean="0"/>
              <a:t>Rich shortcut semantics including arguments, working directory, icon, and so on.</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Customizing the Jump List</a:t>
            </a:r>
            <a:br>
              <a:rPr smtClean="0"/>
            </a:br>
            <a:r>
              <a:rPr sz="3600" smtClean="0">
                <a:solidFill>
                  <a:schemeClr val="tx2"/>
                </a:solidFill>
              </a:rPr>
              <a:t>Step 2: Adding Tasks</a:t>
            </a:r>
            <a:endParaRPr lang="en-US" dirty="0">
              <a:solidFill>
                <a:schemeClr val="tx2"/>
              </a:solidFill>
            </a:endParaRPr>
          </a:p>
        </p:txBody>
      </p:sp>
      <p:sp>
        <p:nvSpPr>
          <p:cNvPr id="4" name="Snip Single Corner Rectangle 3"/>
          <p:cNvSpPr/>
          <p:nvPr/>
        </p:nvSpPr>
        <p:spPr bwMode="auto">
          <a:xfrm>
            <a:off x="838200" y="1676400"/>
            <a:ext cx="7848600" cy="34290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IObjectCollection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poc</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IShellLink</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task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poc.AddObject</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(task);</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ICustomDestinationList</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pcdl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pcdl.BeginList</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IObjectArray</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poa</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poc</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pcdl.AddUserTasks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poa</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pcdl.CommitList</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5" name="Snip Single Corner Rectangle 4"/>
          <p:cNvSpPr/>
          <p:nvPr/>
        </p:nvSpPr>
        <p:spPr bwMode="auto">
          <a:xfrm>
            <a:off x="838200" y="5181600"/>
            <a:ext cx="7848600" cy="10668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JumpListManager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jlm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jlm.AddTask</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(new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ShellLink</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Path=..., ...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smtClean="0"/>
              <a:t>Customizing the Jump List</a:t>
            </a:r>
            <a:br>
              <a:rPr smtClean="0"/>
            </a:br>
            <a:r>
              <a:rPr sz="3600" smtClean="0">
                <a:solidFill>
                  <a:schemeClr val="tx2"/>
                </a:solidFill>
              </a:rPr>
              <a:t>Step 3: Do You Have Categories?</a:t>
            </a:r>
            <a:endParaRPr lang="en-US" dirty="0">
              <a:solidFill>
                <a:schemeClr val="tx2"/>
              </a:solidFill>
            </a:endParaRPr>
          </a:p>
        </p:txBody>
      </p:sp>
      <p:sp>
        <p:nvSpPr>
          <p:cNvPr id="6" name="Text Placeholder 5"/>
          <p:cNvSpPr>
            <a:spLocks noGrp="1"/>
          </p:cNvSpPr>
          <p:nvPr>
            <p:ph type="body" sz="quarter" idx="10"/>
          </p:nvPr>
        </p:nvSpPr>
        <p:spPr>
          <a:xfrm>
            <a:off x="381000" y="1560016"/>
            <a:ext cx="8382000" cy="3681008"/>
          </a:xfrm>
        </p:spPr>
        <p:txBody>
          <a:bodyPr/>
          <a:lstStyle/>
          <a:p>
            <a:r>
              <a:rPr lang="en-US" dirty="0" smtClean="0"/>
              <a:t>Does it make sense to categorize documents?</a:t>
            </a:r>
          </a:p>
          <a:p>
            <a:pPr lvl="1"/>
            <a:r>
              <a:rPr lang="en-US" dirty="0" smtClean="0"/>
              <a:t>Is frequent, recent, pinned not enough?</a:t>
            </a:r>
          </a:p>
          <a:p>
            <a:pPr lvl="1"/>
            <a:r>
              <a:rPr lang="en-US" dirty="0" smtClean="0"/>
              <a:t>For example, Inbox, Outbox, Sales, Marketing …</a:t>
            </a:r>
          </a:p>
          <a:p>
            <a:r>
              <a:rPr lang="en-US" dirty="0" smtClean="0"/>
              <a:t>Categories contain </a:t>
            </a:r>
            <a:r>
              <a:rPr lang="en-US" dirty="0" err="1" smtClean="0">
                <a:latin typeface="Consolas" pitchFamily="49" charset="0"/>
                <a:cs typeface="Consolas" pitchFamily="49" charset="0"/>
              </a:rPr>
              <a:t>IShellItem</a:t>
            </a:r>
            <a:r>
              <a:rPr lang="en-US" dirty="0" smtClean="0"/>
              <a:t> or </a:t>
            </a:r>
            <a:r>
              <a:rPr lang="en-US" dirty="0" err="1" smtClean="0">
                <a:latin typeface="Consolas" pitchFamily="49" charset="0"/>
                <a:cs typeface="Consolas" pitchFamily="49" charset="0"/>
              </a:rPr>
              <a:t>IShellLink</a:t>
            </a:r>
            <a:r>
              <a:rPr lang="en-US" dirty="0" smtClean="0"/>
              <a:t> objects</a:t>
            </a:r>
          </a:p>
          <a:p>
            <a:pPr lvl="1"/>
            <a:r>
              <a:rPr lang="en-US" dirty="0" smtClean="0"/>
              <a:t>These are documents: You need a file association</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Customizing the Jump List</a:t>
            </a:r>
            <a:br>
              <a:rPr smtClean="0"/>
            </a:br>
            <a:r>
              <a:rPr sz="3600" smtClean="0">
                <a:solidFill>
                  <a:schemeClr val="tx2"/>
                </a:solidFill>
              </a:rPr>
              <a:t>Step 3: Adding Categories</a:t>
            </a:r>
            <a:endParaRPr lang="en-US" dirty="0">
              <a:solidFill>
                <a:schemeClr val="tx2"/>
              </a:solidFill>
            </a:endParaRPr>
          </a:p>
        </p:txBody>
      </p:sp>
      <p:sp>
        <p:nvSpPr>
          <p:cNvPr id="4" name="Snip Single Corner Rectangle 3"/>
          <p:cNvSpPr/>
          <p:nvPr/>
        </p:nvSpPr>
        <p:spPr bwMode="auto">
          <a:xfrm>
            <a:off x="838200" y="1676400"/>
            <a:ext cx="7848600" cy="32004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IObjectCollection</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poc</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latin typeface="Consolas" pitchFamily="49" charset="0"/>
                <a:cs typeface="Consolas" pitchFamily="49" charset="0"/>
              </a:rPr>
              <a:t>IShellItem</a:t>
            </a:r>
            <a:r>
              <a:rPr lang="en-US" sz="240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 item = ...;</a:t>
            </a:r>
          </a:p>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poc.AddObject</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(item);</a:t>
            </a:r>
          </a:p>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ICustomDestinationList</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pcdl</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pcdl.BeginList</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IObjectArray</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poa</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 ... </a:t>
            </a: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poc</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latin typeface="Consolas" pitchFamily="49" charset="0"/>
                <a:cs typeface="Consolas" pitchFamily="49" charset="0"/>
              </a:rPr>
              <a:t>pcdl.AppendCategory</a:t>
            </a:r>
            <a:r>
              <a:rPr lang="en-US" sz="240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chemeClr val="tx1"/>
                </a:solidFill>
                <a:effectLst>
                  <a:outerShdw blurRad="38100" dist="38100" dir="2700000" algn="tl">
                    <a:srgbClr val="000000">
                      <a:alpha val="43137"/>
                    </a:srgbClr>
                  </a:outerShdw>
                </a:effectLst>
                <a:latin typeface="Consolas" pitchFamily="49" charset="0"/>
                <a:cs typeface="Consolas" pitchFamily="49" charset="0"/>
              </a:rPr>
              <a:t>L"Sales</a:t>
            </a:r>
            <a:r>
              <a:rPr lang="en-US" sz="240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tx1"/>
                </a:solidFill>
                <a:effectLst>
                  <a:outerShdw blurRad="38100" dist="38100" dir="2700000" algn="tl">
                    <a:srgbClr val="000000">
                      <a:alpha val="43137"/>
                    </a:srgbClr>
                  </a:outerShdw>
                </a:effectLst>
                <a:latin typeface="Consolas" pitchFamily="49" charset="0"/>
                <a:cs typeface="Consolas" pitchFamily="49" charset="0"/>
              </a:rPr>
              <a:t>poa</a:t>
            </a:r>
            <a:r>
              <a:rPr lang="en-US" sz="240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pcdl.CommitList</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5" name="Snip Single Corner Rectangle 4"/>
          <p:cNvSpPr/>
          <p:nvPr/>
        </p:nvSpPr>
        <p:spPr bwMode="auto">
          <a:xfrm>
            <a:off x="838200" y="4953000"/>
            <a:ext cx="7848600" cy="12954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JumpListManager</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jlm</a:t>
            </a:r>
            <a:r>
              <a:rPr lang="en-US" sz="2400" dirty="0" smtClean="0">
                <a:solidFill>
                  <a:schemeClr val="tx1">
                    <a:lumMod val="50000"/>
                  </a:schemeClr>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jlm.AddCustomDestination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new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ShellItem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Path=..., Category=...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Tasks and Destinations</a:t>
            </a:r>
            <a:endParaRPr lang="en-US" dirty="0"/>
          </a:p>
        </p:txBody>
      </p:sp>
      <p:sp>
        <p:nvSpPr>
          <p:cNvPr id="5" name="Subtitle 4"/>
          <p:cNvSpPr>
            <a:spLocks noGrp="1"/>
          </p:cNvSpPr>
          <p:nvPr>
            <p:ph type="subTitle" idx="1"/>
          </p:nvPr>
        </p:nvSpPr>
        <p:spPr/>
        <p:txBody>
          <a:bodyPr/>
          <a:lstStyle/>
          <a:p>
            <a:r>
              <a:rPr lang="en-US" dirty="0" smtClean="0"/>
              <a:t>…in a Jump List</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Thumbnail Toolbars</a:t>
            </a:r>
            <a:endParaRPr lang="en-US" dirty="0"/>
          </a:p>
        </p:txBody>
      </p:sp>
      <p:sp>
        <p:nvSpPr>
          <p:cNvPr id="6" name="Text Placeholder 5"/>
          <p:cNvSpPr>
            <a:spLocks noGrp="1"/>
          </p:cNvSpPr>
          <p:nvPr>
            <p:ph type="body" sz="quarter" idx="10"/>
          </p:nvPr>
        </p:nvSpPr>
        <p:spPr>
          <a:xfrm>
            <a:off x="381000" y="1411552"/>
            <a:ext cx="8382000" cy="443198"/>
          </a:xfrm>
        </p:spPr>
        <p:txBody>
          <a:bodyPr/>
          <a:lstStyle/>
          <a:p>
            <a:r>
              <a:rPr lang="en-US" dirty="0" smtClean="0"/>
              <a:t>Remote control from the taskbar</a:t>
            </a:r>
            <a:endParaRPr lang="en-US" dirty="0"/>
          </a:p>
        </p:txBody>
      </p:sp>
      <p:pic>
        <p:nvPicPr>
          <p:cNvPr id="6146" name="Picture 2"/>
          <p:cNvPicPr>
            <a:picLocks noChangeAspect="1" noChangeArrowheads="1"/>
          </p:cNvPicPr>
          <p:nvPr/>
        </p:nvPicPr>
        <p:blipFill>
          <a:blip r:embed="rId3"/>
          <a:srcRect/>
          <a:stretch>
            <a:fillRect/>
          </a:stretch>
        </p:blipFill>
        <p:spPr bwMode="auto">
          <a:xfrm>
            <a:off x="762000" y="2162175"/>
            <a:ext cx="4595813" cy="3956266"/>
          </a:xfrm>
          <a:prstGeom prst="rect">
            <a:avLst/>
          </a:prstGeom>
          <a:ln>
            <a:noFill/>
          </a:ln>
          <a:effectLst>
            <a:softEdge rad="112500"/>
          </a:effectLst>
        </p:spPr>
      </p:pic>
      <p:sp>
        <p:nvSpPr>
          <p:cNvPr id="7" name="Rounded Rectangle 6"/>
          <p:cNvSpPr/>
          <p:nvPr/>
        </p:nvSpPr>
        <p:spPr bwMode="auto">
          <a:xfrm>
            <a:off x="2209800" y="4800600"/>
            <a:ext cx="1447800" cy="838200"/>
          </a:xfrm>
          <a:prstGeom prst="roundRect">
            <a:avLst/>
          </a:prstGeom>
          <a:gradFill>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w="57150">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Thumbnail Toolbars</a:t>
            </a:r>
            <a:br>
              <a:rPr smtClean="0"/>
            </a:br>
            <a:r>
              <a:rPr sz="3600" smtClean="0">
                <a:solidFill>
                  <a:schemeClr val="tx2"/>
                </a:solidFill>
              </a:rPr>
              <a:t>Design Considerations</a:t>
            </a:r>
            <a:endParaRPr lang="en-US" sz="3600" dirty="0">
              <a:solidFill>
                <a:schemeClr val="tx2"/>
              </a:solidFill>
            </a:endParaRPr>
          </a:p>
        </p:txBody>
      </p:sp>
      <p:sp>
        <p:nvSpPr>
          <p:cNvPr id="3" name="Text Placeholder 2"/>
          <p:cNvSpPr>
            <a:spLocks noGrp="1"/>
          </p:cNvSpPr>
          <p:nvPr>
            <p:ph type="body" sz="quarter" idx="10"/>
          </p:nvPr>
        </p:nvSpPr>
        <p:spPr>
          <a:xfrm>
            <a:off x="381000" y="1512939"/>
            <a:ext cx="8382000" cy="1458861"/>
          </a:xfrm>
        </p:spPr>
        <p:txBody>
          <a:bodyPr/>
          <a:lstStyle/>
          <a:p>
            <a:r>
              <a:rPr lang="en-US" dirty="0" smtClean="0"/>
              <a:t>You get up to seven buttons</a:t>
            </a:r>
          </a:p>
          <a:p>
            <a:pPr lvl="1"/>
            <a:r>
              <a:rPr lang="en-US" dirty="0" smtClean="0"/>
              <a:t>Can’t add or delete; can hide and disable</a:t>
            </a:r>
          </a:p>
          <a:p>
            <a:r>
              <a:rPr lang="en-US" dirty="0" smtClean="0"/>
              <a:t>Tasks are not thumbnail buttons!</a:t>
            </a:r>
          </a:p>
        </p:txBody>
      </p:sp>
      <p:graphicFrame>
        <p:nvGraphicFramePr>
          <p:cNvPr id="4" name="Table 3"/>
          <p:cNvGraphicFramePr>
            <a:graphicFrameLocks noGrp="1"/>
          </p:cNvGraphicFramePr>
          <p:nvPr/>
        </p:nvGraphicFramePr>
        <p:xfrm>
          <a:off x="533400" y="3169920"/>
          <a:ext cx="8153400" cy="2316480"/>
        </p:xfrm>
        <a:graphic>
          <a:graphicData uri="http://schemas.openxmlformats.org/drawingml/2006/table">
            <a:tbl>
              <a:tblPr firstRow="1" bandRow="1">
                <a:tableStyleId>{18603FDC-E32A-4AB5-989C-0864C3EAD2B8}</a:tableStyleId>
              </a:tblPr>
              <a:tblGrid>
                <a:gridCol w="4191000"/>
                <a:gridCol w="3962400"/>
              </a:tblGrid>
              <a:tr h="370840">
                <a:tc>
                  <a:txBody>
                    <a:bodyPr/>
                    <a:lstStyle/>
                    <a:p>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egoe UI" pitchFamily="34" charset="0"/>
                          <a:ea typeface="Segoe UI" pitchFamily="34" charset="0"/>
                          <a:cs typeface="Segoe UI" pitchFamily="34" charset="0"/>
                        </a:rPr>
                        <a:t>Tasks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egoe UI" pitchFamily="34" charset="0"/>
                        <a:ea typeface="Segoe UI" pitchFamily="34" charset="0"/>
                        <a:cs typeface="Segoe UI" pitchFamily="34" charset="0"/>
                      </a:endParaRPr>
                    </a:p>
                  </a:txBody>
                  <a:tcPr/>
                </a:tc>
                <a:tc>
                  <a:txBody>
                    <a:bodyPr/>
                    <a:lstStyle/>
                    <a:p>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egoe UI" pitchFamily="34" charset="0"/>
                          <a:ea typeface="Segoe UI" pitchFamily="34" charset="0"/>
                          <a:cs typeface="Segoe UI" pitchFamily="34" charset="0"/>
                        </a:rPr>
                        <a:t>Thumbnail Buttons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egoe UI" pitchFamily="34" charset="0"/>
                        <a:ea typeface="Segoe UI" pitchFamily="34" charset="0"/>
                        <a:cs typeface="Segoe UI" pitchFamily="34" charset="0"/>
                      </a:endParaRPr>
                    </a:p>
                  </a:txBody>
                  <a:tcPr/>
                </a:tc>
              </a:tr>
              <a:tr h="370840">
                <a:tc>
                  <a:txBody>
                    <a:bodyPr/>
                    <a:lstStyle/>
                    <a:p>
                      <a:r>
                        <a:rPr lang="en-US" sz="3200" dirty="0" smtClean="0">
                          <a:latin typeface="Segoe UI" pitchFamily="34" charset="0"/>
                          <a:ea typeface="Segoe UI" pitchFamily="34" charset="0"/>
                          <a:cs typeface="Segoe UI" pitchFamily="34" charset="0"/>
                        </a:rPr>
                        <a:t>Entry point</a:t>
                      </a:r>
                      <a:endParaRPr lang="en-US" sz="3200" dirty="0">
                        <a:latin typeface="Segoe UI" pitchFamily="34" charset="0"/>
                        <a:ea typeface="Segoe UI" pitchFamily="34" charset="0"/>
                        <a:cs typeface="Segoe UI" pitchFamily="34" charset="0"/>
                      </a:endParaRPr>
                    </a:p>
                  </a:txBody>
                  <a:tcPr/>
                </a:tc>
                <a:tc>
                  <a:txBody>
                    <a:bodyPr/>
                    <a:lstStyle/>
                    <a:p>
                      <a:r>
                        <a:rPr lang="en-US" sz="3200" dirty="0" smtClean="0">
                          <a:latin typeface="Segoe UI" pitchFamily="34" charset="0"/>
                          <a:ea typeface="Segoe UI" pitchFamily="34" charset="0"/>
                          <a:cs typeface="Segoe UI" pitchFamily="34" charset="0"/>
                        </a:rPr>
                        <a:t>Menu or toolbar</a:t>
                      </a:r>
                      <a:endParaRPr lang="en-US" sz="3200" dirty="0">
                        <a:latin typeface="Segoe UI" pitchFamily="34" charset="0"/>
                        <a:ea typeface="Segoe UI" pitchFamily="34" charset="0"/>
                        <a:cs typeface="Segoe UI" pitchFamily="34" charset="0"/>
                      </a:endParaRPr>
                    </a:p>
                  </a:txBody>
                  <a:tcPr/>
                </a:tc>
              </a:tr>
              <a:tr h="370840">
                <a:tc>
                  <a:txBody>
                    <a:bodyPr/>
                    <a:lstStyle/>
                    <a:p>
                      <a:r>
                        <a:rPr lang="en-US" sz="3200" dirty="0" smtClean="0">
                          <a:latin typeface="Segoe UI" pitchFamily="34" charset="0"/>
                          <a:ea typeface="Segoe UI" pitchFamily="34" charset="0"/>
                          <a:cs typeface="Segoe UI" pitchFamily="34" charset="0"/>
                        </a:rPr>
                        <a:t>Application-wide</a:t>
                      </a:r>
                      <a:endParaRPr lang="en-US" sz="3200" dirty="0">
                        <a:latin typeface="Segoe UI" pitchFamily="34" charset="0"/>
                        <a:ea typeface="Segoe UI" pitchFamily="34" charset="0"/>
                        <a:cs typeface="Segoe UI" pitchFamily="34" charset="0"/>
                      </a:endParaRPr>
                    </a:p>
                  </a:txBody>
                  <a:tcPr/>
                </a:tc>
                <a:tc>
                  <a:txBody>
                    <a:bodyPr/>
                    <a:lstStyle/>
                    <a:p>
                      <a:r>
                        <a:rPr lang="en-US" sz="3200" dirty="0" smtClean="0">
                          <a:latin typeface="Segoe UI" pitchFamily="34" charset="0"/>
                          <a:ea typeface="Segoe UI" pitchFamily="34" charset="0"/>
                          <a:cs typeface="Segoe UI" pitchFamily="34" charset="0"/>
                        </a:rPr>
                        <a:t>Window-specific</a:t>
                      </a:r>
                      <a:endParaRPr lang="en-US" sz="3200" dirty="0">
                        <a:latin typeface="Segoe UI" pitchFamily="34" charset="0"/>
                        <a:ea typeface="Segoe UI" pitchFamily="34" charset="0"/>
                        <a:cs typeface="Segoe UI" pitchFamily="34" charset="0"/>
                      </a:endParaRPr>
                    </a:p>
                  </a:txBody>
                  <a:tcPr/>
                </a:tc>
              </a:tr>
              <a:tr h="370840">
                <a:tc>
                  <a:txBody>
                    <a:bodyPr/>
                    <a:lstStyle/>
                    <a:p>
                      <a:r>
                        <a:rPr lang="en-US" sz="3200" dirty="0" smtClean="0">
                          <a:latin typeface="Segoe UI" pitchFamily="34" charset="0"/>
                          <a:ea typeface="Segoe UI" pitchFamily="34" charset="0"/>
                          <a:cs typeface="Segoe UI" pitchFamily="34" charset="0"/>
                        </a:rPr>
                        <a:t>Can act</a:t>
                      </a:r>
                      <a:r>
                        <a:rPr lang="en-US" sz="3200" baseline="0" dirty="0" smtClean="0">
                          <a:latin typeface="Segoe UI" pitchFamily="34" charset="0"/>
                          <a:ea typeface="Segoe UI" pitchFamily="34" charset="0"/>
                          <a:cs typeface="Segoe UI" pitchFamily="34" charset="0"/>
                        </a:rPr>
                        <a:t> dynamically</a:t>
                      </a:r>
                      <a:endParaRPr lang="en-US" sz="3200" dirty="0">
                        <a:latin typeface="Segoe UI" pitchFamily="34" charset="0"/>
                        <a:ea typeface="Segoe UI" pitchFamily="34" charset="0"/>
                        <a:cs typeface="Segoe UI" pitchFamily="34" charset="0"/>
                      </a:endParaRPr>
                    </a:p>
                  </a:txBody>
                  <a:tcPr/>
                </a:tc>
                <a:tc>
                  <a:txBody>
                    <a:bodyPr/>
                    <a:lstStyle/>
                    <a:p>
                      <a:r>
                        <a:rPr lang="en-US" sz="3200" dirty="0" smtClean="0">
                          <a:latin typeface="Segoe UI" pitchFamily="34" charset="0"/>
                          <a:ea typeface="Segoe UI" pitchFamily="34" charset="0"/>
                          <a:cs typeface="Segoe UI" pitchFamily="34" charset="0"/>
                        </a:rPr>
                        <a:t>Must be static</a:t>
                      </a:r>
                      <a:endParaRPr lang="en-US" sz="3200" dirty="0">
                        <a:latin typeface="Segoe UI" pitchFamily="34" charset="0"/>
                        <a:ea typeface="Segoe UI" pitchFamily="34" charset="0"/>
                        <a:cs typeface="Segoe UI"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Creating Thumbnail Toolbars</a:t>
            </a:r>
            <a:endParaRPr lang="en-US" dirty="0">
              <a:solidFill>
                <a:schemeClr val="tx2"/>
              </a:solidFill>
            </a:endParaRPr>
          </a:p>
        </p:txBody>
      </p:sp>
      <p:sp>
        <p:nvSpPr>
          <p:cNvPr id="4" name="Snip Single Corner Rectangle 3"/>
          <p:cNvSpPr/>
          <p:nvPr/>
        </p:nvSpPr>
        <p:spPr bwMode="auto">
          <a:xfrm>
            <a:off x="838200" y="1676400"/>
            <a:ext cx="7848600" cy="34290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UINT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wm_tbc</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RegisterWindowMessage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TaskbarButtonCreated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MSG m;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GetMessage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&amp;m);</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if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m.message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wm_tbc</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ITaskbarList3*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ptl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THUMBBUTTON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btn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ptl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ThumbBarAddButtons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m.hWnd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1, &amp;</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btn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5" name="Snip Single Corner Rectangle 4"/>
          <p:cNvSpPr/>
          <p:nvPr/>
        </p:nvSpPr>
        <p:spPr bwMode="auto">
          <a:xfrm>
            <a:off x="838200" y="5181600"/>
            <a:ext cx="7848600" cy="10668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ThumbButtonManager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tbm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tbm.CreateThumbButton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(...).Clicked +=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Thumbnail Toolbars</a:t>
            </a:r>
            <a:endParaRPr lang="en-US" dirty="0"/>
          </a:p>
        </p:txBody>
      </p:sp>
      <p:sp>
        <p:nvSpPr>
          <p:cNvPr id="5" name="Subtitle 4"/>
          <p:cNvSpPr>
            <a:spLocks noGrp="1"/>
          </p:cNvSpPr>
          <p:nvPr>
            <p:ph type="subTitle" idx="1"/>
          </p:nvPr>
        </p:nvSpPr>
        <p:spPr/>
        <p:txBody>
          <a:bodyPr/>
          <a:lstStyle/>
          <a:p>
            <a:r>
              <a:rPr lang="en-US" dirty="0" smtClean="0"/>
              <a:t>…work without leaving the taskbar</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Get More From Taskbar Buttons</a:t>
            </a:r>
            <a:br>
              <a:rPr smtClean="0"/>
            </a:br>
            <a:r>
              <a:rPr sz="3600" smtClean="0">
                <a:solidFill>
                  <a:schemeClr val="tx2"/>
                </a:solidFill>
              </a:rPr>
              <a:t>Overlay and Progress Icons</a:t>
            </a:r>
            <a:endParaRPr lang="en-US" dirty="0">
              <a:solidFill>
                <a:schemeClr val="tx2"/>
              </a:solidFill>
            </a:endParaRPr>
          </a:p>
        </p:txBody>
      </p:sp>
      <p:sp>
        <p:nvSpPr>
          <p:cNvPr id="3" name="Text Placeholder 2"/>
          <p:cNvSpPr>
            <a:spLocks noGrp="1"/>
          </p:cNvSpPr>
          <p:nvPr>
            <p:ph type="body" sz="quarter" idx="10"/>
          </p:nvPr>
        </p:nvSpPr>
        <p:spPr>
          <a:xfrm>
            <a:off x="381000" y="1611630"/>
            <a:ext cx="8382000" cy="1969770"/>
          </a:xfrm>
        </p:spPr>
        <p:txBody>
          <a:bodyPr/>
          <a:lstStyle/>
          <a:p>
            <a:r>
              <a:rPr lang="en-US" dirty="0" smtClean="0"/>
              <a:t>Consolidate: Uncluttered notification area</a:t>
            </a:r>
          </a:p>
          <a:p>
            <a:r>
              <a:rPr lang="en-US" dirty="0" smtClean="0"/>
              <a:t>Provide progress and additional information through the taskbar button</a:t>
            </a:r>
          </a:p>
          <a:p>
            <a:pPr lvl="1"/>
            <a:r>
              <a:rPr lang="en-US" dirty="0" smtClean="0"/>
              <a:t>It’s free if you use standard progress dialogs</a:t>
            </a:r>
            <a:endParaRPr lang="en-US" dirty="0"/>
          </a:p>
        </p:txBody>
      </p:sp>
      <p:pic>
        <p:nvPicPr>
          <p:cNvPr id="5122" name="Picture 2"/>
          <p:cNvPicPr>
            <a:picLocks noChangeAspect="1" noChangeArrowheads="1"/>
          </p:cNvPicPr>
          <p:nvPr/>
        </p:nvPicPr>
        <p:blipFill>
          <a:blip r:embed="rId3"/>
          <a:srcRect/>
          <a:stretch>
            <a:fillRect/>
          </a:stretch>
        </p:blipFill>
        <p:spPr bwMode="auto">
          <a:xfrm>
            <a:off x="879673" y="4157663"/>
            <a:ext cx="5246807" cy="1100137"/>
          </a:xfrm>
          <a:prstGeom prst="rect">
            <a:avLst/>
          </a:prstGeom>
          <a:noFill/>
          <a:ln w="9525">
            <a:noFill/>
            <a:miter lim="800000"/>
            <a:headEnd/>
            <a:tailEnd/>
          </a:ln>
          <a:effectLst/>
        </p:spPr>
      </p:pic>
      <p:sp>
        <p:nvSpPr>
          <p:cNvPr id="6" name="Rounded Rectangle 5"/>
          <p:cNvSpPr/>
          <p:nvPr/>
        </p:nvSpPr>
        <p:spPr bwMode="auto">
          <a:xfrm>
            <a:off x="2362200" y="3886200"/>
            <a:ext cx="1905000" cy="1600200"/>
          </a:xfrm>
          <a:prstGeom prst="roundRect">
            <a:avLst/>
          </a:prstGeom>
          <a:gradFill>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w="57150">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Taskbar Overlay and Progress</a:t>
            </a:r>
            <a:br>
              <a:rPr smtClean="0"/>
            </a:br>
            <a:r>
              <a:rPr sz="3600" smtClean="0">
                <a:solidFill>
                  <a:schemeClr val="tx2"/>
                </a:solidFill>
              </a:rPr>
              <a:t>Design Considerations</a:t>
            </a:r>
            <a:endParaRPr lang="en-US" dirty="0">
              <a:solidFill>
                <a:schemeClr val="tx2"/>
              </a:solidFill>
            </a:endParaRPr>
          </a:p>
        </p:txBody>
      </p:sp>
      <p:sp>
        <p:nvSpPr>
          <p:cNvPr id="3" name="Text Placeholder 2"/>
          <p:cNvSpPr>
            <a:spLocks noGrp="1"/>
          </p:cNvSpPr>
          <p:nvPr>
            <p:ph type="body" sz="quarter" idx="10"/>
          </p:nvPr>
        </p:nvSpPr>
        <p:spPr>
          <a:xfrm>
            <a:off x="381000" y="1526941"/>
            <a:ext cx="8382000" cy="1902059"/>
          </a:xfrm>
        </p:spPr>
        <p:txBody>
          <a:bodyPr/>
          <a:lstStyle/>
          <a:p>
            <a:r>
              <a:rPr lang="en-US" dirty="0" smtClean="0"/>
              <a:t>Notification area is now user controlled:</a:t>
            </a:r>
          </a:p>
          <a:p>
            <a:pPr lvl="1"/>
            <a:r>
              <a:rPr lang="en-US" dirty="0" smtClean="0"/>
              <a:t>Leave yourself out if possible!</a:t>
            </a:r>
          </a:p>
          <a:p>
            <a:r>
              <a:rPr lang="en-US" dirty="0" smtClean="0"/>
              <a:t>Use taskbar buttons for custom progress or status information</a:t>
            </a:r>
            <a:endParaRPr lang="en-US" dirty="0"/>
          </a:p>
        </p:txBody>
      </p:sp>
      <p:pic>
        <p:nvPicPr>
          <p:cNvPr id="1026" name="Picture 2"/>
          <p:cNvPicPr>
            <a:picLocks noChangeAspect="1" noChangeArrowheads="1"/>
          </p:cNvPicPr>
          <p:nvPr/>
        </p:nvPicPr>
        <p:blipFill>
          <a:blip r:embed="rId3"/>
          <a:srcRect/>
          <a:stretch>
            <a:fillRect/>
          </a:stretch>
        </p:blipFill>
        <p:spPr bwMode="auto">
          <a:xfrm>
            <a:off x="5105400" y="5555816"/>
            <a:ext cx="3778668" cy="638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105400" y="3627120"/>
            <a:ext cx="2109787" cy="185249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838200" y="3810000"/>
            <a:ext cx="3604850" cy="685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838200" y="4617720"/>
            <a:ext cx="3581400" cy="71628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838200" y="5463012"/>
            <a:ext cx="3581400" cy="709188"/>
          </a:xfrm>
          <a:prstGeom prst="rect">
            <a:avLst/>
          </a:prstGeom>
          <a:noFill/>
          <a:ln w="9525">
            <a:noFill/>
            <a:miter lim="800000"/>
            <a:headEnd/>
            <a:tailEnd/>
          </a:ln>
          <a:effectLst/>
        </p:spPr>
      </p:pic>
      <p:sp>
        <p:nvSpPr>
          <p:cNvPr id="10" name="Rounded Rectangle 9"/>
          <p:cNvSpPr/>
          <p:nvPr/>
        </p:nvSpPr>
        <p:spPr bwMode="auto">
          <a:xfrm>
            <a:off x="2895600" y="3581400"/>
            <a:ext cx="1371600" cy="2819400"/>
          </a:xfrm>
          <a:prstGeom prst="roundRect">
            <a:avLst/>
          </a:prstGeom>
          <a:gradFill>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w="57150">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Taskbar Overlay and Progress</a:t>
            </a:r>
            <a:br>
              <a:rPr smtClean="0"/>
            </a:br>
            <a:r>
              <a:rPr sz="3600" smtClean="0">
                <a:solidFill>
                  <a:schemeClr val="tx2"/>
                </a:solidFill>
              </a:rPr>
              <a:t>The APIs</a:t>
            </a:r>
            <a:endParaRPr lang="en-US" dirty="0">
              <a:solidFill>
                <a:schemeClr val="tx2"/>
              </a:solidFill>
            </a:endParaRPr>
          </a:p>
        </p:txBody>
      </p:sp>
      <p:sp>
        <p:nvSpPr>
          <p:cNvPr id="4" name="Snip Single Corner Rectangle 3"/>
          <p:cNvSpPr/>
          <p:nvPr/>
        </p:nvSpPr>
        <p:spPr bwMode="auto">
          <a:xfrm>
            <a:off x="838200" y="1676400"/>
            <a:ext cx="7848600" cy="30480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ITaskbarList3*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ptl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ptl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SetOverlayIcon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hwnd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hicon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L"Accessible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Description");</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ptl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SetProgressState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hwnd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TBPF_NORMAL);</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for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int</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0;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&lt; MAX;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ptl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SetProgressValue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hwnd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MAX);</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5" name="Snip Single Corner Rectangle 4"/>
          <p:cNvSpPr/>
          <p:nvPr/>
        </p:nvSpPr>
        <p:spPr bwMode="auto">
          <a:xfrm>
            <a:off x="838200" y="4876800"/>
            <a:ext cx="7848600" cy="13716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myForm.SetTaskbarOverlayIcon</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(icon,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ProgressBar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pb</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pb.SetTaskbarProgress</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Thumbnails</a:t>
            </a:r>
            <a:endParaRPr lang="en-US" dirty="0"/>
          </a:p>
        </p:txBody>
      </p:sp>
      <p:sp>
        <p:nvSpPr>
          <p:cNvPr id="3" name="Text Placeholder 2"/>
          <p:cNvSpPr>
            <a:spLocks noGrp="1"/>
          </p:cNvSpPr>
          <p:nvPr>
            <p:ph type="body" sz="quarter" idx="10"/>
          </p:nvPr>
        </p:nvSpPr>
        <p:spPr>
          <a:xfrm>
            <a:off x="381000" y="1411552"/>
            <a:ext cx="8382000" cy="1391150"/>
          </a:xfrm>
        </p:spPr>
        <p:txBody>
          <a:bodyPr/>
          <a:lstStyle/>
          <a:p>
            <a:r>
              <a:rPr lang="en-US" dirty="0" smtClean="0"/>
              <a:t>Live thumbnails: A </a:t>
            </a:r>
            <a:r>
              <a:rPr lang="en-US" b="1" i="1" dirty="0" smtClean="0"/>
              <a:t>live</a:t>
            </a:r>
            <a:r>
              <a:rPr lang="en-US" i="1" dirty="0" smtClean="0"/>
              <a:t> </a:t>
            </a:r>
            <a:r>
              <a:rPr lang="en-US" dirty="0" smtClean="0"/>
              <a:t>preview</a:t>
            </a:r>
          </a:p>
          <a:p>
            <a:pPr lvl="1"/>
            <a:r>
              <a:rPr lang="en-US" dirty="0" smtClean="0"/>
              <a:t>Windows Vista</a:t>
            </a:r>
            <a:r>
              <a:rPr lang="en-US" baseline="30000" dirty="0" smtClean="0"/>
              <a:t>®</a:t>
            </a:r>
            <a:r>
              <a:rPr lang="en-US" dirty="0" smtClean="0"/>
              <a:t>: One thumbnail per window</a:t>
            </a:r>
          </a:p>
          <a:p>
            <a:pPr lvl="1"/>
            <a:r>
              <a:rPr lang="en-US" dirty="0" smtClean="0"/>
              <a:t>Windows 7: Grouped thumbnails</a:t>
            </a:r>
            <a:endParaRPr lang="en-US" dirty="0"/>
          </a:p>
        </p:txBody>
      </p:sp>
      <p:pic>
        <p:nvPicPr>
          <p:cNvPr id="2052" name="Picture 4"/>
          <p:cNvPicPr>
            <a:picLocks noChangeAspect="1" noChangeArrowheads="1"/>
          </p:cNvPicPr>
          <p:nvPr/>
        </p:nvPicPr>
        <p:blipFill>
          <a:blip r:embed="rId3"/>
          <a:srcRect/>
          <a:stretch>
            <a:fillRect/>
          </a:stretch>
        </p:blipFill>
        <p:spPr bwMode="auto">
          <a:xfrm>
            <a:off x="457200" y="3200400"/>
            <a:ext cx="8323417" cy="27622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Peek Preview (Aero Peek)</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b="1" i="1" dirty="0" smtClean="0"/>
              <a:t>Live</a:t>
            </a:r>
            <a:r>
              <a:rPr lang="en-US" dirty="0" smtClean="0"/>
              <a:t> peek without a click</a:t>
            </a:r>
            <a:endParaRPr lang="en-US" dirty="0"/>
          </a:p>
        </p:txBody>
      </p:sp>
      <p:pic>
        <p:nvPicPr>
          <p:cNvPr id="3074" name="Picture 2"/>
          <p:cNvPicPr>
            <a:picLocks noChangeAspect="1" noChangeArrowheads="1"/>
          </p:cNvPicPr>
          <p:nvPr/>
        </p:nvPicPr>
        <p:blipFill>
          <a:blip r:embed="rId3"/>
          <a:srcRect/>
          <a:stretch>
            <a:fillRect/>
          </a:stretch>
        </p:blipFill>
        <p:spPr bwMode="auto">
          <a:xfrm>
            <a:off x="1066800" y="1819276"/>
            <a:ext cx="7162800" cy="44767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Live Thumbnails and Peek</a:t>
            </a:r>
            <a:br>
              <a:rPr smtClean="0"/>
            </a:br>
            <a:r>
              <a:rPr sz="3600" smtClean="0">
                <a:solidFill>
                  <a:schemeClr val="tx2"/>
                </a:solidFill>
              </a:rPr>
              <a:t>Design Considerations</a:t>
            </a:r>
            <a:endParaRPr lang="en-US" dirty="0">
              <a:solidFill>
                <a:schemeClr val="tx2"/>
              </a:solidFill>
            </a:endParaRPr>
          </a:p>
        </p:txBody>
      </p:sp>
      <p:sp>
        <p:nvSpPr>
          <p:cNvPr id="3" name="Text Placeholder 2"/>
          <p:cNvSpPr>
            <a:spLocks noGrp="1"/>
          </p:cNvSpPr>
          <p:nvPr>
            <p:ph type="body" sz="quarter" idx="10"/>
          </p:nvPr>
        </p:nvSpPr>
        <p:spPr>
          <a:xfrm>
            <a:off x="381000" y="1659993"/>
            <a:ext cx="8382000" cy="4345805"/>
          </a:xfrm>
        </p:spPr>
        <p:txBody>
          <a:bodyPr/>
          <a:lstStyle/>
          <a:p>
            <a:r>
              <a:rPr lang="en-US" dirty="0" smtClean="0"/>
              <a:t>Desktop Window Manager (DWM) only talks to top-level windows</a:t>
            </a:r>
          </a:p>
          <a:p>
            <a:pPr lvl="1"/>
            <a:r>
              <a:rPr lang="en-US" dirty="0" smtClean="0"/>
              <a:t>Child windows need a custom representation</a:t>
            </a:r>
          </a:p>
          <a:p>
            <a:r>
              <a:rPr lang="en-US" dirty="0" smtClean="0"/>
              <a:t>The thumbnail might be “too much” or “not enough”</a:t>
            </a:r>
          </a:p>
          <a:p>
            <a:pPr lvl="1"/>
            <a:r>
              <a:rPr lang="en-US" dirty="0" smtClean="0"/>
              <a:t>What if you could …</a:t>
            </a:r>
          </a:p>
          <a:p>
            <a:r>
              <a:rPr lang="en-US" dirty="0" smtClean="0"/>
              <a:t>Test your thumbnails to make sure they are useful</a:t>
            </a:r>
          </a:p>
          <a:p>
            <a:r>
              <a:rPr lang="en-US" dirty="0" smtClean="0"/>
              <a:t>If they aren’t, customize them!</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Thumbnail Clip (Zoom)</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Zoom into the important parts!</a:t>
            </a:r>
            <a:endParaRPr lang="en-US" dirty="0"/>
          </a:p>
        </p:txBody>
      </p:sp>
      <p:pic>
        <p:nvPicPr>
          <p:cNvPr id="4098" name="Picture 2"/>
          <p:cNvPicPr>
            <a:picLocks noChangeAspect="1" noChangeArrowheads="1"/>
          </p:cNvPicPr>
          <p:nvPr/>
        </p:nvPicPr>
        <p:blipFill>
          <a:blip r:embed="rId3"/>
          <a:srcRect/>
          <a:stretch>
            <a:fillRect/>
          </a:stretch>
        </p:blipFill>
        <p:spPr bwMode="auto">
          <a:xfrm>
            <a:off x="457201" y="2590800"/>
            <a:ext cx="4066354" cy="2590800"/>
          </a:xfrm>
          <a:prstGeom prst="rect">
            <a:avLst/>
          </a:prstGeom>
          <a:ln>
            <a:noFill/>
          </a:ln>
          <a:effectLst>
            <a:softEdge rad="112500"/>
          </a:effectLst>
        </p:spPr>
      </p:pic>
      <p:pic>
        <p:nvPicPr>
          <p:cNvPr id="4099" name="Picture 3"/>
          <p:cNvPicPr>
            <a:picLocks noChangeAspect="1" noChangeArrowheads="1"/>
          </p:cNvPicPr>
          <p:nvPr/>
        </p:nvPicPr>
        <p:blipFill>
          <a:blip r:embed="rId4"/>
          <a:srcRect/>
          <a:stretch>
            <a:fillRect/>
          </a:stretch>
        </p:blipFill>
        <p:spPr bwMode="auto">
          <a:xfrm>
            <a:off x="4419600" y="2590800"/>
            <a:ext cx="4457700" cy="2286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19050"/>
            <a:ext cx="9163050" cy="6877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Customizing Live Thumbnails</a:t>
            </a:r>
            <a:endParaRPr lang="en-US" dirty="0"/>
          </a:p>
        </p:txBody>
      </p:sp>
      <p:sp>
        <p:nvSpPr>
          <p:cNvPr id="5" name="Snip Single Corner Rectangle 4"/>
          <p:cNvSpPr/>
          <p:nvPr/>
        </p:nvSpPr>
        <p:spPr bwMode="auto">
          <a:xfrm>
            <a:off x="838200" y="1676400"/>
            <a:ext cx="7848600" cy="32766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DwmSetWindowAttribute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...,DWMWA_HAS_ICONIC_BITMAP,...);</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DwmSetWindowAttribute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...,DWMWA_FORCE_ICONIC_REPRESENTATION,...);</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in the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WndProc</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case WM_DWMSENDICONICTHUMBNAIL:</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HBITMAP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hbm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DwmSetIconicThumbnail</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hwnd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hbm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p>
        </p:txBody>
      </p:sp>
      <p:sp>
        <p:nvSpPr>
          <p:cNvPr id="6" name="Snip Single Corner Rectangle 5"/>
          <p:cNvSpPr/>
          <p:nvPr/>
        </p:nvSpPr>
        <p:spPr bwMode="auto">
          <a:xfrm>
            <a:off x="838200" y="5029200"/>
            <a:ext cx="7848600" cy="12192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CustomWindowsManager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cwm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cwm.ThumbnailRequested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o,e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e.Bitmap</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=b;</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Customizing Peek Preview</a:t>
            </a:r>
            <a:endParaRPr lang="en-US" dirty="0"/>
          </a:p>
        </p:txBody>
      </p:sp>
      <p:sp>
        <p:nvSpPr>
          <p:cNvPr id="4" name="Snip Single Corner Rectangle 3"/>
          <p:cNvSpPr/>
          <p:nvPr/>
        </p:nvSpPr>
        <p:spPr bwMode="auto">
          <a:xfrm>
            <a:off x="838200" y="1676400"/>
            <a:ext cx="7848600" cy="3276600"/>
          </a:xfrm>
          <a:prstGeom prst="snip1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DwmSetWindowAttribute</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...,DWMWA_HAS_ICONIC_BITMAP,...);</a:t>
            </a:r>
          </a:p>
          <a:p>
            <a:pPr defTabSz="914099" fontAlgn="base">
              <a:spcBef>
                <a:spcPct val="0"/>
              </a:spcBef>
              <a:spcAft>
                <a:spcPct val="0"/>
              </a:spcAft>
            </a:pP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DwmSetWindowAttribute</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...,DWMWA_FORCE_ICONIC_REPRESENTATION,...);</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in the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WndProc</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case WM_DWMSENDICONICLIVEPREVIEWBITMAP:</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HBITMAP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hbm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DwmSetIconicLivePreviewBitmap</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hbm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5" name="Snip Single Corner Rectangle 4"/>
          <p:cNvSpPr/>
          <p:nvPr/>
        </p:nvSpPr>
        <p:spPr bwMode="auto">
          <a:xfrm>
            <a:off x="838200" y="5029200"/>
            <a:ext cx="7848600" cy="12192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CustomWindowsManager</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cwm</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 ...;</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cwm.PeekRequested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o,e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)=&gt;</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e.Bitmap</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=b;</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Customized Preview</a:t>
            </a:r>
            <a:endParaRPr lang="en-US" dirty="0"/>
          </a:p>
        </p:txBody>
      </p:sp>
      <p:sp>
        <p:nvSpPr>
          <p:cNvPr id="5" name="Subtitle 4"/>
          <p:cNvSpPr>
            <a:spLocks noGrp="1"/>
          </p:cNvSpPr>
          <p:nvPr>
            <p:ph type="subTitle" idx="1"/>
          </p:nvPr>
        </p:nvSpPr>
        <p:spPr/>
        <p:txBody>
          <a:bodyPr/>
          <a:lstStyle/>
          <a:p>
            <a:r>
              <a:rPr lang="en-US" dirty="0" smtClean="0"/>
              <a:t>…or how to read abstracts from the taskbar</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MDI and TDI Window Switchers</a:t>
            </a:r>
            <a:endParaRPr lang="en-US" dirty="0"/>
          </a:p>
        </p:txBody>
      </p:sp>
      <p:sp>
        <p:nvSpPr>
          <p:cNvPr id="3" name="Text Placeholder 2"/>
          <p:cNvSpPr>
            <a:spLocks noGrp="1"/>
          </p:cNvSpPr>
          <p:nvPr>
            <p:ph type="body" sz="quarter" idx="10"/>
          </p:nvPr>
        </p:nvSpPr>
        <p:spPr>
          <a:xfrm>
            <a:off x="381000" y="1219200"/>
            <a:ext cx="8382000" cy="443198"/>
          </a:xfrm>
        </p:spPr>
        <p:txBody>
          <a:bodyPr/>
          <a:lstStyle/>
          <a:p>
            <a:r>
              <a:rPr lang="en-US" dirty="0" smtClean="0"/>
              <a:t>What about Internet Explorer tabs?</a:t>
            </a:r>
          </a:p>
        </p:txBody>
      </p:sp>
      <p:grpSp>
        <p:nvGrpSpPr>
          <p:cNvPr id="7" name="Group 6"/>
          <p:cNvGrpSpPr/>
          <p:nvPr/>
        </p:nvGrpSpPr>
        <p:grpSpPr>
          <a:xfrm>
            <a:off x="304800" y="1943100"/>
            <a:ext cx="7086600" cy="4381500"/>
            <a:chOff x="304800" y="1857376"/>
            <a:chExt cx="7086600" cy="4381500"/>
          </a:xfrm>
        </p:grpSpPr>
        <p:pic>
          <p:nvPicPr>
            <p:cNvPr id="7170" name="Picture 2"/>
            <p:cNvPicPr>
              <a:picLocks noChangeAspect="1" noChangeArrowheads="1"/>
            </p:cNvPicPr>
            <p:nvPr/>
          </p:nvPicPr>
          <p:blipFill>
            <a:blip r:embed="rId3"/>
            <a:srcRect/>
            <a:stretch>
              <a:fillRect/>
            </a:stretch>
          </p:blipFill>
          <p:spPr bwMode="auto">
            <a:xfrm>
              <a:off x="381000" y="1857376"/>
              <a:ext cx="7010400" cy="4381500"/>
            </a:xfrm>
            <a:prstGeom prst="rect">
              <a:avLst/>
            </a:prstGeom>
            <a:noFill/>
            <a:ln w="9525">
              <a:noFill/>
              <a:miter lim="800000"/>
              <a:headEnd/>
              <a:tailEnd/>
            </a:ln>
            <a:effectLst/>
          </p:spPr>
        </p:pic>
        <p:sp>
          <p:nvSpPr>
            <p:cNvPr id="5" name="Rounded Rectangle 4"/>
            <p:cNvSpPr/>
            <p:nvPr/>
          </p:nvSpPr>
          <p:spPr bwMode="auto">
            <a:xfrm>
              <a:off x="533400" y="2133600"/>
              <a:ext cx="3429000" cy="685800"/>
            </a:xfrm>
            <a:prstGeom prst="roundRect">
              <a:avLst/>
            </a:prstGeom>
            <a:gradFill>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w="57150">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 name="Rounded Rectangle 5"/>
            <p:cNvSpPr/>
            <p:nvPr/>
          </p:nvSpPr>
          <p:spPr bwMode="auto">
            <a:xfrm>
              <a:off x="304800" y="4800600"/>
              <a:ext cx="3962400" cy="1295400"/>
            </a:xfrm>
            <a:prstGeom prst="roundRect">
              <a:avLst/>
            </a:prstGeom>
            <a:gradFill>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w="57150">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 Window Switchers</a:t>
            </a:r>
            <a:endParaRPr lang="en-US" dirty="0"/>
          </a:p>
        </p:txBody>
      </p:sp>
      <p:sp>
        <p:nvSpPr>
          <p:cNvPr id="3" name="Text Placeholder 2"/>
          <p:cNvSpPr>
            <a:spLocks noGrp="1"/>
          </p:cNvSpPr>
          <p:nvPr>
            <p:ph type="body" sz="quarter" idx="10"/>
          </p:nvPr>
        </p:nvSpPr>
        <p:spPr>
          <a:xfrm>
            <a:off x="381000" y="1411552"/>
            <a:ext cx="8382000" cy="3397853"/>
          </a:xfrm>
        </p:spPr>
        <p:txBody>
          <a:bodyPr/>
          <a:lstStyle/>
          <a:p>
            <a:r>
              <a:rPr lang="en-US" dirty="0" smtClean="0"/>
              <a:t>Use </a:t>
            </a:r>
            <a:r>
              <a:rPr lang="en-US" dirty="0" smtClean="0">
                <a:latin typeface="Consolas" pitchFamily="49" charset="0"/>
                <a:cs typeface="Consolas" pitchFamily="49" charset="0"/>
              </a:rPr>
              <a:t>ITaskbarList3::</a:t>
            </a:r>
            <a:r>
              <a:rPr lang="en-US" dirty="0" err="1" smtClean="0">
                <a:latin typeface="Consolas" pitchFamily="49" charset="0"/>
                <a:cs typeface="Consolas" pitchFamily="49" charset="0"/>
              </a:rPr>
              <a:t>RegisterTab</a:t>
            </a:r>
            <a:r>
              <a:rPr lang="en-US" dirty="0" smtClean="0"/>
              <a:t>, </a:t>
            </a:r>
            <a:r>
              <a:rPr lang="en-US" dirty="0" err="1" smtClean="0">
                <a:latin typeface="Consolas" pitchFamily="49" charset="0"/>
                <a:cs typeface="Consolas" pitchFamily="49" charset="0"/>
              </a:rPr>
              <a:t>SetTabOrder</a:t>
            </a:r>
            <a:r>
              <a:rPr lang="en-US" dirty="0" smtClean="0"/>
              <a:t>, </a:t>
            </a:r>
            <a:r>
              <a:rPr lang="en-US" dirty="0" err="1" smtClean="0">
                <a:latin typeface="Consolas" pitchFamily="49" charset="0"/>
                <a:cs typeface="Consolas" pitchFamily="49" charset="0"/>
              </a:rPr>
              <a:t>SetTabActive</a:t>
            </a:r>
            <a:endParaRPr lang="en-US" dirty="0" smtClean="0">
              <a:latin typeface="Consolas" pitchFamily="49" charset="0"/>
              <a:cs typeface="Consolas" pitchFamily="49" charset="0"/>
            </a:endParaRPr>
          </a:p>
          <a:p>
            <a:r>
              <a:rPr lang="en-US" dirty="0" smtClean="0"/>
              <a:t>Child window must create a proxy top-level window for custom thumbnail and peek</a:t>
            </a:r>
          </a:p>
          <a:p>
            <a:pPr lvl="1"/>
            <a:r>
              <a:rPr lang="en-US" dirty="0" smtClean="0"/>
              <a:t>The proxy window is typically invisible</a:t>
            </a:r>
          </a:p>
          <a:p>
            <a:r>
              <a:rPr lang="en-US" dirty="0" smtClean="0"/>
              <a:t>Proxy window must handle </a:t>
            </a:r>
            <a:r>
              <a:rPr lang="en-US" dirty="0" smtClean="0">
                <a:latin typeface="Consolas" pitchFamily="49" charset="0"/>
                <a:cs typeface="Consolas" pitchFamily="49" charset="0"/>
              </a:rPr>
              <a:t>WM_ACTIVATE </a:t>
            </a:r>
            <a:r>
              <a:rPr lang="en-US" dirty="0" smtClean="0"/>
              <a:t>and </a:t>
            </a:r>
            <a:r>
              <a:rPr lang="en-US" dirty="0" smtClean="0">
                <a:latin typeface="Consolas" pitchFamily="49" charset="0"/>
                <a:cs typeface="Consolas" pitchFamily="49" charset="0"/>
              </a:rPr>
              <a:t>WM_SYSCOMMAND</a:t>
            </a:r>
            <a:endParaRPr lang="en-US" dirty="0">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 Window Switchers</a:t>
            </a:r>
            <a:endParaRPr lang="en-US" dirty="0"/>
          </a:p>
        </p:txBody>
      </p:sp>
      <p:sp>
        <p:nvSpPr>
          <p:cNvPr id="5" name="Snip Single Corner Rectangle 4"/>
          <p:cNvSpPr/>
          <p:nvPr/>
        </p:nvSpPr>
        <p:spPr bwMode="auto">
          <a:xfrm>
            <a:off x="838200" y="1676400"/>
            <a:ext cx="7848600" cy="4572000"/>
          </a:xfrm>
          <a:prstGeom prst="snip1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TabPage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tab = new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TabPage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tabControl.TabPages.Add</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(tab);</a:t>
            </a:r>
          </a:p>
          <a:p>
            <a:pP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var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cwm</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 new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CustomWindowsManager</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tab.Handle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rgbClr val="FFFFFF"/>
                </a:solidFill>
                <a:effectLst>
                  <a:outerShdw blurRad="38100" dist="38100" dir="2700000" algn="tl">
                    <a:srgbClr val="000000">
                      <a:alpha val="43137"/>
                    </a:srgbClr>
                  </a:outerShdw>
                </a:effectLst>
                <a:latin typeface="Consolas" pitchFamily="49" charset="0"/>
                <a:cs typeface="Consolas" pitchFamily="49" charset="0"/>
              </a:rPr>
              <a:t>parent.Handle</a:t>
            </a:r>
            <a:r>
              <a:rPr lang="en-US" sz="2400" dirty="0" smtClean="0">
                <a:solidFill>
                  <a:srgbClr val="FFFFFF"/>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cwm.PeekRequested</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o,e</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=&gt; {</a:t>
            </a:r>
          </a:p>
          <a:p>
            <a:pPr defTabSz="914099" fontAlgn="base">
              <a:spcBef>
                <a:spcPct val="0"/>
              </a:spcBef>
              <a:spcAft>
                <a:spcPct val="0"/>
              </a:spcAft>
            </a:pP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e.Bitmap</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storedBitmap</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/*Earlier*/</a:t>
            </a:r>
          </a:p>
          <a:p>
            <a:pPr defTabSz="914099" fontAlgn="base">
              <a:spcBef>
                <a:spcPct val="0"/>
              </a:spcBef>
              <a:spcAft>
                <a:spcPct val="0"/>
              </a:spcAft>
            </a:pP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e.DoNotMirrorBitmap</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 true; /*DWM bug*/</a:t>
            </a:r>
          </a:p>
          <a:p>
            <a:pPr defTabSz="914099" fontAlgn="base">
              <a:spcBef>
                <a:spcPct val="0"/>
              </a:spcBef>
              <a:spcAft>
                <a:spcPct val="0"/>
              </a:spcAft>
            </a:pP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a:t>
            </a:r>
          </a:p>
          <a:p>
            <a:pPr defTabSz="914099" fontAlgn="base">
              <a:spcBef>
                <a:spcPct val="0"/>
              </a:spcBef>
              <a:spcAft>
                <a:spcPct val="0"/>
              </a:spcAft>
            </a:pP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cwm.ThumbnailRequested</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o,e</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=&gt;</a:t>
            </a:r>
          </a:p>
          <a:p>
            <a:pPr defTabSz="914099" fontAlgn="base">
              <a:spcBef>
                <a:spcPct val="0"/>
              </a:spcBef>
              <a:spcAft>
                <a:spcPct val="0"/>
              </a:spcAft>
            </a:pP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a:t>
            </a:r>
            <a:r>
              <a:rPr lang="en-US" sz="2400" dirty="0" err="1"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e.UseWindowScreenshot</a:t>
            </a:r>
            <a:r>
              <a:rPr lang="en-US" sz="2400" dirty="0" smtClean="0">
                <a:solidFill>
                  <a:schemeClr val="bg1">
                    <a:lumMod val="50000"/>
                    <a:lumOff val="50000"/>
                  </a:schemeClr>
                </a:solidFill>
                <a:effectLst>
                  <a:outerShdw blurRad="38100" dist="38100" dir="2700000" algn="tl">
                    <a:srgbClr val="000000">
                      <a:alpha val="43137"/>
                    </a:srgbClr>
                  </a:outerShdw>
                </a:effectLst>
                <a:latin typeface="Consolas" pitchFamily="49" charset="0"/>
                <a:cs typeface="Consolas" pitchFamily="49" charset="0"/>
              </a:rPr>
              <a:t> = true;</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Tab Preview</a:t>
            </a:r>
            <a:endParaRPr lang="en-US" dirty="0"/>
          </a:p>
        </p:txBody>
      </p:sp>
      <p:sp>
        <p:nvSpPr>
          <p:cNvPr id="5" name="Subtitle 4"/>
          <p:cNvSpPr>
            <a:spLocks noGrp="1"/>
          </p:cNvSpPr>
          <p:nvPr>
            <p:ph type="subTitle" idx="1"/>
          </p:nvPr>
        </p:nvSpPr>
        <p:spPr>
          <a:xfrm>
            <a:off x="1368955" y="4344989"/>
            <a:ext cx="7043208" cy="912811"/>
          </a:xfrm>
        </p:spPr>
        <p:txBody>
          <a:bodyPr/>
          <a:lstStyle/>
          <a:p>
            <a:r>
              <a:rPr lang="en-US" dirty="0" smtClean="0"/>
              <a:t>Controlling TDI previews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Compatibility and Migration</a:t>
            </a:r>
            <a:endParaRPr lang="en-US" dirty="0"/>
          </a:p>
        </p:txBody>
      </p:sp>
      <p:sp>
        <p:nvSpPr>
          <p:cNvPr id="3" name="Text Placeholder 2"/>
          <p:cNvSpPr>
            <a:spLocks noGrp="1"/>
          </p:cNvSpPr>
          <p:nvPr>
            <p:ph type="body" sz="quarter" idx="10"/>
          </p:nvPr>
        </p:nvSpPr>
        <p:spPr>
          <a:xfrm>
            <a:off x="381000" y="1143000"/>
            <a:ext cx="8382000" cy="4985980"/>
          </a:xfrm>
        </p:spPr>
        <p:txBody>
          <a:bodyPr/>
          <a:lstStyle/>
          <a:p>
            <a:r>
              <a:rPr lang="en-US" dirty="0" smtClean="0"/>
              <a:t>Quick launch is deprecated</a:t>
            </a:r>
          </a:p>
          <a:p>
            <a:r>
              <a:rPr lang="en-US" dirty="0" smtClean="0"/>
              <a:t>Notification area should be kept clean</a:t>
            </a:r>
          </a:p>
          <a:p>
            <a:r>
              <a:rPr lang="en-US" dirty="0" smtClean="0"/>
              <a:t>Proper file associations are crucial for most-recently used or most-frequently used and custom categories</a:t>
            </a:r>
          </a:p>
          <a:p>
            <a:r>
              <a:rPr lang="en-US" dirty="0" smtClean="0"/>
              <a:t>Users will expect destinations and tasks</a:t>
            </a:r>
          </a:p>
          <a:p>
            <a:r>
              <a:rPr lang="en-US" dirty="0" smtClean="0"/>
              <a:t>Should child windows have thumbnails?</a:t>
            </a:r>
          </a:p>
          <a:p>
            <a:r>
              <a:rPr lang="en-US" dirty="0" smtClean="0"/>
              <a:t>Bad examples:</a:t>
            </a:r>
          </a:p>
          <a:p>
            <a:pPr lvl="1"/>
            <a:r>
              <a:rPr lang="en-US" dirty="0" smtClean="0"/>
              <a:t>Microsoft Visual Studio</a:t>
            </a:r>
            <a:r>
              <a:rPr lang="en-US" baseline="30000" dirty="0" smtClean="0"/>
              <a:t>®</a:t>
            </a:r>
            <a:r>
              <a:rPr lang="en-US" dirty="0" smtClean="0"/>
              <a:t> 2008</a:t>
            </a:r>
          </a:p>
          <a:p>
            <a:pPr lvl="1"/>
            <a:r>
              <a:rPr lang="en-US" dirty="0" smtClean="0"/>
              <a:t>Microsoft Office Outlook</a:t>
            </a:r>
            <a:r>
              <a:rPr lang="en-US" baseline="30000" dirty="0" smtClean="0"/>
              <a:t>®</a:t>
            </a:r>
            <a:r>
              <a:rPr lang="en-US" dirty="0" smtClean="0"/>
              <a:t> 2007</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7 Taskbar</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2068259"/>
          </a:xfrm>
        </p:spPr>
        <p:txBody>
          <a:bodyPr/>
          <a:lstStyle/>
          <a:p>
            <a:r>
              <a:rPr lang="en-US" dirty="0" smtClean="0"/>
              <a:t>Evolution of launch surfaces</a:t>
            </a:r>
          </a:p>
          <a:p>
            <a:r>
              <a:rPr lang="en-US" dirty="0" smtClean="0"/>
              <a:t>Taskbar: The place I want to live</a:t>
            </a:r>
          </a:p>
          <a:p>
            <a:r>
              <a:rPr lang="en-US" dirty="0" smtClean="0"/>
              <a:t>Making friends with the APIs</a:t>
            </a:r>
          </a:p>
          <a:p>
            <a:r>
              <a:rPr lang="en-US" dirty="0" smtClean="0"/>
              <a:t>Prepare your application today!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7 Taskbar</a:t>
            </a:r>
            <a:endParaRPr lang="en-US" dirty="0"/>
          </a:p>
        </p:txBody>
      </p:sp>
      <p:sp>
        <p:nvSpPr>
          <p:cNvPr id="5" name="Subtitle 4"/>
          <p:cNvSpPr>
            <a:spLocks noGrp="1"/>
          </p:cNvSpPr>
          <p:nvPr>
            <p:ph type="subTitle" idx="1"/>
          </p:nvPr>
        </p:nvSpPr>
        <p:spPr/>
        <p:txBody>
          <a:bodyPr/>
          <a:lstStyle/>
          <a:p>
            <a:r>
              <a:rPr lang="en-US" dirty="0" smtClean="0"/>
              <a:t>…how easy it is when it’s wrapped</a:t>
            </a:r>
            <a:endParaRPr lang="en-US" dirty="0"/>
          </a:p>
        </p:txBody>
      </p:sp>
      <p:sp>
        <p:nvSpPr>
          <p:cNvPr id="6" name="Text Placeholder 5"/>
          <p:cNvSpPr>
            <a:spLocks noGrp="1"/>
          </p:cNvSpPr>
          <p:nvPr>
            <p:ph type="body" sz="quarter" idx="10"/>
          </p:nvPr>
        </p:nvSpPr>
        <p:spPr/>
        <p:txBody>
          <a:bodyPr/>
          <a:lstStyle/>
          <a:p>
            <a:r>
              <a:rPr smtClean="0"/>
              <a:t>hands-on lab</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0" y="0"/>
            <a:ext cx="9156421"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Some Metrics</a:t>
            </a:r>
            <a:endParaRPr lang="en-US" dirty="0"/>
          </a:p>
        </p:txBody>
      </p:sp>
      <p:sp>
        <p:nvSpPr>
          <p:cNvPr id="3" name="Text Placeholder 2"/>
          <p:cNvSpPr>
            <a:spLocks noGrp="1"/>
          </p:cNvSpPr>
          <p:nvPr>
            <p:ph type="body" sz="quarter" idx="10"/>
          </p:nvPr>
        </p:nvSpPr>
        <p:spPr>
          <a:xfrm>
            <a:off x="381000" y="1411552"/>
            <a:ext cx="8382000" cy="2640723"/>
          </a:xfrm>
        </p:spPr>
        <p:txBody>
          <a:bodyPr/>
          <a:lstStyle/>
          <a:p>
            <a:r>
              <a:rPr lang="en-US" dirty="0" smtClean="0"/>
              <a:t>The </a:t>
            </a:r>
            <a:r>
              <a:rPr lang="en-US" i="1" dirty="0" smtClean="0"/>
              <a:t>evolution</a:t>
            </a:r>
            <a:r>
              <a:rPr lang="en-US" dirty="0" smtClean="0"/>
              <a:t> was justified, but…</a:t>
            </a:r>
          </a:p>
          <a:p>
            <a:pPr lvl="1"/>
            <a:r>
              <a:rPr lang="en-US" dirty="0" smtClean="0"/>
              <a:t>More than 90% of sessions have fewer than 15 windows</a:t>
            </a:r>
          </a:p>
          <a:p>
            <a:pPr lvl="1"/>
            <a:r>
              <a:rPr lang="en-US" dirty="0" smtClean="0"/>
              <a:t>More than 70% of sessions have fewer than 10</a:t>
            </a:r>
          </a:p>
          <a:p>
            <a:pPr lvl="1"/>
            <a:r>
              <a:rPr lang="en-US" dirty="0" smtClean="0"/>
              <a:t>Non-default taskbar options are used by 0-10% of users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1865</Words>
  <Application>Microsoft Office PowerPoint</Application>
  <PresentationFormat>On-screen Show (4:3)</PresentationFormat>
  <Paragraphs>397</Paragraphs>
  <Slides>61</Slides>
  <Notes>61</Notes>
  <HiddenSlides>0</HiddenSlides>
  <MMClips>1</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Win7 Rhythm template_V01</vt:lpstr>
      <vt:lpstr>White with Courier font for code slides</vt:lpstr>
      <vt:lpstr>Windows 7 Training</vt:lpstr>
      <vt:lpstr>The Windows® 7 Taskbar</vt:lpstr>
      <vt:lpstr>Where Did We Come From?</vt:lpstr>
      <vt:lpstr>Slide 4</vt:lpstr>
      <vt:lpstr>Slide 5</vt:lpstr>
      <vt:lpstr>Slide 6</vt:lpstr>
      <vt:lpstr>Slide 7</vt:lpstr>
      <vt:lpstr>Slide 8</vt:lpstr>
      <vt:lpstr>Some Metrics</vt:lpstr>
      <vt:lpstr>Color Hot-Tracking</vt:lpstr>
      <vt:lpstr>Slide 11</vt:lpstr>
      <vt:lpstr>Design Goals For New Taskbar</vt:lpstr>
      <vt:lpstr>The New Taskbar</vt:lpstr>
      <vt:lpstr>The Rest of This Session</vt:lpstr>
      <vt:lpstr>Terminology and Topics</vt:lpstr>
      <vt:lpstr>Taskbar Buttons</vt:lpstr>
      <vt:lpstr>Taskbar Buttons Design Considerations</vt:lpstr>
      <vt:lpstr>How Are Windows Grouped? Enter: Application ID</vt:lpstr>
      <vt:lpstr>Application ID Design Considerations</vt:lpstr>
      <vt:lpstr>Application ID Heuristics of Determining the Application ID</vt:lpstr>
      <vt:lpstr>Setting the Application ID</vt:lpstr>
      <vt:lpstr>Window Application ID</vt:lpstr>
      <vt:lpstr>Application ID</vt:lpstr>
      <vt:lpstr>Windows Vista Bridge Sample Open Source Project</vt:lpstr>
      <vt:lpstr>The Windows Bridge Intermediate Solution</vt:lpstr>
      <vt:lpstr>Windows Shell Overview</vt:lpstr>
      <vt:lpstr>Windows Shell Extensibility</vt:lpstr>
      <vt:lpstr>Windows Shell Application Interaction</vt:lpstr>
      <vt:lpstr>Jump List</vt:lpstr>
      <vt:lpstr>Jump Lists A Detailed Look</vt:lpstr>
      <vt:lpstr>Jump Lists Design Considerations</vt:lpstr>
      <vt:lpstr>Customizing the Jump List Step 1: Get the Free Stuff To Work</vt:lpstr>
      <vt:lpstr>Recent Documents</vt:lpstr>
      <vt:lpstr>Customizing the Jump List Step 2: Adding Tasks</vt:lpstr>
      <vt:lpstr>Customizing the Jump List Step 2: Adding Tasks</vt:lpstr>
      <vt:lpstr>Customizing the Jump List Step 3: Do You Have Categories?</vt:lpstr>
      <vt:lpstr>Customizing the Jump List Step 3: Adding Categories</vt:lpstr>
      <vt:lpstr>Tasks and Destinations</vt:lpstr>
      <vt:lpstr>Thumbnail Toolbars</vt:lpstr>
      <vt:lpstr>Thumbnail Toolbars Design Considerations</vt:lpstr>
      <vt:lpstr>Creating Thumbnail Toolbars</vt:lpstr>
      <vt:lpstr>Thumbnail Toolbars</vt:lpstr>
      <vt:lpstr>Get More From Taskbar Buttons Overlay and Progress Icons</vt:lpstr>
      <vt:lpstr>Taskbar Overlay and Progress Design Considerations</vt:lpstr>
      <vt:lpstr>Taskbar Overlay and Progress The APIs</vt:lpstr>
      <vt:lpstr>Live Thumbnails</vt:lpstr>
      <vt:lpstr>Peek Preview (Aero Peek)</vt:lpstr>
      <vt:lpstr>Live Thumbnails and Peek Design Considerations</vt:lpstr>
      <vt:lpstr>Thumbnail Clip (Zoom)</vt:lpstr>
      <vt:lpstr>Customizing Live Thumbnails</vt:lpstr>
      <vt:lpstr>Customizing Peek Preview</vt:lpstr>
      <vt:lpstr>Customized Preview</vt:lpstr>
      <vt:lpstr>MDI and TDI Window Switchers</vt:lpstr>
      <vt:lpstr>Custom Window Switchers</vt:lpstr>
      <vt:lpstr>Custom Window Switchers</vt:lpstr>
      <vt:lpstr>Tab Preview</vt:lpstr>
      <vt:lpstr>Compatibility and Migration</vt:lpstr>
      <vt:lpstr>Windows 7 Taskbar</vt:lpstr>
      <vt:lpstr>Summary</vt:lpstr>
      <vt:lpstr>Windows 7 Taskbar</vt:lpstr>
      <vt:lpstr>Slide 61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2009-05-11T19:38:00Z</dcterms:created>
  <dcterms:modified xsi:type="dcterms:W3CDTF">2009-05-11T19:38:13Z</dcterms:modified>
</cp:coreProperties>
</file>