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48"/>
  </p:notesMasterIdLst>
  <p:handoutMasterIdLst>
    <p:handoutMasterId r:id="rId49"/>
  </p:handoutMasterIdLst>
  <p:sldIdLst>
    <p:sldId id="382" r:id="rId3"/>
    <p:sldId id="257" r:id="rId4"/>
    <p:sldId id="376" r:id="rId5"/>
    <p:sldId id="385" r:id="rId6"/>
    <p:sldId id="384" r:id="rId7"/>
    <p:sldId id="386" r:id="rId8"/>
    <p:sldId id="381" r:id="rId9"/>
    <p:sldId id="380" r:id="rId10"/>
    <p:sldId id="294" r:id="rId11"/>
    <p:sldId id="383" r:id="rId12"/>
    <p:sldId id="346" r:id="rId13"/>
    <p:sldId id="340" r:id="rId14"/>
    <p:sldId id="347" r:id="rId15"/>
    <p:sldId id="350" r:id="rId16"/>
    <p:sldId id="373" r:id="rId17"/>
    <p:sldId id="374" r:id="rId18"/>
    <p:sldId id="375" r:id="rId19"/>
    <p:sldId id="351" r:id="rId20"/>
    <p:sldId id="363" r:id="rId21"/>
    <p:sldId id="364" r:id="rId22"/>
    <p:sldId id="365" r:id="rId23"/>
    <p:sldId id="366" r:id="rId24"/>
    <p:sldId id="353" r:id="rId25"/>
    <p:sldId id="354" r:id="rId26"/>
    <p:sldId id="377" r:id="rId27"/>
    <p:sldId id="356" r:id="rId28"/>
    <p:sldId id="349" r:id="rId29"/>
    <p:sldId id="341" r:id="rId30"/>
    <p:sldId id="342" r:id="rId31"/>
    <p:sldId id="343" r:id="rId32"/>
    <p:sldId id="345" r:id="rId33"/>
    <p:sldId id="355" r:id="rId34"/>
    <p:sldId id="367" r:id="rId35"/>
    <p:sldId id="368" r:id="rId36"/>
    <p:sldId id="369" r:id="rId37"/>
    <p:sldId id="370" r:id="rId38"/>
    <p:sldId id="357" r:id="rId39"/>
    <p:sldId id="358" r:id="rId40"/>
    <p:sldId id="359" r:id="rId41"/>
    <p:sldId id="360" r:id="rId42"/>
    <p:sldId id="378" r:id="rId43"/>
    <p:sldId id="361" r:id="rId44"/>
    <p:sldId id="372" r:id="rId45"/>
    <p:sldId id="371" r:id="rId46"/>
    <p:sldId id="362" r:id="rId4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AE1E"/>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60" autoAdjust="0"/>
    <p:restoredTop sz="93489" autoAdjust="0"/>
  </p:normalViewPr>
  <p:slideViewPr>
    <p:cSldViewPr>
      <p:cViewPr varScale="1">
        <p:scale>
          <a:sx n="105" d="100"/>
          <a:sy n="105" d="100"/>
        </p:scale>
        <p:origin x="-1254" y="-78"/>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12:49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12:49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API Interoperability</a:t>
            </a:r>
            <a:endParaRPr lang="en-US" dirty="0"/>
          </a:p>
        </p:txBody>
      </p:sp>
      <p:sp>
        <p:nvSpPr>
          <p:cNvPr id="4" name="Rectangle 3"/>
          <p:cNvSpPr/>
          <p:nvPr/>
        </p:nvSpPr>
        <p:spPr bwMode="auto">
          <a:xfrm>
            <a:off x="7010400" y="2743200"/>
            <a:ext cx="1752600" cy="1447800"/>
          </a:xfrm>
          <a:prstGeom prst="rect">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5" name="Rectangle 4"/>
          <p:cNvSpPr/>
          <p:nvPr/>
        </p:nvSpPr>
        <p:spPr bwMode="auto">
          <a:xfrm>
            <a:off x="4267200" y="2438400"/>
            <a:ext cx="1447800" cy="1143000"/>
          </a:xfrm>
          <a:prstGeom prst="rect">
            <a:avLst/>
          </a:prstGeom>
          <a:solidFill>
            <a:schemeClr val="accent4"/>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6" name="TextBox 5"/>
          <p:cNvSpPr txBox="1"/>
          <p:nvPr/>
        </p:nvSpPr>
        <p:spPr>
          <a:xfrm>
            <a:off x="762000" y="2057400"/>
            <a:ext cx="3352800" cy="2585323"/>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//DX Code</a:t>
            </a:r>
          </a:p>
          <a:p>
            <a:r>
              <a:rPr lang="en-US" dirty="0" err="1" smtClean="0">
                <a:latin typeface="Segoe UI" pitchFamily="34" charset="0"/>
                <a:ea typeface="Segoe UI" pitchFamily="34" charset="0"/>
                <a:cs typeface="Segoe UI" pitchFamily="34" charset="0"/>
              </a:rPr>
              <a:t>CreateRenderTarget</a:t>
            </a:r>
            <a:r>
              <a:rPr lang="en-US" dirty="0" smtClean="0">
                <a:latin typeface="Segoe UI" pitchFamily="34" charset="0"/>
                <a:ea typeface="Segoe UI" pitchFamily="34" charset="0"/>
                <a:cs typeface="Segoe UI" pitchFamily="34" charset="0"/>
              </a:rPr>
              <a:t>()</a:t>
            </a:r>
          </a:p>
          <a:p>
            <a:r>
              <a:rPr lang="en-US" dirty="0" smtClean="0">
                <a:latin typeface="Segoe UI" pitchFamily="34" charset="0"/>
                <a:ea typeface="Segoe UI" pitchFamily="34" charset="0"/>
                <a:cs typeface="Segoe UI" pitchFamily="34" charset="0"/>
              </a:rPr>
              <a:t>Draw()</a:t>
            </a:r>
          </a:p>
          <a:p>
            <a:r>
              <a:rPr lang="en-US" dirty="0" smtClean="0">
                <a:latin typeface="Segoe UI" pitchFamily="34" charset="0"/>
                <a:ea typeface="Segoe UI" pitchFamily="34" charset="0"/>
                <a:cs typeface="Segoe UI" pitchFamily="34" charset="0"/>
              </a:rPr>
              <a:t>Present()</a:t>
            </a:r>
          </a:p>
          <a:p>
            <a:endParaRPr lang="en-US" dirty="0" smtClean="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 GDI Code</a:t>
            </a:r>
          </a:p>
          <a:p>
            <a:r>
              <a:rPr lang="en-US" dirty="0" err="1" smtClean="0">
                <a:latin typeface="Segoe UI" pitchFamily="34" charset="0"/>
                <a:ea typeface="Segoe UI" pitchFamily="34" charset="0"/>
                <a:cs typeface="Segoe UI" pitchFamily="34" charset="0"/>
              </a:rPr>
              <a:t>GetDC</a:t>
            </a:r>
            <a:r>
              <a:rPr lang="en-US" dirty="0" smtClean="0">
                <a:latin typeface="Segoe UI" pitchFamily="34" charset="0"/>
                <a:ea typeface="Segoe UI" pitchFamily="34" charset="0"/>
                <a:cs typeface="Segoe UI" pitchFamily="34" charset="0"/>
              </a:rPr>
              <a:t>()</a:t>
            </a:r>
          </a:p>
          <a:p>
            <a:r>
              <a:rPr lang="en-US" dirty="0" err="1" smtClean="0">
                <a:latin typeface="Segoe UI" pitchFamily="34" charset="0"/>
                <a:ea typeface="Segoe UI" pitchFamily="34" charset="0"/>
                <a:cs typeface="Segoe UI" pitchFamily="34" charset="0"/>
              </a:rPr>
              <a:t>DrawLine</a:t>
            </a:r>
            <a:r>
              <a:rPr lang="en-US" dirty="0" smtClean="0">
                <a:latin typeface="Segoe UI" pitchFamily="34" charset="0"/>
                <a:ea typeface="Segoe UI" pitchFamily="34" charset="0"/>
                <a:cs typeface="Segoe UI" pitchFamily="34" charset="0"/>
              </a:rPr>
              <a:t>()</a:t>
            </a:r>
          </a:p>
          <a:p>
            <a:r>
              <a:rPr lang="en-US" dirty="0" err="1" smtClean="0">
                <a:latin typeface="Segoe UI" pitchFamily="34" charset="0"/>
                <a:ea typeface="Segoe UI" pitchFamily="34" charset="0"/>
                <a:cs typeface="Segoe UI" pitchFamily="34" charset="0"/>
              </a:rPr>
              <a:t>ReleaseDC</a:t>
            </a:r>
            <a:r>
              <a:rPr lang="en-US" dirty="0" smtClean="0">
                <a:latin typeface="Segoe UI" pitchFamily="34" charset="0"/>
                <a:ea typeface="Segoe UI" pitchFamily="34" charset="0"/>
                <a:cs typeface="Segoe UI" pitchFamily="34" charset="0"/>
              </a:rPr>
              <a:t>()</a:t>
            </a:r>
            <a:endParaRPr lang="en-US" dirty="0">
              <a:latin typeface="Segoe UI" pitchFamily="34" charset="0"/>
              <a:ea typeface="Segoe UI" pitchFamily="34" charset="0"/>
              <a:cs typeface="Segoe UI" pitchFamily="34" charset="0"/>
            </a:endParaRPr>
          </a:p>
        </p:txBody>
      </p:sp>
      <p:sp>
        <p:nvSpPr>
          <p:cNvPr id="7" name="Rectangle 6"/>
          <p:cNvSpPr/>
          <p:nvPr/>
        </p:nvSpPr>
        <p:spPr bwMode="auto">
          <a:xfrm>
            <a:off x="4267200" y="4648200"/>
            <a:ext cx="1447800" cy="1143000"/>
          </a:xfrm>
          <a:prstGeom prst="rect">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8" name="TextBox 7"/>
          <p:cNvSpPr txBox="1"/>
          <p:nvPr/>
        </p:nvSpPr>
        <p:spPr>
          <a:xfrm>
            <a:off x="3786182" y="1571612"/>
            <a:ext cx="2428892" cy="461665"/>
          </a:xfrm>
          <a:prstGeom prst="rect">
            <a:avLst/>
          </a:prstGeom>
          <a:noFill/>
        </p:spPr>
        <p:txBody>
          <a:bodyPr wrap="square" rtlCol="0">
            <a:spAutoFit/>
          </a:bodyPr>
          <a:lstStyle/>
          <a:p>
            <a:r>
              <a:rPr lang="en-US" sz="2400" b="1" dirty="0" smtClean="0">
                <a:solidFill>
                  <a:srgbClr val="FFFFFF"/>
                </a:solidFill>
                <a:latin typeface="Segoe UI" pitchFamily="34" charset="0"/>
                <a:ea typeface="Segoe UI" pitchFamily="34" charset="0"/>
                <a:cs typeface="Segoe UI" pitchFamily="34" charset="0"/>
              </a:rPr>
              <a:t>Windows Vista</a:t>
            </a:r>
            <a:endParaRPr lang="en-US" sz="2400" b="1" dirty="0">
              <a:solidFill>
                <a:srgbClr val="FFFFFF"/>
              </a:solidFill>
              <a:latin typeface="Segoe UI" pitchFamily="34" charset="0"/>
              <a:ea typeface="Segoe UI" pitchFamily="34" charset="0"/>
              <a:cs typeface="Segoe UI" pitchFamily="34" charset="0"/>
            </a:endParaRPr>
          </a:p>
        </p:txBody>
      </p:sp>
      <p:sp>
        <p:nvSpPr>
          <p:cNvPr id="9" name="TextBox 8"/>
          <p:cNvSpPr txBox="1"/>
          <p:nvPr/>
        </p:nvSpPr>
        <p:spPr>
          <a:xfrm>
            <a:off x="7019956" y="1571612"/>
            <a:ext cx="1909762" cy="461665"/>
          </a:xfrm>
          <a:prstGeom prst="rect">
            <a:avLst/>
          </a:prstGeom>
          <a:noFill/>
        </p:spPr>
        <p:txBody>
          <a:bodyPr wrap="square" rtlCol="0">
            <a:spAutoFit/>
          </a:bodyPr>
          <a:lstStyle/>
          <a:p>
            <a:r>
              <a:rPr lang="en-US" sz="2400" b="1" dirty="0" smtClean="0">
                <a:solidFill>
                  <a:srgbClr val="FFFFFF"/>
                </a:solidFill>
                <a:latin typeface="Segoe UI" pitchFamily="34" charset="0"/>
                <a:ea typeface="Segoe UI" pitchFamily="34" charset="0"/>
                <a:cs typeface="Segoe UI" pitchFamily="34" charset="0"/>
              </a:rPr>
              <a:t>Windows 7</a:t>
            </a:r>
            <a:endParaRPr lang="en-US" sz="2400" b="1" dirty="0">
              <a:solidFill>
                <a:srgbClr val="FFFFFF"/>
              </a:solidFill>
              <a:latin typeface="Segoe UI" pitchFamily="34" charset="0"/>
              <a:ea typeface="Segoe UI" pitchFamily="34" charset="0"/>
              <a:cs typeface="Segoe UI" pitchFamily="34" charset="0"/>
            </a:endParaRPr>
          </a:p>
        </p:txBody>
      </p:sp>
      <p:sp>
        <p:nvSpPr>
          <p:cNvPr id="10" name="Rectangle 9"/>
          <p:cNvSpPr/>
          <p:nvPr/>
        </p:nvSpPr>
        <p:spPr bwMode="auto">
          <a:xfrm>
            <a:off x="7162800" y="2895600"/>
            <a:ext cx="1447800" cy="1143000"/>
          </a:xfrm>
          <a:prstGeom prst="rect">
            <a:avLst/>
          </a:prstGeom>
          <a:solidFill>
            <a:schemeClr val="accent4"/>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11" name="Down Arrow 10"/>
          <p:cNvSpPr/>
          <p:nvPr/>
        </p:nvSpPr>
        <p:spPr bwMode="auto">
          <a:xfrm>
            <a:off x="4953000" y="3276600"/>
            <a:ext cx="304800" cy="609600"/>
          </a:xfrm>
          <a:prstGeom prst="downArrow">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12" name="Up Arrow 11"/>
          <p:cNvSpPr/>
          <p:nvPr/>
        </p:nvSpPr>
        <p:spPr bwMode="auto">
          <a:xfrm>
            <a:off x="5334000" y="4800600"/>
            <a:ext cx="381000" cy="609600"/>
          </a:xfrm>
          <a:prstGeom prst="upArrow">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13" name="Isosceles Triangle 12"/>
          <p:cNvSpPr/>
          <p:nvPr/>
        </p:nvSpPr>
        <p:spPr bwMode="auto">
          <a:xfrm>
            <a:off x="4800600" y="2743200"/>
            <a:ext cx="533400" cy="5334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sp>
        <p:nvSpPr>
          <p:cNvPr id="14" name="Isosceles Triangle 13"/>
          <p:cNvSpPr/>
          <p:nvPr/>
        </p:nvSpPr>
        <p:spPr bwMode="auto">
          <a:xfrm>
            <a:off x="4800600" y="4876800"/>
            <a:ext cx="533400" cy="5334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cxnSp>
        <p:nvCxnSpPr>
          <p:cNvPr id="15" name="Straight Connector 14"/>
          <p:cNvCxnSpPr/>
          <p:nvPr/>
        </p:nvCxnSpPr>
        <p:spPr>
          <a:xfrm flipV="1">
            <a:off x="4495800" y="5486400"/>
            <a:ext cx="1143000" cy="152400"/>
          </a:xfrm>
          <a:prstGeom prst="line">
            <a:avLst/>
          </a:prstGeom>
          <a:ln w="44450"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495800" y="3352800"/>
            <a:ext cx="1143000" cy="152400"/>
          </a:xfrm>
          <a:prstGeom prst="line">
            <a:avLst/>
          </a:prstGeom>
          <a:ln w="44450" cmpd="sng">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0" y="3886200"/>
            <a:ext cx="914400" cy="369332"/>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Copy 1</a:t>
            </a:r>
            <a:endParaRPr lang="en-US" dirty="0">
              <a:latin typeface="Segoe UI" pitchFamily="34" charset="0"/>
              <a:ea typeface="Segoe UI" pitchFamily="34" charset="0"/>
              <a:cs typeface="Segoe UI" pitchFamily="34" charset="0"/>
            </a:endParaRPr>
          </a:p>
        </p:txBody>
      </p:sp>
      <p:sp>
        <p:nvSpPr>
          <p:cNvPr id="18" name="TextBox 17"/>
          <p:cNvSpPr txBox="1"/>
          <p:nvPr/>
        </p:nvSpPr>
        <p:spPr>
          <a:xfrm>
            <a:off x="3810000" y="4267200"/>
            <a:ext cx="914400" cy="369332"/>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Copy 2</a:t>
            </a:r>
            <a:endParaRPr lang="en-US" dirty="0">
              <a:latin typeface="Segoe UI" pitchFamily="34" charset="0"/>
              <a:ea typeface="Segoe UI" pitchFamily="34" charset="0"/>
              <a:cs typeface="Segoe UI" pitchFamily="34" charset="0"/>
            </a:endParaRPr>
          </a:p>
        </p:txBody>
      </p:sp>
      <p:sp>
        <p:nvSpPr>
          <p:cNvPr id="19" name="Isosceles Triangle 18"/>
          <p:cNvSpPr/>
          <p:nvPr/>
        </p:nvSpPr>
        <p:spPr bwMode="auto">
          <a:xfrm>
            <a:off x="7620000" y="3200400"/>
            <a:ext cx="533400" cy="5334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UI" pitchFamily="34" charset="0"/>
              <a:ea typeface="Segoe UI" pitchFamily="34" charset="0"/>
              <a:cs typeface="Segoe UI" pitchFamily="34" charset="0"/>
            </a:endParaRPr>
          </a:p>
        </p:txBody>
      </p:sp>
      <p:cxnSp>
        <p:nvCxnSpPr>
          <p:cNvPr id="20" name="Straight Connector 19"/>
          <p:cNvCxnSpPr/>
          <p:nvPr/>
        </p:nvCxnSpPr>
        <p:spPr>
          <a:xfrm flipV="1">
            <a:off x="7391400" y="3810000"/>
            <a:ext cx="1143000" cy="152400"/>
          </a:xfrm>
          <a:prstGeom prst="line">
            <a:avLst/>
          </a:prstGeom>
          <a:ln w="44450" cmpd="sng">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par>
                          <p:cTn id="9" fill="hold">
                            <p:stCondLst>
                              <p:cond delay="0"/>
                            </p:stCondLst>
                            <p:childTnLst>
                              <p:par>
                                <p:cTn id="10" presetID="9"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par>
                          <p:cTn id="29" fill="hold">
                            <p:stCondLst>
                              <p:cond delay="0"/>
                            </p:stCondLst>
                            <p:childTnLst>
                              <p:par>
                                <p:cTn id="30" presetID="9"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par>
                          <p:cTn id="36" fill="hold">
                            <p:stCondLst>
                              <p:cond delay="500"/>
                            </p:stCondLst>
                            <p:childTnLst>
                              <p:par>
                                <p:cTn id="37" presetID="42" presetClass="path" presetSubtype="0" accel="50000" decel="50000" fill="hold" grpId="1" nodeType="afterEffect">
                                  <p:stCondLst>
                                    <p:cond delay="0"/>
                                  </p:stCondLst>
                                  <p:childTnLst>
                                    <p:animMotion origin="layout" path="M -3.33333E-6 1.8043E-7 L -3.33333E-6 0.21096 " pathEditMode="relative" rAng="0" ptsTypes="AA">
                                      <p:cBhvr>
                                        <p:cTn id="38" dur="500" fill="hold"/>
                                        <p:tgtEl>
                                          <p:spTgt spid="11"/>
                                        </p:tgtEl>
                                        <p:attrNameLst>
                                          <p:attrName>ppt_x</p:attrName>
                                          <p:attrName>ppt_y</p:attrName>
                                        </p:attrNameLst>
                                      </p:cBhvr>
                                      <p:rCtr x="0" y="105"/>
                                    </p:animMotion>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par>
                          <p:cTn id="45" fill="hold">
                            <p:stCondLst>
                              <p:cond delay="1500"/>
                            </p:stCondLst>
                            <p:childTnLst>
                              <p:par>
                                <p:cTn id="46" presetID="1" presetClass="exit" presetSubtype="0" fill="hold" grpId="2" nodeType="afterEffect">
                                  <p:stCondLst>
                                    <p:cond delay="0"/>
                                  </p:stCondLst>
                                  <p:childTnLst>
                                    <p:set>
                                      <p:cBhvr>
                                        <p:cTn id="47" dur="1" fill="hold">
                                          <p:stCondLst>
                                            <p:cond delay="0"/>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childTnLst>
                                </p:cTn>
                              </p:par>
                            </p:childTnLst>
                          </p:cTn>
                        </p:par>
                        <p:par>
                          <p:cTn id="52" fill="hold">
                            <p:stCondLst>
                              <p:cond delay="0"/>
                            </p:stCondLst>
                            <p:childTnLst>
                              <p:par>
                                <p:cTn id="53" presetID="9"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par>
                          <p:cTn id="63" fill="hold">
                            <p:stCondLst>
                              <p:cond delay="0"/>
                            </p:stCondLst>
                            <p:childTnLst>
                              <p:par>
                                <p:cTn id="64" presetID="64" presetClass="path" presetSubtype="0" accel="50000" decel="50000" fill="hold" grpId="1" nodeType="afterEffect">
                                  <p:stCondLst>
                                    <p:cond delay="0"/>
                                  </p:stCondLst>
                                  <p:childTnLst>
                                    <p:animMotion origin="layout" path="M 1.11022E-16 2.1721E-6 L -0.02083 -0.25538 " pathEditMode="relative" rAng="0" ptsTypes="AA">
                                      <p:cBhvr>
                                        <p:cTn id="65" dur="500" fill="hold"/>
                                        <p:tgtEl>
                                          <p:spTgt spid="12"/>
                                        </p:tgtEl>
                                        <p:attrNameLst>
                                          <p:attrName>ppt_x</p:attrName>
                                          <p:attrName>ppt_y</p:attrName>
                                        </p:attrNameLst>
                                      </p:cBhvr>
                                      <p:rCtr x="-10" y="-128"/>
                                    </p:animMotion>
                                  </p:childTnLst>
                                </p:cTn>
                              </p:par>
                              <p:par>
                                <p:cTn id="66" presetID="1"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par>
                          <p:cTn id="68" fill="hold">
                            <p:stCondLst>
                              <p:cond delay="500"/>
                            </p:stCondLst>
                            <p:childTnLst>
                              <p:par>
                                <p:cTn id="69" presetID="1" presetClass="exit" presetSubtype="0" fill="hold" grpId="2" nodeType="afterEffect">
                                  <p:stCondLst>
                                    <p:cond delay="0"/>
                                  </p:stCondLst>
                                  <p:childTnLst>
                                    <p:set>
                                      <p:cBhvr>
                                        <p:cTn id="70" dur="1" fill="hold">
                                          <p:stCondLst>
                                            <p:cond delay="0"/>
                                          </p:stCondLst>
                                        </p:cTn>
                                        <p:tgtEl>
                                          <p:spTgt spid="12"/>
                                        </p:tgtEl>
                                        <p:attrNameLst>
                                          <p:attrName>style.visibility</p:attrName>
                                        </p:attrNameLst>
                                      </p:cBhvr>
                                      <p:to>
                                        <p:strVal val="hidden"/>
                                      </p:to>
                                    </p:set>
                                  </p:childTnLst>
                                </p:cTn>
                              </p:par>
                            </p:childTnLst>
                          </p:cTn>
                        </p:par>
                        <p:par>
                          <p:cTn id="71" fill="hold">
                            <p:stCondLst>
                              <p:cond delay="500"/>
                            </p:stCondLst>
                            <p:childTnLst>
                              <p:par>
                                <p:cTn id="72" presetID="1" presetClass="entr" presetSubtype="0"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par>
                          <p:cTn id="74" fill="hold">
                            <p:stCondLst>
                              <p:cond delay="500"/>
                            </p:stCondLst>
                            <p:childTnLst>
                              <p:par>
                                <p:cTn id="75" presetID="9" presetClass="exit" presetSubtype="0" fill="hold" grpId="1" nodeType="afterEffect">
                                  <p:stCondLst>
                                    <p:cond delay="0"/>
                                  </p:stCondLst>
                                  <p:childTnLst>
                                    <p:animEffect transition="out" filter="dissolve">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 presetClass="emph" presetSubtype="1" nodeType="clickEffect">
                                  <p:stCondLst>
                                    <p:cond delay="0"/>
                                  </p:stCondLst>
                                  <p:childTnLst>
                                    <p:set>
                                      <p:cBhvr override="childStyle">
                                        <p:cTn id="87" dur="indefinite"/>
                                        <p:tgtEl>
                                          <p:spTgt spid="6">
                                            <p:txEl>
                                              <p:pRg st="0" end="0"/>
                                            </p:txEl>
                                          </p:spTgt>
                                        </p:tgtEl>
                                        <p:attrNameLst>
                                          <p:attrName>style.fontStyle</p:attrName>
                                        </p:attrNameLst>
                                      </p:cBhvr>
                                      <p:to>
                                        <p:strVal val="normal"/>
                                      </p:to>
                                    </p:set>
                                    <p:set>
                                      <p:cBhvr override="childStyle">
                                        <p:cTn id="88" dur="indefinite"/>
                                        <p:tgtEl>
                                          <p:spTgt spid="6">
                                            <p:txEl>
                                              <p:pRg st="0" end="0"/>
                                            </p:txEl>
                                          </p:spTgt>
                                        </p:tgtEl>
                                        <p:attrNameLst>
                                          <p:attrName>style.fontWeight</p:attrName>
                                        </p:attrNameLst>
                                      </p:cBhvr>
                                      <p:to>
                                        <p:strVal val="bold"/>
                                      </p:to>
                                    </p:set>
                                    <p:set>
                                      <p:cBhvr override="childStyle">
                                        <p:cTn id="89" dur="indefinite"/>
                                        <p:tgtEl>
                                          <p:spTgt spid="6">
                                            <p:txEl>
                                              <p:pRg st="0" end="0"/>
                                            </p:txEl>
                                          </p:spTgt>
                                        </p:tgtEl>
                                        <p:attrNameLst>
                                          <p:attrName>style.textDecorationUnderline</p:attrName>
                                        </p:attrNameLst>
                                      </p:cBhvr>
                                      <p:to>
                                        <p:strVal val="false"/>
                                      </p:to>
                                    </p:set>
                                  </p:childTnLst>
                                </p:cTn>
                              </p:par>
                              <p:par>
                                <p:cTn id="90" presetID="5" presetClass="emph" presetSubtype="1" nodeType="withEffect">
                                  <p:stCondLst>
                                    <p:cond delay="0"/>
                                  </p:stCondLst>
                                  <p:childTnLst>
                                    <p:set>
                                      <p:cBhvr override="childStyle">
                                        <p:cTn id="91" dur="indefinite"/>
                                        <p:tgtEl>
                                          <p:spTgt spid="6">
                                            <p:txEl>
                                              <p:pRg st="1" end="1"/>
                                            </p:txEl>
                                          </p:spTgt>
                                        </p:tgtEl>
                                        <p:attrNameLst>
                                          <p:attrName>style.fontStyle</p:attrName>
                                        </p:attrNameLst>
                                      </p:cBhvr>
                                      <p:to>
                                        <p:strVal val="normal"/>
                                      </p:to>
                                    </p:set>
                                    <p:set>
                                      <p:cBhvr override="childStyle">
                                        <p:cTn id="92" dur="indefinite"/>
                                        <p:tgtEl>
                                          <p:spTgt spid="6">
                                            <p:txEl>
                                              <p:pRg st="1" end="1"/>
                                            </p:txEl>
                                          </p:spTgt>
                                        </p:tgtEl>
                                        <p:attrNameLst>
                                          <p:attrName>style.fontWeight</p:attrName>
                                        </p:attrNameLst>
                                      </p:cBhvr>
                                      <p:to>
                                        <p:strVal val="bold"/>
                                      </p:to>
                                    </p:set>
                                    <p:set>
                                      <p:cBhvr override="childStyle">
                                        <p:cTn id="93" dur="indefinite"/>
                                        <p:tgtEl>
                                          <p:spTgt spid="6">
                                            <p:txEl>
                                              <p:pRg st="1" end="1"/>
                                            </p:txEl>
                                          </p:spTgt>
                                        </p:tgtEl>
                                        <p:attrNameLst>
                                          <p:attrName>style.textDecorationUnderline</p:attrName>
                                        </p:attrNameLst>
                                      </p:cBhvr>
                                      <p:to>
                                        <p:strVal val="false"/>
                                      </p:to>
                                    </p:set>
                                  </p:childTnLst>
                                </p:cTn>
                              </p:par>
                              <p:par>
                                <p:cTn id="94" presetID="3" presetClass="emph" presetSubtype="2" fill="hold" nodeType="withEffect">
                                  <p:stCondLst>
                                    <p:cond delay="0"/>
                                  </p:stCondLst>
                                  <p:childTnLst>
                                    <p:animClr clrSpc="rgb">
                                      <p:cBhvr override="childStyle">
                                        <p:cTn id="95" dur="500" fill="hold"/>
                                        <p:tgtEl>
                                          <p:spTgt spid="6">
                                            <p:txEl>
                                              <p:pRg st="0" end="0"/>
                                            </p:txEl>
                                          </p:spTgt>
                                        </p:tgtEl>
                                        <p:attrNameLst>
                                          <p:attrName>style.color</p:attrName>
                                        </p:attrNameLst>
                                      </p:cBhvr>
                                      <p:to>
                                        <a:schemeClr val="folHlink"/>
                                      </p:to>
                                    </p:animClr>
                                  </p:childTnLst>
                                </p:cTn>
                              </p:par>
                              <p:par>
                                <p:cTn id="96" presetID="3" presetClass="emph" presetSubtype="2" fill="hold" nodeType="withEffect">
                                  <p:stCondLst>
                                    <p:cond delay="0"/>
                                  </p:stCondLst>
                                  <p:childTnLst>
                                    <p:animClr clrSpc="rgb">
                                      <p:cBhvr override="childStyle">
                                        <p:cTn id="97" dur="500" fill="hold"/>
                                        <p:tgtEl>
                                          <p:spTgt spid="6">
                                            <p:txEl>
                                              <p:pRg st="1" end="1"/>
                                            </p:txEl>
                                          </p:spTgt>
                                        </p:tgtEl>
                                        <p:attrNameLst>
                                          <p:attrName>style.color</p:attrName>
                                        </p:attrNameLst>
                                      </p:cBhvr>
                                      <p:to>
                                        <a:schemeClr val="folHlink"/>
                                      </p:to>
                                    </p:animClr>
                                  </p:childTnLst>
                                </p:cTn>
                              </p:par>
                            </p:childTnLst>
                          </p:cTn>
                        </p:par>
                        <p:par>
                          <p:cTn id="98" fill="hold">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dissolve">
                                      <p:cBhvr>
                                        <p:cTn id="101" dur="500"/>
                                        <p:tgtEl>
                                          <p:spTgt spid="10"/>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mph" presetSubtype="1" nodeType="clickEffect">
                                  <p:stCondLst>
                                    <p:cond delay="0"/>
                                  </p:stCondLst>
                                  <p:childTnLst>
                                    <p:set>
                                      <p:cBhvr override="childStyle">
                                        <p:cTn id="105" dur="indefinite"/>
                                        <p:tgtEl>
                                          <p:spTgt spid="6">
                                            <p:txEl>
                                              <p:pRg st="2" end="2"/>
                                            </p:txEl>
                                          </p:spTgt>
                                        </p:tgtEl>
                                        <p:attrNameLst>
                                          <p:attrName>style.fontStyle</p:attrName>
                                        </p:attrNameLst>
                                      </p:cBhvr>
                                      <p:to>
                                        <p:strVal val="normal"/>
                                      </p:to>
                                    </p:set>
                                    <p:set>
                                      <p:cBhvr override="childStyle">
                                        <p:cTn id="106" dur="indefinite"/>
                                        <p:tgtEl>
                                          <p:spTgt spid="6">
                                            <p:txEl>
                                              <p:pRg st="2" end="2"/>
                                            </p:txEl>
                                          </p:spTgt>
                                        </p:tgtEl>
                                        <p:attrNameLst>
                                          <p:attrName>style.fontWeight</p:attrName>
                                        </p:attrNameLst>
                                      </p:cBhvr>
                                      <p:to>
                                        <p:strVal val="bold"/>
                                      </p:to>
                                    </p:set>
                                    <p:set>
                                      <p:cBhvr override="childStyle">
                                        <p:cTn id="107" dur="indefinite"/>
                                        <p:tgtEl>
                                          <p:spTgt spid="6">
                                            <p:txEl>
                                              <p:pRg st="2" end="2"/>
                                            </p:txEl>
                                          </p:spTgt>
                                        </p:tgtEl>
                                        <p:attrNameLst>
                                          <p:attrName>style.textDecorationUnderline</p:attrName>
                                        </p:attrNameLst>
                                      </p:cBhvr>
                                      <p:to>
                                        <p:strVal val="false"/>
                                      </p:to>
                                    </p:set>
                                  </p:childTnLst>
                                </p:cTn>
                              </p:par>
                              <p:par>
                                <p:cTn id="108" presetID="5" presetClass="emph" presetSubtype="1" nodeType="withEffect">
                                  <p:stCondLst>
                                    <p:cond delay="0"/>
                                  </p:stCondLst>
                                  <p:childTnLst>
                                    <p:set>
                                      <p:cBhvr override="childStyle">
                                        <p:cTn id="109" dur="indefinite"/>
                                        <p:tgtEl>
                                          <p:spTgt spid="6">
                                            <p:txEl>
                                              <p:pRg st="3" end="3"/>
                                            </p:txEl>
                                          </p:spTgt>
                                        </p:tgtEl>
                                        <p:attrNameLst>
                                          <p:attrName>style.fontStyle</p:attrName>
                                        </p:attrNameLst>
                                      </p:cBhvr>
                                      <p:to>
                                        <p:strVal val="normal"/>
                                      </p:to>
                                    </p:set>
                                    <p:set>
                                      <p:cBhvr override="childStyle">
                                        <p:cTn id="110" dur="indefinite"/>
                                        <p:tgtEl>
                                          <p:spTgt spid="6">
                                            <p:txEl>
                                              <p:pRg st="3" end="3"/>
                                            </p:txEl>
                                          </p:spTgt>
                                        </p:tgtEl>
                                        <p:attrNameLst>
                                          <p:attrName>style.fontWeight</p:attrName>
                                        </p:attrNameLst>
                                      </p:cBhvr>
                                      <p:to>
                                        <p:strVal val="bold"/>
                                      </p:to>
                                    </p:set>
                                    <p:set>
                                      <p:cBhvr override="childStyle">
                                        <p:cTn id="111" dur="indefinite"/>
                                        <p:tgtEl>
                                          <p:spTgt spid="6">
                                            <p:txEl>
                                              <p:pRg st="3" end="3"/>
                                            </p:txEl>
                                          </p:spTgt>
                                        </p:tgtEl>
                                        <p:attrNameLst>
                                          <p:attrName>style.textDecorationUnderline</p:attrName>
                                        </p:attrNameLst>
                                      </p:cBhvr>
                                      <p:to>
                                        <p:strVal val="false"/>
                                      </p:to>
                                    </p:set>
                                  </p:childTnLst>
                                </p:cTn>
                              </p:par>
                              <p:par>
                                <p:cTn id="112" presetID="3" presetClass="emph" presetSubtype="2" fill="hold" nodeType="withEffect">
                                  <p:stCondLst>
                                    <p:cond delay="0"/>
                                  </p:stCondLst>
                                  <p:childTnLst>
                                    <p:animClr clrSpc="rgb">
                                      <p:cBhvr override="childStyle">
                                        <p:cTn id="113" dur="500" fill="hold"/>
                                        <p:tgtEl>
                                          <p:spTgt spid="6">
                                            <p:txEl>
                                              <p:pRg st="2" end="2"/>
                                            </p:txEl>
                                          </p:spTgt>
                                        </p:tgtEl>
                                        <p:attrNameLst>
                                          <p:attrName>style.color</p:attrName>
                                        </p:attrNameLst>
                                      </p:cBhvr>
                                      <p:to>
                                        <a:schemeClr val="folHlink"/>
                                      </p:to>
                                    </p:animClr>
                                  </p:childTnLst>
                                </p:cTn>
                              </p:par>
                              <p:par>
                                <p:cTn id="114" presetID="3" presetClass="emph" presetSubtype="2" fill="hold" nodeType="withEffect">
                                  <p:stCondLst>
                                    <p:cond delay="0"/>
                                  </p:stCondLst>
                                  <p:childTnLst>
                                    <p:animClr clrSpc="rgb">
                                      <p:cBhvr override="childStyle">
                                        <p:cTn id="115" dur="500" fill="hold"/>
                                        <p:tgtEl>
                                          <p:spTgt spid="6">
                                            <p:txEl>
                                              <p:pRg st="3" end="3"/>
                                            </p:txEl>
                                          </p:spTgt>
                                        </p:tgtEl>
                                        <p:attrNameLst>
                                          <p:attrName>style.color</p:attrName>
                                        </p:attrNameLst>
                                      </p:cBhvr>
                                      <p:to>
                                        <a:schemeClr val="folHlink"/>
                                      </p:to>
                                    </p:animClr>
                                  </p:childTnLst>
                                </p:cTn>
                              </p:par>
                            </p:childTnLst>
                          </p:cTn>
                        </p:par>
                        <p:par>
                          <p:cTn id="116" fill="hold">
                            <p:stCondLst>
                              <p:cond delay="500"/>
                            </p:stCondLst>
                            <p:childTnLst>
                              <p:par>
                                <p:cTn id="117" presetID="9" presetClass="entr" presetSubtype="0"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dissolve">
                                      <p:cBhvr>
                                        <p:cTn id="119" dur="500"/>
                                        <p:tgtEl>
                                          <p:spTgt spid="19"/>
                                        </p:tgtEl>
                                      </p:cBhvr>
                                    </p:animEffect>
                                  </p:childTnLst>
                                </p:cTn>
                              </p:par>
                            </p:childTnLst>
                          </p:cTn>
                        </p:par>
                      </p:childTnLst>
                    </p:cTn>
                  </p:par>
                  <p:par>
                    <p:cTn id="120" fill="hold">
                      <p:stCondLst>
                        <p:cond delay="indefinite"/>
                      </p:stCondLst>
                      <p:childTnLst>
                        <p:par>
                          <p:cTn id="121" fill="hold">
                            <p:stCondLst>
                              <p:cond delay="0"/>
                            </p:stCondLst>
                            <p:childTnLst>
                              <p:par>
                                <p:cTn id="122" presetID="5" presetClass="emph" presetSubtype="1" nodeType="clickEffect">
                                  <p:stCondLst>
                                    <p:cond delay="0"/>
                                  </p:stCondLst>
                                  <p:childTnLst>
                                    <p:set>
                                      <p:cBhvr override="childStyle">
                                        <p:cTn id="123" dur="indefinite"/>
                                        <p:tgtEl>
                                          <p:spTgt spid="6">
                                            <p:txEl>
                                              <p:pRg st="5" end="5"/>
                                            </p:txEl>
                                          </p:spTgt>
                                        </p:tgtEl>
                                        <p:attrNameLst>
                                          <p:attrName>style.fontStyle</p:attrName>
                                        </p:attrNameLst>
                                      </p:cBhvr>
                                      <p:to>
                                        <p:strVal val="normal"/>
                                      </p:to>
                                    </p:set>
                                    <p:set>
                                      <p:cBhvr override="childStyle">
                                        <p:cTn id="124" dur="indefinite"/>
                                        <p:tgtEl>
                                          <p:spTgt spid="6">
                                            <p:txEl>
                                              <p:pRg st="5" end="5"/>
                                            </p:txEl>
                                          </p:spTgt>
                                        </p:tgtEl>
                                        <p:attrNameLst>
                                          <p:attrName>style.fontWeight</p:attrName>
                                        </p:attrNameLst>
                                      </p:cBhvr>
                                      <p:to>
                                        <p:strVal val="bold"/>
                                      </p:to>
                                    </p:set>
                                    <p:set>
                                      <p:cBhvr override="childStyle">
                                        <p:cTn id="125" dur="indefinite"/>
                                        <p:tgtEl>
                                          <p:spTgt spid="6">
                                            <p:txEl>
                                              <p:pRg st="5" end="5"/>
                                            </p:txEl>
                                          </p:spTgt>
                                        </p:tgtEl>
                                        <p:attrNameLst>
                                          <p:attrName>style.textDecorationUnderline</p:attrName>
                                        </p:attrNameLst>
                                      </p:cBhvr>
                                      <p:to>
                                        <p:strVal val="false"/>
                                      </p:to>
                                    </p:set>
                                  </p:childTnLst>
                                </p:cTn>
                              </p:par>
                              <p:par>
                                <p:cTn id="126" presetID="5" presetClass="emph" presetSubtype="1" nodeType="withEffect">
                                  <p:stCondLst>
                                    <p:cond delay="0"/>
                                  </p:stCondLst>
                                  <p:childTnLst>
                                    <p:set>
                                      <p:cBhvr override="childStyle">
                                        <p:cTn id="127" dur="indefinite"/>
                                        <p:tgtEl>
                                          <p:spTgt spid="6">
                                            <p:txEl>
                                              <p:pRg st="6" end="6"/>
                                            </p:txEl>
                                          </p:spTgt>
                                        </p:tgtEl>
                                        <p:attrNameLst>
                                          <p:attrName>style.fontStyle</p:attrName>
                                        </p:attrNameLst>
                                      </p:cBhvr>
                                      <p:to>
                                        <p:strVal val="normal"/>
                                      </p:to>
                                    </p:set>
                                    <p:set>
                                      <p:cBhvr override="childStyle">
                                        <p:cTn id="128" dur="indefinite"/>
                                        <p:tgtEl>
                                          <p:spTgt spid="6">
                                            <p:txEl>
                                              <p:pRg st="6" end="6"/>
                                            </p:txEl>
                                          </p:spTgt>
                                        </p:tgtEl>
                                        <p:attrNameLst>
                                          <p:attrName>style.fontWeight</p:attrName>
                                        </p:attrNameLst>
                                      </p:cBhvr>
                                      <p:to>
                                        <p:strVal val="bold"/>
                                      </p:to>
                                    </p:set>
                                    <p:set>
                                      <p:cBhvr override="childStyle">
                                        <p:cTn id="129" dur="indefinite"/>
                                        <p:tgtEl>
                                          <p:spTgt spid="6">
                                            <p:txEl>
                                              <p:pRg st="6" end="6"/>
                                            </p:txEl>
                                          </p:spTgt>
                                        </p:tgtEl>
                                        <p:attrNameLst>
                                          <p:attrName>style.textDecorationUnderline</p:attrName>
                                        </p:attrNameLst>
                                      </p:cBhvr>
                                      <p:to>
                                        <p:strVal val="false"/>
                                      </p:to>
                                    </p:set>
                                  </p:childTnLst>
                                </p:cTn>
                              </p:par>
                              <p:par>
                                <p:cTn id="130" presetID="3" presetClass="emph" presetSubtype="2" fill="hold" nodeType="withEffect">
                                  <p:stCondLst>
                                    <p:cond delay="0"/>
                                  </p:stCondLst>
                                  <p:childTnLst>
                                    <p:animClr clrSpc="rgb">
                                      <p:cBhvr override="childStyle">
                                        <p:cTn id="131" dur="500" fill="hold"/>
                                        <p:tgtEl>
                                          <p:spTgt spid="6">
                                            <p:txEl>
                                              <p:pRg st="5" end="5"/>
                                            </p:txEl>
                                          </p:spTgt>
                                        </p:tgtEl>
                                        <p:attrNameLst>
                                          <p:attrName>style.color</p:attrName>
                                        </p:attrNameLst>
                                      </p:cBhvr>
                                      <p:to>
                                        <a:schemeClr val="folHlink"/>
                                      </p:to>
                                    </p:animClr>
                                  </p:childTnLst>
                                </p:cTn>
                              </p:par>
                              <p:par>
                                <p:cTn id="132" presetID="3" presetClass="emph" presetSubtype="2" fill="hold" nodeType="withEffect">
                                  <p:stCondLst>
                                    <p:cond delay="0"/>
                                  </p:stCondLst>
                                  <p:childTnLst>
                                    <p:animClr clrSpc="rgb">
                                      <p:cBhvr override="childStyle">
                                        <p:cTn id="133" dur="500" fill="hold"/>
                                        <p:tgtEl>
                                          <p:spTgt spid="6">
                                            <p:txEl>
                                              <p:pRg st="6" end="6"/>
                                            </p:txEl>
                                          </p:spTgt>
                                        </p:tgtEl>
                                        <p:attrNameLst>
                                          <p:attrName>style.color</p:attrName>
                                        </p:attrNameLst>
                                      </p:cBhvr>
                                      <p:to>
                                        <a:schemeClr val="folHlink"/>
                                      </p:to>
                                    </p:animClr>
                                  </p:childTnLst>
                                </p:cTn>
                              </p:par>
                            </p:childTnLst>
                          </p:cTn>
                        </p:par>
                        <p:par>
                          <p:cTn id="134" fill="hold">
                            <p:stCondLst>
                              <p:cond delay="500"/>
                            </p:stCondLst>
                            <p:childTnLst>
                              <p:par>
                                <p:cTn id="135" presetID="9" presetClass="entr" presetSubtype="0" fill="hold" grpId="1" nodeType="afterEffect">
                                  <p:stCondLst>
                                    <p:cond delay="0"/>
                                  </p:stCondLst>
                                  <p:childTnLst>
                                    <p:set>
                                      <p:cBhvr>
                                        <p:cTn id="136" dur="1" fill="hold">
                                          <p:stCondLst>
                                            <p:cond delay="0"/>
                                          </p:stCondLst>
                                        </p:cTn>
                                        <p:tgtEl>
                                          <p:spTgt spid="4"/>
                                        </p:tgtEl>
                                        <p:attrNameLst>
                                          <p:attrName>style.visibility</p:attrName>
                                        </p:attrNameLst>
                                      </p:cBhvr>
                                      <p:to>
                                        <p:strVal val="visible"/>
                                      </p:to>
                                    </p:set>
                                    <p:animEffect transition="in" filter="dissolve">
                                      <p:cBhvr>
                                        <p:cTn id="137" dur="500"/>
                                        <p:tgtEl>
                                          <p:spTgt spid="4"/>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mph" presetSubtype="1" nodeType="clickEffect">
                                  <p:stCondLst>
                                    <p:cond delay="0"/>
                                  </p:stCondLst>
                                  <p:childTnLst>
                                    <p:set>
                                      <p:cBhvr override="childStyle">
                                        <p:cTn id="141" dur="indefinite"/>
                                        <p:tgtEl>
                                          <p:spTgt spid="6">
                                            <p:txEl>
                                              <p:pRg st="7" end="7"/>
                                            </p:txEl>
                                          </p:spTgt>
                                        </p:tgtEl>
                                        <p:attrNameLst>
                                          <p:attrName>style.fontStyle</p:attrName>
                                        </p:attrNameLst>
                                      </p:cBhvr>
                                      <p:to>
                                        <p:strVal val="normal"/>
                                      </p:to>
                                    </p:set>
                                    <p:set>
                                      <p:cBhvr override="childStyle">
                                        <p:cTn id="142" dur="indefinite"/>
                                        <p:tgtEl>
                                          <p:spTgt spid="6">
                                            <p:txEl>
                                              <p:pRg st="7" end="7"/>
                                            </p:txEl>
                                          </p:spTgt>
                                        </p:tgtEl>
                                        <p:attrNameLst>
                                          <p:attrName>style.fontWeight</p:attrName>
                                        </p:attrNameLst>
                                      </p:cBhvr>
                                      <p:to>
                                        <p:strVal val="bold"/>
                                      </p:to>
                                    </p:set>
                                    <p:set>
                                      <p:cBhvr override="childStyle">
                                        <p:cTn id="143" dur="indefinite"/>
                                        <p:tgtEl>
                                          <p:spTgt spid="6">
                                            <p:txEl>
                                              <p:pRg st="7" end="7"/>
                                            </p:txEl>
                                          </p:spTgt>
                                        </p:tgtEl>
                                        <p:attrNameLst>
                                          <p:attrName>style.textDecorationUnderline</p:attrName>
                                        </p:attrNameLst>
                                      </p:cBhvr>
                                      <p:to>
                                        <p:strVal val="false"/>
                                      </p:to>
                                    </p:set>
                                  </p:childTnLst>
                                </p:cTn>
                              </p:par>
                              <p:par>
                                <p:cTn id="144" presetID="3" presetClass="emph" presetSubtype="2" fill="hold" nodeType="withEffect">
                                  <p:stCondLst>
                                    <p:cond delay="0"/>
                                  </p:stCondLst>
                                  <p:childTnLst>
                                    <p:animClr clrSpc="rgb">
                                      <p:cBhvr override="childStyle">
                                        <p:cTn id="145" dur="500" fill="hold"/>
                                        <p:tgtEl>
                                          <p:spTgt spid="6">
                                            <p:txEl>
                                              <p:pRg st="7" end="7"/>
                                            </p:txEl>
                                          </p:spTgt>
                                        </p:tgtEl>
                                        <p:attrNameLst>
                                          <p:attrName>style.color</p:attrName>
                                        </p:attrNameLst>
                                      </p:cBhvr>
                                      <p:to>
                                        <a:schemeClr val="folHlink"/>
                                      </p:to>
                                    </p:animClr>
                                  </p:childTnLst>
                                </p:cTn>
                              </p:par>
                            </p:childTnLst>
                          </p:cTn>
                        </p:par>
                        <p:par>
                          <p:cTn id="146" fill="hold">
                            <p:stCondLst>
                              <p:cond delay="500"/>
                            </p:stCondLst>
                            <p:childTnLst>
                              <p:par>
                                <p:cTn id="147" presetID="9" presetClass="entr" presetSubtype="0" fill="hold" nodeType="after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dissolve">
                                      <p:cBhvr>
                                        <p:cTn id="149" dur="500"/>
                                        <p:tgtEl>
                                          <p:spTgt spid="20"/>
                                        </p:tgtEl>
                                      </p:cBhvr>
                                    </p:animEffect>
                                  </p:childTnLst>
                                </p:cTn>
                              </p:par>
                            </p:childTnLst>
                          </p:cTn>
                        </p:par>
                      </p:childTnLst>
                    </p:cTn>
                  </p:par>
                  <p:par>
                    <p:cTn id="150" fill="hold">
                      <p:stCondLst>
                        <p:cond delay="indefinite"/>
                      </p:stCondLst>
                      <p:childTnLst>
                        <p:par>
                          <p:cTn id="151" fill="hold">
                            <p:stCondLst>
                              <p:cond delay="0"/>
                            </p:stCondLst>
                            <p:childTnLst>
                              <p:par>
                                <p:cTn id="152" presetID="5" presetClass="emph" presetSubtype="1" nodeType="clickEffect">
                                  <p:stCondLst>
                                    <p:cond delay="0"/>
                                  </p:stCondLst>
                                  <p:childTnLst>
                                    <p:set>
                                      <p:cBhvr override="childStyle">
                                        <p:cTn id="153" dur="indefinite"/>
                                        <p:tgtEl>
                                          <p:spTgt spid="6">
                                            <p:txEl>
                                              <p:pRg st="8" end="8"/>
                                            </p:txEl>
                                          </p:spTgt>
                                        </p:tgtEl>
                                        <p:attrNameLst>
                                          <p:attrName>style.fontStyle</p:attrName>
                                        </p:attrNameLst>
                                      </p:cBhvr>
                                      <p:to>
                                        <p:strVal val="normal"/>
                                      </p:to>
                                    </p:set>
                                    <p:set>
                                      <p:cBhvr override="childStyle">
                                        <p:cTn id="154" dur="indefinite"/>
                                        <p:tgtEl>
                                          <p:spTgt spid="6">
                                            <p:txEl>
                                              <p:pRg st="8" end="8"/>
                                            </p:txEl>
                                          </p:spTgt>
                                        </p:tgtEl>
                                        <p:attrNameLst>
                                          <p:attrName>style.fontWeight</p:attrName>
                                        </p:attrNameLst>
                                      </p:cBhvr>
                                      <p:to>
                                        <p:strVal val="bold"/>
                                      </p:to>
                                    </p:set>
                                    <p:set>
                                      <p:cBhvr override="childStyle">
                                        <p:cTn id="155" dur="indefinite"/>
                                        <p:tgtEl>
                                          <p:spTgt spid="6">
                                            <p:txEl>
                                              <p:pRg st="8" end="8"/>
                                            </p:txEl>
                                          </p:spTgt>
                                        </p:tgtEl>
                                        <p:attrNameLst>
                                          <p:attrName>style.textDecorationUnderline</p:attrName>
                                        </p:attrNameLst>
                                      </p:cBhvr>
                                      <p:to>
                                        <p:strVal val="false"/>
                                      </p:to>
                                    </p:set>
                                  </p:childTnLst>
                                </p:cTn>
                              </p:par>
                            </p:childTnLst>
                          </p:cTn>
                        </p:par>
                        <p:par>
                          <p:cTn id="156" fill="hold">
                            <p:stCondLst>
                              <p:cond delay="0"/>
                            </p:stCondLst>
                            <p:childTnLst>
                              <p:par>
                                <p:cTn id="157" presetID="3" presetClass="emph" presetSubtype="2" fill="hold" nodeType="afterEffect">
                                  <p:stCondLst>
                                    <p:cond delay="0"/>
                                  </p:stCondLst>
                                  <p:childTnLst>
                                    <p:animClr clrSpc="rgb">
                                      <p:cBhvr override="childStyle">
                                        <p:cTn id="158" dur="500" fill="hold"/>
                                        <p:tgtEl>
                                          <p:spTgt spid="6">
                                            <p:txEl>
                                              <p:pRg st="8" end="8"/>
                                            </p:txEl>
                                          </p:spTgt>
                                        </p:tgtEl>
                                        <p:attrNameLst>
                                          <p:attrName>style.color</p:attrName>
                                        </p:attrNameLst>
                                      </p:cBhvr>
                                      <p:to>
                                        <a:schemeClr val="folHlink"/>
                                      </p:to>
                                    </p:animClr>
                                  </p:childTnLst>
                                </p:cTn>
                              </p:par>
                            </p:childTnLst>
                          </p:cTn>
                        </p:par>
                        <p:par>
                          <p:cTn id="159" fill="hold">
                            <p:stCondLst>
                              <p:cond delay="500"/>
                            </p:stCondLst>
                            <p:childTnLst>
                              <p:par>
                                <p:cTn id="160" presetID="9" presetClass="exit" presetSubtype="0" fill="hold" grpId="0" nodeType="afterEffect">
                                  <p:stCondLst>
                                    <p:cond delay="0"/>
                                  </p:stCondLst>
                                  <p:childTnLst>
                                    <p:animEffect transition="out" filter="dissolve">
                                      <p:cBhvr>
                                        <p:cTn id="161" dur="500"/>
                                        <p:tgtEl>
                                          <p:spTgt spid="4"/>
                                        </p:tgtEl>
                                      </p:cBhvr>
                                    </p:animEffect>
                                    <p:set>
                                      <p:cBhvr>
                                        <p:cTn id="16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P spid="7" grpId="1" animBg="1"/>
      <p:bldP spid="10" grpId="0" animBg="1"/>
      <p:bldP spid="11" grpId="0" animBg="1"/>
      <p:bldP spid="11" grpId="1" animBg="1"/>
      <p:bldP spid="11" grpId="2" animBg="1"/>
      <p:bldP spid="12" grpId="0" animBg="1"/>
      <p:bldP spid="12" grpId="1" animBg="1"/>
      <p:bldP spid="12" grpId="2" animBg="1"/>
      <p:bldP spid="13" grpId="0" animBg="1"/>
      <p:bldP spid="14" grpId="0" animBg="1"/>
      <p:bldP spid="14" grpId="1" animBg="1"/>
      <p:bldP spid="17"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Direct2D Overview</a:t>
            </a:r>
            <a:endParaRPr lang="en-US" dirty="0"/>
          </a:p>
        </p:txBody>
      </p:sp>
      <p:sp>
        <p:nvSpPr>
          <p:cNvPr id="5" name="Rounded Rectangle 4"/>
          <p:cNvSpPr/>
          <p:nvPr/>
        </p:nvSpPr>
        <p:spPr>
          <a:xfrm>
            <a:off x="1214414" y="3786190"/>
            <a:ext cx="2377440"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Direct3D</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ounded Rectangle 5"/>
          <p:cNvSpPr/>
          <p:nvPr/>
        </p:nvSpPr>
        <p:spPr>
          <a:xfrm>
            <a:off x="1214414" y="4286256"/>
            <a:ext cx="2377440" cy="43450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DXGI</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ounded Rectangle 6"/>
          <p:cNvSpPr/>
          <p:nvPr/>
        </p:nvSpPr>
        <p:spPr>
          <a:xfrm>
            <a:off x="1214414" y="3286124"/>
            <a:ext cx="4291222" cy="43450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Direct2D</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ounded Rectangle 7"/>
          <p:cNvSpPr/>
          <p:nvPr/>
        </p:nvSpPr>
        <p:spPr>
          <a:xfrm>
            <a:off x="1180853" y="1922928"/>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p>
        </p:txBody>
      </p:sp>
      <p:sp>
        <p:nvSpPr>
          <p:cNvPr id="14" name="Rounded Rectangle 13"/>
          <p:cNvSpPr/>
          <p:nvPr/>
        </p:nvSpPr>
        <p:spPr>
          <a:xfrm>
            <a:off x="3538307" y="1922928"/>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p>
        </p:txBody>
      </p:sp>
      <p:sp>
        <p:nvSpPr>
          <p:cNvPr id="19" name="Rounded Rectangle 18"/>
          <p:cNvSpPr/>
          <p:nvPr/>
        </p:nvSpPr>
        <p:spPr>
          <a:xfrm>
            <a:off x="3643306" y="3786190"/>
            <a:ext cx="1857388" cy="92869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Software </a:t>
            </a:r>
            <a:r>
              <a:rPr lang="en-US" sz="180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rasterizer</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TextBox 10"/>
          <p:cNvSpPr txBox="1"/>
          <p:nvPr/>
        </p:nvSpPr>
        <p:spPr>
          <a:xfrm>
            <a:off x="5786446" y="3031996"/>
            <a:ext cx="2857520" cy="2031325"/>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Direct2D is built on top of Direct3D, which offloads rendering tasks to the GPU. You can still use  software rendering (for server scenarios, for example).</a:t>
            </a:r>
            <a:endParaRPr lang="en-US" dirty="0">
              <a:latin typeface="Segoe UI" pitchFamily="34" charset="0"/>
              <a:ea typeface="Segoe UI" pitchFamily="34" charset="0"/>
              <a:cs typeface="Segoe UI" pitchFamily="34" charset="0"/>
            </a:endParaRPr>
          </a:p>
        </p:txBody>
      </p:sp>
      <p:sp>
        <p:nvSpPr>
          <p:cNvPr id="12" name="Down Arrow 11"/>
          <p:cNvSpPr/>
          <p:nvPr/>
        </p:nvSpPr>
        <p:spPr bwMode="auto">
          <a:xfrm>
            <a:off x="1928794" y="2357430"/>
            <a:ext cx="214314" cy="928694"/>
          </a:xfrm>
          <a:prstGeom prst="downArrow">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 name="Down Arrow 12"/>
          <p:cNvSpPr/>
          <p:nvPr/>
        </p:nvSpPr>
        <p:spPr bwMode="auto">
          <a:xfrm>
            <a:off x="4429124" y="2357430"/>
            <a:ext cx="214314" cy="928694"/>
          </a:xfrm>
          <a:prstGeom prst="downArrow">
            <a:avLst/>
          </a:prstGeom>
          <a:solidFill>
            <a:schemeClr val="tx1">
              <a:lumMod val="8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Direct2D Overview</a:t>
            </a:r>
            <a:endParaRPr lang="en-US" dirty="0"/>
          </a:p>
        </p:txBody>
      </p:sp>
      <p:sp>
        <p:nvSpPr>
          <p:cNvPr id="6" name="Text Placeholder 5"/>
          <p:cNvSpPr>
            <a:spLocks noGrp="1"/>
          </p:cNvSpPr>
          <p:nvPr>
            <p:ph type="body" sz="quarter" idx="10"/>
          </p:nvPr>
        </p:nvSpPr>
        <p:spPr>
          <a:xfrm>
            <a:off x="381000" y="1411552"/>
            <a:ext cx="8382000" cy="4946405"/>
          </a:xfrm>
        </p:spPr>
        <p:txBody>
          <a:bodyPr>
            <a:normAutofit lnSpcReduction="10000"/>
          </a:bodyPr>
          <a:lstStyle/>
          <a:p>
            <a:r>
              <a:rPr lang="en-US" dirty="0" smtClean="0"/>
              <a:t>High-performance, high-quality, immediate-mode rendering API built on Direct3D </a:t>
            </a:r>
          </a:p>
          <a:p>
            <a:r>
              <a:rPr lang="en-US" dirty="0" smtClean="0"/>
              <a:t>Hardware or software rendering</a:t>
            </a:r>
          </a:p>
          <a:p>
            <a:pPr lvl="1"/>
            <a:r>
              <a:rPr lang="en-US" dirty="0" smtClean="0"/>
              <a:t>Works on older DX9 cards with 10Level9 rendering</a:t>
            </a:r>
          </a:p>
          <a:p>
            <a:pPr lvl="1"/>
            <a:r>
              <a:rPr lang="en-US" dirty="0" smtClean="0"/>
              <a:t>Useful for server rendering scenarios, can be used in session 0 service context</a:t>
            </a:r>
          </a:p>
          <a:p>
            <a:r>
              <a:rPr lang="en-US" dirty="0" smtClean="0"/>
              <a:t>Rendering focused</a:t>
            </a:r>
          </a:p>
          <a:p>
            <a:pPr lvl="1"/>
            <a:r>
              <a:rPr lang="en-US" dirty="0" smtClean="0"/>
              <a:t>2D vector graphics, bitmaps, and text</a:t>
            </a:r>
          </a:p>
          <a:p>
            <a:r>
              <a:rPr lang="en-US" dirty="0" smtClean="0"/>
              <a:t>Delegates some GDI services to other newer APIs</a:t>
            </a:r>
          </a:p>
          <a:p>
            <a:pPr lvl="1">
              <a:buNone/>
            </a:pPr>
            <a:endParaRPr lang="en-US" b="1" dirty="0" smtClean="0"/>
          </a:p>
          <a:p>
            <a:pPr lvl="1"/>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Direct2D Overview</a:t>
            </a:r>
            <a:endParaRPr lang="en-US" dirty="0"/>
          </a:p>
        </p:txBody>
      </p:sp>
      <p:sp>
        <p:nvSpPr>
          <p:cNvPr id="3" name="Text Placeholder 2"/>
          <p:cNvSpPr>
            <a:spLocks noGrp="1"/>
          </p:cNvSpPr>
          <p:nvPr>
            <p:ph type="body" sz="quarter" idx="10"/>
          </p:nvPr>
        </p:nvSpPr>
        <p:spPr>
          <a:xfrm>
            <a:off x="381000" y="1411553"/>
            <a:ext cx="8382000" cy="3373231"/>
          </a:xfrm>
        </p:spPr>
        <p:txBody>
          <a:bodyPr/>
          <a:lstStyle/>
          <a:p>
            <a:r>
              <a:rPr lang="en-US" dirty="0" smtClean="0"/>
              <a:t>High quality anti-aliased graphics with same or better performance </a:t>
            </a:r>
            <a:r>
              <a:rPr lang="en-US" smtClean="0"/>
              <a:t>as GDI</a:t>
            </a:r>
            <a:endParaRPr lang="en-US" dirty="0" smtClean="0"/>
          </a:p>
          <a:p>
            <a:pPr lvl="1"/>
            <a:r>
              <a:rPr lang="en-US" dirty="0" smtClean="0"/>
              <a:t>Without anti-aliasing, much better performance than GDI</a:t>
            </a:r>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3"/>
          <a:srcRect/>
          <a:stretch>
            <a:fillRect/>
          </a:stretch>
        </p:blipFill>
        <p:spPr bwMode="auto">
          <a:xfrm>
            <a:off x="757238" y="3300430"/>
            <a:ext cx="7629525" cy="26289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Direct2D API</a:t>
            </a:r>
            <a:endParaRPr lang="en-US" dirty="0"/>
          </a:p>
        </p:txBody>
      </p:sp>
      <p:sp>
        <p:nvSpPr>
          <p:cNvPr id="3" name="Text Placeholder 2"/>
          <p:cNvSpPr>
            <a:spLocks noGrp="1"/>
          </p:cNvSpPr>
          <p:nvPr>
            <p:ph type="body" sz="quarter" idx="10"/>
          </p:nvPr>
        </p:nvSpPr>
        <p:spPr>
          <a:xfrm>
            <a:off x="381000" y="1411553"/>
            <a:ext cx="8382000" cy="4946406"/>
          </a:xfrm>
        </p:spPr>
        <p:txBody>
          <a:bodyPr>
            <a:normAutofit fontScale="92500" lnSpcReduction="10000"/>
          </a:bodyPr>
          <a:lstStyle/>
          <a:p>
            <a:r>
              <a:rPr lang="en-US" dirty="0" smtClean="0"/>
              <a:t>Resolution-independent coordinate system</a:t>
            </a:r>
          </a:p>
          <a:p>
            <a:pPr lvl="1"/>
            <a:r>
              <a:rPr lang="en-US" dirty="0" smtClean="0"/>
              <a:t>Floating point values</a:t>
            </a:r>
          </a:p>
          <a:p>
            <a:pPr lvl="1"/>
            <a:r>
              <a:rPr lang="en-US" dirty="0" smtClean="0"/>
              <a:t>Units of </a:t>
            </a:r>
            <a:r>
              <a:rPr lang="en-US" u="sng" dirty="0" smtClean="0"/>
              <a:t>DIPs</a:t>
            </a:r>
            <a:r>
              <a:rPr lang="en-US" dirty="0" smtClean="0"/>
              <a:t> (DPI-independent pixels)</a:t>
            </a:r>
          </a:p>
          <a:p>
            <a:pPr lvl="2"/>
            <a:r>
              <a:rPr lang="en-US" dirty="0" smtClean="0"/>
              <a:t> 1 DIP at 96 DPI is one pixel</a:t>
            </a:r>
          </a:p>
          <a:p>
            <a:pPr lvl="1"/>
            <a:r>
              <a:rPr lang="en-US" dirty="0" smtClean="0"/>
              <a:t>Affine transforms</a:t>
            </a:r>
          </a:p>
          <a:p>
            <a:r>
              <a:rPr lang="en-US" dirty="0" smtClean="0"/>
              <a:t>Consists of three main object categories</a:t>
            </a:r>
          </a:p>
          <a:p>
            <a:pPr lvl="1"/>
            <a:r>
              <a:rPr lang="en-US" dirty="0" smtClean="0"/>
              <a:t>Render targets (for example, HWND, HDC, Direct3D)</a:t>
            </a:r>
          </a:p>
          <a:p>
            <a:pPr lvl="1"/>
            <a:r>
              <a:rPr lang="en-US" dirty="0" smtClean="0"/>
              <a:t>Device-independent resources</a:t>
            </a:r>
          </a:p>
          <a:p>
            <a:pPr lvl="2"/>
            <a:r>
              <a:rPr lang="en-US" dirty="0" smtClean="0"/>
              <a:t>Created via </a:t>
            </a:r>
            <a:r>
              <a:rPr lang="en-US" spc="-150" dirty="0" smtClean="0">
                <a:solidFill>
                  <a:schemeClr val="accent3"/>
                </a:solidFill>
                <a:effectLst>
                  <a:outerShdw blurRad="38100" dist="38100" dir="2700000" algn="tl">
                    <a:srgbClr val="000000">
                      <a:alpha val="43137"/>
                    </a:srgbClr>
                  </a:outerShdw>
                </a:effectLst>
                <a:latin typeface="Consolas" pitchFamily="49" charset="0"/>
              </a:rPr>
              <a:t>ID2D1Factory</a:t>
            </a:r>
            <a:endParaRPr lang="en-US" dirty="0" smtClean="0"/>
          </a:p>
          <a:p>
            <a:pPr lvl="1"/>
            <a:r>
              <a:rPr lang="en-US" dirty="0" smtClean="0"/>
              <a:t>Device-dependent resources</a:t>
            </a:r>
          </a:p>
          <a:p>
            <a:pPr lvl="2"/>
            <a:r>
              <a:rPr lang="en-US" dirty="0" smtClean="0"/>
              <a:t>Created via </a:t>
            </a:r>
            <a:r>
              <a:rPr lang="en-US" spc="-150" dirty="0" smtClean="0">
                <a:solidFill>
                  <a:schemeClr val="accent3"/>
                </a:solidFill>
                <a:effectLst>
                  <a:outerShdw blurRad="38100" dist="38100" dir="2700000" algn="tl">
                    <a:srgbClr val="000000">
                      <a:alpha val="43137"/>
                    </a:srgbClr>
                  </a:outerShdw>
                </a:effectLst>
                <a:latin typeface="Consolas" pitchFamily="49" charset="0"/>
              </a:rPr>
              <a:t>ID2D1RenderTarget</a:t>
            </a:r>
          </a:p>
          <a:p>
            <a:pPr lvl="2"/>
            <a:r>
              <a:rPr lang="en-US" dirty="0" smtClean="0"/>
              <a:t>Become invalid if the target becomes invalid</a:t>
            </a:r>
          </a:p>
          <a:p>
            <a:pPr lvl="2"/>
            <a:endParaRPr lang="en-US" dirty="0" smtClean="0"/>
          </a:p>
          <a:p>
            <a:pPr lvl="2"/>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052596"/>
          </a:xfrm>
        </p:spPr>
        <p:txBody>
          <a:bodyPr/>
          <a:lstStyle/>
          <a:p>
            <a:r>
              <a:rPr smtClean="0"/>
              <a:t>Direct2D API Interfaces</a:t>
            </a:r>
            <a:br>
              <a:rPr smtClean="0"/>
            </a:br>
            <a:r>
              <a:rPr sz="2800" smtClean="0"/>
              <a:t>Render Target Interfaces</a:t>
            </a:r>
            <a:endParaRPr lang="en-US" sz="2800" dirty="0"/>
          </a:p>
        </p:txBody>
      </p:sp>
      <p:pic>
        <p:nvPicPr>
          <p:cNvPr id="1026" name="Picture 2" descr="http://blogs.technet.com/photos/thomasolsen/images/3145875/original.aspx"/>
          <p:cNvPicPr>
            <a:picLocks noChangeAspect="1" noChangeArrowheads="1"/>
          </p:cNvPicPr>
          <p:nvPr/>
        </p:nvPicPr>
        <p:blipFill>
          <a:blip r:embed="rId3"/>
          <a:srcRect/>
          <a:stretch>
            <a:fillRect/>
          </a:stretch>
        </p:blipFill>
        <p:spPr bwMode="auto">
          <a:xfrm>
            <a:off x="1000100" y="1428736"/>
            <a:ext cx="7268752" cy="4429156"/>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052596"/>
          </a:xfrm>
        </p:spPr>
        <p:txBody>
          <a:bodyPr/>
          <a:lstStyle/>
          <a:p>
            <a:r>
              <a:rPr smtClean="0"/>
              <a:t>Direct2D API Interfaces</a:t>
            </a:r>
            <a:br>
              <a:rPr smtClean="0"/>
            </a:br>
            <a:r>
              <a:rPr sz="2800" smtClean="0"/>
              <a:t>Device-Independent Resource Interfaces</a:t>
            </a:r>
            <a:endParaRPr lang="en-US" sz="2800" dirty="0"/>
          </a:p>
        </p:txBody>
      </p:sp>
      <p:pic>
        <p:nvPicPr>
          <p:cNvPr id="84994" name="Picture 2" descr="http://blogs.technet.com/photos/thomasolsen/images/3145877/original.aspx"/>
          <p:cNvPicPr>
            <a:picLocks noChangeAspect="1" noChangeArrowheads="1"/>
          </p:cNvPicPr>
          <p:nvPr/>
        </p:nvPicPr>
        <p:blipFill>
          <a:blip r:embed="rId3"/>
          <a:srcRect/>
          <a:stretch>
            <a:fillRect/>
          </a:stretch>
        </p:blipFill>
        <p:spPr bwMode="auto">
          <a:xfrm>
            <a:off x="428596" y="1428736"/>
            <a:ext cx="8401913" cy="3786214"/>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052596"/>
          </a:xfrm>
        </p:spPr>
        <p:txBody>
          <a:bodyPr/>
          <a:lstStyle/>
          <a:p>
            <a:r>
              <a:rPr smtClean="0"/>
              <a:t>Direct2D API Interfaces</a:t>
            </a:r>
            <a:br>
              <a:rPr smtClean="0"/>
            </a:br>
            <a:r>
              <a:rPr sz="2800" smtClean="0"/>
              <a:t>Device-Dependent Resource Interfaces</a:t>
            </a:r>
            <a:endParaRPr lang="en-US" sz="2800" dirty="0"/>
          </a:p>
        </p:txBody>
      </p:sp>
      <p:pic>
        <p:nvPicPr>
          <p:cNvPr id="83970" name="Picture 2" descr="http://blogs.technet.com/photos/thomasolsen/images/3145876/original.aspx"/>
          <p:cNvPicPr>
            <a:picLocks noChangeAspect="1" noChangeArrowheads="1"/>
          </p:cNvPicPr>
          <p:nvPr/>
        </p:nvPicPr>
        <p:blipFill>
          <a:blip r:embed="rId3"/>
          <a:srcRect/>
          <a:stretch>
            <a:fillRect/>
          </a:stretch>
        </p:blipFill>
        <p:spPr bwMode="auto">
          <a:xfrm>
            <a:off x="428596" y="1428736"/>
            <a:ext cx="8044409" cy="3714776"/>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Direct2D API Sample Usage</a:t>
            </a:r>
            <a:endParaRPr lang="en-US" dirty="0"/>
          </a:p>
        </p:txBody>
      </p:sp>
      <p:sp>
        <p:nvSpPr>
          <p:cNvPr id="3" name="Text Placeholder 2"/>
          <p:cNvSpPr>
            <a:spLocks noGrp="1"/>
          </p:cNvSpPr>
          <p:nvPr>
            <p:ph type="body" sz="quarter" idx="10"/>
          </p:nvPr>
        </p:nvSpPr>
        <p:spPr>
          <a:xfrm>
            <a:off x="381000" y="1411552"/>
            <a:ext cx="8382000" cy="4874968"/>
          </a:xfrm>
        </p:spPr>
        <p:txBody>
          <a:bodyPr>
            <a:normAutofit fontScale="92500" lnSpcReduction="10000"/>
          </a:bodyPr>
          <a:lstStyle/>
          <a:p>
            <a:r>
              <a:rPr lang="en-US" sz="2800" dirty="0" smtClean="0"/>
              <a:t>Create top-level objects and resources</a:t>
            </a:r>
          </a:p>
          <a:p>
            <a:pPr lvl="1"/>
            <a:r>
              <a:rPr lang="en-US" sz="2400" dirty="0" smtClean="0">
                <a:solidFill>
                  <a:schemeClr val="accent3"/>
                </a:solidFill>
                <a:effectLst>
                  <a:outerShdw blurRad="38100" dist="38100" dir="2700000" algn="tl">
                    <a:srgbClr val="000000">
                      <a:alpha val="43137"/>
                    </a:srgbClr>
                  </a:outerShdw>
                </a:effectLst>
                <a:latin typeface="Consolas" pitchFamily="49" charset="0"/>
              </a:rPr>
              <a:t>D2D1CreateFactory()</a:t>
            </a:r>
            <a:r>
              <a:rPr lang="en-US" sz="2400" dirty="0" smtClean="0"/>
              <a:t> </a:t>
            </a:r>
            <a:r>
              <a:rPr lang="en-US" sz="2400" dirty="0" smtClean="0">
                <a:sym typeface="Wingdings" pitchFamily="2" charset="2"/>
              </a:rPr>
              <a:t> </a:t>
            </a:r>
            <a:r>
              <a:rPr lang="en-US" sz="2400" dirty="0" smtClean="0">
                <a:solidFill>
                  <a:schemeClr val="accent3"/>
                </a:solidFill>
                <a:effectLst>
                  <a:outerShdw blurRad="38100" dist="38100" dir="2700000" algn="tl">
                    <a:srgbClr val="000000">
                      <a:alpha val="43137"/>
                    </a:srgbClr>
                  </a:outerShdw>
                </a:effectLst>
                <a:latin typeface="Consolas" pitchFamily="49" charset="0"/>
              </a:rPr>
              <a:t>ID2D1Factory</a:t>
            </a:r>
          </a:p>
          <a:p>
            <a:pPr lvl="1"/>
            <a:r>
              <a:rPr lang="en-US" sz="2400" dirty="0" smtClean="0"/>
              <a:t>Factory </a:t>
            </a:r>
            <a:r>
              <a:rPr lang="en-US" sz="2400" dirty="0" smtClean="0">
                <a:sym typeface="Wingdings" pitchFamily="2" charset="2"/>
              </a:rPr>
              <a:t> </a:t>
            </a:r>
            <a:r>
              <a:rPr lang="en-US" sz="2400" dirty="0" smtClean="0">
                <a:solidFill>
                  <a:schemeClr val="accent3"/>
                </a:solidFill>
                <a:effectLst>
                  <a:outerShdw blurRad="38100" dist="38100" dir="2700000" algn="tl">
                    <a:srgbClr val="000000">
                      <a:alpha val="43137"/>
                    </a:srgbClr>
                  </a:outerShdw>
                </a:effectLst>
                <a:latin typeface="Consolas" pitchFamily="49" charset="0"/>
              </a:rPr>
              <a:t>ID2D1Geometry</a:t>
            </a:r>
          </a:p>
          <a:p>
            <a:pPr lvl="2"/>
            <a:r>
              <a:rPr lang="en-US" sz="2000" dirty="0" smtClean="0"/>
              <a:t>Populate geometry</a:t>
            </a:r>
          </a:p>
          <a:p>
            <a:pPr lvl="1"/>
            <a:r>
              <a:rPr lang="en-US" sz="2400" dirty="0" smtClean="0"/>
              <a:t>Also bitmap, interoperability, and intermediate render targets</a:t>
            </a:r>
            <a:endParaRPr lang="en-US" sz="2000" dirty="0" smtClean="0"/>
          </a:p>
          <a:p>
            <a:r>
              <a:rPr lang="en-US" sz="2800" dirty="0" smtClean="0"/>
              <a:t>On WM_PAINT (cache DD objects created)</a:t>
            </a:r>
          </a:p>
          <a:p>
            <a:pPr lvl="1"/>
            <a:r>
              <a:rPr lang="en-US" sz="2400" dirty="0" smtClean="0"/>
              <a:t>Factory </a:t>
            </a:r>
            <a:r>
              <a:rPr lang="en-US" sz="2400" dirty="0" smtClean="0">
                <a:sym typeface="Wingdings" pitchFamily="2" charset="2"/>
              </a:rPr>
              <a:t> </a:t>
            </a:r>
            <a:r>
              <a:rPr lang="en-US" sz="2400" dirty="0" smtClean="0">
                <a:solidFill>
                  <a:schemeClr val="accent3"/>
                </a:solidFill>
                <a:effectLst>
                  <a:outerShdw blurRad="38100" dist="38100" dir="2700000" algn="tl">
                    <a:srgbClr val="000000">
                      <a:alpha val="43137"/>
                    </a:srgbClr>
                  </a:outerShdw>
                </a:effectLst>
                <a:latin typeface="Consolas" pitchFamily="49" charset="0"/>
              </a:rPr>
              <a:t>ID2D1HwndRenderTarget</a:t>
            </a:r>
          </a:p>
          <a:p>
            <a:pPr lvl="1"/>
            <a:r>
              <a:rPr lang="en-US" sz="2400" dirty="0" smtClean="0"/>
              <a:t>Also brushes, bitmaps, layers</a:t>
            </a:r>
          </a:p>
          <a:p>
            <a:pPr lvl="1"/>
            <a:r>
              <a:rPr lang="en-US" sz="2400" dirty="0" smtClean="0">
                <a:solidFill>
                  <a:schemeClr val="accent3"/>
                </a:solidFill>
                <a:effectLst>
                  <a:outerShdw blurRad="38100" dist="38100" dir="2700000" algn="tl">
                    <a:srgbClr val="000000">
                      <a:alpha val="43137"/>
                    </a:srgbClr>
                  </a:outerShdw>
                </a:effectLst>
                <a:latin typeface="Consolas" pitchFamily="49" charset="0"/>
              </a:rPr>
              <a:t>ID2D1HwndRenderTarget-&gt;</a:t>
            </a:r>
            <a:r>
              <a:rPr lang="en-US" sz="2400" dirty="0" err="1" smtClean="0">
                <a:solidFill>
                  <a:schemeClr val="accent3"/>
                </a:solidFill>
                <a:effectLst>
                  <a:outerShdw blurRad="38100" dist="38100" dir="2700000" algn="tl">
                    <a:srgbClr val="000000">
                      <a:alpha val="43137"/>
                    </a:srgbClr>
                  </a:outerShdw>
                </a:effectLst>
                <a:latin typeface="Consolas" pitchFamily="49" charset="0"/>
              </a:rPr>
              <a:t>BeginDraw</a:t>
            </a:r>
            <a:r>
              <a:rPr lang="en-US" sz="2400" dirty="0" smtClean="0">
                <a:solidFill>
                  <a:schemeClr val="accent3"/>
                </a:solidFill>
                <a:effectLst>
                  <a:outerShdw blurRad="38100" dist="38100" dir="2700000" algn="tl">
                    <a:srgbClr val="000000">
                      <a:alpha val="43137"/>
                    </a:srgbClr>
                  </a:outerShdw>
                </a:effectLst>
                <a:latin typeface="Consolas" pitchFamily="49" charset="0"/>
              </a:rPr>
              <a:t>()</a:t>
            </a:r>
          </a:p>
          <a:p>
            <a:pPr lvl="1"/>
            <a:r>
              <a:rPr lang="en-US" sz="2400" dirty="0" err="1" smtClean="0">
                <a:solidFill>
                  <a:schemeClr val="accent3"/>
                </a:solidFill>
                <a:effectLst>
                  <a:outerShdw blurRad="38100" dist="38100" dir="2700000" algn="tl">
                    <a:srgbClr val="000000">
                      <a:alpha val="43137"/>
                    </a:srgbClr>
                  </a:outerShdw>
                </a:effectLst>
                <a:latin typeface="Consolas" pitchFamily="49" charset="0"/>
              </a:rPr>
              <a:t>FillGeometry</a:t>
            </a:r>
            <a:r>
              <a:rPr lang="en-US" sz="2400" dirty="0" smtClean="0">
                <a:solidFill>
                  <a:schemeClr val="accent3"/>
                </a:solidFill>
                <a:effectLst>
                  <a:outerShdw blurRad="38100" dist="38100" dir="2700000" algn="tl">
                    <a:srgbClr val="000000">
                      <a:alpha val="43137"/>
                    </a:srgbClr>
                  </a:outerShdw>
                </a:effectLst>
                <a:latin typeface="Consolas" pitchFamily="49" charset="0"/>
              </a:rPr>
              <a:t>(), </a:t>
            </a:r>
            <a:r>
              <a:rPr lang="en-US" sz="2400" dirty="0" err="1" smtClean="0">
                <a:solidFill>
                  <a:schemeClr val="accent3"/>
                </a:solidFill>
                <a:effectLst>
                  <a:outerShdw blurRad="38100" dist="38100" dir="2700000" algn="tl">
                    <a:srgbClr val="000000">
                      <a:alpha val="43137"/>
                    </a:srgbClr>
                  </a:outerShdw>
                </a:effectLst>
                <a:latin typeface="Consolas" pitchFamily="49" charset="0"/>
              </a:rPr>
              <a:t>DrawRectanble</a:t>
            </a:r>
            <a:r>
              <a:rPr lang="en-US" sz="2400" dirty="0" smtClean="0">
                <a:solidFill>
                  <a:schemeClr val="accent3"/>
                </a:solidFill>
                <a:effectLst>
                  <a:outerShdw blurRad="38100" dist="38100" dir="2700000" algn="tl">
                    <a:srgbClr val="000000">
                      <a:alpha val="43137"/>
                    </a:srgbClr>
                  </a:outerShdw>
                </a:effectLst>
                <a:latin typeface="Consolas" pitchFamily="49" charset="0"/>
              </a:rPr>
              <a:t>(), etc.</a:t>
            </a:r>
          </a:p>
          <a:p>
            <a:pPr lvl="1"/>
            <a:r>
              <a:rPr lang="en-US" sz="2400" dirty="0" smtClean="0">
                <a:solidFill>
                  <a:schemeClr val="accent3"/>
                </a:solidFill>
                <a:effectLst>
                  <a:outerShdw blurRad="38100" dist="38100" dir="2700000" algn="tl">
                    <a:srgbClr val="000000">
                      <a:alpha val="43137"/>
                    </a:srgbClr>
                  </a:outerShdw>
                </a:effectLst>
                <a:latin typeface="Consolas" pitchFamily="49" charset="0"/>
              </a:rPr>
              <a:t>ID2D1HwndRenderTarget-&gt;</a:t>
            </a:r>
            <a:r>
              <a:rPr lang="en-US" sz="2400" dirty="0" err="1" smtClean="0">
                <a:solidFill>
                  <a:schemeClr val="accent3"/>
                </a:solidFill>
                <a:effectLst>
                  <a:outerShdw blurRad="38100" dist="38100" dir="2700000" algn="tl">
                    <a:srgbClr val="000000">
                      <a:alpha val="43137"/>
                    </a:srgbClr>
                  </a:outerShdw>
                </a:effectLst>
                <a:latin typeface="Consolas" pitchFamily="49" charset="0"/>
              </a:rPr>
              <a:t>EndDraw</a:t>
            </a:r>
            <a:r>
              <a:rPr lang="en-US" sz="2400" dirty="0" smtClean="0">
                <a:solidFill>
                  <a:schemeClr val="accent3"/>
                </a:solidFill>
                <a:effectLst>
                  <a:outerShdw blurRad="38100" dist="38100" dir="2700000" algn="tl">
                    <a:srgbClr val="000000">
                      <a:alpha val="43137"/>
                    </a:srgbClr>
                  </a:outerShdw>
                </a:effectLst>
                <a:latin typeface="Consolas" pitchFamily="49" charset="0"/>
              </a:rPr>
              <a:t>()</a:t>
            </a:r>
          </a:p>
          <a:p>
            <a:pPr lvl="1"/>
            <a:r>
              <a:rPr lang="en-US" sz="2400" dirty="0" smtClean="0"/>
              <a:t>If return value == D2DERR_RECREATE_TARGET, recreate cached objects next time</a:t>
            </a:r>
            <a:endParaRPr lang="en-US" sz="2400" dirty="0" smtClean="0">
              <a:solidFill>
                <a:schemeClr val="accent3"/>
              </a:solidFill>
              <a:effectLst>
                <a:outerShdw blurRad="38100" dist="38100" dir="2700000" algn="tl">
                  <a:srgbClr val="000000">
                    <a:alpha val="43137"/>
                  </a:srgbClr>
                </a:outerShdw>
              </a:effectLst>
              <a:latin typeface="Consolas" pitchFamily="49" charset="0"/>
            </a:endParaRPr>
          </a:p>
          <a:p>
            <a:pPr lvl="2"/>
            <a:endParaRPr lang="en-US" sz="2000" dirty="0" smtClean="0">
              <a:solidFill>
                <a:schemeClr val="accent3"/>
              </a:solidFill>
              <a:effectLst>
                <a:outerShdw blurRad="38100" dist="38100" dir="2700000" algn="tl">
                  <a:srgbClr val="000000">
                    <a:alpha val="43137"/>
                  </a:srgbClr>
                </a:outerShdw>
              </a:effectLst>
              <a:latin typeface="Consolas" pitchFamily="49" charset="0"/>
            </a:endParaRPr>
          </a:p>
          <a:p>
            <a:pPr lvl="1"/>
            <a:endParaRPr lang="en-US" sz="2400" dirty="0" smtClean="0">
              <a:solidFill>
                <a:schemeClr val="accent3"/>
              </a:solidFill>
              <a:effectLst>
                <a:outerShdw blurRad="38100" dist="38100" dir="2700000" algn="tl">
                  <a:srgbClr val="000000">
                    <a:alpha val="43137"/>
                  </a:srgbClr>
                </a:outerShdw>
              </a:effectLst>
              <a:latin typeface="Consolas" pitchFamily="49" charset="0"/>
            </a:endParaRPr>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Direct2D API Sample Usage</a:t>
            </a:r>
            <a:endParaRPr lang="en-US" dirty="0"/>
          </a:p>
        </p:txBody>
      </p:sp>
      <p:sp>
        <p:nvSpPr>
          <p:cNvPr id="5" name="Text Placeholder 4"/>
          <p:cNvSpPr>
            <a:spLocks noGrp="1"/>
          </p:cNvSpPr>
          <p:nvPr>
            <p:ph type="body" sz="quarter" idx="10"/>
          </p:nvPr>
        </p:nvSpPr>
        <p:spPr>
          <a:xfrm>
            <a:off x="722313" y="1905001"/>
            <a:ext cx="8040688" cy="4678204"/>
          </a:xfrm>
        </p:spPr>
        <p:txBody>
          <a:bodyPr/>
          <a:lstStyle/>
          <a:p>
            <a:r>
              <a:rPr lang="en-US" sz="2000" dirty="0" smtClean="0"/>
              <a:t>HRESULT hr;</a:t>
            </a:r>
          </a:p>
          <a:p>
            <a:r>
              <a:rPr lang="en-US" sz="2000" dirty="0" smtClean="0"/>
              <a:t>ID2D1Factory *</a:t>
            </a:r>
            <a:r>
              <a:rPr lang="en-US" sz="2000" dirty="0" err="1" smtClean="0"/>
              <a:t>pFactory</a:t>
            </a:r>
            <a:r>
              <a:rPr lang="en-US" sz="2000" dirty="0" smtClean="0"/>
              <a:t>;</a:t>
            </a:r>
          </a:p>
          <a:p>
            <a:r>
              <a:rPr lang="en-US" sz="2000" dirty="0" smtClean="0"/>
              <a:t>hr = D2D1CreateFactory(</a:t>
            </a:r>
          </a:p>
          <a:p>
            <a:r>
              <a:rPr lang="en-US" sz="2000" dirty="0" smtClean="0"/>
              <a:t>    D2D1_FACTORY_TYPE_SINGLE_THREADED,</a:t>
            </a:r>
          </a:p>
          <a:p>
            <a:r>
              <a:rPr lang="en-US" sz="2000" dirty="0" smtClean="0"/>
              <a:t>    &amp;</a:t>
            </a:r>
            <a:r>
              <a:rPr lang="en-US" sz="2000" dirty="0" err="1" smtClean="0"/>
              <a:t>pFactory</a:t>
            </a:r>
            <a:r>
              <a:rPr lang="en-US" sz="2000" dirty="0" smtClean="0"/>
              <a:t>);</a:t>
            </a:r>
          </a:p>
          <a:p>
            <a:endParaRPr lang="en-US" sz="2000" dirty="0" smtClean="0"/>
          </a:p>
          <a:p>
            <a:r>
              <a:rPr lang="en-US" sz="2000" dirty="0" smtClean="0"/>
              <a:t>ID2D1PathGeometry *</a:t>
            </a:r>
            <a:r>
              <a:rPr lang="en-US" sz="2000" dirty="0" err="1" smtClean="0"/>
              <a:t>pPathGeometry</a:t>
            </a:r>
            <a:r>
              <a:rPr lang="en-US" sz="2000" dirty="0" smtClean="0"/>
              <a:t>;</a:t>
            </a:r>
          </a:p>
          <a:p>
            <a:r>
              <a:rPr lang="en-US" sz="2000" dirty="0" smtClean="0"/>
              <a:t>ID2D1GeometrySink *</a:t>
            </a:r>
            <a:r>
              <a:rPr lang="en-US" sz="2000" dirty="0" err="1" smtClean="0"/>
              <a:t>pGeoSink</a:t>
            </a:r>
            <a:r>
              <a:rPr lang="en-US" sz="2000" dirty="0" smtClean="0"/>
              <a:t>;</a:t>
            </a:r>
          </a:p>
          <a:p>
            <a:r>
              <a:rPr lang="en-US" sz="2000" dirty="0" smtClean="0"/>
              <a:t>hr = </a:t>
            </a:r>
            <a:r>
              <a:rPr lang="en-US" sz="2000" dirty="0" err="1" smtClean="0"/>
              <a:t>pFactory</a:t>
            </a:r>
            <a:r>
              <a:rPr lang="en-US" sz="2000" dirty="0" smtClean="0"/>
              <a:t>-&gt;</a:t>
            </a:r>
            <a:r>
              <a:rPr lang="en-US" sz="2000" dirty="0" err="1" smtClean="0"/>
              <a:t>CreatePathGeometry</a:t>
            </a:r>
            <a:r>
              <a:rPr lang="en-US" sz="2000" dirty="0" smtClean="0"/>
              <a:t>(&amp;</a:t>
            </a:r>
            <a:r>
              <a:rPr lang="en-US" sz="2000" dirty="0" err="1" smtClean="0"/>
              <a:t>pPathGeometry</a:t>
            </a:r>
            <a:r>
              <a:rPr lang="en-US" sz="2000" dirty="0" smtClean="0"/>
              <a:t>);</a:t>
            </a:r>
          </a:p>
          <a:p>
            <a:endParaRPr lang="en-US" sz="2000" dirty="0" smtClean="0"/>
          </a:p>
          <a:p>
            <a:r>
              <a:rPr lang="en-US" sz="2000" dirty="0" smtClean="0"/>
              <a:t>hr = </a:t>
            </a:r>
            <a:r>
              <a:rPr lang="en-US" sz="2000" dirty="0" err="1" smtClean="0"/>
              <a:t>pPathGeometry</a:t>
            </a:r>
            <a:r>
              <a:rPr lang="en-US" sz="2000" dirty="0" smtClean="0"/>
              <a:t>-&gt;Open(&amp;</a:t>
            </a:r>
            <a:r>
              <a:rPr lang="en-US" sz="2000" dirty="0" err="1" smtClean="0"/>
              <a:t>pGeoSink</a:t>
            </a:r>
            <a:r>
              <a:rPr lang="en-US" sz="2000" dirty="0" smtClean="0"/>
              <a:t>);</a:t>
            </a:r>
          </a:p>
          <a:p>
            <a:r>
              <a:rPr lang="en-US" sz="2000" dirty="0" err="1" smtClean="0"/>
              <a:t>pGeoSink</a:t>
            </a:r>
            <a:r>
              <a:rPr lang="en-US" sz="2000" dirty="0" smtClean="0"/>
              <a:t>-&gt;</a:t>
            </a:r>
            <a:r>
              <a:rPr lang="en-US" sz="2000" dirty="0" err="1" smtClean="0"/>
              <a:t>SetFillMode</a:t>
            </a:r>
            <a:r>
              <a:rPr lang="en-US" sz="2000" dirty="0" smtClean="0"/>
              <a:t>(D2D1_FILL_MODE_ALTERNATE);</a:t>
            </a:r>
          </a:p>
          <a:p>
            <a:endParaRPr lang="en-US" sz="2000" dirty="0" smtClean="0"/>
          </a:p>
          <a:p>
            <a:r>
              <a:rPr lang="en-US" sz="2000" dirty="0" smtClean="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Windows</a:t>
            </a:r>
            <a:r>
              <a:rPr lang="en-US" sz="4800" baseline="30000" dirty="0" smtClean="0"/>
              <a:t>®</a:t>
            </a:r>
            <a:r>
              <a:rPr lang="en-US" sz="4800" dirty="0" smtClean="0"/>
              <a:t> 7 Graphic Overview:  A Look at Direct2D and </a:t>
            </a:r>
            <a:r>
              <a:rPr lang="en-US" sz="4800" dirty="0" err="1" smtClean="0"/>
              <a:t>DirectWrite</a:t>
            </a:r>
            <a:endParaRPr lang="en-US" sz="4800" dirty="0"/>
          </a:p>
        </p:txBody>
      </p:sp>
      <p:sp>
        <p:nvSpPr>
          <p:cNvPr id="3" name="Subtitle 2"/>
          <p:cNvSpPr>
            <a:spLocks noGrp="1"/>
          </p:cNvSpPr>
          <p:nvPr>
            <p:ph type="subTitle" idx="1"/>
          </p:nvPr>
        </p:nvSpPr>
        <p:spPr/>
        <p:txBody>
          <a:bodyPr/>
          <a:lstStyle/>
          <a:p>
            <a:r>
              <a:rPr lang="en-US" dirty="0" smtClean="0"/>
              <a:t>Microsoft</a:t>
            </a:r>
            <a:r>
              <a:rPr lang="en-US" baseline="30000" dirty="0" smtClean="0"/>
              <a:t>®</a:t>
            </a:r>
            <a:r>
              <a:rPr lang="en-US" dirty="0" smtClean="0"/>
              <a: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Direct2D API Sample Usage</a:t>
            </a:r>
            <a:endParaRPr lang="en-US" dirty="0"/>
          </a:p>
        </p:txBody>
      </p:sp>
      <p:sp>
        <p:nvSpPr>
          <p:cNvPr id="5" name="Text Placeholder 4"/>
          <p:cNvSpPr>
            <a:spLocks noGrp="1"/>
          </p:cNvSpPr>
          <p:nvPr>
            <p:ph type="body" sz="quarter" idx="10"/>
          </p:nvPr>
        </p:nvSpPr>
        <p:spPr>
          <a:xfrm>
            <a:off x="722313" y="1905001"/>
            <a:ext cx="8040688" cy="4678204"/>
          </a:xfrm>
        </p:spPr>
        <p:txBody>
          <a:bodyPr/>
          <a:lstStyle/>
          <a:p>
            <a:r>
              <a:rPr lang="en-US" sz="2000" dirty="0" err="1" smtClean="0"/>
              <a:t>pGeoSink</a:t>
            </a:r>
            <a:r>
              <a:rPr lang="en-US" sz="2000" dirty="0" smtClean="0"/>
              <a:t>-&gt;</a:t>
            </a:r>
            <a:r>
              <a:rPr lang="en-US" sz="2000" dirty="0" err="1" smtClean="0"/>
              <a:t>AddLine</a:t>
            </a:r>
            <a:r>
              <a:rPr lang="en-US" sz="2000" dirty="0" smtClean="0"/>
              <a:t>(D2D1::Point2F(200, 0));</a:t>
            </a:r>
          </a:p>
          <a:p>
            <a:r>
              <a:rPr lang="en-US" sz="2000" dirty="0" err="1" smtClean="0"/>
              <a:t>pGeoSink</a:t>
            </a:r>
            <a:r>
              <a:rPr lang="en-US" sz="2000" dirty="0" smtClean="0"/>
              <a:t>-&gt;</a:t>
            </a:r>
            <a:r>
              <a:rPr lang="en-US" sz="2000" dirty="0" err="1" smtClean="0"/>
              <a:t>AddBezier</a:t>
            </a:r>
            <a:r>
              <a:rPr lang="en-US" sz="2000" dirty="0" smtClean="0"/>
              <a:t>(D2D1::</a:t>
            </a:r>
            <a:r>
              <a:rPr lang="en-US" sz="2000" dirty="0" err="1" smtClean="0"/>
              <a:t>BezierSegment</a:t>
            </a:r>
            <a:r>
              <a:rPr lang="en-US" sz="2000" dirty="0" smtClean="0"/>
              <a:t>(</a:t>
            </a:r>
          </a:p>
          <a:p>
            <a:r>
              <a:rPr lang="en-US" sz="2000" dirty="0" smtClean="0"/>
              <a:t>            D2D1::Point2F(150, 50),</a:t>
            </a:r>
          </a:p>
          <a:p>
            <a:r>
              <a:rPr lang="en-US" sz="2000" dirty="0" smtClean="0"/>
              <a:t>            D2D1::Point2F(150, 150),</a:t>
            </a:r>
          </a:p>
          <a:p>
            <a:r>
              <a:rPr lang="en-US" sz="2000" dirty="0" smtClean="0"/>
              <a:t>            D2D1::Point2F(200, 200)));</a:t>
            </a:r>
          </a:p>
          <a:p>
            <a:endParaRPr lang="en-US" sz="2000" dirty="0" smtClean="0"/>
          </a:p>
          <a:p>
            <a:r>
              <a:rPr lang="en-US" sz="2000" dirty="0" err="1" smtClean="0"/>
              <a:t>pGeoSink</a:t>
            </a:r>
            <a:r>
              <a:rPr lang="en-US" sz="2000" dirty="0" smtClean="0"/>
              <a:t>-&gt;</a:t>
            </a:r>
            <a:r>
              <a:rPr lang="en-US" sz="2000" dirty="0" err="1" smtClean="0"/>
              <a:t>AddLine</a:t>
            </a:r>
            <a:r>
              <a:rPr lang="en-US" sz="2000" dirty="0" smtClean="0"/>
              <a:t>(D2D1::Point2F(0, 200));</a:t>
            </a:r>
          </a:p>
          <a:p>
            <a:r>
              <a:rPr lang="en-US" sz="2000" dirty="0" err="1" smtClean="0"/>
              <a:t>pGeoSink</a:t>
            </a:r>
            <a:r>
              <a:rPr lang="en-US" sz="2000" dirty="0" smtClean="0"/>
              <a:t>-&gt;</a:t>
            </a:r>
            <a:r>
              <a:rPr lang="en-US" sz="2000" dirty="0" err="1" smtClean="0"/>
              <a:t>AddBezier</a:t>
            </a:r>
            <a:r>
              <a:rPr lang="en-US" sz="2000" dirty="0" smtClean="0"/>
              <a:t>(D2D1::</a:t>
            </a:r>
            <a:r>
              <a:rPr lang="en-US" sz="2000" dirty="0" err="1" smtClean="0"/>
              <a:t>BezierSegment</a:t>
            </a:r>
            <a:r>
              <a:rPr lang="en-US" sz="2000" dirty="0" smtClean="0"/>
              <a:t>(</a:t>
            </a:r>
          </a:p>
          <a:p>
            <a:r>
              <a:rPr lang="en-US" sz="2000" dirty="0" smtClean="0"/>
              <a:t>            D2D1::Point2F(50, 150),</a:t>
            </a:r>
          </a:p>
          <a:p>
            <a:r>
              <a:rPr lang="en-US" sz="2000" dirty="0" smtClean="0"/>
              <a:t>            D2D1::Point2F(50, 50),</a:t>
            </a:r>
          </a:p>
          <a:p>
            <a:r>
              <a:rPr lang="en-US" sz="2000" dirty="0" smtClean="0"/>
              <a:t>            D2D1::Point2F(0, 0)));</a:t>
            </a:r>
          </a:p>
          <a:p>
            <a:r>
              <a:rPr lang="en-US" sz="2000" dirty="0" smtClean="0"/>
              <a:t> </a:t>
            </a:r>
          </a:p>
          <a:p>
            <a:r>
              <a:rPr lang="en-US" sz="2000" dirty="0" err="1" smtClean="0"/>
              <a:t>pGeoSink</a:t>
            </a:r>
            <a:r>
              <a:rPr lang="en-US" sz="2000" dirty="0" smtClean="0"/>
              <a:t>-&gt;</a:t>
            </a:r>
            <a:r>
              <a:rPr lang="en-US" sz="2000" dirty="0" err="1" smtClean="0"/>
              <a:t>EndFigure</a:t>
            </a:r>
            <a:r>
              <a:rPr lang="en-US" sz="2000" dirty="0" smtClean="0"/>
              <a:t>(D2D1_FIGURE_END_CLOSED);</a:t>
            </a:r>
          </a:p>
          <a:p>
            <a:r>
              <a:rPr lang="en-US" sz="2000" dirty="0" smtClean="0"/>
              <a:t>hr = </a:t>
            </a:r>
            <a:r>
              <a:rPr lang="en-US" sz="2000" dirty="0" err="1" smtClean="0"/>
              <a:t>pGeoSink</a:t>
            </a:r>
            <a:r>
              <a:rPr lang="en-US" sz="2000" dirty="0" smtClean="0"/>
              <a:t>-&gt;Close();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052596"/>
          </a:xfrm>
        </p:spPr>
        <p:txBody>
          <a:bodyPr/>
          <a:lstStyle/>
          <a:p>
            <a:r>
              <a:rPr/>
              <a:t>Direct2D API Sample </a:t>
            </a:r>
            <a:r>
              <a:rPr smtClean="0"/>
              <a:t>Usage</a:t>
            </a:r>
            <a:br>
              <a:rPr smtClean="0"/>
            </a:br>
            <a:r>
              <a:rPr sz="2800" smtClean="0"/>
              <a:t>WM_PAINT code</a:t>
            </a:r>
            <a:endParaRPr lang="en-US" sz="2800" dirty="0"/>
          </a:p>
        </p:txBody>
      </p:sp>
      <p:sp>
        <p:nvSpPr>
          <p:cNvPr id="3" name="Text Placeholder 2"/>
          <p:cNvSpPr>
            <a:spLocks noGrp="1"/>
          </p:cNvSpPr>
          <p:nvPr>
            <p:ph type="body" sz="quarter" idx="10"/>
          </p:nvPr>
        </p:nvSpPr>
        <p:spPr>
          <a:xfrm>
            <a:off x="722313" y="1571612"/>
            <a:ext cx="8040688" cy="5693866"/>
          </a:xfrm>
        </p:spPr>
        <p:txBody>
          <a:bodyPr/>
          <a:lstStyle/>
          <a:p>
            <a:r>
              <a:rPr lang="en-US" sz="2000" dirty="0" smtClean="0"/>
              <a:t>RECT </a:t>
            </a:r>
            <a:r>
              <a:rPr lang="en-US" sz="2000" dirty="0" err="1" smtClean="0"/>
              <a:t>rc</a:t>
            </a:r>
            <a:r>
              <a:rPr lang="en-US" sz="2000" dirty="0" smtClean="0"/>
              <a:t>;</a:t>
            </a:r>
          </a:p>
          <a:p>
            <a:r>
              <a:rPr lang="en-US" sz="2000" dirty="0" err="1" smtClean="0"/>
              <a:t>GetClientRect</a:t>
            </a:r>
            <a:r>
              <a:rPr lang="en-US" sz="2000" dirty="0" smtClean="0"/>
              <a:t>(</a:t>
            </a:r>
            <a:r>
              <a:rPr lang="en-US" sz="2000" dirty="0" err="1" smtClean="0"/>
              <a:t>m_hwnd</a:t>
            </a:r>
            <a:r>
              <a:rPr lang="en-US" sz="2000" dirty="0" smtClean="0"/>
              <a:t>, &amp;</a:t>
            </a:r>
            <a:r>
              <a:rPr lang="en-US" sz="2000" dirty="0" err="1" smtClean="0"/>
              <a:t>rc</a:t>
            </a:r>
            <a:r>
              <a:rPr lang="en-US" sz="2000" dirty="0" smtClean="0"/>
              <a:t>);</a:t>
            </a:r>
          </a:p>
          <a:p>
            <a:r>
              <a:rPr lang="en-US" sz="2000" dirty="0" smtClean="0"/>
              <a:t>D2D1_SIZE_U size = D2D1::</a:t>
            </a:r>
            <a:r>
              <a:rPr lang="en-US" sz="2000" dirty="0" err="1" smtClean="0"/>
              <a:t>SizeU</a:t>
            </a:r>
            <a:r>
              <a:rPr lang="en-US" sz="2000" dirty="0" smtClean="0"/>
              <a:t>(</a:t>
            </a:r>
            <a:r>
              <a:rPr lang="en-US" sz="2000" dirty="0" err="1" smtClean="0"/>
              <a:t>rc.right</a:t>
            </a:r>
            <a:r>
              <a:rPr lang="en-US" sz="2000" dirty="0" smtClean="0"/>
              <a:t> - </a:t>
            </a:r>
            <a:r>
              <a:rPr lang="en-US" sz="2000" dirty="0" err="1" smtClean="0"/>
              <a:t>rc.left</a:t>
            </a:r>
            <a:r>
              <a:rPr lang="en-US" sz="2000" dirty="0" smtClean="0"/>
              <a:t>,</a:t>
            </a:r>
          </a:p>
          <a:p>
            <a:r>
              <a:rPr lang="en-US" sz="2000" dirty="0" smtClean="0"/>
              <a:t>		</a:t>
            </a:r>
            <a:r>
              <a:rPr lang="en-US" sz="2000" dirty="0" err="1" smtClean="0"/>
              <a:t>rc.bottom</a:t>
            </a:r>
            <a:r>
              <a:rPr lang="en-US" sz="2000" dirty="0" smtClean="0"/>
              <a:t> - </a:t>
            </a:r>
            <a:r>
              <a:rPr lang="en-US" sz="2000" dirty="0" err="1" smtClean="0"/>
              <a:t>rc.top</a:t>
            </a:r>
            <a:r>
              <a:rPr lang="en-US" sz="2000" dirty="0" smtClean="0"/>
              <a:t>);</a:t>
            </a:r>
          </a:p>
          <a:p>
            <a:endParaRPr lang="en-US" sz="2000" dirty="0" smtClean="0"/>
          </a:p>
          <a:p>
            <a:r>
              <a:rPr lang="en-US" sz="2000" dirty="0" smtClean="0"/>
              <a:t>ID2D1HwndRenderTarget *</a:t>
            </a:r>
            <a:r>
              <a:rPr lang="en-US" sz="2000" dirty="0" err="1" smtClean="0"/>
              <a:t>pRT</a:t>
            </a:r>
            <a:r>
              <a:rPr lang="en-US" sz="2000" dirty="0" smtClean="0"/>
              <a:t>;</a:t>
            </a:r>
          </a:p>
          <a:p>
            <a:r>
              <a:rPr lang="en-US" sz="2000" dirty="0" smtClean="0"/>
              <a:t>hr = </a:t>
            </a:r>
            <a:r>
              <a:rPr lang="en-US" sz="2000" dirty="0" err="1" smtClean="0"/>
              <a:t>pFactory</a:t>
            </a:r>
            <a:r>
              <a:rPr lang="en-US" sz="2000" dirty="0" smtClean="0"/>
              <a:t>-&gt;</a:t>
            </a:r>
            <a:r>
              <a:rPr lang="en-US" sz="2000" dirty="0" err="1" smtClean="0"/>
              <a:t>CreateHwndRenderTarget</a:t>
            </a:r>
            <a:r>
              <a:rPr lang="en-US" sz="2000" dirty="0" smtClean="0"/>
              <a:t>(</a:t>
            </a:r>
          </a:p>
          <a:p>
            <a:r>
              <a:rPr lang="en-US" sz="2000" dirty="0" smtClean="0"/>
              <a:t>     D2D1::</a:t>
            </a:r>
            <a:r>
              <a:rPr lang="en-US" sz="2000" dirty="0" err="1" smtClean="0"/>
              <a:t>RenderTargetProperties</a:t>
            </a:r>
            <a:r>
              <a:rPr lang="en-US" sz="2000" dirty="0" smtClean="0"/>
              <a:t>(),</a:t>
            </a:r>
          </a:p>
          <a:p>
            <a:r>
              <a:rPr lang="en-US" sz="2000" dirty="0" smtClean="0"/>
              <a:t>     D2D1::</a:t>
            </a:r>
            <a:r>
              <a:rPr lang="en-US" sz="2000" dirty="0" err="1" smtClean="0"/>
              <a:t>HwndRenderTargetProperties</a:t>
            </a:r>
            <a:r>
              <a:rPr lang="en-US" sz="2000" dirty="0" smtClean="0"/>
              <a:t>(</a:t>
            </a:r>
            <a:r>
              <a:rPr lang="en-US" sz="2000" dirty="0" err="1" smtClean="0"/>
              <a:t>m_hwnd</a:t>
            </a:r>
            <a:r>
              <a:rPr lang="en-US" sz="2000" dirty="0" smtClean="0"/>
              <a:t>, size),</a:t>
            </a:r>
          </a:p>
          <a:p>
            <a:r>
              <a:rPr lang="en-US" sz="2000" dirty="0" smtClean="0"/>
              <a:t>            &amp;</a:t>
            </a:r>
            <a:r>
              <a:rPr lang="en-US" sz="2000" dirty="0" err="1" smtClean="0"/>
              <a:t>pRT</a:t>
            </a:r>
            <a:r>
              <a:rPr lang="en-US" sz="2000" dirty="0" smtClean="0"/>
              <a:t>);</a:t>
            </a:r>
          </a:p>
          <a:p>
            <a:endParaRPr lang="en-US" sz="2000" dirty="0" smtClean="0"/>
          </a:p>
          <a:p>
            <a:r>
              <a:rPr lang="en-US" sz="2000" dirty="0" smtClean="0"/>
              <a:t>ID2D1SolidColorBrush *</a:t>
            </a:r>
            <a:r>
              <a:rPr lang="en-US" sz="2000" dirty="0" err="1" smtClean="0"/>
              <a:t>pGreenBrush</a:t>
            </a:r>
            <a:r>
              <a:rPr lang="en-US" sz="2000" dirty="0" smtClean="0"/>
              <a:t>;</a:t>
            </a:r>
          </a:p>
          <a:p>
            <a:r>
              <a:rPr lang="en-US" sz="2000" dirty="0" smtClean="0"/>
              <a:t>hr = </a:t>
            </a:r>
            <a:r>
              <a:rPr lang="en-US" sz="2000" dirty="0" err="1" smtClean="0"/>
              <a:t>pRT</a:t>
            </a:r>
            <a:r>
              <a:rPr lang="en-US" sz="2000" dirty="0" smtClean="0"/>
              <a:t>-&gt;</a:t>
            </a:r>
            <a:r>
              <a:rPr lang="en-US" sz="2000" dirty="0" err="1" smtClean="0"/>
              <a:t>CreateSolidColorBrush</a:t>
            </a:r>
            <a:r>
              <a:rPr lang="en-US" sz="2000" dirty="0" smtClean="0"/>
              <a:t>(</a:t>
            </a:r>
          </a:p>
          <a:p>
            <a:r>
              <a:rPr lang="en-US" sz="2000" dirty="0" smtClean="0"/>
              <a:t>     D2D1::</a:t>
            </a:r>
            <a:r>
              <a:rPr lang="en-US" sz="2000" dirty="0" err="1" smtClean="0"/>
              <a:t>ColorF</a:t>
            </a:r>
            <a:r>
              <a:rPr lang="en-US" sz="2000" dirty="0" smtClean="0"/>
              <a:t>(D2D1::</a:t>
            </a:r>
            <a:r>
              <a:rPr lang="en-US" sz="2000" dirty="0" err="1" smtClean="0"/>
              <a:t>ColorF</a:t>
            </a:r>
            <a:r>
              <a:rPr lang="en-US" sz="2000" dirty="0" smtClean="0"/>
              <a:t>::Green),</a:t>
            </a:r>
          </a:p>
          <a:p>
            <a:r>
              <a:rPr lang="en-US" sz="2000" dirty="0" smtClean="0"/>
              <a:t>     &amp;</a:t>
            </a:r>
            <a:r>
              <a:rPr lang="en-US" sz="2000" dirty="0" err="1" smtClean="0"/>
              <a:t>pGreenBrush</a:t>
            </a:r>
            <a:r>
              <a:rPr lang="en-US" sz="2000" dirty="0" smtClean="0"/>
              <a:t>);</a:t>
            </a:r>
          </a:p>
          <a:p>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052596"/>
          </a:xfrm>
        </p:spPr>
        <p:txBody>
          <a:bodyPr/>
          <a:lstStyle/>
          <a:p>
            <a:r>
              <a:rPr/>
              <a:t>Direct2D API Sample Usage</a:t>
            </a:r>
            <a:br>
              <a:rPr/>
            </a:br>
            <a:r>
              <a:rPr sz="2800"/>
              <a:t>WM_PAINT code</a:t>
            </a:r>
            <a:endParaRPr lang="en-US" dirty="0"/>
          </a:p>
        </p:txBody>
      </p:sp>
      <p:sp>
        <p:nvSpPr>
          <p:cNvPr id="3" name="Text Placeholder 2"/>
          <p:cNvSpPr>
            <a:spLocks noGrp="1"/>
          </p:cNvSpPr>
          <p:nvPr>
            <p:ph type="body" sz="quarter" idx="10"/>
          </p:nvPr>
        </p:nvSpPr>
        <p:spPr>
          <a:xfrm>
            <a:off x="722313" y="1905001"/>
            <a:ext cx="8040688" cy="4339650"/>
          </a:xfrm>
        </p:spPr>
        <p:txBody>
          <a:bodyPr/>
          <a:lstStyle/>
          <a:p>
            <a:r>
              <a:rPr lang="en-US" sz="2000" dirty="0" smtClean="0"/>
              <a:t> if (!(</a:t>
            </a:r>
            <a:r>
              <a:rPr lang="en-US" sz="2000" dirty="0" err="1" smtClean="0"/>
              <a:t>pRT</a:t>
            </a:r>
            <a:r>
              <a:rPr lang="en-US" sz="2000" dirty="0" smtClean="0"/>
              <a:t>-&gt;</a:t>
            </a:r>
            <a:r>
              <a:rPr lang="en-US" sz="2000" dirty="0" err="1" smtClean="0"/>
              <a:t>CheckWindowState</a:t>
            </a:r>
            <a:r>
              <a:rPr lang="en-US" sz="2000" dirty="0" smtClean="0"/>
              <a:t>()</a:t>
            </a:r>
          </a:p>
          <a:p>
            <a:r>
              <a:rPr lang="en-US" sz="2000" dirty="0" smtClean="0"/>
              <a:t>	&amp; D2D1_WINDOW_STATE_OCCLUDED))</a:t>
            </a:r>
          </a:p>
          <a:p>
            <a:r>
              <a:rPr lang="en-US" sz="2000" dirty="0" smtClean="0"/>
              <a:t> {</a:t>
            </a:r>
          </a:p>
          <a:p>
            <a:r>
              <a:rPr lang="en-US" sz="2000" dirty="0" smtClean="0"/>
              <a:t>     </a:t>
            </a:r>
            <a:r>
              <a:rPr lang="en-US" sz="2000" dirty="0" err="1" smtClean="0"/>
              <a:t>pRT</a:t>
            </a:r>
            <a:r>
              <a:rPr lang="en-US" sz="2000" dirty="0" smtClean="0"/>
              <a:t>-&gt;</a:t>
            </a:r>
            <a:r>
              <a:rPr lang="en-US" sz="2000" dirty="0" err="1" smtClean="0"/>
              <a:t>BeginDraw</a:t>
            </a:r>
            <a:r>
              <a:rPr lang="en-US" sz="2000" dirty="0" smtClean="0"/>
              <a:t>();</a:t>
            </a:r>
          </a:p>
          <a:p>
            <a:r>
              <a:rPr lang="en-US" sz="2000" dirty="0" smtClean="0"/>
              <a:t>     </a:t>
            </a:r>
            <a:r>
              <a:rPr lang="en-US" sz="2000" dirty="0" err="1" smtClean="0"/>
              <a:t>pRT</a:t>
            </a:r>
            <a:r>
              <a:rPr lang="en-US" sz="2000" dirty="0" smtClean="0"/>
              <a:t>-&gt;</a:t>
            </a:r>
            <a:r>
              <a:rPr lang="en-US" sz="2000" dirty="0" err="1" smtClean="0"/>
              <a:t>SetTransform</a:t>
            </a:r>
            <a:r>
              <a:rPr lang="en-US" sz="2000" dirty="0" smtClean="0"/>
              <a:t>(</a:t>
            </a:r>
          </a:p>
          <a:p>
            <a:r>
              <a:rPr lang="en-US" sz="2000" dirty="0" smtClean="0"/>
              <a:t>         D2D1::Matrix3x2F::Identity());</a:t>
            </a:r>
          </a:p>
          <a:p>
            <a:r>
              <a:rPr lang="en-US" sz="2000" dirty="0" smtClean="0"/>
              <a:t>     </a:t>
            </a:r>
            <a:r>
              <a:rPr lang="en-US" sz="2000" dirty="0" err="1" smtClean="0"/>
              <a:t>m_spRT</a:t>
            </a:r>
            <a:r>
              <a:rPr lang="en-US" sz="2000" dirty="0" smtClean="0"/>
              <a:t>-&gt;Clear(D2D1::</a:t>
            </a:r>
            <a:r>
              <a:rPr lang="en-US" sz="2000" dirty="0" err="1" smtClean="0"/>
              <a:t>ColorF</a:t>
            </a:r>
            <a:r>
              <a:rPr lang="en-US" sz="2000" dirty="0" smtClean="0"/>
              <a:t>(</a:t>
            </a:r>
          </a:p>
          <a:p>
            <a:r>
              <a:rPr lang="en-US" sz="2000" dirty="0" smtClean="0"/>
              <a:t>         D2D1::</a:t>
            </a:r>
            <a:r>
              <a:rPr lang="en-US" sz="2000" dirty="0" err="1" smtClean="0"/>
              <a:t>ColorF</a:t>
            </a:r>
            <a:r>
              <a:rPr lang="en-US" sz="2000" dirty="0" smtClean="0"/>
              <a:t>::White));</a:t>
            </a:r>
          </a:p>
          <a:p>
            <a:r>
              <a:rPr lang="en-US" sz="2000" dirty="0" smtClean="0"/>
              <a:t>     </a:t>
            </a:r>
            <a:r>
              <a:rPr lang="en-US" sz="2000" dirty="0" err="1" smtClean="0"/>
              <a:t>pRT</a:t>
            </a:r>
            <a:r>
              <a:rPr lang="en-US" sz="2000" dirty="0" smtClean="0"/>
              <a:t>-&gt;</a:t>
            </a:r>
            <a:r>
              <a:rPr lang="en-US" sz="2000" dirty="0" err="1" smtClean="0"/>
              <a:t>FillGeometry</a:t>
            </a:r>
            <a:r>
              <a:rPr lang="en-US" sz="2000" dirty="0" smtClean="0"/>
              <a:t>(</a:t>
            </a:r>
            <a:r>
              <a:rPr lang="en-US" sz="2000" dirty="0" err="1" smtClean="0"/>
              <a:t>pPathGeometry</a:t>
            </a:r>
            <a:r>
              <a:rPr lang="en-US" sz="2000" dirty="0" smtClean="0"/>
              <a:t>,</a:t>
            </a:r>
          </a:p>
          <a:p>
            <a:r>
              <a:rPr lang="en-US" sz="2000" dirty="0" smtClean="0"/>
              <a:t>         </a:t>
            </a:r>
            <a:r>
              <a:rPr lang="en-US" sz="2000" dirty="0" err="1" smtClean="0"/>
              <a:t>pGreenBrush</a:t>
            </a:r>
            <a:r>
              <a:rPr lang="en-US" sz="2000" dirty="0" smtClean="0"/>
              <a:t>);			</a:t>
            </a:r>
          </a:p>
          <a:p>
            <a:r>
              <a:rPr lang="en-US" sz="2000" dirty="0" smtClean="0"/>
              <a:t>     hr = </a:t>
            </a:r>
            <a:r>
              <a:rPr lang="en-US" sz="2000" dirty="0" err="1" smtClean="0"/>
              <a:t>pRT</a:t>
            </a:r>
            <a:r>
              <a:rPr lang="en-US" sz="2000" dirty="0" smtClean="0"/>
              <a:t>-&gt;</a:t>
            </a:r>
            <a:r>
              <a:rPr lang="en-US" sz="2000" dirty="0" err="1" smtClean="0"/>
              <a:t>EndDraw</a:t>
            </a:r>
            <a:r>
              <a:rPr lang="en-US" sz="2000" dirty="0" smtClean="0"/>
              <a:t>();</a:t>
            </a:r>
          </a:p>
          <a:p>
            <a:r>
              <a:rPr lang="en-US" sz="2000" dirty="0" smtClean="0"/>
              <a:t> }</a:t>
            </a:r>
          </a:p>
          <a:p>
            <a:endParaRPr 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smtClean="0"/>
              <a:t>Direct2D Interoperability with GDI</a:t>
            </a:r>
            <a:endParaRPr lang="en-US" dirty="0"/>
          </a:p>
        </p:txBody>
      </p:sp>
      <p:sp>
        <p:nvSpPr>
          <p:cNvPr id="3" name="Text Placeholder 2"/>
          <p:cNvSpPr>
            <a:spLocks noGrp="1"/>
          </p:cNvSpPr>
          <p:nvPr>
            <p:ph type="body" sz="quarter" idx="10"/>
          </p:nvPr>
        </p:nvSpPr>
        <p:spPr>
          <a:xfrm>
            <a:off x="381000" y="1753959"/>
            <a:ext cx="8382000" cy="4912114"/>
          </a:xfrm>
        </p:spPr>
        <p:txBody>
          <a:bodyPr/>
          <a:lstStyle/>
          <a:p>
            <a:pPr>
              <a:defRPr/>
            </a:pPr>
            <a:r>
              <a:rPr lang="en-US"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HDC</a:t>
            </a:r>
            <a:r>
              <a:rPr lang="en-US" dirty="0" smtClean="0">
                <a:effectLst>
                  <a:outerShdw blurRad="38100" dist="38100" dir="2700000" algn="tl">
                    <a:srgbClr val="000000">
                      <a:alpha val="43137"/>
                    </a:srgbClr>
                  </a:outerShdw>
                </a:effectLst>
              </a:rPr>
              <a:t> </a:t>
            </a:r>
            <a:r>
              <a:rPr lang="en-US" dirty="0" smtClean="0"/>
              <a:t>from Direct2D render target</a:t>
            </a:r>
          </a:p>
          <a:p>
            <a:pPr lvl="1">
              <a:defRPr/>
            </a:pPr>
            <a:r>
              <a:rPr lang="en-US" dirty="0" smtClean="0"/>
              <a:t>Create GDI-compatible render target</a:t>
            </a:r>
          </a:p>
          <a:p>
            <a:pPr lvl="2">
              <a:defRPr/>
            </a:pPr>
            <a:r>
              <a:rPr lang="en-US" sz="2000" spc="-150" dirty="0" smtClean="0">
                <a:solidFill>
                  <a:schemeClr val="accent3"/>
                </a:solidFill>
                <a:effectLst>
                  <a:outerShdw blurRad="38100" dist="38100" dir="2700000" algn="tl">
                    <a:srgbClr val="000000">
                      <a:alpha val="43137"/>
                    </a:srgbClr>
                  </a:outerShdw>
                </a:effectLst>
                <a:latin typeface="Consolas" pitchFamily="49" charset="0"/>
              </a:rPr>
              <a:t>D2D1_RENDER_TARGET_USAGE_GDI_COMPATIBLE</a:t>
            </a:r>
          </a:p>
          <a:p>
            <a:pPr lvl="2">
              <a:defRPr/>
            </a:pPr>
            <a:r>
              <a:rPr lang="en-US" sz="2000" spc="-150" dirty="0" smtClean="0">
                <a:solidFill>
                  <a:schemeClr val="accent3"/>
                </a:solidFill>
                <a:effectLst>
                  <a:outerShdw blurRad="38100" dist="38100" dir="2700000" algn="tl">
                    <a:srgbClr val="000000">
                      <a:alpha val="43137"/>
                    </a:srgbClr>
                  </a:outerShdw>
                </a:effectLst>
                <a:latin typeface="Consolas" pitchFamily="49" charset="0"/>
              </a:rPr>
              <a:t>D2D1_COMPATIBLE_RENDER_TARGET_OPTIONS_GDI_COMPATIBLE</a:t>
            </a:r>
            <a:endParaRPr lang="en-US" sz="2800" spc="-150" dirty="0" smtClean="0">
              <a:solidFill>
                <a:schemeClr val="accent3"/>
              </a:solidFill>
              <a:effectLst>
                <a:outerShdw blurRad="38100" dist="38100" dir="2700000" algn="tl">
                  <a:srgbClr val="000000">
                    <a:alpha val="43137"/>
                  </a:srgbClr>
                </a:outerShdw>
              </a:effectLst>
              <a:latin typeface="Consolas" pitchFamily="49" charset="0"/>
            </a:endParaRPr>
          </a:p>
          <a:p>
            <a:pPr lvl="1">
              <a:defRPr/>
            </a:pPr>
            <a:r>
              <a:rPr lang="en-US" dirty="0" smtClean="0"/>
              <a:t>QI for </a:t>
            </a:r>
            <a:r>
              <a:rPr lang="en-US" dirty="0" err="1" smtClean="0">
                <a:solidFill>
                  <a:schemeClr val="accent3"/>
                </a:solidFill>
                <a:effectLst>
                  <a:outerShdw blurRad="38100" dist="38100" dir="2700000" algn="tl">
                    <a:srgbClr val="000000">
                      <a:alpha val="43137"/>
                    </a:srgbClr>
                  </a:outerShdw>
                </a:effectLst>
                <a:latin typeface="Consolas" pitchFamily="49" charset="0"/>
              </a:rPr>
              <a:t>IGdiInteropRenderTarget</a:t>
            </a:r>
            <a:endParaRPr lang="en-US" dirty="0" smtClean="0">
              <a:solidFill>
                <a:schemeClr val="accent3"/>
              </a:solidFill>
              <a:effectLst>
                <a:outerShdw blurRad="38100" dist="38100" dir="2700000" algn="tl">
                  <a:srgbClr val="000000">
                    <a:alpha val="43137"/>
                  </a:srgbClr>
                </a:outerShdw>
              </a:effectLst>
              <a:latin typeface="Consolas" pitchFamily="49" charset="0"/>
            </a:endParaRPr>
          </a:p>
          <a:p>
            <a:pPr lvl="2">
              <a:defRPr/>
            </a:pPr>
            <a:r>
              <a:rPr lang="en-US" dirty="0" err="1" smtClean="0">
                <a:solidFill>
                  <a:schemeClr val="accent3"/>
                </a:solidFill>
                <a:effectLst>
                  <a:outerShdw blurRad="38100" dist="38100" dir="2700000" algn="tl">
                    <a:srgbClr val="000000">
                      <a:alpha val="43137"/>
                    </a:srgbClr>
                  </a:outerShdw>
                </a:effectLst>
                <a:latin typeface="Consolas" pitchFamily="49" charset="0"/>
              </a:rPr>
              <a:t>GetDC</a:t>
            </a:r>
            <a:r>
              <a:rPr lang="en-US" dirty="0" smtClean="0">
                <a:solidFill>
                  <a:schemeClr val="accent3"/>
                </a:solidFill>
                <a:effectLst>
                  <a:outerShdw blurRad="38100" dist="38100" dir="2700000" algn="tl">
                    <a:srgbClr val="000000">
                      <a:alpha val="43137"/>
                    </a:srgbClr>
                  </a:outerShdw>
                </a:effectLst>
                <a:latin typeface="Consolas" pitchFamily="49" charset="0"/>
              </a:rPr>
              <a:t>()</a:t>
            </a:r>
          </a:p>
          <a:p>
            <a:pPr lvl="2">
              <a:defRPr/>
            </a:pPr>
            <a:r>
              <a:rPr lang="en-US" dirty="0" err="1" smtClean="0">
                <a:solidFill>
                  <a:schemeClr val="accent3"/>
                </a:solidFill>
                <a:effectLst>
                  <a:outerShdw blurRad="38100" dist="38100" dir="2700000" algn="tl">
                    <a:srgbClr val="000000">
                      <a:alpha val="43137"/>
                    </a:srgbClr>
                  </a:outerShdw>
                </a:effectLst>
                <a:latin typeface="Consolas" pitchFamily="49" charset="0"/>
              </a:rPr>
              <a:t>ReleaseDC</a:t>
            </a:r>
            <a:r>
              <a:rPr lang="en-US" dirty="0" smtClean="0">
                <a:solidFill>
                  <a:schemeClr val="accent3"/>
                </a:solidFill>
                <a:effectLst>
                  <a:outerShdw blurRad="38100" dist="38100" dir="2700000" algn="tl">
                    <a:srgbClr val="000000">
                      <a:alpha val="43137"/>
                    </a:srgbClr>
                  </a:outerShdw>
                </a:effectLst>
                <a:latin typeface="Consolas" pitchFamily="49" charset="0"/>
              </a:rPr>
              <a:t>()</a:t>
            </a:r>
            <a:endParaRPr lang="en-US" dirty="0" smtClean="0"/>
          </a:p>
          <a:p>
            <a:pPr>
              <a:defRPr/>
            </a:pPr>
            <a:r>
              <a:rPr lang="en-US" dirty="0" smtClean="0"/>
              <a:t>Direct2D render target from </a:t>
            </a:r>
            <a:r>
              <a:rPr lang="en-US"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HDC</a:t>
            </a:r>
          </a:p>
          <a:p>
            <a:pPr lvl="1">
              <a:defRPr/>
            </a:pPr>
            <a:r>
              <a:rPr lang="en-US" dirty="0" err="1" smtClean="0">
                <a:solidFill>
                  <a:schemeClr val="accent3"/>
                </a:solidFill>
                <a:effectLst>
                  <a:outerShdw blurRad="38100" dist="38100" dir="2700000" algn="tl">
                    <a:srgbClr val="000000">
                      <a:alpha val="43137"/>
                    </a:srgbClr>
                  </a:outerShdw>
                </a:effectLst>
                <a:latin typeface="Consolas" pitchFamily="49" charset="0"/>
              </a:rPr>
              <a:t>CreateDCRenderTarget</a:t>
            </a:r>
            <a:r>
              <a:rPr lang="en-US" dirty="0" smtClean="0">
                <a:solidFill>
                  <a:schemeClr val="accent3"/>
                </a:solidFill>
                <a:effectLst>
                  <a:outerShdw blurRad="38100" dist="38100" dir="2700000" algn="tl">
                    <a:srgbClr val="000000">
                      <a:alpha val="43137"/>
                    </a:srgbClr>
                  </a:outerShdw>
                </a:effectLst>
                <a:latin typeface="Consolas" pitchFamily="49" charset="0"/>
              </a:rPr>
              <a:t>()</a:t>
            </a:r>
          </a:p>
          <a:p>
            <a:pPr lvl="1">
              <a:defRPr/>
            </a:pPr>
            <a:r>
              <a:rPr lang="en-US" dirty="0" smtClean="0">
                <a:solidFill>
                  <a:schemeClr val="accent3"/>
                </a:solidFill>
                <a:effectLst>
                  <a:outerShdw blurRad="38100" dist="38100" dir="2700000" algn="tl">
                    <a:srgbClr val="000000">
                      <a:alpha val="43137"/>
                    </a:srgbClr>
                  </a:outerShdw>
                </a:effectLst>
                <a:latin typeface="Consolas" pitchFamily="49" charset="0"/>
              </a:rPr>
              <a:t>ID2D1DCRenderTarget::</a:t>
            </a:r>
            <a:r>
              <a:rPr lang="en-US" dirty="0" err="1" smtClean="0">
                <a:solidFill>
                  <a:schemeClr val="accent3"/>
                </a:solidFill>
                <a:effectLst>
                  <a:outerShdw blurRad="38100" dist="38100" dir="2700000" algn="tl">
                    <a:srgbClr val="000000">
                      <a:alpha val="43137"/>
                    </a:srgbClr>
                  </a:outerShdw>
                </a:effectLst>
                <a:latin typeface="Consolas" pitchFamily="49" charset="0"/>
              </a:rPr>
              <a:t>BindDC</a:t>
            </a:r>
            <a:r>
              <a:rPr lang="en-US" dirty="0" smtClean="0">
                <a:solidFill>
                  <a:schemeClr val="accent3"/>
                </a:solidFill>
                <a:effectLst>
                  <a:outerShdw blurRad="38100" dist="38100" dir="2700000" algn="tl">
                    <a:srgbClr val="000000">
                      <a:alpha val="43137"/>
                    </a:srgbClr>
                  </a:outerShdw>
                </a:effectLst>
                <a:latin typeface="Consolas" pitchFamily="49" charset="0"/>
              </a:rPr>
              <a:t>()</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smtClean="0"/>
              <a:t>Direct2D Interoperability with Direct3D</a:t>
            </a:r>
            <a:endParaRPr lang="en-US" dirty="0"/>
          </a:p>
        </p:txBody>
      </p:sp>
      <p:sp>
        <p:nvSpPr>
          <p:cNvPr id="6" name="Text Placeholder 2"/>
          <p:cNvSpPr>
            <a:spLocks noGrp="1"/>
          </p:cNvSpPr>
          <p:nvPr>
            <p:ph type="body" sz="quarter" idx="10"/>
          </p:nvPr>
        </p:nvSpPr>
        <p:spPr>
          <a:xfrm>
            <a:off x="730044" y="1840181"/>
            <a:ext cx="7672004" cy="3847207"/>
          </a:xfrm>
        </p:spPr>
        <p:txBody>
          <a:bodyPr/>
          <a:lstStyle/>
          <a:p>
            <a:pPr>
              <a:defRPr/>
            </a:pPr>
            <a:r>
              <a:rPr lang="en-US" dirty="0" smtClean="0"/>
              <a:t>Use a Direct3D 10 or 10Level9 device</a:t>
            </a:r>
          </a:p>
          <a:p>
            <a:pPr>
              <a:defRPr/>
            </a:pPr>
            <a:r>
              <a:rPr lang="en-US" dirty="0" smtClean="0"/>
              <a:t>Map Direct3D surface to Direct2D render target</a:t>
            </a:r>
          </a:p>
          <a:p>
            <a:pPr lvl="1">
              <a:defRPr/>
            </a:pPr>
            <a:r>
              <a:rPr lang="en-US" spc="-150" dirty="0" err="1" smtClean="0">
                <a:solidFill>
                  <a:schemeClr val="accent3"/>
                </a:solidFill>
                <a:effectLst>
                  <a:outerShdw blurRad="38100" dist="38100" dir="2700000" algn="tl">
                    <a:srgbClr val="000000">
                      <a:alpha val="43137"/>
                    </a:srgbClr>
                  </a:outerShdw>
                </a:effectLst>
                <a:latin typeface="Consolas" pitchFamily="49" charset="0"/>
              </a:rPr>
              <a:t>CreateDxgiSurfaceRenderTarget</a:t>
            </a:r>
            <a:r>
              <a:rPr lang="en-US" spc="-150" dirty="0" smtClean="0">
                <a:solidFill>
                  <a:schemeClr val="accent3"/>
                </a:solidFill>
                <a:effectLst>
                  <a:outerShdw blurRad="38100" dist="38100" dir="2700000" algn="tl">
                    <a:srgbClr val="000000">
                      <a:alpha val="43137"/>
                    </a:srgbClr>
                  </a:outerShdw>
                </a:effectLst>
                <a:latin typeface="Consolas" pitchFamily="49" charset="0"/>
              </a:rPr>
              <a:t>()</a:t>
            </a:r>
            <a:endParaRPr lang="en-US" dirty="0" smtClean="0"/>
          </a:p>
          <a:p>
            <a:pPr>
              <a:defRPr/>
            </a:pPr>
            <a:r>
              <a:rPr lang="en-US" dirty="0" smtClean="0"/>
              <a:t>Call </a:t>
            </a:r>
            <a:r>
              <a:rPr lang="en-US" spc="-150" dirty="0" err="1" smtClean="0">
                <a:solidFill>
                  <a:schemeClr val="accent3"/>
                </a:solidFill>
                <a:effectLst>
                  <a:outerShdw blurRad="38100" dist="38100" dir="2700000" algn="tl">
                    <a:srgbClr val="000000">
                      <a:alpha val="43137"/>
                    </a:srgbClr>
                  </a:outerShdw>
                </a:effectLst>
                <a:latin typeface="Consolas" pitchFamily="49" charset="0"/>
              </a:rPr>
              <a:t>EndDraw</a:t>
            </a:r>
            <a:r>
              <a:rPr lang="en-US" spc="-150" dirty="0" smtClean="0">
                <a:solidFill>
                  <a:schemeClr val="accent3"/>
                </a:solidFill>
                <a:effectLst>
                  <a:outerShdw blurRad="38100" dist="38100" dir="2700000" algn="tl">
                    <a:srgbClr val="000000">
                      <a:alpha val="43137"/>
                    </a:srgbClr>
                  </a:outerShdw>
                </a:effectLst>
                <a:latin typeface="Consolas" pitchFamily="49" charset="0"/>
              </a:rPr>
              <a:t>()</a:t>
            </a:r>
            <a:r>
              <a:rPr lang="en-US" dirty="0" smtClean="0"/>
              <a:t> before </a:t>
            </a:r>
            <a:r>
              <a:rPr lang="en-US" spc="-150" dirty="0" smtClean="0">
                <a:solidFill>
                  <a:schemeClr val="accent3"/>
                </a:solidFill>
                <a:effectLst>
                  <a:outerShdw blurRad="38100" dist="38100" dir="2700000" algn="tl">
                    <a:srgbClr val="000000">
                      <a:alpha val="43137"/>
                    </a:srgbClr>
                  </a:outerShdw>
                </a:effectLst>
                <a:latin typeface="Consolas" pitchFamily="49" charset="0"/>
              </a:rPr>
              <a:t>Present()</a:t>
            </a:r>
            <a:endParaRPr lang="en-US" dirty="0" smtClean="0"/>
          </a:p>
          <a:p>
            <a:pPr>
              <a:defRPr/>
            </a:pPr>
            <a:r>
              <a:rPr lang="en-US" dirty="0" smtClean="0"/>
              <a:t>Works in all hardware configurations</a:t>
            </a:r>
          </a:p>
          <a:p>
            <a:pPr lvl="1">
              <a:defRPr/>
            </a:pPr>
            <a:r>
              <a:rPr lang="en-US" dirty="0" smtClean="0"/>
              <a:t>Best with Windows Display Driver Model (WDDM) 1.1 drivers and DX10 GPU</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Graphics	</a:t>
            </a:r>
            <a:endParaRPr lang="en-US" dirty="0"/>
          </a:p>
        </p:txBody>
      </p:sp>
      <p:sp>
        <p:nvSpPr>
          <p:cNvPr id="4" name="Subtitle 3"/>
          <p:cNvSpPr>
            <a:spLocks noGrp="1"/>
          </p:cNvSpPr>
          <p:nvPr>
            <p:ph type="subTitle" idx="1"/>
          </p:nvPr>
        </p:nvSpPr>
        <p:spPr/>
        <p:txBody>
          <a:bodyPr/>
          <a:lstStyle/>
          <a:p>
            <a:r>
              <a:rPr lang="en-US" dirty="0" smtClean="0"/>
              <a:t>Direct2D in action</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DirectWrite</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DirectWrite Architecture</a:t>
            </a:r>
            <a:endParaRPr lang="en-US" dirty="0"/>
          </a:p>
        </p:txBody>
      </p:sp>
      <p:sp>
        <p:nvSpPr>
          <p:cNvPr id="4" name="Rounded Rectangle 3"/>
          <p:cNvSpPr/>
          <p:nvPr/>
        </p:nvSpPr>
        <p:spPr>
          <a:xfrm>
            <a:off x="3071802" y="3722534"/>
            <a:ext cx="2214578"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Script Processor</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Rounded Rectangle 4"/>
          <p:cNvSpPr/>
          <p:nvPr/>
        </p:nvSpPr>
        <p:spPr>
          <a:xfrm rot="5400000">
            <a:off x="7215206" y="3220560"/>
            <a:ext cx="1214446" cy="78581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Font System</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ounded Rectangle 5"/>
          <p:cNvSpPr/>
          <p:nvPr/>
        </p:nvSpPr>
        <p:spPr>
          <a:xfrm>
            <a:off x="3071802" y="3077684"/>
            <a:ext cx="4291222" cy="57150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Text Layout API</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ounded Rectangle 8"/>
          <p:cNvSpPr/>
          <p:nvPr/>
        </p:nvSpPr>
        <p:spPr>
          <a:xfrm>
            <a:off x="3000364" y="1500174"/>
            <a:ext cx="5500726"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p>
        </p:txBody>
      </p:sp>
      <p:sp>
        <p:nvSpPr>
          <p:cNvPr id="11" name="Rounded Rectangle 10"/>
          <p:cNvSpPr/>
          <p:nvPr/>
        </p:nvSpPr>
        <p:spPr>
          <a:xfrm>
            <a:off x="5357818" y="3720626"/>
            <a:ext cx="2000264" cy="4286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8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Font </a:t>
            </a:r>
            <a:r>
              <a:rPr lang="en-US" sz="180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Rasterizer</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ounded Rectangle 12"/>
          <p:cNvSpPr/>
          <p:nvPr/>
        </p:nvSpPr>
        <p:spPr bwMode="auto">
          <a:xfrm>
            <a:off x="2928926" y="2357430"/>
            <a:ext cx="5715040" cy="2214578"/>
          </a:xfrm>
          <a:prstGeom prst="roundRect">
            <a:avLst/>
          </a:prstGeom>
          <a:solidFill>
            <a:schemeClr val="bg2">
              <a:lumMod val="60000"/>
              <a:lumOff val="40000"/>
              <a:alpha val="13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DirectWrite</a:t>
            </a: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4" name="Down Arrow 13"/>
          <p:cNvSpPr/>
          <p:nvPr/>
        </p:nvSpPr>
        <p:spPr bwMode="auto">
          <a:xfrm>
            <a:off x="4500562" y="1934676"/>
            <a:ext cx="642942" cy="114300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6" name="Rounded Rectangle 15"/>
          <p:cNvSpPr/>
          <p:nvPr/>
        </p:nvSpPr>
        <p:spPr bwMode="auto">
          <a:xfrm>
            <a:off x="857224" y="2928934"/>
            <a:ext cx="1500198" cy="157163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Graphics API</a:t>
            </a:r>
          </a:p>
        </p:txBody>
      </p:sp>
      <p:sp>
        <p:nvSpPr>
          <p:cNvPr id="17" name="Left Arrow 16"/>
          <p:cNvSpPr/>
          <p:nvPr/>
        </p:nvSpPr>
        <p:spPr bwMode="auto">
          <a:xfrm>
            <a:off x="2357422" y="3220560"/>
            <a:ext cx="714380" cy="428628"/>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8" name="TextBox 17"/>
          <p:cNvSpPr txBox="1"/>
          <p:nvPr/>
        </p:nvSpPr>
        <p:spPr>
          <a:xfrm>
            <a:off x="785786" y="4857760"/>
            <a:ext cx="7715304" cy="1477328"/>
          </a:xfrm>
          <a:prstGeom prst="rect">
            <a:avLst/>
          </a:prstGeom>
          <a:noFill/>
        </p:spPr>
        <p:txBody>
          <a:bodyPr wrap="square" rtlCol="0">
            <a:spAutoFit/>
          </a:bodyPr>
          <a:lstStyle/>
          <a:p>
            <a:r>
              <a:rPr lang="en-US" dirty="0" err="1" smtClean="0">
                <a:latin typeface="Segoe UI" pitchFamily="34" charset="0"/>
                <a:ea typeface="Segoe UI" pitchFamily="34" charset="0"/>
                <a:cs typeface="Segoe UI" pitchFamily="34" charset="0"/>
              </a:rPr>
              <a:t>DirectWrite</a:t>
            </a:r>
            <a:r>
              <a:rPr lang="en-US" dirty="0" smtClean="0">
                <a:latin typeface="Segoe UI" pitchFamily="34" charset="0"/>
                <a:ea typeface="Segoe UI" pitchFamily="34" charset="0"/>
                <a:cs typeface="Segoe UI" pitchFamily="34" charset="0"/>
              </a:rPr>
              <a:t> is a layered API. Text layout API provides the highest level functionality. Use the lower level script processor and font </a:t>
            </a:r>
            <a:r>
              <a:rPr lang="en-US" dirty="0" err="1" smtClean="0">
                <a:latin typeface="Segoe UI" pitchFamily="34" charset="0"/>
                <a:ea typeface="Segoe UI" pitchFamily="34" charset="0"/>
                <a:cs typeface="Segoe UI" pitchFamily="34" charset="0"/>
              </a:rPr>
              <a:t>rasterizer</a:t>
            </a:r>
            <a:r>
              <a:rPr lang="en-US" dirty="0" smtClean="0">
                <a:latin typeface="Segoe UI" pitchFamily="34" charset="0"/>
                <a:ea typeface="Segoe UI" pitchFamily="34" charset="0"/>
                <a:cs typeface="Segoe UI" pitchFamily="34" charset="0"/>
              </a:rPr>
              <a:t> APIs if you’re writing your own layout engine or need more control over how text renders. The font system is available on all levels. </a:t>
            </a:r>
            <a:r>
              <a:rPr lang="en-US" dirty="0" err="1" smtClean="0">
                <a:latin typeface="Segoe UI" pitchFamily="34" charset="0"/>
                <a:ea typeface="Segoe UI" pitchFamily="34" charset="0"/>
                <a:cs typeface="Segoe UI" pitchFamily="34" charset="0"/>
              </a:rPr>
              <a:t>DirectWrite</a:t>
            </a:r>
            <a:r>
              <a:rPr lang="en-US" dirty="0" smtClean="0">
                <a:latin typeface="Segoe UI" pitchFamily="34" charset="0"/>
                <a:ea typeface="Segoe UI" pitchFamily="34" charset="0"/>
                <a:cs typeface="Segoe UI" pitchFamily="34" charset="0"/>
              </a:rPr>
              <a:t> is rendering API independent.</a:t>
            </a:r>
            <a:endParaRPr lang="en-US" dirty="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DirectWrite Overview</a:t>
            </a:r>
            <a:endParaRPr lang="en-US" dirty="0"/>
          </a:p>
        </p:txBody>
      </p:sp>
      <p:sp>
        <p:nvSpPr>
          <p:cNvPr id="3" name="Text Placeholder 2"/>
          <p:cNvSpPr>
            <a:spLocks noGrp="1"/>
          </p:cNvSpPr>
          <p:nvPr>
            <p:ph type="body" sz="quarter" idx="10"/>
          </p:nvPr>
        </p:nvSpPr>
        <p:spPr>
          <a:xfrm>
            <a:off x="381000" y="1411552"/>
            <a:ext cx="8382000" cy="4825937"/>
          </a:xfrm>
        </p:spPr>
        <p:txBody>
          <a:bodyPr/>
          <a:lstStyle/>
          <a:p>
            <a:r>
              <a:rPr lang="en-US" dirty="0" smtClean="0"/>
              <a:t>Modern typography</a:t>
            </a:r>
          </a:p>
          <a:p>
            <a:pPr lvl="1"/>
            <a:r>
              <a:rPr lang="en-US" dirty="0" smtClean="0"/>
              <a:t>Supports all </a:t>
            </a:r>
            <a:r>
              <a:rPr lang="en-US" dirty="0" err="1" smtClean="0"/>
              <a:t>OpenType</a:t>
            </a:r>
            <a:r>
              <a:rPr lang="en-US" dirty="0" smtClean="0"/>
              <a:t> features</a:t>
            </a:r>
          </a:p>
          <a:p>
            <a:r>
              <a:rPr lang="en-US" dirty="0" smtClean="0"/>
              <a:t>Works with any rendering technology</a:t>
            </a:r>
          </a:p>
          <a:p>
            <a:pPr lvl="1"/>
            <a:r>
              <a:rPr lang="en-US" dirty="0" smtClean="0"/>
              <a:t>GDI, Direct2D, Direct3D</a:t>
            </a:r>
          </a:p>
          <a:p>
            <a:r>
              <a:rPr lang="en-US" dirty="0" smtClean="0"/>
              <a:t>Enables world-wide applications </a:t>
            </a:r>
          </a:p>
          <a:p>
            <a:pPr lvl="1"/>
            <a:r>
              <a:rPr lang="en-US" dirty="0" smtClean="0"/>
              <a:t>Most complete script support</a:t>
            </a:r>
          </a:p>
          <a:p>
            <a:r>
              <a:rPr lang="en-US" dirty="0" smtClean="0"/>
              <a:t>Hardware accelerated with Direct2D</a:t>
            </a:r>
          </a:p>
          <a:p>
            <a:pPr lvl="1"/>
            <a:r>
              <a:rPr lang="en-US" dirty="0" err="1" smtClean="0"/>
              <a:t>ClearType</a:t>
            </a:r>
            <a:r>
              <a:rPr lang="en-US" dirty="0" smtClean="0"/>
              <a:t> filter and blend performed in hardware</a:t>
            </a:r>
          </a:p>
          <a:p>
            <a:pPr lvl="1"/>
            <a:r>
              <a:rPr lang="en-US" dirty="0" smtClean="0"/>
              <a:t>Reduced CPU usage when drawing glyphs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27109"/>
          </a:xfrm>
        </p:spPr>
        <p:txBody>
          <a:bodyPr>
            <a:normAutofit/>
          </a:bodyPr>
          <a:lstStyle/>
          <a:p>
            <a:r>
              <a:rPr/>
              <a:t>DirectWrite </a:t>
            </a:r>
            <a:r>
              <a:rPr smtClean="0"/>
              <a:t>OpenType</a:t>
            </a:r>
            <a:r>
              <a:rPr lang="en-US" baseline="30000" dirty="0" smtClean="0"/>
              <a:t>®</a:t>
            </a:r>
            <a:r>
              <a:rPr smtClean="0"/>
              <a:t> </a:t>
            </a:r>
            <a:r>
              <a:rPr/>
              <a:t>Features</a:t>
            </a:r>
            <a:endParaRPr lang="en-US" dirty="0"/>
          </a:p>
        </p:txBody>
      </p:sp>
      <p:graphicFrame>
        <p:nvGraphicFramePr>
          <p:cNvPr id="4" name="Table 3"/>
          <p:cNvGraphicFramePr>
            <a:graphicFrameLocks noGrp="1"/>
          </p:cNvGraphicFramePr>
          <p:nvPr/>
        </p:nvGraphicFramePr>
        <p:xfrm>
          <a:off x="428596" y="1142984"/>
          <a:ext cx="8305800" cy="4754880"/>
        </p:xfrm>
        <a:graphic>
          <a:graphicData uri="http://schemas.openxmlformats.org/drawingml/2006/table">
            <a:tbl>
              <a:tblPr/>
              <a:tblGrid>
                <a:gridCol w="2672144"/>
                <a:gridCol w="2613365"/>
                <a:gridCol w="3020291"/>
              </a:tblGrid>
              <a:tr h="4683442">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Capitals to small caps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Superscript</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Scientific inferiors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Subscript</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Ordinals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Titling alternates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Swash</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swash</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alternates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old style</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Tabular lining</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lining</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Tabular old style</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Standard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Discretionary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Historical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Case-sensitive forms</a:t>
                      </a:r>
                    </a:p>
                  </a:txBody>
                  <a:tcPr horzOverflow="overflow">
                    <a:lnL cap="flat">
                      <a:noFill/>
                    </a:lnL>
                    <a:lnR>
                      <a:noFill/>
                    </a:lnR>
                    <a:lnT cap="flat">
                      <a:noFill/>
                    </a:lnT>
                    <a:lnB cap="flat">
                      <a:noFill/>
                    </a:lnB>
                    <a:lnTlToBr>
                      <a:noFill/>
                    </a:lnTlToBr>
                    <a:lnBlToTr>
                      <a:noFill/>
                    </a:lnBlToTr>
                    <a:noFill/>
                  </a:tcPr>
                </a:tc>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Small caps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Fractions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Alternative fractions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Stylistic alternates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Stylistic sets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Historical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Slashed zero</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Alternate annotation</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Mathematical Greek</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Localized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Petite caps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Capitals to petite caps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Unicase</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Glyph de/composition</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Required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Mark positioning</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a:noFill/>
                    </a:lnL>
                    <a:lnR>
                      <a:noFill/>
                    </a:lnR>
                    <a:lnT cap="flat">
                      <a:noFill/>
                    </a:lnT>
                    <a:lnB cap="flat">
                      <a:noFill/>
                    </a:lnB>
                    <a:lnTlToBr>
                      <a:noFill/>
                    </a:lnTlToBr>
                    <a:lnBlToTr>
                      <a:noFill/>
                    </a:lnBlToTr>
                    <a:noFill/>
                  </a:tcPr>
                </a:tc>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Mark-to-mark positioning</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Ruby notation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Expert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widths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Full widths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Half widths </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Third widths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Quarter widths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Simplified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Traditional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Traditional name forms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NLC Kanji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Hojo</a:t>
                      </a: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 Kanji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78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83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90 forms  </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04 forms</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6" name="Text Placeholder 4"/>
          <p:cNvSpPr>
            <a:spLocks noGrp="1"/>
          </p:cNvSpPr>
          <p:nvPr>
            <p:ph type="body" sz="quarter" idx="10"/>
          </p:nvPr>
        </p:nvSpPr>
        <p:spPr>
          <a:xfrm>
            <a:off x="642910" y="6000768"/>
            <a:ext cx="7929618" cy="664797"/>
          </a:xfrm>
        </p:spPr>
        <p:txBody>
          <a:bodyPr/>
          <a:lstStyle/>
          <a:p>
            <a:pPr algn="ctr">
              <a:buNone/>
            </a:pPr>
            <a:r>
              <a:rPr lang="en-US" sz="2400" i="1" dirty="0" smtClean="0">
                <a:effectLst>
                  <a:outerShdw blurRad="38100" dist="38100" dir="2700000" algn="tl">
                    <a:srgbClr val="000000">
                      <a:alpha val="43137"/>
                    </a:srgbClr>
                  </a:outerShdw>
                </a:effectLst>
              </a:rPr>
              <a:t>Every font feature can be accessed via a four-byte name tag</a:t>
            </a:r>
            <a:endParaRPr lang="en-US" sz="2400" i="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Agenda</a:t>
            </a:r>
            <a:endParaRPr lang="en-US" dirty="0"/>
          </a:p>
        </p:txBody>
      </p:sp>
      <p:sp>
        <p:nvSpPr>
          <p:cNvPr id="6" name="Text Placeholder 5"/>
          <p:cNvSpPr>
            <a:spLocks noGrp="1"/>
          </p:cNvSpPr>
          <p:nvPr>
            <p:ph type="body" sz="quarter" idx="10"/>
          </p:nvPr>
        </p:nvSpPr>
        <p:spPr>
          <a:xfrm>
            <a:off x="381000" y="1411552"/>
            <a:ext cx="8382000" cy="2068259"/>
          </a:xfrm>
        </p:spPr>
        <p:txBody>
          <a:bodyPr/>
          <a:lstStyle/>
          <a:p>
            <a:r>
              <a:rPr lang="en-US" dirty="0" smtClean="0"/>
              <a:t>Windows 7 graphics platform overview</a:t>
            </a:r>
          </a:p>
          <a:p>
            <a:r>
              <a:rPr lang="en-US" dirty="0" smtClean="0"/>
              <a:t>Direct2D</a:t>
            </a:r>
          </a:p>
          <a:p>
            <a:r>
              <a:rPr lang="en-US" dirty="0" err="1" smtClean="0"/>
              <a:t>DirectWrite</a:t>
            </a:r>
            <a:endParaRPr lang="en-US" dirty="0" smtClean="0"/>
          </a:p>
          <a:p>
            <a:r>
              <a:rPr lang="en-US" dirty="0" smtClean="0"/>
              <a:t>Summary</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Text Positioning</a:t>
            </a:r>
            <a:endParaRPr lang="en-US" dirty="0"/>
          </a:p>
        </p:txBody>
      </p:sp>
      <p:sp>
        <p:nvSpPr>
          <p:cNvPr id="3" name="Text Placeholder 2"/>
          <p:cNvSpPr>
            <a:spLocks noGrp="1"/>
          </p:cNvSpPr>
          <p:nvPr>
            <p:ph type="body" sz="quarter" idx="10"/>
          </p:nvPr>
        </p:nvSpPr>
        <p:spPr>
          <a:xfrm>
            <a:off x="381000" y="1357298"/>
            <a:ext cx="8382000" cy="1000132"/>
          </a:xfrm>
        </p:spPr>
        <p:txBody>
          <a:bodyPr>
            <a:normAutofit fontScale="85000" lnSpcReduction="20000"/>
          </a:bodyPr>
          <a:lstStyle/>
          <a:p>
            <a:r>
              <a:rPr lang="en-US" dirty="0" smtClean="0"/>
              <a:t>Can start glyphs at a sub-pixel boundary</a:t>
            </a:r>
          </a:p>
          <a:p>
            <a:pPr lvl="1"/>
            <a:r>
              <a:rPr lang="en-US" dirty="0" smtClean="0"/>
              <a:t>Enables more even spacing between glyphs</a:t>
            </a:r>
          </a:p>
          <a:p>
            <a:pPr lvl="1"/>
            <a:r>
              <a:rPr lang="en-US" dirty="0" smtClean="0"/>
              <a:t>Smoother scrolling and text rotation</a:t>
            </a:r>
            <a:endParaRPr lang="en-US" dirty="0"/>
          </a:p>
        </p:txBody>
      </p:sp>
      <p:pic>
        <p:nvPicPr>
          <p:cNvPr id="1031" name="Picture 7"/>
          <p:cNvPicPr>
            <a:picLocks noChangeAspect="1" noChangeArrowheads="1"/>
          </p:cNvPicPr>
          <p:nvPr/>
        </p:nvPicPr>
        <p:blipFill>
          <a:blip r:embed="rId3"/>
          <a:srcRect/>
          <a:stretch>
            <a:fillRect/>
          </a:stretch>
        </p:blipFill>
        <p:spPr bwMode="auto">
          <a:xfrm>
            <a:off x="642910" y="2500306"/>
            <a:ext cx="7858125" cy="3810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ClearType</a:t>
            </a:r>
            <a:endParaRPr lang="en-US" dirty="0"/>
          </a:p>
        </p:txBody>
      </p:sp>
      <p:pic>
        <p:nvPicPr>
          <p:cNvPr id="2050" name="Picture 2"/>
          <p:cNvPicPr>
            <a:picLocks noChangeAspect="1" noChangeArrowheads="1"/>
          </p:cNvPicPr>
          <p:nvPr/>
        </p:nvPicPr>
        <p:blipFill>
          <a:blip r:embed="rId3"/>
          <a:srcRect/>
          <a:stretch>
            <a:fillRect/>
          </a:stretch>
        </p:blipFill>
        <p:spPr bwMode="auto">
          <a:xfrm>
            <a:off x="252426" y="950474"/>
            <a:ext cx="6105524" cy="5407484"/>
          </a:xfrm>
          <a:prstGeom prst="rect">
            <a:avLst/>
          </a:prstGeom>
          <a:noFill/>
          <a:ln w="9525">
            <a:noFill/>
            <a:miter lim="800000"/>
            <a:headEnd/>
            <a:tailEnd/>
          </a:ln>
          <a:effectLst/>
        </p:spPr>
      </p:pic>
      <p:sp>
        <p:nvSpPr>
          <p:cNvPr id="5" name="Text Placeholder 2"/>
          <p:cNvSpPr>
            <a:spLocks noGrp="1"/>
          </p:cNvSpPr>
          <p:nvPr>
            <p:ph type="body" sz="quarter" idx="10"/>
          </p:nvPr>
        </p:nvSpPr>
        <p:spPr>
          <a:xfrm>
            <a:off x="6357950" y="785794"/>
            <a:ext cx="2666960" cy="5500726"/>
          </a:xfrm>
        </p:spPr>
        <p:txBody>
          <a:bodyPr>
            <a:normAutofit/>
          </a:bodyPr>
          <a:lstStyle/>
          <a:p>
            <a:pPr>
              <a:buNone/>
            </a:pPr>
            <a:r>
              <a:rPr lang="en-US" sz="2800" dirty="0" smtClean="0"/>
              <a:t>	In GDI, </a:t>
            </a:r>
            <a:r>
              <a:rPr lang="en-US" sz="2800" dirty="0" err="1" smtClean="0"/>
              <a:t>ClearType</a:t>
            </a:r>
            <a:r>
              <a:rPr lang="en-US" sz="2800" dirty="0" smtClean="0"/>
              <a:t> only works in the x-direction</a:t>
            </a:r>
          </a:p>
          <a:p>
            <a:pPr>
              <a:buNone/>
            </a:pPr>
            <a:endParaRPr lang="en-US" sz="2800" dirty="0" smtClean="0"/>
          </a:p>
          <a:p>
            <a:pPr>
              <a:buNone/>
            </a:pPr>
            <a:r>
              <a:rPr lang="en-US" sz="2800" dirty="0" smtClean="0"/>
              <a:t>	</a:t>
            </a:r>
            <a:r>
              <a:rPr lang="en-US" sz="2800" dirty="0" err="1" smtClean="0"/>
              <a:t>DirectWrite</a:t>
            </a:r>
            <a:r>
              <a:rPr lang="en-US" sz="2800" dirty="0" smtClean="0"/>
              <a:t> also smoothes text in the y-direction by blending</a:t>
            </a:r>
          </a:p>
          <a:p>
            <a:endParaRPr lang="en-US" sz="2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4290"/>
            <a:ext cx="8382000" cy="664797"/>
          </a:xfrm>
        </p:spPr>
        <p:txBody>
          <a:bodyPr>
            <a:normAutofit/>
          </a:bodyPr>
          <a:lstStyle/>
          <a:p>
            <a:r>
              <a:rPr smtClean="0"/>
              <a:t>DirectWrite API Basic Usage</a:t>
            </a:r>
            <a:endParaRPr lang="en-US" dirty="0"/>
          </a:p>
        </p:txBody>
      </p:sp>
      <p:sp>
        <p:nvSpPr>
          <p:cNvPr id="4" name="Text Placeholder 2"/>
          <p:cNvSpPr>
            <a:spLocks noGrp="1"/>
          </p:cNvSpPr>
          <p:nvPr>
            <p:ph type="body" sz="quarter" idx="10"/>
          </p:nvPr>
        </p:nvSpPr>
        <p:spPr>
          <a:xfrm>
            <a:off x="500034" y="1076969"/>
            <a:ext cx="8286808" cy="5495303"/>
          </a:xfrm>
        </p:spPr>
        <p:txBody>
          <a:bodyPr>
            <a:normAutofit/>
          </a:bodyPr>
          <a:lstStyle/>
          <a:p>
            <a:r>
              <a:rPr lang="en-US" dirty="0" smtClean="0"/>
              <a:t>Create factory object</a:t>
            </a:r>
          </a:p>
          <a:p>
            <a:pPr lvl="1"/>
            <a:r>
              <a:rPr lang="en-US" sz="2700" dirty="0" err="1" smtClean="0">
                <a:solidFill>
                  <a:schemeClr val="accent3"/>
                </a:solidFill>
                <a:effectLst>
                  <a:outerShdw blurRad="38100" dist="38100" dir="2700000" algn="tl">
                    <a:srgbClr val="000000">
                      <a:alpha val="43137"/>
                    </a:srgbClr>
                  </a:outerShdw>
                </a:effectLst>
                <a:latin typeface="Consolas" pitchFamily="49" charset="0"/>
              </a:rPr>
              <a:t>DWriteCreateFactory</a:t>
            </a:r>
            <a:r>
              <a:rPr lang="en-US" sz="2700" dirty="0" smtClean="0"/>
              <a:t> </a:t>
            </a:r>
            <a:r>
              <a:rPr lang="en-US" sz="2700" dirty="0" smtClean="0">
                <a:sym typeface="Wingdings" pitchFamily="2" charset="2"/>
              </a:rPr>
              <a:t> </a:t>
            </a:r>
            <a:r>
              <a:rPr lang="en-US" sz="2700" dirty="0" err="1" smtClean="0">
                <a:solidFill>
                  <a:schemeClr val="accent3"/>
                </a:solidFill>
                <a:effectLst>
                  <a:outerShdw blurRad="38100" dist="38100" dir="2700000" algn="tl">
                    <a:srgbClr val="000000">
                      <a:alpha val="43137"/>
                    </a:srgbClr>
                  </a:outerShdw>
                </a:effectLst>
                <a:latin typeface="Consolas" pitchFamily="49" charset="0"/>
                <a:sym typeface="Wingdings" pitchFamily="2" charset="2"/>
              </a:rPr>
              <a:t>IDWriteFactory</a:t>
            </a:r>
            <a:endParaRPr lang="en-US" sz="2700" dirty="0" smtClean="0">
              <a:solidFill>
                <a:schemeClr val="accent3"/>
              </a:solidFill>
              <a:effectLst>
                <a:outerShdw blurRad="38100" dist="38100" dir="2700000" algn="tl">
                  <a:srgbClr val="000000">
                    <a:alpha val="43137"/>
                  </a:srgbClr>
                </a:outerShdw>
              </a:effectLst>
              <a:latin typeface="Consolas" pitchFamily="49" charset="0"/>
              <a:sym typeface="Wingdings" pitchFamily="2" charset="2"/>
            </a:endParaRPr>
          </a:p>
          <a:p>
            <a:pPr lvl="1"/>
            <a:r>
              <a:rPr lang="en-US" dirty="0" smtClean="0">
                <a:sym typeface="Wingdings" pitchFamily="2" charset="2"/>
              </a:rPr>
              <a:t>Factory creates all other objects</a:t>
            </a:r>
          </a:p>
          <a:p>
            <a:r>
              <a:rPr lang="en-US" dirty="0" smtClean="0"/>
              <a:t>Create text format</a:t>
            </a:r>
          </a:p>
          <a:p>
            <a:pPr lvl="1"/>
            <a:r>
              <a:rPr lang="en-US" dirty="0" err="1" smtClean="0">
                <a:solidFill>
                  <a:schemeClr val="accent3"/>
                </a:solidFill>
                <a:effectLst>
                  <a:outerShdw blurRad="38100" dist="38100" dir="2700000" algn="tl">
                    <a:srgbClr val="000000">
                      <a:alpha val="43137"/>
                    </a:srgbClr>
                  </a:outerShdw>
                </a:effectLst>
                <a:latin typeface="Consolas" pitchFamily="49" charset="0"/>
                <a:sym typeface="Wingdings" pitchFamily="2" charset="2"/>
              </a:rPr>
              <a:t>IDWriteTextFormat</a:t>
            </a:r>
            <a:endParaRPr lang="en-US" dirty="0" smtClean="0">
              <a:solidFill>
                <a:schemeClr val="accent3"/>
              </a:solidFill>
              <a:effectLst>
                <a:outerShdw blurRad="38100" dist="38100" dir="2700000" algn="tl">
                  <a:srgbClr val="000000">
                    <a:alpha val="43137"/>
                  </a:srgbClr>
                </a:outerShdw>
              </a:effectLst>
              <a:latin typeface="Consolas" pitchFamily="49" charset="0"/>
              <a:sym typeface="Wingdings" pitchFamily="2" charset="2"/>
            </a:endParaRPr>
          </a:p>
          <a:p>
            <a:pPr lvl="1"/>
            <a:r>
              <a:rPr lang="en-US" dirty="0" smtClean="0"/>
              <a:t>Specifies paragraph formatting attributes</a:t>
            </a:r>
          </a:p>
          <a:p>
            <a:r>
              <a:rPr lang="en-US" dirty="0" smtClean="0"/>
              <a:t>Create layout</a:t>
            </a:r>
          </a:p>
          <a:p>
            <a:pPr lvl="1"/>
            <a:r>
              <a:rPr lang="en-US" dirty="0" err="1" smtClean="0">
                <a:solidFill>
                  <a:schemeClr val="accent3"/>
                </a:solidFill>
                <a:effectLst>
                  <a:outerShdw blurRad="38100" dist="38100" dir="2700000" algn="tl">
                    <a:srgbClr val="000000">
                      <a:alpha val="43137"/>
                    </a:srgbClr>
                  </a:outerShdw>
                </a:effectLst>
                <a:latin typeface="Consolas" pitchFamily="49" charset="0"/>
                <a:sym typeface="Wingdings" pitchFamily="2" charset="2"/>
              </a:rPr>
              <a:t>IDWriteTextLayout</a:t>
            </a:r>
            <a:endParaRPr lang="en-US" dirty="0" smtClean="0">
              <a:solidFill>
                <a:schemeClr val="accent3"/>
              </a:solidFill>
              <a:effectLst>
                <a:outerShdw blurRad="38100" dist="38100" dir="2700000" algn="tl">
                  <a:srgbClr val="000000">
                    <a:alpha val="43137"/>
                  </a:srgbClr>
                </a:outerShdw>
              </a:effectLst>
              <a:latin typeface="Consolas" pitchFamily="49" charset="0"/>
              <a:sym typeface="Wingdings" pitchFamily="2" charset="2"/>
            </a:endParaRPr>
          </a:p>
          <a:p>
            <a:pPr lvl="1"/>
            <a:r>
              <a:rPr lang="en-US" dirty="0" smtClean="0">
                <a:sym typeface="Wingdings" pitchFamily="2" charset="2"/>
              </a:rPr>
              <a:t>Applies format to string given layout rectangle</a:t>
            </a:r>
          </a:p>
          <a:p>
            <a:r>
              <a:rPr lang="en-US" dirty="0" smtClean="0"/>
              <a:t>Draw layout to render target</a:t>
            </a:r>
          </a:p>
          <a:p>
            <a:pPr lvl="1"/>
            <a:r>
              <a:rPr lang="en-US" dirty="0" smtClean="0">
                <a:solidFill>
                  <a:schemeClr val="accent3"/>
                </a:solidFill>
                <a:effectLst>
                  <a:outerShdw blurRad="38100" dist="38100" dir="2700000" algn="tl">
                    <a:srgbClr val="000000">
                      <a:alpha val="43137"/>
                    </a:srgbClr>
                  </a:outerShdw>
                </a:effectLst>
                <a:latin typeface="Consolas" pitchFamily="49" charset="0"/>
                <a:sym typeface="Wingdings" pitchFamily="2" charset="2"/>
              </a:rPr>
              <a:t>ID2D1RenderTarget::</a:t>
            </a:r>
            <a:r>
              <a:rPr lang="en-US" dirty="0" err="1" smtClean="0">
                <a:solidFill>
                  <a:schemeClr val="accent3"/>
                </a:solidFill>
                <a:effectLst>
                  <a:outerShdw blurRad="38100" dist="38100" dir="2700000" algn="tl">
                    <a:srgbClr val="000000">
                      <a:alpha val="43137"/>
                    </a:srgbClr>
                  </a:outerShdw>
                </a:effectLst>
                <a:latin typeface="Consolas" pitchFamily="49" charset="0"/>
                <a:sym typeface="Wingdings" pitchFamily="2" charset="2"/>
              </a:rPr>
              <a:t>DrawTextLayout</a:t>
            </a:r>
            <a:r>
              <a:rPr lang="en-US" dirty="0" smtClean="0">
                <a:solidFill>
                  <a:schemeClr val="accent3"/>
                </a:solidFill>
                <a:effectLst>
                  <a:outerShdw blurRad="38100" dist="38100" dir="2700000" algn="tl">
                    <a:srgbClr val="000000">
                      <a:alpha val="43137"/>
                    </a:srgbClr>
                  </a:outerShdw>
                </a:effectLst>
                <a:latin typeface="Consolas" pitchFamily="49" charset="0"/>
                <a:sym typeface="Wingdings" pitchFamily="2" charset="2"/>
              </a:rPr>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a:t>DirectWrite API Basic Usage</a:t>
            </a:r>
            <a:endParaRPr lang="en-US" dirty="0"/>
          </a:p>
        </p:txBody>
      </p:sp>
      <p:sp>
        <p:nvSpPr>
          <p:cNvPr id="5" name="Text Placeholder 4"/>
          <p:cNvSpPr>
            <a:spLocks noGrp="1"/>
          </p:cNvSpPr>
          <p:nvPr>
            <p:ph type="body" sz="quarter" idx="10"/>
          </p:nvPr>
        </p:nvSpPr>
        <p:spPr>
          <a:xfrm>
            <a:off x="722313" y="1905001"/>
            <a:ext cx="8040688" cy="4001095"/>
          </a:xfrm>
        </p:spPr>
        <p:txBody>
          <a:bodyPr/>
          <a:lstStyle/>
          <a:p>
            <a:r>
              <a:rPr lang="en-US" sz="2000" dirty="0" smtClean="0"/>
              <a:t>HRESULT hr;</a:t>
            </a:r>
          </a:p>
          <a:p>
            <a:r>
              <a:rPr lang="en-US" sz="2000" dirty="0" smtClean="0"/>
              <a:t>ID2D1Factory *pD2DFactory;</a:t>
            </a:r>
          </a:p>
          <a:p>
            <a:r>
              <a:rPr lang="en-US" sz="2000" dirty="0" err="1" smtClean="0"/>
              <a:t>IDWriteFactory</a:t>
            </a:r>
            <a:r>
              <a:rPr lang="en-US" sz="2000" dirty="0" smtClean="0"/>
              <a:t> *</a:t>
            </a:r>
            <a:r>
              <a:rPr lang="en-US" sz="2000" dirty="0" err="1" smtClean="0"/>
              <a:t>pDWFactory</a:t>
            </a:r>
            <a:r>
              <a:rPr lang="en-US" sz="2000" dirty="0" smtClean="0"/>
              <a:t>;</a:t>
            </a:r>
          </a:p>
          <a:p>
            <a:r>
              <a:rPr lang="en-US" sz="2000" dirty="0" smtClean="0"/>
              <a:t>D2D1CreateFactory(D2D1_FACTORY_TYPE_SINGLE_THREADED,</a:t>
            </a:r>
          </a:p>
          <a:p>
            <a:r>
              <a:rPr lang="en-US" sz="2000" dirty="0" smtClean="0"/>
              <a:t>        &amp;pD2DFactory);</a:t>
            </a:r>
          </a:p>
          <a:p>
            <a:endParaRPr lang="en-US" sz="2000" dirty="0" smtClean="0"/>
          </a:p>
          <a:p>
            <a:r>
              <a:rPr lang="en-US" sz="2000" dirty="0" err="1" smtClean="0"/>
              <a:t>DWriteCreateFactory</a:t>
            </a:r>
            <a:r>
              <a:rPr lang="en-US" sz="2000" dirty="0" smtClean="0"/>
              <a:t>(DWRITE_FACTORY_TYPE_SHARED,</a:t>
            </a:r>
          </a:p>
          <a:p>
            <a:r>
              <a:rPr lang="en-US" sz="2000" dirty="0" smtClean="0"/>
              <a:t>    __</a:t>
            </a:r>
            <a:r>
              <a:rPr lang="en-US" sz="2000" dirty="0" err="1" smtClean="0"/>
              <a:t>uuidof</a:t>
            </a:r>
            <a:r>
              <a:rPr lang="en-US" sz="2000" dirty="0" smtClean="0"/>
              <a:t>(</a:t>
            </a:r>
            <a:r>
              <a:rPr lang="en-US" sz="2000" dirty="0" err="1" smtClean="0"/>
              <a:t>IDWriteFactory</a:t>
            </a:r>
            <a:r>
              <a:rPr lang="en-US" sz="2000" dirty="0" smtClean="0"/>
              <a:t>),</a:t>
            </a:r>
          </a:p>
          <a:p>
            <a:r>
              <a:rPr lang="en-US" sz="2000" dirty="0" smtClean="0"/>
              <a:t>    </a:t>
            </a:r>
            <a:r>
              <a:rPr lang="en-US" sz="2000" dirty="0" err="1" smtClean="0"/>
              <a:t>reinterpret_cast</a:t>
            </a:r>
            <a:r>
              <a:rPr lang="en-US" sz="2000" dirty="0" smtClean="0"/>
              <a:t>&lt;</a:t>
            </a:r>
            <a:r>
              <a:rPr lang="en-US" sz="2000" dirty="0" err="1" smtClean="0"/>
              <a:t>IUnknown</a:t>
            </a:r>
            <a:r>
              <a:rPr lang="en-US" sz="2000" dirty="0" smtClean="0"/>
              <a:t>**&gt;(&amp;</a:t>
            </a:r>
            <a:r>
              <a:rPr lang="en-US" sz="2000" dirty="0" err="1" smtClean="0"/>
              <a:t>pDWFactory</a:t>
            </a:r>
            <a:r>
              <a:rPr lang="en-US" sz="2000" dirty="0" smtClean="0"/>
              <a:t>));</a:t>
            </a:r>
          </a:p>
          <a:p>
            <a:endParaRPr lang="en-US" sz="2000" dirty="0" smtClean="0"/>
          </a:p>
          <a:p>
            <a:r>
              <a:rPr lang="en-US" sz="2000" dirty="0" smtClean="0"/>
              <a:t>LPWSTR </a:t>
            </a:r>
            <a:r>
              <a:rPr lang="en-US" sz="2000" dirty="0" err="1" smtClean="0"/>
              <a:t>wszText</a:t>
            </a:r>
            <a:r>
              <a:rPr lang="en-US" sz="2000" dirty="0" smtClean="0"/>
              <a:t> = </a:t>
            </a:r>
            <a:r>
              <a:rPr lang="en-US" sz="2000" dirty="0" err="1" smtClean="0"/>
              <a:t>L"Hello</a:t>
            </a:r>
            <a:r>
              <a:rPr lang="en-US" sz="2000" dirty="0" smtClean="0"/>
              <a:t> World using </a:t>
            </a:r>
            <a:r>
              <a:rPr lang="en-US" sz="2000" dirty="0" err="1" smtClean="0"/>
              <a:t>DirectWrite</a:t>
            </a:r>
            <a:r>
              <a:rPr lang="en-US" sz="2000" dirty="0" smtClean="0"/>
              <a:t>!";</a:t>
            </a:r>
          </a:p>
          <a:p>
            <a:r>
              <a:rPr lang="en-US" sz="2000" dirty="0" smtClean="0"/>
              <a:t>UINT32 </a:t>
            </a:r>
            <a:r>
              <a:rPr lang="en-US" sz="2000" dirty="0" err="1" smtClean="0"/>
              <a:t>cTextLength</a:t>
            </a:r>
            <a:r>
              <a:rPr lang="en-US" sz="2000" dirty="0" smtClean="0"/>
              <a:t> = </a:t>
            </a:r>
            <a:r>
              <a:rPr lang="en-US" sz="2000" dirty="0" err="1" smtClean="0"/>
              <a:t>wcslen</a:t>
            </a:r>
            <a:r>
              <a:rPr lang="en-US" sz="2000" dirty="0" smtClean="0"/>
              <a:t>(</a:t>
            </a:r>
            <a:r>
              <a:rPr lang="en-US" sz="2000" dirty="0" err="1" smtClean="0"/>
              <a:t>wszText</a:t>
            </a:r>
            <a:r>
              <a:rPr lang="en-US" sz="2000" dirty="0" smtClean="0"/>
              <a:t>);</a:t>
            </a:r>
            <a:endParaRPr lang="en-US" sz="20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a:t>DirectWrite API Basic Usage</a:t>
            </a:r>
            <a:endParaRPr lang="en-US" dirty="0"/>
          </a:p>
        </p:txBody>
      </p:sp>
      <p:sp>
        <p:nvSpPr>
          <p:cNvPr id="5" name="Text Placeholder 4"/>
          <p:cNvSpPr>
            <a:spLocks noGrp="1"/>
          </p:cNvSpPr>
          <p:nvPr>
            <p:ph type="body" sz="quarter" idx="10"/>
          </p:nvPr>
        </p:nvSpPr>
        <p:spPr>
          <a:xfrm>
            <a:off x="722313" y="1905001"/>
            <a:ext cx="8040688" cy="3877985"/>
          </a:xfrm>
        </p:spPr>
        <p:txBody>
          <a:bodyPr/>
          <a:lstStyle/>
          <a:p>
            <a:r>
              <a:rPr lang="en-US" sz="2000" dirty="0" err="1" smtClean="0"/>
              <a:t>IDWriteTextFormat</a:t>
            </a:r>
            <a:r>
              <a:rPr lang="en-US" sz="2000" dirty="0" smtClean="0"/>
              <a:t> *</a:t>
            </a:r>
            <a:r>
              <a:rPr lang="en-US" sz="2000" dirty="0" err="1" smtClean="0"/>
              <a:t>pTextFormat</a:t>
            </a:r>
            <a:r>
              <a:rPr lang="en-US" sz="2000" dirty="0" smtClean="0"/>
              <a:t>;</a:t>
            </a:r>
          </a:p>
          <a:p>
            <a:r>
              <a:rPr lang="en-US" sz="2000" dirty="0" err="1" smtClean="0"/>
              <a:t>pDWFactory</a:t>
            </a:r>
            <a:r>
              <a:rPr lang="en-US" sz="2000" dirty="0" smtClean="0"/>
              <a:t>-&gt;</a:t>
            </a:r>
            <a:r>
              <a:rPr lang="en-US" sz="2000" dirty="0" err="1" smtClean="0"/>
              <a:t>CreateTextFormat</a:t>
            </a:r>
            <a:r>
              <a:rPr lang="en-US" sz="2000" dirty="0" smtClean="0"/>
              <a:t>(</a:t>
            </a:r>
            <a:r>
              <a:rPr lang="en-US" sz="2000" dirty="0" err="1" smtClean="0"/>
              <a:t>L"Gabriola</a:t>
            </a:r>
            <a:r>
              <a:rPr lang="en-US" sz="2000" dirty="0" smtClean="0"/>
              <a:t>", NULL, 	DWRITE_FONT_WEIGHT_REGULAR,</a:t>
            </a:r>
          </a:p>
          <a:p>
            <a:r>
              <a:rPr lang="en-US" sz="2000" dirty="0" smtClean="0"/>
              <a:t>	DWRITE_FONT_STYLE_NORMAL, 	DWRITE_FONT_STRETCH_NORMAL,</a:t>
            </a:r>
          </a:p>
          <a:p>
            <a:r>
              <a:rPr lang="en-US" sz="2000" dirty="0" smtClean="0"/>
              <a:t>      72.0f, </a:t>
            </a:r>
            <a:r>
              <a:rPr lang="en-US" sz="2000" dirty="0" err="1" smtClean="0"/>
              <a:t>L"en</a:t>
            </a:r>
            <a:r>
              <a:rPr lang="en-US" sz="2000" dirty="0" smtClean="0"/>
              <a:t>-us", &amp;</a:t>
            </a:r>
            <a:r>
              <a:rPr lang="en-US" sz="2000" dirty="0" err="1" smtClean="0"/>
              <a:t>pTextFormat</a:t>
            </a:r>
            <a:r>
              <a:rPr lang="en-US" sz="2000" dirty="0" smtClean="0"/>
              <a:t>);</a:t>
            </a:r>
          </a:p>
          <a:p>
            <a:endParaRPr lang="en-US" sz="2000" dirty="0" smtClean="0"/>
          </a:p>
          <a:p>
            <a:r>
              <a:rPr lang="en-US" sz="2000" dirty="0" smtClean="0"/>
              <a:t>hr = </a:t>
            </a:r>
            <a:r>
              <a:rPr lang="en-US" sz="2000" dirty="0" err="1" smtClean="0"/>
              <a:t>pTextFormat</a:t>
            </a:r>
            <a:r>
              <a:rPr lang="en-US" sz="2000" dirty="0" smtClean="0"/>
              <a:t>-&gt;</a:t>
            </a:r>
            <a:r>
              <a:rPr lang="en-US" sz="2000" dirty="0" err="1" smtClean="0"/>
              <a:t>SetTextAlignment</a:t>
            </a:r>
            <a:r>
              <a:rPr lang="en-US" sz="2000" dirty="0" smtClean="0"/>
              <a:t>(</a:t>
            </a:r>
          </a:p>
          <a:p>
            <a:r>
              <a:rPr lang="en-US" sz="2000" dirty="0" smtClean="0"/>
              <a:t>	DWRITE_TEXT_ALIGNMENT_CENTER);    </a:t>
            </a:r>
          </a:p>
          <a:p>
            <a:endParaRPr lang="en-US" sz="2000" dirty="0" smtClean="0"/>
          </a:p>
          <a:p>
            <a:r>
              <a:rPr lang="en-US" sz="2000" dirty="0" smtClean="0"/>
              <a:t>hr = </a:t>
            </a:r>
            <a:r>
              <a:rPr lang="en-US" sz="2000" dirty="0" err="1" smtClean="0"/>
              <a:t>pTextFormat</a:t>
            </a:r>
            <a:r>
              <a:rPr lang="en-US" sz="2000" dirty="0" smtClean="0"/>
              <a:t>-&gt;</a:t>
            </a:r>
            <a:r>
              <a:rPr lang="en-US" sz="2000" dirty="0" err="1" smtClean="0"/>
              <a:t>SetParagraphAlignment</a:t>
            </a:r>
            <a:r>
              <a:rPr lang="en-US" sz="2000" dirty="0" smtClean="0"/>
              <a:t>(</a:t>
            </a:r>
          </a:p>
          <a:p>
            <a:r>
              <a:rPr lang="en-US" sz="2000" dirty="0" smtClean="0"/>
              <a:t>	DWRITE_PARAGRAPH_ALIGNMENT_CENTER);</a:t>
            </a:r>
            <a:endParaRPr lang="en-US" sz="2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052596"/>
          </a:xfrm>
        </p:spPr>
        <p:txBody>
          <a:bodyPr/>
          <a:lstStyle/>
          <a:p>
            <a:r>
              <a:rPr/>
              <a:t>DirectWrite API Basic Usage</a:t>
            </a:r>
            <a:br>
              <a:rPr/>
            </a:br>
            <a:r>
              <a:rPr sz="2800"/>
              <a:t> WM_PAINT code</a:t>
            </a:r>
            <a:endParaRPr lang="en-US" dirty="0"/>
          </a:p>
        </p:txBody>
      </p:sp>
      <p:sp>
        <p:nvSpPr>
          <p:cNvPr id="5" name="Text Placeholder 4"/>
          <p:cNvSpPr>
            <a:spLocks noGrp="1"/>
          </p:cNvSpPr>
          <p:nvPr>
            <p:ph type="body" sz="quarter" idx="10"/>
          </p:nvPr>
        </p:nvSpPr>
        <p:spPr>
          <a:xfrm>
            <a:off x="722313" y="1905001"/>
            <a:ext cx="8040688" cy="4678204"/>
          </a:xfrm>
        </p:spPr>
        <p:txBody>
          <a:bodyPr/>
          <a:lstStyle/>
          <a:p>
            <a:r>
              <a:rPr lang="en-US" sz="2000" dirty="0" smtClean="0"/>
              <a:t>RECT </a:t>
            </a:r>
            <a:r>
              <a:rPr lang="en-US" sz="2000" dirty="0" err="1" smtClean="0"/>
              <a:t>rc</a:t>
            </a:r>
            <a:r>
              <a:rPr lang="en-US" sz="2000" dirty="0" smtClean="0"/>
              <a:t>; </a:t>
            </a:r>
          </a:p>
          <a:p>
            <a:r>
              <a:rPr lang="en-US" sz="2000" dirty="0" err="1" smtClean="0"/>
              <a:t>GetClientRect</a:t>
            </a:r>
            <a:r>
              <a:rPr lang="en-US" sz="2000" dirty="0" smtClean="0"/>
              <a:t>(</a:t>
            </a:r>
            <a:r>
              <a:rPr lang="en-US" sz="2000" dirty="0" err="1" smtClean="0"/>
              <a:t>m_hwnd</a:t>
            </a:r>
            <a:r>
              <a:rPr lang="en-US" sz="2000" dirty="0" smtClean="0"/>
              <a:t>, &amp;</a:t>
            </a:r>
            <a:r>
              <a:rPr lang="en-US" sz="2000" dirty="0" err="1" smtClean="0"/>
              <a:t>rc</a:t>
            </a:r>
            <a:r>
              <a:rPr lang="en-US" sz="2000" dirty="0" smtClean="0"/>
              <a:t>);</a:t>
            </a:r>
          </a:p>
          <a:p>
            <a:r>
              <a:rPr lang="en-US" sz="2000" dirty="0" smtClean="0"/>
              <a:t>D2D1_SIZE_U size = D2D1::</a:t>
            </a:r>
            <a:r>
              <a:rPr lang="en-US" sz="2000" dirty="0" err="1" smtClean="0"/>
              <a:t>SizeU</a:t>
            </a:r>
            <a:r>
              <a:rPr lang="en-US" sz="2000" dirty="0" smtClean="0"/>
              <a:t>(</a:t>
            </a:r>
            <a:r>
              <a:rPr lang="en-US" sz="2000" dirty="0" err="1" smtClean="0"/>
              <a:t>rc.right</a:t>
            </a:r>
            <a:r>
              <a:rPr lang="en-US" sz="2000" dirty="0" smtClean="0"/>
              <a:t> - </a:t>
            </a:r>
            <a:r>
              <a:rPr lang="en-US" sz="2000" dirty="0" err="1" smtClean="0"/>
              <a:t>rc.left</a:t>
            </a:r>
            <a:r>
              <a:rPr lang="en-US" sz="2000" dirty="0" smtClean="0"/>
              <a:t>,</a:t>
            </a:r>
          </a:p>
          <a:p>
            <a:r>
              <a:rPr lang="en-US" sz="2000" dirty="0" smtClean="0"/>
              <a:t>    </a:t>
            </a:r>
            <a:r>
              <a:rPr lang="en-US" sz="2000" dirty="0" err="1" smtClean="0"/>
              <a:t>rc.bottom</a:t>
            </a:r>
            <a:r>
              <a:rPr lang="en-US" sz="2000" dirty="0" smtClean="0"/>
              <a:t> - </a:t>
            </a:r>
            <a:r>
              <a:rPr lang="en-US" sz="2000" dirty="0" err="1" smtClean="0"/>
              <a:t>rc.top</a:t>
            </a:r>
            <a:r>
              <a:rPr lang="en-US" sz="2000" dirty="0" smtClean="0"/>
              <a:t>);</a:t>
            </a:r>
          </a:p>
          <a:p>
            <a:endParaRPr lang="en-US" sz="2000" dirty="0" smtClean="0"/>
          </a:p>
          <a:p>
            <a:r>
              <a:rPr lang="en-US" sz="2000" dirty="0" smtClean="0"/>
              <a:t>ID2D1HwndRenderTarget *</a:t>
            </a:r>
            <a:r>
              <a:rPr lang="en-US" sz="2000" dirty="0" err="1" smtClean="0"/>
              <a:t>pRT</a:t>
            </a:r>
            <a:r>
              <a:rPr lang="en-US" sz="2000" dirty="0" smtClean="0"/>
              <a:t>;</a:t>
            </a:r>
          </a:p>
          <a:p>
            <a:r>
              <a:rPr lang="en-US" sz="2000" dirty="0" smtClean="0"/>
              <a:t>hr = pD2DFactory-&gt;</a:t>
            </a:r>
            <a:r>
              <a:rPr lang="en-US" sz="2000" dirty="0" err="1" smtClean="0"/>
              <a:t>CreateHwndRenderTarget</a:t>
            </a:r>
            <a:r>
              <a:rPr lang="en-US" sz="2000" dirty="0" smtClean="0"/>
              <a:t>(</a:t>
            </a:r>
          </a:p>
          <a:p>
            <a:r>
              <a:rPr lang="en-US" sz="2000" dirty="0" smtClean="0"/>
              <a:t>    D2D1::</a:t>
            </a:r>
            <a:r>
              <a:rPr lang="en-US" sz="2000" dirty="0" err="1" smtClean="0"/>
              <a:t>RenderTargetProperties</a:t>
            </a:r>
            <a:r>
              <a:rPr lang="en-US" sz="2000" dirty="0" smtClean="0"/>
              <a:t>(),</a:t>
            </a:r>
          </a:p>
          <a:p>
            <a:r>
              <a:rPr lang="en-US" sz="2000" dirty="0" smtClean="0"/>
              <a:t>    D2D1::</a:t>
            </a:r>
            <a:r>
              <a:rPr lang="en-US" sz="2000" dirty="0" err="1" smtClean="0"/>
              <a:t>HwndRenderTargetProperties</a:t>
            </a:r>
            <a:r>
              <a:rPr lang="en-US" sz="2000" dirty="0" smtClean="0"/>
              <a:t>(</a:t>
            </a:r>
            <a:r>
              <a:rPr lang="en-US" sz="2000" dirty="0" err="1" smtClean="0"/>
              <a:t>m_hwnd</a:t>
            </a:r>
            <a:r>
              <a:rPr lang="en-US" sz="2000" dirty="0" smtClean="0"/>
              <a:t>, size),</a:t>
            </a:r>
          </a:p>
          <a:p>
            <a:r>
              <a:rPr lang="en-US" sz="2000" dirty="0" smtClean="0"/>
              <a:t>            &amp;</a:t>
            </a:r>
            <a:r>
              <a:rPr lang="en-US" sz="2000" dirty="0" err="1" smtClean="0"/>
              <a:t>pRT</a:t>
            </a:r>
            <a:r>
              <a:rPr lang="en-US" sz="2000" dirty="0" smtClean="0"/>
              <a:t>);</a:t>
            </a:r>
          </a:p>
          <a:p>
            <a:endParaRPr lang="en-US" sz="2000" dirty="0" smtClean="0"/>
          </a:p>
          <a:p>
            <a:r>
              <a:rPr lang="en-US" sz="2000" dirty="0" smtClean="0"/>
              <a:t>ID2D1SolidColorBrush *</a:t>
            </a:r>
            <a:r>
              <a:rPr lang="en-US" sz="2000" dirty="0" err="1" smtClean="0"/>
              <a:t>pBlackBrush</a:t>
            </a:r>
            <a:r>
              <a:rPr lang="en-US" sz="2000" dirty="0" smtClean="0"/>
              <a:t>;</a:t>
            </a:r>
          </a:p>
          <a:p>
            <a:r>
              <a:rPr lang="en-US" sz="2000" dirty="0" smtClean="0"/>
              <a:t>hr = </a:t>
            </a:r>
            <a:r>
              <a:rPr lang="en-US" sz="2000" dirty="0" err="1" smtClean="0"/>
              <a:t>pRT</a:t>
            </a:r>
            <a:r>
              <a:rPr lang="en-US" sz="2000" dirty="0" smtClean="0"/>
              <a:t>-&gt;</a:t>
            </a:r>
            <a:r>
              <a:rPr lang="en-US" sz="2000" dirty="0" err="1" smtClean="0"/>
              <a:t>CreateSolidColorBrush</a:t>
            </a:r>
            <a:r>
              <a:rPr lang="en-US" sz="2000" dirty="0" smtClean="0"/>
              <a:t>(D2D1::</a:t>
            </a:r>
            <a:r>
              <a:rPr lang="en-US" sz="2000" dirty="0" err="1" smtClean="0"/>
              <a:t>ColorF</a:t>
            </a:r>
            <a:r>
              <a:rPr lang="en-US" sz="2000" dirty="0" smtClean="0"/>
              <a:t>(</a:t>
            </a:r>
          </a:p>
          <a:p>
            <a:r>
              <a:rPr lang="en-US" sz="2000" dirty="0" smtClean="0"/>
              <a:t>    D2D1::</a:t>
            </a:r>
            <a:r>
              <a:rPr lang="en-US" sz="2000" dirty="0" err="1" smtClean="0"/>
              <a:t>ColorF</a:t>
            </a:r>
            <a:r>
              <a:rPr lang="en-US" sz="2000" dirty="0" smtClean="0"/>
              <a:t>::Black), &amp;</a:t>
            </a:r>
            <a:r>
              <a:rPr lang="en-US" sz="2000" dirty="0" err="1" smtClean="0"/>
              <a:t>pBlackBrush</a:t>
            </a:r>
            <a:r>
              <a:rPr lang="en-US" sz="2000" dirty="0" smtClean="0"/>
              <a:t>);</a:t>
            </a:r>
            <a:endParaRPr lang="en-US" sz="20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1052596"/>
          </a:xfrm>
        </p:spPr>
        <p:txBody>
          <a:bodyPr/>
          <a:lstStyle/>
          <a:p>
            <a:r>
              <a:rPr spc="-150">
                <a:latin typeface="Segoe"/>
              </a:rPr>
              <a:t>DirectWrite API Basic Usage</a:t>
            </a:r>
            <a:r>
              <a:rPr smtClean="0"/>
              <a:t/>
            </a:r>
            <a:br>
              <a:rPr smtClean="0"/>
            </a:br>
            <a:r>
              <a:rPr sz="2800"/>
              <a:t> WM_PAINT code</a:t>
            </a:r>
            <a:endParaRPr lang="en-US" sz="2800" dirty="0"/>
          </a:p>
        </p:txBody>
      </p:sp>
      <p:sp>
        <p:nvSpPr>
          <p:cNvPr id="5" name="Text Placeholder 4"/>
          <p:cNvSpPr>
            <a:spLocks noGrp="1"/>
          </p:cNvSpPr>
          <p:nvPr>
            <p:ph type="body" sz="quarter" idx="10"/>
          </p:nvPr>
        </p:nvSpPr>
        <p:spPr>
          <a:xfrm>
            <a:off x="722313" y="1905001"/>
            <a:ext cx="8040688" cy="4955203"/>
          </a:xfrm>
        </p:spPr>
        <p:txBody>
          <a:bodyPr/>
          <a:lstStyle/>
          <a:p>
            <a:r>
              <a:rPr lang="en-US" sz="2000" dirty="0" smtClean="0"/>
              <a:t>if (!(</a:t>
            </a:r>
            <a:r>
              <a:rPr lang="en-US" sz="2000" dirty="0" err="1" smtClean="0"/>
              <a:t>pRT</a:t>
            </a:r>
            <a:r>
              <a:rPr lang="en-US" sz="2000" dirty="0" smtClean="0"/>
              <a:t>-&gt;</a:t>
            </a:r>
            <a:r>
              <a:rPr lang="en-US" sz="2000" dirty="0" err="1" smtClean="0"/>
              <a:t>CheckWindowState</a:t>
            </a:r>
            <a:r>
              <a:rPr lang="en-US" sz="2000" dirty="0" smtClean="0"/>
              <a:t>() &amp; 	D2D1_WINDOW_STATE_OCCLUDED))</a:t>
            </a:r>
          </a:p>
          <a:p>
            <a:r>
              <a:rPr lang="en-US" sz="2000" dirty="0" smtClean="0"/>
              <a:t>{</a:t>
            </a:r>
          </a:p>
          <a:p>
            <a:r>
              <a:rPr lang="en-US" sz="2000" dirty="0" smtClean="0"/>
              <a:t>   </a:t>
            </a:r>
            <a:r>
              <a:rPr lang="en-US" sz="2000" dirty="0" err="1" smtClean="0"/>
              <a:t>pRT</a:t>
            </a:r>
            <a:r>
              <a:rPr lang="en-US" sz="2000" dirty="0" smtClean="0"/>
              <a:t>-&gt;</a:t>
            </a:r>
            <a:r>
              <a:rPr lang="en-US" sz="2000" dirty="0" err="1" smtClean="0"/>
              <a:t>BeginDraw</a:t>
            </a:r>
            <a:r>
              <a:rPr lang="en-US" sz="2000" dirty="0" smtClean="0"/>
              <a:t>();</a:t>
            </a:r>
          </a:p>
          <a:p>
            <a:r>
              <a:rPr lang="en-US" sz="2000" dirty="0" smtClean="0"/>
              <a:t>   </a:t>
            </a:r>
            <a:r>
              <a:rPr lang="en-US" sz="2000" dirty="0" err="1" smtClean="0"/>
              <a:t>pRT</a:t>
            </a:r>
            <a:r>
              <a:rPr lang="en-US" sz="2000" dirty="0" smtClean="0"/>
              <a:t>-&gt;</a:t>
            </a:r>
            <a:r>
              <a:rPr lang="en-US" sz="2000" dirty="0" err="1" smtClean="0"/>
              <a:t>SetTransform</a:t>
            </a:r>
            <a:r>
              <a:rPr lang="en-US" sz="2000" dirty="0" smtClean="0"/>
              <a:t>(D2D1::Matrix3x2F::Identity());</a:t>
            </a:r>
          </a:p>
          <a:p>
            <a:r>
              <a:rPr lang="en-US" sz="2000" dirty="0" smtClean="0"/>
              <a:t>   </a:t>
            </a:r>
            <a:r>
              <a:rPr lang="en-US" sz="2000" dirty="0" err="1" smtClean="0"/>
              <a:t>pRT</a:t>
            </a:r>
            <a:r>
              <a:rPr lang="en-US" sz="2000" dirty="0" smtClean="0"/>
              <a:t>-&gt;Clear(D2D1::</a:t>
            </a:r>
            <a:r>
              <a:rPr lang="en-US" sz="2000" dirty="0" err="1" smtClean="0"/>
              <a:t>ColorF</a:t>
            </a:r>
            <a:r>
              <a:rPr lang="en-US" sz="2000" dirty="0" smtClean="0"/>
              <a:t>(D2D1::</a:t>
            </a:r>
            <a:r>
              <a:rPr lang="en-US" sz="2000" dirty="0" err="1" smtClean="0"/>
              <a:t>ColorF</a:t>
            </a:r>
            <a:r>
              <a:rPr lang="en-US" sz="2000" dirty="0" smtClean="0"/>
              <a:t>::White));</a:t>
            </a:r>
          </a:p>
          <a:p>
            <a:r>
              <a:rPr lang="en-US" sz="2000" dirty="0" smtClean="0"/>
              <a:t>   D2D1_RECT_F </a:t>
            </a:r>
            <a:r>
              <a:rPr lang="en-US" sz="2000" dirty="0" err="1" smtClean="0"/>
              <a:t>layoutRect</a:t>
            </a:r>
            <a:r>
              <a:rPr lang="en-US" sz="2000" dirty="0" smtClean="0"/>
              <a:t> = D2D1::</a:t>
            </a:r>
            <a:r>
              <a:rPr lang="en-US" sz="2000" dirty="0" err="1" smtClean="0"/>
              <a:t>RectF</a:t>
            </a:r>
            <a:r>
              <a:rPr lang="en-US" sz="2000" dirty="0" smtClean="0"/>
              <a:t>(</a:t>
            </a:r>
          </a:p>
          <a:p>
            <a:r>
              <a:rPr lang="en-US" sz="2000" dirty="0" smtClean="0"/>
              <a:t>      (float) </a:t>
            </a:r>
            <a:r>
              <a:rPr lang="en-US" sz="2000" dirty="0" err="1" smtClean="0"/>
              <a:t>rc.top</a:t>
            </a:r>
            <a:r>
              <a:rPr lang="en-US" sz="2000" dirty="0" smtClean="0"/>
              <a:t>, (float) </a:t>
            </a:r>
            <a:r>
              <a:rPr lang="en-US" sz="2000" dirty="0" err="1" smtClean="0"/>
              <a:t>rc.left</a:t>
            </a:r>
            <a:r>
              <a:rPr lang="en-US" sz="2000" dirty="0" smtClean="0"/>
              <a:t>,</a:t>
            </a:r>
          </a:p>
          <a:p>
            <a:r>
              <a:rPr lang="en-US" sz="2000" dirty="0" smtClean="0"/>
              <a:t> 	(float) (</a:t>
            </a:r>
            <a:r>
              <a:rPr lang="en-US" sz="2000" dirty="0" err="1" smtClean="0"/>
              <a:t>rc.right</a:t>
            </a:r>
            <a:r>
              <a:rPr lang="en-US" sz="2000" dirty="0" smtClean="0"/>
              <a:t> - </a:t>
            </a:r>
            <a:r>
              <a:rPr lang="en-US" sz="2000" dirty="0" err="1" smtClean="0"/>
              <a:t>rc.left</a:t>
            </a:r>
            <a:r>
              <a:rPr lang="en-US" sz="2000" dirty="0" smtClean="0"/>
              <a:t>),</a:t>
            </a:r>
          </a:p>
          <a:p>
            <a:r>
              <a:rPr lang="en-US" sz="2000" dirty="0" smtClean="0"/>
              <a:t>	(float) (</a:t>
            </a:r>
            <a:r>
              <a:rPr lang="en-US" sz="2000" dirty="0" err="1" smtClean="0"/>
              <a:t>rc.bottom</a:t>
            </a:r>
            <a:r>
              <a:rPr lang="en-US" sz="2000" dirty="0" smtClean="0"/>
              <a:t> - </a:t>
            </a:r>
            <a:r>
              <a:rPr lang="en-US" sz="2000" dirty="0" err="1" smtClean="0"/>
              <a:t>rc.top</a:t>
            </a:r>
            <a:r>
              <a:rPr lang="en-US" sz="2000" dirty="0" smtClean="0"/>
              <a:t>));</a:t>
            </a:r>
          </a:p>
          <a:p>
            <a:r>
              <a:rPr lang="en-US" sz="2000" dirty="0" smtClean="0"/>
              <a:t>	</a:t>
            </a:r>
          </a:p>
          <a:p>
            <a:r>
              <a:rPr lang="en-US" sz="2000" dirty="0" smtClean="0"/>
              <a:t>   </a:t>
            </a:r>
            <a:r>
              <a:rPr lang="en-US" sz="2000" dirty="0" err="1" smtClean="0"/>
              <a:t>pRT</a:t>
            </a:r>
            <a:r>
              <a:rPr lang="en-US" sz="2000" dirty="0" smtClean="0"/>
              <a:t>-&gt;</a:t>
            </a:r>
            <a:r>
              <a:rPr lang="en-US" sz="2000" dirty="0" err="1" smtClean="0"/>
              <a:t>DrawText</a:t>
            </a:r>
            <a:r>
              <a:rPr lang="en-US" sz="2000" dirty="0" smtClean="0"/>
              <a:t>(</a:t>
            </a:r>
            <a:r>
              <a:rPr lang="en-US" sz="2000" dirty="0" err="1" smtClean="0"/>
              <a:t>wszText</a:t>
            </a:r>
            <a:r>
              <a:rPr lang="en-US" sz="2000" dirty="0" smtClean="0"/>
              <a:t>, </a:t>
            </a:r>
            <a:r>
              <a:rPr lang="en-US" sz="2000" dirty="0" err="1" smtClean="0"/>
              <a:t>cTextLength</a:t>
            </a:r>
            <a:r>
              <a:rPr lang="en-US" sz="2000" dirty="0" smtClean="0"/>
              <a:t>,</a:t>
            </a:r>
          </a:p>
          <a:p>
            <a:r>
              <a:rPr lang="en-US" sz="2000" dirty="0" smtClean="0"/>
              <a:t>      </a:t>
            </a:r>
            <a:r>
              <a:rPr lang="en-US" sz="2000" dirty="0" err="1" smtClean="0"/>
              <a:t>pTextFormat</a:t>
            </a:r>
            <a:r>
              <a:rPr lang="en-US" sz="2000" dirty="0" smtClean="0"/>
              <a:t>, </a:t>
            </a:r>
            <a:r>
              <a:rPr lang="en-US" sz="2000" dirty="0" err="1" smtClean="0"/>
              <a:t>layoutRect</a:t>
            </a:r>
            <a:r>
              <a:rPr lang="en-US" sz="2000" dirty="0" smtClean="0"/>
              <a:t>, </a:t>
            </a:r>
            <a:r>
              <a:rPr lang="en-US" sz="2000" dirty="0" err="1" smtClean="0"/>
              <a:t>pBlackBrush</a:t>
            </a:r>
            <a:r>
              <a:rPr lang="en-US" sz="2000" dirty="0" smtClean="0"/>
              <a:t>);	</a:t>
            </a:r>
          </a:p>
          <a:p>
            <a:r>
              <a:rPr lang="en-US" sz="2000" dirty="0" smtClean="0"/>
              <a:t>   hr = </a:t>
            </a:r>
            <a:r>
              <a:rPr lang="en-US" sz="2000" dirty="0" err="1" smtClean="0"/>
              <a:t>pRT</a:t>
            </a:r>
            <a:r>
              <a:rPr lang="en-US" sz="2000" dirty="0" smtClean="0"/>
              <a:t>-&gt;</a:t>
            </a:r>
            <a:r>
              <a:rPr lang="en-US" sz="2000" dirty="0" err="1" smtClean="0"/>
              <a:t>EndDraw</a:t>
            </a:r>
            <a:r>
              <a:rPr lang="en-US" sz="2000" dirty="0" smtClean="0"/>
              <a:t>();</a:t>
            </a:r>
          </a:p>
          <a:p>
            <a:r>
              <a:rPr lang="en-US" sz="2000" dirty="0" smtClean="0"/>
              <a:t>}</a:t>
            </a:r>
            <a:endParaRPr lang="en-US" sz="20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DirectWrite API Font System</a:t>
            </a:r>
            <a:endParaRPr lang="en-US" dirty="0"/>
          </a:p>
        </p:txBody>
      </p:sp>
      <p:sp>
        <p:nvSpPr>
          <p:cNvPr id="4" name="Text Placeholder 2"/>
          <p:cNvSpPr>
            <a:spLocks noGrp="1"/>
          </p:cNvSpPr>
          <p:nvPr>
            <p:ph type="body" sz="quarter" idx="10"/>
          </p:nvPr>
        </p:nvSpPr>
        <p:spPr>
          <a:xfrm>
            <a:off x="730044" y="1411553"/>
            <a:ext cx="7672004" cy="4912114"/>
          </a:xfrm>
        </p:spPr>
        <p:txBody>
          <a:bodyPr/>
          <a:lstStyle/>
          <a:p>
            <a:r>
              <a:rPr lang="en-US" dirty="0" smtClean="0"/>
              <a:t>Collection (</a:t>
            </a:r>
            <a:r>
              <a:rPr lang="en-US"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IDWriteFontCollection</a:t>
            </a:r>
            <a:r>
              <a:rPr lang="en-US" dirty="0" smtClean="0"/>
              <a:t>)</a:t>
            </a:r>
          </a:p>
          <a:p>
            <a:pPr lvl="1"/>
            <a:r>
              <a:rPr lang="en-US" dirty="0" smtClean="0"/>
              <a:t>System collection:  installed fonts</a:t>
            </a:r>
          </a:p>
          <a:p>
            <a:r>
              <a:rPr lang="en-US" dirty="0" smtClean="0"/>
              <a:t>Family (</a:t>
            </a:r>
            <a:r>
              <a:rPr lang="en-US"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IDWriteFontFamily</a:t>
            </a:r>
            <a:r>
              <a:rPr lang="en-US" dirty="0" smtClean="0"/>
              <a:t>)</a:t>
            </a:r>
          </a:p>
          <a:p>
            <a:pPr lvl="1"/>
            <a:r>
              <a:rPr lang="en-US" dirty="0" smtClean="0"/>
              <a:t>Set of stylistically-related fonts</a:t>
            </a:r>
          </a:p>
          <a:p>
            <a:pPr lvl="1"/>
            <a:r>
              <a:rPr lang="en-US" dirty="0" smtClean="0"/>
              <a:t>For example, Franklin Gothic</a:t>
            </a:r>
          </a:p>
          <a:p>
            <a:r>
              <a:rPr lang="en-US" dirty="0" smtClean="0"/>
              <a:t>Font (</a:t>
            </a:r>
            <a:r>
              <a:rPr lang="en-US"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a:t>
            </a:r>
            <a:r>
              <a:rPr lang="en-US" dirty="0" smtClean="0"/>
              <a:t>)</a:t>
            </a:r>
          </a:p>
          <a:p>
            <a:pPr lvl="1"/>
            <a:r>
              <a:rPr lang="en-US" dirty="0" smtClean="0"/>
              <a:t>Provides font metrics and information</a:t>
            </a:r>
          </a:p>
          <a:p>
            <a:pPr lvl="1"/>
            <a:r>
              <a:rPr lang="en-US" dirty="0" smtClean="0"/>
              <a:t>For example, Franklin Gothic, Bold, Italic</a:t>
            </a:r>
          </a:p>
          <a:p>
            <a:r>
              <a:rPr lang="en-US" dirty="0" smtClean="0"/>
              <a:t>Font face (</a:t>
            </a:r>
            <a:r>
              <a:rPr lang="en-US"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IDWriteFontFace</a:t>
            </a:r>
            <a:r>
              <a:rPr lang="en-US" dirty="0" smtClean="0"/>
              <a:t>)</a:t>
            </a:r>
          </a:p>
          <a:p>
            <a:pPr lvl="1"/>
            <a:r>
              <a:rPr lang="en-US" dirty="0" smtClean="0"/>
              <a:t>Glyph metrics, rasterization, and outlines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Rendering with Direct2D</a:t>
            </a:r>
            <a:endParaRPr lang="en-US" dirty="0"/>
          </a:p>
        </p:txBody>
      </p:sp>
      <p:sp>
        <p:nvSpPr>
          <p:cNvPr id="5" name="Content Placeholder 2"/>
          <p:cNvSpPr>
            <a:spLocks noGrp="1"/>
          </p:cNvSpPr>
          <p:nvPr>
            <p:ph type="body" sz="quarter" idx="10"/>
          </p:nvPr>
        </p:nvSpPr>
        <p:spPr>
          <a:xfrm>
            <a:off x="730250" y="1411288"/>
            <a:ext cx="7672388" cy="3797963"/>
          </a:xfrm>
        </p:spPr>
        <p:txBody>
          <a:bodyPr/>
          <a:lstStyle/>
          <a:p>
            <a:pPr>
              <a:defRPr/>
            </a:pPr>
            <a:r>
              <a:rPr lang="en-US" dirty="0" smtClean="0"/>
              <a:t>Draw with </a:t>
            </a:r>
            <a:r>
              <a:rPr lang="en-US" dirty="0" smtClean="0">
                <a:solidFill>
                  <a:schemeClr val="accent3"/>
                </a:solidFill>
                <a:effectLst>
                  <a:outerShdw blurRad="38100" dist="38100" dir="2700000" algn="tl">
                    <a:srgbClr val="000000">
                      <a:alpha val="43137"/>
                    </a:srgbClr>
                  </a:outerShdw>
                </a:effectLst>
                <a:latin typeface="Consolas" pitchFamily="49" charset="0"/>
              </a:rPr>
              <a:t>ID2D1RenderTarget</a:t>
            </a:r>
            <a:r>
              <a:rPr lang="en-US" dirty="0" smtClean="0"/>
              <a:t> methods</a:t>
            </a:r>
          </a:p>
          <a:p>
            <a:pPr lvl="1">
              <a:defRPr/>
            </a:pPr>
            <a:r>
              <a:rPr lang="en-US" dirty="0" err="1" smtClean="0">
                <a:solidFill>
                  <a:schemeClr val="accent3"/>
                </a:solidFill>
                <a:effectLst>
                  <a:outerShdw blurRad="38100" dist="38100" dir="2700000" algn="tl">
                    <a:srgbClr val="000000">
                      <a:alpha val="43137"/>
                    </a:srgbClr>
                  </a:outerShdw>
                </a:effectLst>
                <a:latin typeface="Consolas" pitchFamily="49" charset="0"/>
              </a:rPr>
              <a:t>DrawText</a:t>
            </a:r>
            <a:r>
              <a:rPr lang="en-US" dirty="0" smtClean="0">
                <a:solidFill>
                  <a:schemeClr val="accent3"/>
                </a:solidFill>
                <a:effectLst>
                  <a:outerShdw blurRad="38100" dist="38100" dir="2700000" algn="tl">
                    <a:srgbClr val="000000">
                      <a:alpha val="43137"/>
                    </a:srgbClr>
                  </a:outerShdw>
                </a:effectLst>
                <a:latin typeface="Consolas" pitchFamily="49" charset="0"/>
              </a:rPr>
              <a:t>()</a:t>
            </a:r>
            <a:r>
              <a:rPr lang="en-US" dirty="0" smtClean="0"/>
              <a:t> for simple UI text</a:t>
            </a:r>
          </a:p>
          <a:p>
            <a:pPr lvl="1">
              <a:defRPr/>
            </a:pPr>
            <a:r>
              <a:rPr lang="en-US" dirty="0" err="1" smtClean="0">
                <a:solidFill>
                  <a:schemeClr val="accent3"/>
                </a:solidFill>
                <a:effectLst>
                  <a:outerShdw blurRad="38100" dist="38100" dir="2700000" algn="tl">
                    <a:srgbClr val="000000">
                      <a:alpha val="43137"/>
                    </a:srgbClr>
                  </a:outerShdw>
                </a:effectLst>
                <a:latin typeface="Consolas" pitchFamily="49" charset="0"/>
              </a:rPr>
              <a:t>DrawTextLayout</a:t>
            </a:r>
            <a:r>
              <a:rPr lang="en-US" dirty="0" smtClean="0">
                <a:solidFill>
                  <a:schemeClr val="accent3"/>
                </a:solidFill>
                <a:effectLst>
                  <a:outerShdw blurRad="38100" dist="38100" dir="2700000" algn="tl">
                    <a:srgbClr val="000000">
                      <a:alpha val="43137"/>
                    </a:srgbClr>
                  </a:outerShdw>
                </a:effectLst>
                <a:latin typeface="Consolas" pitchFamily="49" charset="0"/>
              </a:rPr>
              <a:t>()</a:t>
            </a:r>
            <a:r>
              <a:rPr lang="en-US" dirty="0" smtClean="0"/>
              <a:t> for cached layouts</a:t>
            </a:r>
          </a:p>
          <a:p>
            <a:pPr lvl="1">
              <a:defRPr/>
            </a:pPr>
            <a:r>
              <a:rPr lang="en-US" dirty="0" err="1" smtClean="0">
                <a:solidFill>
                  <a:schemeClr val="accent3"/>
                </a:solidFill>
                <a:effectLst>
                  <a:outerShdw blurRad="38100" dist="38100" dir="2700000" algn="tl">
                    <a:srgbClr val="000000">
                      <a:alpha val="43137"/>
                    </a:srgbClr>
                  </a:outerShdw>
                </a:effectLst>
                <a:latin typeface="Consolas" pitchFamily="49" charset="0"/>
              </a:rPr>
              <a:t>DrawGlyphRun</a:t>
            </a:r>
            <a:r>
              <a:rPr lang="en-US" dirty="0" smtClean="0">
                <a:solidFill>
                  <a:schemeClr val="accent3"/>
                </a:solidFill>
                <a:effectLst>
                  <a:outerShdw blurRad="38100" dist="38100" dir="2700000" algn="tl">
                    <a:srgbClr val="000000">
                      <a:alpha val="43137"/>
                    </a:srgbClr>
                  </a:outerShdw>
                </a:effectLst>
                <a:latin typeface="Consolas" pitchFamily="49" charset="0"/>
              </a:rPr>
              <a:t>()</a:t>
            </a:r>
            <a:r>
              <a:rPr lang="en-US" dirty="0" smtClean="0"/>
              <a:t> for custom layouts</a:t>
            </a:r>
          </a:p>
          <a:p>
            <a:pPr>
              <a:defRPr/>
            </a:pPr>
            <a:r>
              <a:rPr lang="en-US" dirty="0" smtClean="0"/>
              <a:t>Create geometry from glyph run</a:t>
            </a:r>
          </a:p>
          <a:p>
            <a:pPr lvl="1">
              <a:defRPr/>
            </a:pPr>
            <a:r>
              <a:rPr lang="en-US" spc="-150" dirty="0" err="1" smtClean="0">
                <a:solidFill>
                  <a:schemeClr val="accent3"/>
                </a:solidFill>
                <a:effectLst>
                  <a:outerShdw blurRad="38100" dist="38100" dir="2700000" algn="tl">
                    <a:srgbClr val="000000">
                      <a:alpha val="43137"/>
                    </a:srgbClr>
                  </a:outerShdw>
                </a:effectLst>
                <a:latin typeface="Consolas" pitchFamily="49" charset="0"/>
              </a:rPr>
              <a:t>IDWriteFontFace</a:t>
            </a:r>
            <a:r>
              <a:rPr lang="en-US" spc="-150" dirty="0" smtClean="0">
                <a:solidFill>
                  <a:schemeClr val="accent3"/>
                </a:solidFill>
                <a:effectLst>
                  <a:outerShdw blurRad="38100" dist="38100" dir="2700000" algn="tl">
                    <a:srgbClr val="000000">
                      <a:alpha val="43137"/>
                    </a:srgbClr>
                  </a:outerShdw>
                </a:effectLst>
                <a:latin typeface="Consolas" pitchFamily="49" charset="0"/>
              </a:rPr>
              <a:t>::</a:t>
            </a:r>
            <a:r>
              <a:rPr lang="en-US" spc="-150" dirty="0" err="1" smtClean="0">
                <a:solidFill>
                  <a:schemeClr val="accent3"/>
                </a:solidFill>
                <a:effectLst>
                  <a:outerShdw blurRad="38100" dist="38100" dir="2700000" algn="tl">
                    <a:srgbClr val="000000">
                      <a:alpha val="43137"/>
                    </a:srgbClr>
                  </a:outerShdw>
                </a:effectLst>
                <a:latin typeface="Consolas" pitchFamily="49" charset="0"/>
              </a:rPr>
              <a:t>GetGlyphRunOutline</a:t>
            </a:r>
            <a:r>
              <a:rPr lang="en-US" spc="-150" dirty="0" smtClean="0">
                <a:solidFill>
                  <a:schemeClr val="accent3"/>
                </a:solidFill>
                <a:effectLst>
                  <a:outerShdw blurRad="38100" dist="38100" dir="2700000" algn="tl">
                    <a:srgbClr val="000000">
                      <a:alpha val="43137"/>
                    </a:srgbClr>
                  </a:outerShdw>
                </a:effectLst>
                <a:latin typeface="Consolas" pitchFamily="49" charset="0"/>
              </a:rPr>
              <a:t>()</a:t>
            </a:r>
            <a:endParaRPr lang="en-US" sz="2400" spc="-150" dirty="0" smtClean="0">
              <a:solidFill>
                <a:schemeClr val="accent3"/>
              </a:solidFill>
              <a:effectLst>
                <a:outerShdw blurRad="38100" dist="38100" dir="2700000" algn="tl">
                  <a:srgbClr val="000000">
                    <a:alpha val="43137"/>
                  </a:srgbClr>
                </a:outerShdw>
              </a:effectLst>
              <a:latin typeface="Consolas" pitchFamily="49" charset="0"/>
            </a:endParaRPr>
          </a:p>
          <a:p>
            <a:pPr lvl="1">
              <a:defRPr/>
            </a:pPr>
            <a:r>
              <a:rPr lang="en-US" dirty="0" smtClean="0"/>
              <a:t>Accepts </a:t>
            </a:r>
            <a:r>
              <a:rPr lang="en-US" dirty="0" smtClean="0">
                <a:solidFill>
                  <a:schemeClr val="accent3"/>
                </a:solidFill>
                <a:effectLst>
                  <a:outerShdw blurRad="38100" dist="38100" dir="2700000" algn="tl">
                    <a:srgbClr val="000000">
                      <a:alpha val="43137"/>
                    </a:srgbClr>
                  </a:outerShdw>
                </a:effectLst>
                <a:latin typeface="Consolas" pitchFamily="49" charset="0"/>
              </a:rPr>
              <a:t>ID2D1GeometrySink</a:t>
            </a:r>
            <a:endParaRPr lang="en-US"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Custom Rendering</a:t>
            </a:r>
            <a:endParaRPr lang="en-US" dirty="0"/>
          </a:p>
        </p:txBody>
      </p:sp>
      <p:sp>
        <p:nvSpPr>
          <p:cNvPr id="3" name="Text Placeholder 2"/>
          <p:cNvSpPr>
            <a:spLocks noGrp="1"/>
          </p:cNvSpPr>
          <p:nvPr>
            <p:ph type="body" sz="quarter" idx="10"/>
          </p:nvPr>
        </p:nvSpPr>
        <p:spPr>
          <a:xfrm>
            <a:off x="381000" y="1411552"/>
            <a:ext cx="8382000" cy="4803530"/>
          </a:xfrm>
        </p:spPr>
        <p:txBody>
          <a:bodyPr>
            <a:normAutofit/>
          </a:bodyPr>
          <a:lstStyle/>
          <a:p>
            <a:r>
              <a:rPr lang="en-US" dirty="0" smtClean="0"/>
              <a:t>Create objects</a:t>
            </a:r>
          </a:p>
          <a:p>
            <a:pPr lvl="1"/>
            <a:r>
              <a:rPr lang="en-US" dirty="0" smtClean="0"/>
              <a:t>Factory, text format, layout</a:t>
            </a:r>
          </a:p>
          <a:p>
            <a:pPr lvl="1"/>
            <a:r>
              <a:rPr lang="en-US" dirty="0" smtClean="0"/>
              <a:t>Custom renderer (</a:t>
            </a:r>
            <a:r>
              <a:rPr lang="en-US"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IDWriteTextRenderer</a:t>
            </a:r>
            <a:r>
              <a:rPr lang="en-US" dirty="0" smtClean="0"/>
              <a:t>)</a:t>
            </a:r>
          </a:p>
          <a:p>
            <a:r>
              <a:rPr lang="en-US" dirty="0" smtClean="0"/>
              <a:t>Render layout with renderer</a:t>
            </a:r>
          </a:p>
          <a:p>
            <a:pPr lvl="1"/>
            <a:r>
              <a:rPr lang="en-US"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IDWriteTextLayout</a:t>
            </a:r>
            <a:r>
              <a:rPr lang="en-US"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::Draw()</a:t>
            </a:r>
            <a:endParaRPr lang="en-US" dirty="0" smtClean="0"/>
          </a:p>
          <a:p>
            <a:r>
              <a:rPr lang="en-US" dirty="0" smtClean="0"/>
              <a:t>Get glyph run outline at each call back</a:t>
            </a:r>
          </a:p>
          <a:p>
            <a:pPr lvl="1"/>
            <a:r>
              <a:rPr lang="en-US" spc="-150" dirty="0" err="1" smtClean="0">
                <a:solidFill>
                  <a:schemeClr val="accent3"/>
                </a:solidFill>
                <a:effectLst>
                  <a:outerShdw blurRad="38100" dist="38100" dir="2700000" algn="tl">
                    <a:srgbClr val="000000">
                      <a:alpha val="43137"/>
                    </a:srgbClr>
                  </a:outerShdw>
                </a:effectLst>
                <a:latin typeface="Consolas" pitchFamily="49" charset="0"/>
              </a:rPr>
              <a:t>IDWriteFontFace</a:t>
            </a:r>
            <a:r>
              <a:rPr lang="en-US" spc="-150" dirty="0" smtClean="0">
                <a:solidFill>
                  <a:schemeClr val="accent3"/>
                </a:solidFill>
                <a:effectLst>
                  <a:outerShdw blurRad="38100" dist="38100" dir="2700000" algn="tl">
                    <a:srgbClr val="000000">
                      <a:alpha val="43137"/>
                    </a:srgbClr>
                  </a:outerShdw>
                </a:effectLst>
                <a:latin typeface="Consolas" pitchFamily="49" charset="0"/>
              </a:rPr>
              <a:t>::</a:t>
            </a:r>
            <a:r>
              <a:rPr lang="en-US" spc="-150" dirty="0" err="1" smtClean="0">
                <a:solidFill>
                  <a:schemeClr val="accent3"/>
                </a:solidFill>
                <a:effectLst>
                  <a:outerShdw blurRad="38100" dist="38100" dir="2700000" algn="tl">
                    <a:srgbClr val="000000">
                      <a:alpha val="43137"/>
                    </a:srgbClr>
                  </a:outerShdw>
                </a:effectLst>
                <a:latin typeface="Consolas" pitchFamily="49" charset="0"/>
              </a:rPr>
              <a:t>GetGlyphRunOutline</a:t>
            </a:r>
            <a:r>
              <a:rPr lang="en-US" spc="-150" dirty="0" smtClean="0">
                <a:solidFill>
                  <a:schemeClr val="accent3"/>
                </a:solidFill>
                <a:effectLst>
                  <a:outerShdw blurRad="38100" dist="38100" dir="2700000" algn="tl">
                    <a:srgbClr val="000000">
                      <a:alpha val="43137"/>
                    </a:srgbClr>
                  </a:outerShdw>
                </a:effectLst>
                <a:latin typeface="Consolas" pitchFamily="49" charset="0"/>
              </a:rPr>
              <a:t>()</a:t>
            </a:r>
            <a:endParaRPr lang="en-US" dirty="0" smtClean="0">
              <a:solidFill>
                <a:schemeClr val="accent3"/>
              </a:solidFill>
              <a:effectLst>
                <a:outerShdw blurRad="38100" dist="38100" dir="2700000" algn="tl">
                  <a:srgbClr val="000000">
                    <a:alpha val="43137"/>
                  </a:srgbClr>
                </a:outerShdw>
              </a:effectLst>
              <a:latin typeface="Consolas" pitchFamily="49" charset="0"/>
            </a:endParaRPr>
          </a:p>
          <a:p>
            <a:r>
              <a:rPr lang="en-US" dirty="0" smtClean="0"/>
              <a:t>Draw geometry with Direct2D</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Windows </a:t>
            </a:r>
            <a:r>
              <a:rPr smtClean="0"/>
              <a:t>7</a:t>
            </a:r>
            <a:r>
              <a:rPr/>
              <a:t>:</a:t>
            </a:r>
            <a:r>
              <a:rPr smtClean="0"/>
              <a:t> </a:t>
            </a:r>
            <a:r>
              <a:rPr/>
              <a:t>Usage of </a:t>
            </a:r>
            <a:r>
              <a:rPr smtClean="0"/>
              <a:t>the </a:t>
            </a:r>
            <a:r>
              <a:rPr/>
              <a:t>GPU</a:t>
            </a:r>
            <a:endParaRPr lang="en-US" dirty="0"/>
          </a:p>
        </p:txBody>
      </p:sp>
      <p:sp>
        <p:nvSpPr>
          <p:cNvPr id="3" name="Text Placeholder 2"/>
          <p:cNvSpPr>
            <a:spLocks noGrp="1"/>
          </p:cNvSpPr>
          <p:nvPr>
            <p:ph type="body" sz="quarter" idx="10"/>
          </p:nvPr>
        </p:nvSpPr>
        <p:spPr>
          <a:xfrm>
            <a:off x="381000" y="928670"/>
            <a:ext cx="8382000" cy="5453801"/>
          </a:xfrm>
        </p:spPr>
        <p:txBody>
          <a:bodyPr/>
          <a:lstStyle/>
          <a:p>
            <a:r>
              <a:rPr lang="en-US" sz="2800" dirty="0" smtClean="0"/>
              <a:t>Continues from Windows Vista</a:t>
            </a:r>
            <a:r>
              <a:rPr lang="en-US" sz="2800" baseline="30000" dirty="0" smtClean="0"/>
              <a:t>®</a:t>
            </a:r>
            <a:endParaRPr lang="en-US" sz="2800" dirty="0" smtClean="0"/>
          </a:p>
          <a:p>
            <a:pPr lvl="1"/>
            <a:r>
              <a:rPr lang="en-US" sz="2400" dirty="0" smtClean="0"/>
              <a:t>Windows Media Center UI, video playback </a:t>
            </a:r>
          </a:p>
          <a:p>
            <a:pPr lvl="1"/>
            <a:r>
              <a:rPr lang="en-US" sz="2400" dirty="0" smtClean="0"/>
              <a:t>Desktop Window Manager (DWM)</a:t>
            </a:r>
          </a:p>
          <a:p>
            <a:r>
              <a:rPr lang="en-US" sz="2800" dirty="0" smtClean="0"/>
              <a:t>Windows 7 DWM uses Direct3D 10.1 API</a:t>
            </a:r>
          </a:p>
          <a:p>
            <a:pPr lvl="1"/>
            <a:r>
              <a:rPr lang="en-US" sz="2400" dirty="0" smtClean="0"/>
              <a:t>Scales in performance all the way from low-end integrated to high-end GPUs</a:t>
            </a:r>
          </a:p>
          <a:p>
            <a:pPr lvl="1"/>
            <a:r>
              <a:rPr lang="en-US" sz="2400" dirty="0" smtClean="0"/>
              <a:t>Uses </a:t>
            </a:r>
            <a:r>
              <a:rPr lang="en-US" sz="2400" dirty="0" err="1" smtClean="0"/>
              <a:t>shaders</a:t>
            </a:r>
            <a:r>
              <a:rPr lang="en-US" sz="2400" dirty="0" smtClean="0"/>
              <a:t> for blurs in the glass</a:t>
            </a:r>
          </a:p>
          <a:p>
            <a:pPr lvl="1"/>
            <a:r>
              <a:rPr lang="en-US" sz="2400" dirty="0" smtClean="0"/>
              <a:t>Cuts memory consumption by 50% per window by optimizing DWM</a:t>
            </a:r>
          </a:p>
          <a:p>
            <a:pPr lvl="1"/>
            <a:r>
              <a:rPr lang="en-US" sz="2400" dirty="0" smtClean="0"/>
              <a:t>Provides more and richer animations of the thumbnails</a:t>
            </a:r>
          </a:p>
          <a:p>
            <a:r>
              <a:rPr lang="en-US" dirty="0" smtClean="0"/>
              <a:t>Major area of improvements</a:t>
            </a:r>
          </a:p>
          <a:p>
            <a:pPr lvl="1"/>
            <a:r>
              <a:rPr lang="en-US" sz="2400" dirty="0" smtClean="0"/>
              <a:t>High DPI</a:t>
            </a:r>
          </a:p>
          <a:p>
            <a:pPr lvl="1"/>
            <a:r>
              <a:rPr lang="en-US" sz="2400" dirty="0" smtClean="0"/>
              <a:t>High color</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Interoperability Services</a:t>
            </a:r>
            <a:endParaRPr lang="en-US" dirty="0"/>
          </a:p>
        </p:txBody>
      </p:sp>
      <p:sp>
        <p:nvSpPr>
          <p:cNvPr id="3" name="Text Placeholder 2"/>
          <p:cNvSpPr>
            <a:spLocks noGrp="1"/>
          </p:cNvSpPr>
          <p:nvPr>
            <p:ph type="body" sz="quarter" idx="10"/>
          </p:nvPr>
        </p:nvSpPr>
        <p:spPr>
          <a:xfrm>
            <a:off x="381000" y="1411552"/>
            <a:ext cx="8382000" cy="4874968"/>
          </a:xfrm>
        </p:spPr>
        <p:txBody>
          <a:bodyPr>
            <a:normAutofit/>
          </a:bodyPr>
          <a:lstStyle/>
          <a:p>
            <a:pPr>
              <a:defRPr/>
            </a:pPr>
            <a:r>
              <a:rPr lang="en-US" sz="2400" dirty="0" smtClean="0"/>
              <a:t>GDI-compatible metrics and </a:t>
            </a:r>
            <a:r>
              <a:rPr lang="en-US" sz="2400" dirty="0" err="1" smtClean="0"/>
              <a:t>rasterization</a:t>
            </a:r>
            <a:endParaRPr lang="en-US" sz="16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endParaRPr>
          </a:p>
          <a:p>
            <a:pPr>
              <a:defRPr/>
            </a:pPr>
            <a:r>
              <a:rPr lang="en-US" sz="24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HFONT</a:t>
            </a:r>
            <a:r>
              <a:rPr lang="en-US" sz="2400" dirty="0" smtClean="0"/>
              <a:t> from </a:t>
            </a:r>
            <a:r>
              <a:rPr lang="en-US" sz="2400"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a:t>
            </a:r>
            <a:r>
              <a:rPr lang="en-US" sz="24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IDWriteFontFace</a:t>
            </a:r>
            <a:endParaRPr lang="en-US" sz="24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endParaRPr>
          </a:p>
          <a:p>
            <a:pPr lvl="1">
              <a:defRPr/>
            </a:pPr>
            <a:r>
              <a:rPr lang="en-US" sz="2000" dirty="0" err="1" smtClean="0">
                <a:solidFill>
                  <a:schemeClr val="accent3"/>
                </a:solidFill>
                <a:effectLst>
                  <a:outerShdw blurRad="38100" dist="38100" dir="2700000" algn="tl">
                    <a:srgbClr val="000000">
                      <a:alpha val="43137"/>
                    </a:srgbClr>
                  </a:outerShdw>
                </a:effectLst>
                <a:latin typeface="Consolas" pitchFamily="49" charset="0"/>
              </a:rPr>
              <a:t>IDWriteGdiInterop</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r>
              <a:rPr lang="en-US" sz="2000"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ConvertFontToLOGFONT</a:t>
            </a:r>
            <a:r>
              <a:rPr lang="en-US" sz="20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a:t>
            </a:r>
          </a:p>
          <a:p>
            <a:pPr lvl="1">
              <a:defRPr/>
            </a:pPr>
            <a:r>
              <a:rPr lang="en-US" sz="2000" dirty="0" err="1" smtClean="0">
                <a:solidFill>
                  <a:schemeClr val="accent3"/>
                </a:solidFill>
                <a:effectLst>
                  <a:outerShdw blurRad="38100" dist="38100" dir="2700000" algn="tl">
                    <a:srgbClr val="000000">
                      <a:alpha val="43137"/>
                    </a:srgbClr>
                  </a:outerShdw>
                </a:effectLst>
                <a:latin typeface="Consolas" pitchFamily="49" charset="0"/>
              </a:rPr>
              <a:t>IDWriteGdiInterop</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r>
              <a:rPr lang="en-US" sz="2000"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ConvertFontFaceToLOGFONT</a:t>
            </a:r>
            <a:r>
              <a:rPr lang="en-US" sz="20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a:t>
            </a:r>
            <a:endParaRPr lang="en-US" sz="16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endParaRPr>
          </a:p>
          <a:p>
            <a:pPr>
              <a:defRPr/>
            </a:pPr>
            <a:r>
              <a:rPr lang="en-US" sz="2400"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a:t>
            </a:r>
            <a:r>
              <a:rPr lang="en-US" sz="24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a:t>
            </a:r>
            <a:r>
              <a:rPr lang="en-US" sz="2400" dirty="0" err="1" smtClean="0">
                <a:solidFill>
                  <a:schemeClr val="accent3"/>
                </a:solidFill>
                <a:effectLst>
                  <a:outerShdw blurRad="38100" dist="38100" dir="2700000" algn="tl">
                    <a:srgbClr val="000000">
                      <a:alpha val="43137"/>
                    </a:srgbClr>
                  </a:outerShdw>
                </a:effectLst>
                <a:latin typeface="Consolas" pitchFamily="49" charset="0"/>
                <a:cs typeface="Consolas" pitchFamily="49" charset="0"/>
              </a:rPr>
              <a:t>IDWriteFontFace</a:t>
            </a:r>
            <a:r>
              <a:rPr lang="en-US" sz="2400" dirty="0" smtClean="0"/>
              <a:t> from GDI font</a:t>
            </a:r>
            <a:endParaRPr lang="en-US" sz="2400" dirty="0" smtClean="0">
              <a:solidFill>
                <a:schemeClr val="accent3"/>
              </a:solidFill>
              <a:effectLst>
                <a:outerShdw blurRad="38100" dist="38100" dir="2700000" algn="tl">
                  <a:srgbClr val="000000">
                    <a:alpha val="43137"/>
                  </a:srgbClr>
                </a:outerShdw>
              </a:effectLst>
              <a:latin typeface="Consolas" pitchFamily="49" charset="0"/>
              <a:cs typeface="Consolas" pitchFamily="49" charset="0"/>
            </a:endParaRPr>
          </a:p>
          <a:p>
            <a:pPr lvl="1">
              <a:defRPr/>
            </a:pPr>
            <a:r>
              <a:rPr lang="en-US" sz="2000" dirty="0" err="1" smtClean="0">
                <a:solidFill>
                  <a:schemeClr val="accent3"/>
                </a:solidFill>
                <a:effectLst>
                  <a:outerShdw blurRad="38100" dist="38100" dir="2700000" algn="tl">
                    <a:srgbClr val="000000">
                      <a:alpha val="43137"/>
                    </a:srgbClr>
                  </a:outerShdw>
                </a:effectLst>
                <a:latin typeface="Consolas" pitchFamily="49" charset="0"/>
              </a:rPr>
              <a:t>IDWriteGdiInterop</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r>
              <a:rPr lang="en-US" sz="2000" dirty="0" err="1" smtClean="0">
                <a:solidFill>
                  <a:schemeClr val="accent3"/>
                </a:solidFill>
                <a:effectLst>
                  <a:outerShdw blurRad="38100" dist="38100" dir="2700000" algn="tl">
                    <a:srgbClr val="000000">
                      <a:alpha val="43137"/>
                    </a:srgbClr>
                  </a:outerShdw>
                </a:effectLst>
                <a:latin typeface="Consolas" pitchFamily="49" charset="0"/>
              </a:rPr>
              <a:t>CreateFontFromLOGFONT</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p>
          <a:p>
            <a:pPr lvl="1">
              <a:defRPr/>
            </a:pPr>
            <a:r>
              <a:rPr lang="en-US" sz="2000" dirty="0" err="1" smtClean="0">
                <a:solidFill>
                  <a:schemeClr val="accent3"/>
                </a:solidFill>
                <a:effectLst>
                  <a:outerShdw blurRad="38100" dist="38100" dir="2700000" algn="tl">
                    <a:srgbClr val="000000">
                      <a:alpha val="43137"/>
                    </a:srgbClr>
                  </a:outerShdw>
                </a:effectLst>
                <a:latin typeface="Consolas" pitchFamily="49" charset="0"/>
              </a:rPr>
              <a:t>IDWriteGdiInterop</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r>
              <a:rPr lang="en-US" sz="2000" dirty="0" err="1" smtClean="0">
                <a:solidFill>
                  <a:schemeClr val="accent3"/>
                </a:solidFill>
                <a:effectLst>
                  <a:outerShdw blurRad="38100" dist="38100" dir="2700000" algn="tl">
                    <a:srgbClr val="000000">
                      <a:alpha val="43137"/>
                    </a:srgbClr>
                  </a:outerShdw>
                </a:effectLst>
                <a:latin typeface="Consolas" pitchFamily="49" charset="0"/>
              </a:rPr>
              <a:t>CreateFontFaceFromHdc</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p>
          <a:p>
            <a:pPr lvl="1">
              <a:defRPr/>
            </a:pPr>
            <a:r>
              <a:rPr lang="en-US" sz="2000" dirty="0" smtClean="0"/>
              <a:t>Uses currently selected </a:t>
            </a:r>
            <a:r>
              <a:rPr lang="en-US" sz="2000" dirty="0" smtClean="0">
                <a:solidFill>
                  <a:schemeClr val="accent3"/>
                </a:solidFill>
                <a:effectLst>
                  <a:outerShdw blurRad="38100" dist="38100" dir="2700000" algn="tl">
                    <a:srgbClr val="000000">
                      <a:alpha val="43137"/>
                    </a:srgbClr>
                  </a:outerShdw>
                </a:effectLst>
                <a:latin typeface="Consolas" pitchFamily="49" charset="0"/>
              </a:rPr>
              <a:t>HFONT</a:t>
            </a:r>
            <a:r>
              <a:rPr lang="en-US" sz="2000" dirty="0" smtClean="0"/>
              <a:t> from </a:t>
            </a:r>
            <a:r>
              <a:rPr lang="en-US" sz="2000" dirty="0" smtClean="0">
                <a:solidFill>
                  <a:schemeClr val="accent3"/>
                </a:solidFill>
                <a:effectLst>
                  <a:outerShdw blurRad="38100" dist="38100" dir="2700000" algn="tl">
                    <a:srgbClr val="000000">
                      <a:alpha val="43137"/>
                    </a:srgbClr>
                  </a:outerShdw>
                </a:effectLst>
                <a:latin typeface="Consolas" pitchFamily="49" charset="0"/>
              </a:rPr>
              <a:t>HDC</a:t>
            </a:r>
          </a:p>
          <a:p>
            <a:pPr lvl="1">
              <a:defRPr/>
            </a:pPr>
            <a:r>
              <a:rPr lang="en-US" sz="2000" dirty="0" err="1" smtClean="0"/>
              <a:t>DirectWrite</a:t>
            </a:r>
            <a:r>
              <a:rPr lang="en-US" sz="2000" dirty="0" smtClean="0"/>
              <a:t>-based rendering, GDI-based layout</a:t>
            </a:r>
            <a:endParaRPr lang="en-US" sz="1800" dirty="0" smtClean="0"/>
          </a:p>
          <a:p>
            <a:pPr>
              <a:defRPr/>
            </a:pPr>
            <a:r>
              <a:rPr lang="en-US" sz="2400" dirty="0" smtClean="0"/>
              <a:t>Glyph run </a:t>
            </a:r>
            <a:r>
              <a:rPr lang="en-US" sz="2400" dirty="0" err="1" smtClean="0"/>
              <a:t>rasterizer</a:t>
            </a:r>
            <a:endParaRPr lang="en-US" sz="2000" spc="-150" dirty="0" smtClean="0">
              <a:solidFill>
                <a:schemeClr val="accent3"/>
              </a:solidFill>
              <a:effectLst>
                <a:outerShdw blurRad="38100" dist="38100" dir="2700000" algn="tl">
                  <a:srgbClr val="000000">
                    <a:alpha val="43137"/>
                  </a:srgbClr>
                </a:outerShdw>
              </a:effectLst>
              <a:latin typeface="Consolas" pitchFamily="49" charset="0"/>
            </a:endParaRPr>
          </a:p>
          <a:p>
            <a:pPr lvl="1">
              <a:defRPr/>
            </a:pPr>
            <a:r>
              <a:rPr lang="en-US" sz="2000" dirty="0" err="1" smtClean="0">
                <a:solidFill>
                  <a:schemeClr val="accent3"/>
                </a:solidFill>
                <a:effectLst>
                  <a:outerShdw blurRad="38100" dist="38100" dir="2700000" algn="tl">
                    <a:srgbClr val="000000">
                      <a:alpha val="43137"/>
                    </a:srgbClr>
                  </a:outerShdw>
                </a:effectLst>
                <a:latin typeface="Consolas" pitchFamily="49" charset="0"/>
              </a:rPr>
              <a:t>IDWriteBitmapRenderTarget</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r>
              <a:rPr lang="en-US" sz="2000" dirty="0" err="1" smtClean="0">
                <a:solidFill>
                  <a:schemeClr val="accent3"/>
                </a:solidFill>
                <a:effectLst>
                  <a:outerShdw blurRad="38100" dist="38100" dir="2700000" algn="tl">
                    <a:srgbClr val="000000">
                      <a:alpha val="43137"/>
                    </a:srgbClr>
                  </a:outerShdw>
                </a:effectLst>
                <a:latin typeface="Consolas" pitchFamily="49" charset="0"/>
              </a:rPr>
              <a:t>DrawGlyphRun</a:t>
            </a:r>
            <a:r>
              <a:rPr lang="en-US" sz="2000" dirty="0" smtClean="0">
                <a:solidFill>
                  <a:schemeClr val="accent3"/>
                </a:solidFill>
                <a:effectLst>
                  <a:outerShdw blurRad="38100" dist="38100" dir="2700000" algn="tl">
                    <a:srgbClr val="000000">
                      <a:alpha val="43137"/>
                    </a:srgbClr>
                  </a:outerShdw>
                </a:effectLst>
                <a:latin typeface="Consolas" pitchFamily="49" charset="0"/>
              </a:rPr>
              <a:t>()</a:t>
            </a:r>
          </a:p>
          <a:p>
            <a:pPr lvl="1"/>
            <a:r>
              <a:rPr lang="en-US" sz="2000" dirty="0" smtClean="0"/>
              <a:t>Renders glyphs in software to a 32bpp bitmap</a:t>
            </a:r>
          </a:p>
          <a:p>
            <a:pPr lvl="1"/>
            <a:r>
              <a:rPr lang="en-US" sz="2000" dirty="0" smtClean="0"/>
              <a:t>Useful for GDI rendering</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Graphics	</a:t>
            </a:r>
            <a:endParaRPr lang="en-US" dirty="0"/>
          </a:p>
        </p:txBody>
      </p:sp>
      <p:sp>
        <p:nvSpPr>
          <p:cNvPr id="4" name="Subtitle 3"/>
          <p:cNvSpPr>
            <a:spLocks noGrp="1"/>
          </p:cNvSpPr>
          <p:nvPr>
            <p:ph type="subTitle" idx="1"/>
          </p:nvPr>
        </p:nvSpPr>
        <p:spPr/>
        <p:txBody>
          <a:bodyPr/>
          <a:lstStyle/>
          <a:p>
            <a:r>
              <a:rPr lang="en-US" dirty="0" err="1" smtClean="0"/>
              <a:t>DirectWrite</a:t>
            </a:r>
            <a:r>
              <a:rPr lang="en-US" dirty="0" smtClean="0"/>
              <a:t> in action</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411552"/>
            <a:ext cx="8382000" cy="3083921"/>
          </a:xfrm>
        </p:spPr>
        <p:txBody>
          <a:bodyPr/>
          <a:lstStyle/>
          <a:p>
            <a:r>
              <a:rPr lang="en-US" dirty="0" smtClean="0"/>
              <a:t>Direct2D benefits</a:t>
            </a:r>
          </a:p>
          <a:p>
            <a:r>
              <a:rPr lang="en-US" dirty="0" smtClean="0"/>
              <a:t>Direct2D API</a:t>
            </a:r>
          </a:p>
          <a:p>
            <a:pPr lvl="1"/>
            <a:r>
              <a:rPr lang="en-US" dirty="0" smtClean="0"/>
              <a:t>Interoperability</a:t>
            </a:r>
          </a:p>
          <a:p>
            <a:r>
              <a:rPr lang="en-US" dirty="0" err="1" smtClean="0"/>
              <a:t>DirectWrite</a:t>
            </a:r>
            <a:r>
              <a:rPr lang="en-US" dirty="0" smtClean="0"/>
              <a:t> API</a:t>
            </a:r>
          </a:p>
          <a:p>
            <a:pPr lvl="1"/>
            <a:r>
              <a:rPr lang="en-US" dirty="0" smtClean="0"/>
              <a:t>Interoperability</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224" y="649806"/>
            <a:ext cx="7555203" cy="1523495"/>
          </a:xfrm>
        </p:spPr>
        <p:txBody>
          <a:bodyPr/>
          <a:lstStyle/>
          <a:p>
            <a:r>
              <a:rPr smtClean="0"/>
              <a:t>Direct2D and DirectWrite</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649806"/>
            <a:ext cx="7626641" cy="1523495"/>
          </a:xfrm>
        </p:spPr>
        <p:txBody>
          <a:bodyPr/>
          <a:lstStyle/>
          <a:p>
            <a:r>
              <a:rPr smtClean="0"/>
              <a:t>Direct2D and DirectWrite</a:t>
            </a:r>
            <a:endParaRPr lang="en-US" dirty="0"/>
          </a:p>
        </p:txBody>
      </p:sp>
      <p:sp>
        <p:nvSpPr>
          <p:cNvPr id="6" name="Text Placeholder 5"/>
          <p:cNvSpPr>
            <a:spLocks noGrp="1"/>
          </p:cNvSpPr>
          <p:nvPr>
            <p:ph type="body" sz="quarter" idx="10"/>
          </p:nvPr>
        </p:nvSpPr>
        <p:spPr/>
        <p:txBody>
          <a:bodyPr/>
          <a:lstStyle/>
          <a:p>
            <a:r>
              <a:rPr smtClean="0"/>
              <a:t>Hands-on Lab</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High DPI Issues</a:t>
            </a:r>
            <a:endParaRPr lang="en-US" dirty="0"/>
          </a:p>
        </p:txBody>
      </p:sp>
      <p:sp>
        <p:nvSpPr>
          <p:cNvPr id="21" name="Text Placeholder 17"/>
          <p:cNvSpPr>
            <a:spLocks noGrp="1"/>
          </p:cNvSpPr>
          <p:nvPr>
            <p:ph type="body" sz="quarter" idx="10"/>
          </p:nvPr>
        </p:nvSpPr>
        <p:spPr>
          <a:xfrm>
            <a:off x="730044" y="1592549"/>
            <a:ext cx="7672004" cy="443198"/>
          </a:xfrm>
        </p:spPr>
        <p:txBody>
          <a:bodyPr/>
          <a:lstStyle/>
          <a:p>
            <a:endParaRPr lang="en-US">
              <a:ea typeface="Segoe UI" pitchFamily="34" charset="0"/>
            </a:endParaRPr>
          </a:p>
        </p:txBody>
      </p:sp>
      <p:pic>
        <p:nvPicPr>
          <p:cNvPr id="22" name="Picture 2"/>
          <p:cNvPicPr>
            <a:picLocks noChangeAspect="1" noChangeArrowheads="1"/>
          </p:cNvPicPr>
          <p:nvPr/>
        </p:nvPicPr>
        <p:blipFill>
          <a:blip r:embed="rId3"/>
          <a:srcRect/>
          <a:stretch>
            <a:fillRect/>
          </a:stretch>
        </p:blipFill>
        <p:spPr bwMode="auto">
          <a:xfrm>
            <a:off x="381000" y="1400196"/>
            <a:ext cx="4724400" cy="895350"/>
          </a:xfrm>
          <a:prstGeom prst="rect">
            <a:avLst/>
          </a:prstGeom>
          <a:noFill/>
          <a:ln w="9525">
            <a:noFill/>
            <a:miter lim="800000"/>
            <a:headEnd/>
            <a:tailEnd/>
          </a:ln>
          <a:effectLst/>
        </p:spPr>
      </p:pic>
      <p:pic>
        <p:nvPicPr>
          <p:cNvPr id="23" name="Picture 22"/>
          <p:cNvPicPr>
            <a:picLocks noChangeAspect="1" noChangeArrowheads="1"/>
          </p:cNvPicPr>
          <p:nvPr/>
        </p:nvPicPr>
        <p:blipFill>
          <a:blip r:embed="rId4"/>
          <a:srcRect/>
          <a:stretch>
            <a:fillRect/>
          </a:stretch>
        </p:blipFill>
        <p:spPr bwMode="auto">
          <a:xfrm>
            <a:off x="5257800" y="561996"/>
            <a:ext cx="3371850" cy="1985963"/>
          </a:xfrm>
          <a:prstGeom prst="rect">
            <a:avLst/>
          </a:prstGeom>
          <a:noFill/>
          <a:ln w="9525">
            <a:noFill/>
            <a:miter lim="800000"/>
            <a:headEnd/>
            <a:tailEnd/>
          </a:ln>
          <a:effectLst/>
        </p:spPr>
      </p:pic>
      <p:pic>
        <p:nvPicPr>
          <p:cNvPr id="24" name="Picture 23"/>
          <p:cNvPicPr/>
          <p:nvPr/>
        </p:nvPicPr>
        <p:blipFill>
          <a:blip r:embed="rId5"/>
          <a:srcRect/>
          <a:stretch>
            <a:fillRect/>
          </a:stretch>
        </p:blipFill>
        <p:spPr bwMode="auto">
          <a:xfrm>
            <a:off x="457200" y="3076596"/>
            <a:ext cx="2390775" cy="1238250"/>
          </a:xfrm>
          <a:prstGeom prst="rect">
            <a:avLst/>
          </a:prstGeom>
          <a:noFill/>
          <a:ln w="9525">
            <a:noFill/>
            <a:miter lim="800000"/>
            <a:headEnd/>
            <a:tailEnd/>
          </a:ln>
        </p:spPr>
      </p:pic>
      <p:pic>
        <p:nvPicPr>
          <p:cNvPr id="25" name="Picture 3"/>
          <p:cNvPicPr>
            <a:picLocks noChangeAspect="1" noChangeArrowheads="1"/>
          </p:cNvPicPr>
          <p:nvPr/>
        </p:nvPicPr>
        <p:blipFill>
          <a:blip r:embed="rId6"/>
          <a:srcRect/>
          <a:stretch>
            <a:fillRect/>
          </a:stretch>
        </p:blipFill>
        <p:spPr bwMode="auto">
          <a:xfrm>
            <a:off x="533400" y="5054819"/>
            <a:ext cx="4568117" cy="990600"/>
          </a:xfrm>
          <a:prstGeom prst="rect">
            <a:avLst/>
          </a:prstGeom>
          <a:noFill/>
          <a:ln w="9525">
            <a:noFill/>
            <a:miter lim="800000"/>
            <a:headEnd/>
            <a:tailEnd/>
          </a:ln>
          <a:effectLst/>
        </p:spPr>
      </p:pic>
      <p:pic>
        <p:nvPicPr>
          <p:cNvPr id="26" name="Picture 4"/>
          <p:cNvPicPr>
            <a:picLocks noChangeAspect="1" noChangeArrowheads="1"/>
          </p:cNvPicPr>
          <p:nvPr/>
        </p:nvPicPr>
        <p:blipFill>
          <a:blip r:embed="rId7"/>
          <a:srcRect/>
          <a:stretch>
            <a:fillRect/>
          </a:stretch>
        </p:blipFill>
        <p:spPr bwMode="auto">
          <a:xfrm>
            <a:off x="3657601" y="3152797"/>
            <a:ext cx="2652458" cy="1219200"/>
          </a:xfrm>
          <a:prstGeom prst="rect">
            <a:avLst/>
          </a:prstGeom>
          <a:noFill/>
          <a:ln w="9525">
            <a:noFill/>
            <a:miter lim="800000"/>
            <a:headEnd/>
            <a:tailEnd/>
          </a:ln>
          <a:effectLst/>
        </p:spPr>
      </p:pic>
      <p:sp>
        <p:nvSpPr>
          <p:cNvPr id="27" name="TextBox 26"/>
          <p:cNvSpPr txBox="1"/>
          <p:nvPr/>
        </p:nvSpPr>
        <p:spPr>
          <a:xfrm>
            <a:off x="2971800" y="2390796"/>
            <a:ext cx="12192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Clipped text</a:t>
            </a:r>
            <a:endParaRPr lang="en-US" sz="1400" dirty="0">
              <a:latin typeface="Segoe UI" pitchFamily="34" charset="0"/>
              <a:ea typeface="Segoe UI" pitchFamily="34" charset="0"/>
              <a:cs typeface="Segoe UI" pitchFamily="34" charset="0"/>
            </a:endParaRPr>
          </a:p>
        </p:txBody>
      </p:sp>
      <p:sp>
        <p:nvSpPr>
          <p:cNvPr id="28" name="TextBox 27"/>
          <p:cNvSpPr txBox="1"/>
          <p:nvPr/>
        </p:nvSpPr>
        <p:spPr>
          <a:xfrm>
            <a:off x="5562600" y="2695596"/>
            <a:ext cx="29718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Layout issues and image size issues</a:t>
            </a:r>
            <a:endParaRPr lang="en-US" sz="1400" dirty="0">
              <a:latin typeface="Segoe UI" pitchFamily="34" charset="0"/>
              <a:ea typeface="Segoe UI" pitchFamily="34" charset="0"/>
              <a:cs typeface="Segoe UI" pitchFamily="34" charset="0"/>
            </a:endParaRPr>
          </a:p>
        </p:txBody>
      </p:sp>
      <p:sp>
        <p:nvSpPr>
          <p:cNvPr id="29" name="TextBox 28"/>
          <p:cNvSpPr txBox="1"/>
          <p:nvPr/>
        </p:nvSpPr>
        <p:spPr>
          <a:xfrm>
            <a:off x="4114800" y="4524396"/>
            <a:ext cx="16764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Pixilated bitmaps</a:t>
            </a:r>
            <a:endParaRPr lang="en-US" sz="1400" dirty="0">
              <a:latin typeface="Segoe UI" pitchFamily="34" charset="0"/>
              <a:ea typeface="Segoe UI" pitchFamily="34" charset="0"/>
              <a:cs typeface="Segoe UI" pitchFamily="34" charset="0"/>
            </a:endParaRPr>
          </a:p>
        </p:txBody>
      </p:sp>
      <p:sp>
        <p:nvSpPr>
          <p:cNvPr id="30" name="TextBox 29"/>
          <p:cNvSpPr txBox="1"/>
          <p:nvPr/>
        </p:nvSpPr>
        <p:spPr>
          <a:xfrm>
            <a:off x="762000" y="4371996"/>
            <a:ext cx="16002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Layout issues</a:t>
            </a:r>
            <a:endParaRPr lang="en-US" sz="1400" dirty="0">
              <a:latin typeface="Segoe UI" pitchFamily="34" charset="0"/>
              <a:ea typeface="Segoe UI" pitchFamily="34" charset="0"/>
              <a:cs typeface="Segoe UI" pitchFamily="34" charset="0"/>
            </a:endParaRPr>
          </a:p>
        </p:txBody>
      </p:sp>
      <p:sp>
        <p:nvSpPr>
          <p:cNvPr id="31" name="TextBox 30"/>
          <p:cNvSpPr txBox="1"/>
          <p:nvPr/>
        </p:nvSpPr>
        <p:spPr>
          <a:xfrm>
            <a:off x="2362200" y="6121619"/>
            <a:ext cx="9906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Blurry UI</a:t>
            </a:r>
            <a:endParaRPr lang="en-US" sz="1400" dirty="0">
              <a:latin typeface="Segoe UI" pitchFamily="34" charset="0"/>
              <a:ea typeface="Segoe UI" pitchFamily="34" charset="0"/>
              <a:cs typeface="Segoe UI" pitchFamily="34" charset="0"/>
            </a:endParaRPr>
          </a:p>
        </p:txBody>
      </p:sp>
      <p:sp>
        <p:nvSpPr>
          <p:cNvPr id="32" name="TextBox 31"/>
          <p:cNvSpPr txBox="1"/>
          <p:nvPr/>
        </p:nvSpPr>
        <p:spPr>
          <a:xfrm>
            <a:off x="6636173" y="5709746"/>
            <a:ext cx="20574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Mismatched font sizes</a:t>
            </a:r>
            <a:endParaRPr lang="en-US" sz="1400" dirty="0">
              <a:latin typeface="Segoe UI" pitchFamily="34" charset="0"/>
              <a:ea typeface="Segoe UI" pitchFamily="34" charset="0"/>
              <a:cs typeface="Segoe UI" pitchFamily="34" charset="0"/>
            </a:endParaRPr>
          </a:p>
        </p:txBody>
      </p:sp>
      <p:pic>
        <p:nvPicPr>
          <p:cNvPr id="33" name="Picture 3"/>
          <p:cNvPicPr>
            <a:picLocks noChangeAspect="1" noChangeArrowheads="1"/>
          </p:cNvPicPr>
          <p:nvPr/>
        </p:nvPicPr>
        <p:blipFill>
          <a:blip r:embed="rId8"/>
          <a:srcRect/>
          <a:stretch>
            <a:fillRect/>
          </a:stretch>
        </p:blipFill>
        <p:spPr bwMode="auto">
          <a:xfrm>
            <a:off x="6559973" y="3957146"/>
            <a:ext cx="2233612" cy="161195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DPI Virtualization</a:t>
            </a:r>
            <a:endParaRPr lang="en-US" dirty="0"/>
          </a:p>
        </p:txBody>
      </p:sp>
      <p:sp>
        <p:nvSpPr>
          <p:cNvPr id="3" name="Text Placeholder 2"/>
          <p:cNvSpPr>
            <a:spLocks noGrp="1"/>
          </p:cNvSpPr>
          <p:nvPr>
            <p:ph type="body" sz="quarter" idx="10"/>
          </p:nvPr>
        </p:nvSpPr>
        <p:spPr>
          <a:xfrm>
            <a:off x="381000" y="1071546"/>
            <a:ext cx="8382000" cy="6020110"/>
          </a:xfrm>
        </p:spPr>
        <p:txBody>
          <a:bodyPr/>
          <a:lstStyle/>
          <a:p>
            <a:r>
              <a:rPr lang="en-US" sz="2800" dirty="0" smtClean="0"/>
              <a:t>Feature introduced in Windows Vista</a:t>
            </a:r>
          </a:p>
          <a:p>
            <a:r>
              <a:rPr lang="en-US" sz="2800" dirty="0" smtClean="0"/>
              <a:t>Applies to applications which do not declare DPI awareness</a:t>
            </a:r>
          </a:p>
          <a:p>
            <a:pPr lvl="1"/>
            <a:r>
              <a:rPr lang="en-US" sz="2400" dirty="0" smtClean="0"/>
              <a:t>Via manifest or via </a:t>
            </a:r>
            <a:r>
              <a:rPr lang="en-US" sz="2400" dirty="0" err="1" smtClean="0"/>
              <a:t>SetProcessDPIAware</a:t>
            </a:r>
            <a:r>
              <a:rPr lang="en-US" sz="2400" dirty="0" smtClean="0"/>
              <a:t>()</a:t>
            </a:r>
            <a:endParaRPr lang="en-US" dirty="0" smtClean="0"/>
          </a:p>
          <a:p>
            <a:r>
              <a:rPr lang="en-US" sz="2800" dirty="0" smtClean="0"/>
              <a:t>Win32 subsystem returns system metrics calls as if the application were running at 96 DPI (values returned from </a:t>
            </a:r>
            <a:r>
              <a:rPr lang="en-US" sz="2800" dirty="0" err="1" smtClean="0"/>
              <a:t>GetSystemMetrics</a:t>
            </a:r>
            <a:r>
              <a:rPr lang="en-US" sz="2800" dirty="0" smtClean="0"/>
              <a:t>(), </a:t>
            </a:r>
            <a:r>
              <a:rPr lang="en-US" sz="2800" dirty="0" err="1" smtClean="0"/>
              <a:t>GetDeviceCaps</a:t>
            </a:r>
            <a:r>
              <a:rPr lang="en-US" sz="2800" dirty="0" smtClean="0"/>
              <a:t>, DEFAULT_GUI_FONT, and so on)</a:t>
            </a:r>
          </a:p>
          <a:p>
            <a:r>
              <a:rPr lang="en-US" sz="2800" dirty="0" smtClean="0"/>
              <a:t>DWM scales the application window when it composes the desktop</a:t>
            </a:r>
          </a:p>
          <a:p>
            <a:r>
              <a:rPr lang="en-US" b="1" u="sng" dirty="0" smtClean="0"/>
              <a:t>DPI Virtualization is a stop-gap, not a solution</a:t>
            </a:r>
            <a:endParaRPr lang="en-US" sz="2000" dirty="0" smtClean="0"/>
          </a:p>
          <a:p>
            <a:pPr>
              <a:buNone/>
            </a:pPr>
            <a:endParaRPr lang="en-US" sz="2000" dirty="0" smtClean="0"/>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553998"/>
          </a:xfrm>
        </p:spPr>
        <p:txBody>
          <a:bodyPr/>
          <a:lstStyle/>
          <a:p>
            <a:r>
              <a:rPr sz="4000"/>
              <a:t>Windows 7 </a:t>
            </a:r>
            <a:r>
              <a:rPr sz="4000" smtClean="0"/>
              <a:t>Graphics </a:t>
            </a:r>
            <a:r>
              <a:rPr sz="4000"/>
              <a:t>Platform Overview</a:t>
            </a:r>
            <a:endParaRPr lang="en-US" dirty="0"/>
          </a:p>
        </p:txBody>
      </p:sp>
      <p:sp>
        <p:nvSpPr>
          <p:cNvPr id="4" name="Rounded Rectangle 3"/>
          <p:cNvSpPr/>
          <p:nvPr/>
        </p:nvSpPr>
        <p:spPr>
          <a:xfrm>
            <a:off x="1214414" y="2857496"/>
            <a:ext cx="7143800" cy="135732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t" anchorCtr="0" compatLnSpc="1">
            <a:prstTxWarp prst="textNoShape">
              <a:avLst/>
            </a:prstTxWarp>
          </a:bodyPr>
          <a:lstStyle/>
          <a:p>
            <a:pPr defTabSz="731279" fontAlgn="base">
              <a:lnSpc>
                <a:spcPct val="90000"/>
              </a:lnSpc>
              <a:spcBef>
                <a:spcPct val="0"/>
              </a:spcBef>
              <a:spcAft>
                <a:spcPct val="0"/>
              </a:spcAft>
              <a:defRPr/>
            </a:pPr>
            <a:r>
              <a:rPr lang="en-US" sz="24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Frameworks</a:t>
            </a:r>
            <a:endParaRPr lang="en-US" sz="24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Rounded Rectangle 4"/>
          <p:cNvSpPr/>
          <p:nvPr/>
        </p:nvSpPr>
        <p:spPr>
          <a:xfrm>
            <a:off x="1214414" y="4357694"/>
            <a:ext cx="7143800" cy="135732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t" anchorCtr="0" compatLnSpc="1">
            <a:prstTxWarp prst="textNoShape">
              <a:avLst/>
            </a:prstTxWarp>
          </a:bodyPr>
          <a:lstStyle/>
          <a:p>
            <a:pPr defTabSz="731279" fontAlgn="base">
              <a:lnSpc>
                <a:spcPct val="90000"/>
              </a:lnSpc>
              <a:spcBef>
                <a:spcPct val="0"/>
              </a:spcBef>
              <a:spcAft>
                <a:spcPct val="0"/>
              </a:spcAft>
              <a:defRPr/>
            </a:pPr>
            <a:r>
              <a:rPr lang="en-US" sz="24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Primitives </a:t>
            </a:r>
            <a:endParaRPr lang="en-US" sz="24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ounded Rectangle 5"/>
          <p:cNvSpPr/>
          <p:nvPr/>
        </p:nvSpPr>
        <p:spPr>
          <a:xfrm>
            <a:off x="1214414" y="1357298"/>
            <a:ext cx="7143800" cy="135732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t" anchorCtr="0" compatLnSpc="1">
            <a:prstTxWarp prst="textNoShape">
              <a:avLst/>
            </a:prstTxWarp>
          </a:bodyPr>
          <a:lstStyle/>
          <a:p>
            <a:pPr defTabSz="731279" fontAlgn="base">
              <a:lnSpc>
                <a:spcPct val="90000"/>
              </a:lnSpc>
              <a:spcBef>
                <a:spcPct val="0"/>
              </a:spcBef>
              <a:spcAft>
                <a:spcPct val="0"/>
              </a:spcAft>
              <a:defRPr/>
            </a:pPr>
            <a:r>
              <a:rPr lang="en-US" sz="24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Applications</a:t>
            </a:r>
            <a:endParaRPr lang="en-US" sz="24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ounded Rectangle 6"/>
          <p:cNvSpPr/>
          <p:nvPr/>
        </p:nvSpPr>
        <p:spPr>
          <a:xfrm>
            <a:off x="1500166" y="1928802"/>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Paint</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ounded Rectangle 7"/>
          <p:cNvSpPr/>
          <p:nvPr/>
        </p:nvSpPr>
        <p:spPr>
          <a:xfrm>
            <a:off x="5895761" y="1928802"/>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Third party</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ounded Rectangle 9"/>
          <p:cNvSpPr/>
          <p:nvPr/>
        </p:nvSpPr>
        <p:spPr>
          <a:xfrm>
            <a:off x="1466605" y="3429000"/>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Ribbon</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ounded Rectangle 10"/>
          <p:cNvSpPr/>
          <p:nvPr/>
        </p:nvSpPr>
        <p:spPr>
          <a:xfrm>
            <a:off x="3681183" y="3429000"/>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Animation</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ounded Rectangle 11"/>
          <p:cNvSpPr/>
          <p:nvPr/>
        </p:nvSpPr>
        <p:spPr>
          <a:xfrm>
            <a:off x="3697964" y="1928802"/>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Taskbar</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ounded Rectangle 12"/>
          <p:cNvSpPr/>
          <p:nvPr/>
        </p:nvSpPr>
        <p:spPr>
          <a:xfrm>
            <a:off x="5895761" y="3429000"/>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WPF</a:t>
            </a:r>
            <a:endParaRPr lang="en-US" sz="18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4"/>
                                        </p:tgtEl>
                                      </p:cBhvr>
                                    </p:animEffect>
                                    <p:set>
                                      <p:cBhvr>
                                        <p:cTn id="40" dur="1" fill="hold">
                                          <p:stCondLst>
                                            <p:cond delay="1999"/>
                                          </p:stCondLst>
                                        </p:cTn>
                                        <p:tgtEl>
                                          <p:spTgt spid="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7"/>
                                        </p:tgtEl>
                                      </p:cBhvr>
                                    </p:animEffect>
                                    <p:set>
                                      <p:cBhvr>
                                        <p:cTn id="46" dur="1" fill="hold">
                                          <p:stCondLst>
                                            <p:cond delay="1999"/>
                                          </p:stCondLst>
                                        </p:cTn>
                                        <p:tgtEl>
                                          <p:spTgt spid="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8"/>
                                        </p:tgtEl>
                                      </p:cBhvr>
                                    </p:animEffect>
                                    <p:set>
                                      <p:cBhvr>
                                        <p:cTn id="49" dur="1" fill="hold">
                                          <p:stCondLst>
                                            <p:cond delay="1999"/>
                                          </p:stCondLst>
                                        </p:cTn>
                                        <p:tgtEl>
                                          <p:spTgt spid="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11"/>
                                        </p:tgtEl>
                                      </p:cBhvr>
                                    </p:animEffect>
                                    <p:set>
                                      <p:cBhvr>
                                        <p:cTn id="55" dur="1" fill="hold">
                                          <p:stCondLst>
                                            <p:cond delay="19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12"/>
                                        </p:tgtEl>
                                      </p:cBhvr>
                                    </p:animEffect>
                                    <p:set>
                                      <p:cBhvr>
                                        <p:cTn id="58" dur="1" fill="hold">
                                          <p:stCondLst>
                                            <p:cond delay="1999"/>
                                          </p:stCondLst>
                                        </p:cTn>
                                        <p:tgtEl>
                                          <p:spTgt spid="1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13"/>
                                        </p:tgtEl>
                                      </p:cBhvr>
                                    </p:animEffect>
                                    <p:set>
                                      <p:cBhvr>
                                        <p:cTn id="61" dur="1" fill="hold">
                                          <p:stCondLst>
                                            <p:cond delay="1999"/>
                                          </p:stCondLst>
                                        </p:cTn>
                                        <p:tgtEl>
                                          <p:spTgt spid="13"/>
                                        </p:tgtEl>
                                        <p:attrNameLst>
                                          <p:attrName>style.visibility</p:attrName>
                                        </p:attrNameLst>
                                      </p:cBhvr>
                                      <p:to>
                                        <p:strVal val="hidden"/>
                                      </p:to>
                                    </p:set>
                                  </p:childTnLst>
                                </p:cTn>
                              </p:par>
                              <p:par>
                                <p:cTn id="62" presetID="64" presetClass="path" presetSubtype="0" accel="50000" decel="50000" fill="hold" grpId="1" nodeType="withEffect">
                                  <p:stCondLst>
                                    <p:cond delay="0"/>
                                  </p:stCondLst>
                                  <p:childTnLst>
                                    <p:animMotion origin="layout" path="M 0 0  L 0 -0.33333  E" pathEditMode="relative" ptsTypes="">
                                      <p:cBhvr>
                                        <p:cTn id="63"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553998"/>
          </a:xfrm>
        </p:spPr>
        <p:txBody>
          <a:bodyPr/>
          <a:lstStyle/>
          <a:p>
            <a:r>
              <a:rPr sz="4000" smtClean="0"/>
              <a:t>Windows 7 Graphics Platform Overview</a:t>
            </a:r>
            <a:endParaRPr lang="en-US" sz="4000" dirty="0"/>
          </a:p>
        </p:txBody>
      </p:sp>
      <p:sp>
        <p:nvSpPr>
          <p:cNvPr id="4" name="Rounded Rectangle 3"/>
          <p:cNvSpPr/>
          <p:nvPr/>
        </p:nvSpPr>
        <p:spPr>
          <a:xfrm>
            <a:off x="901998" y="4154012"/>
            <a:ext cx="43434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DXGKernel</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Rounded Rectangle 4"/>
          <p:cNvSpPr/>
          <p:nvPr/>
        </p:nvSpPr>
        <p:spPr>
          <a:xfrm>
            <a:off x="901999" y="3204798"/>
            <a:ext cx="3310405"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DirectX Graphics Infrastructure</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ounded Rectangle 5"/>
          <p:cNvSpPr/>
          <p:nvPr/>
        </p:nvSpPr>
        <p:spPr>
          <a:xfrm>
            <a:off x="6184660" y="4152231"/>
            <a:ext cx="21336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Win32K</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ounded Rectangle 6"/>
          <p:cNvSpPr/>
          <p:nvPr/>
        </p:nvSpPr>
        <p:spPr>
          <a:xfrm>
            <a:off x="6188150" y="2296624"/>
            <a:ext cx="2140744"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GDI+</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ounded Rectangle 7"/>
          <p:cNvSpPr/>
          <p:nvPr/>
        </p:nvSpPr>
        <p:spPr>
          <a:xfrm>
            <a:off x="6205869" y="3280991"/>
            <a:ext cx="1034903" cy="7713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USER</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ounded Rectangle 8"/>
          <p:cNvSpPr/>
          <p:nvPr/>
        </p:nvSpPr>
        <p:spPr>
          <a:xfrm>
            <a:off x="3232305" y="2220424"/>
            <a:ext cx="1010086"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Direct3D 11</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ounded Rectangle 9"/>
          <p:cNvSpPr/>
          <p:nvPr/>
        </p:nvSpPr>
        <p:spPr>
          <a:xfrm>
            <a:off x="894909" y="2222196"/>
            <a:ext cx="2286000"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Direct3D 10</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ounded Rectangle 10"/>
          <p:cNvSpPr/>
          <p:nvPr/>
        </p:nvSpPr>
        <p:spPr>
          <a:xfrm>
            <a:off x="2071670" y="1296492"/>
            <a:ext cx="1073891"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DWM</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ounded Rectangle 11"/>
          <p:cNvSpPr/>
          <p:nvPr/>
        </p:nvSpPr>
        <p:spPr>
          <a:xfrm>
            <a:off x="914400" y="1296492"/>
            <a:ext cx="1137684"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Direct2D</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ounded Rectangle 12"/>
          <p:cNvSpPr/>
          <p:nvPr/>
        </p:nvSpPr>
        <p:spPr>
          <a:xfrm>
            <a:off x="3269739" y="1296492"/>
            <a:ext cx="990600" cy="83072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a:t>
            </a:r>
          </a:p>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Write</a:t>
            </a:r>
          </a:p>
        </p:txBody>
      </p:sp>
      <p:sp>
        <p:nvSpPr>
          <p:cNvPr id="14" name="Rounded Rectangle 13"/>
          <p:cNvSpPr/>
          <p:nvPr/>
        </p:nvSpPr>
        <p:spPr>
          <a:xfrm>
            <a:off x="7304567" y="3280991"/>
            <a:ext cx="1024326" cy="7713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GDI</a:t>
            </a:r>
          </a:p>
        </p:txBody>
      </p:sp>
      <p:sp>
        <p:nvSpPr>
          <p:cNvPr id="15" name="Rounded Rectangle 14"/>
          <p:cNvSpPr/>
          <p:nvPr/>
        </p:nvSpPr>
        <p:spPr>
          <a:xfrm>
            <a:off x="4295780" y="1285860"/>
            <a:ext cx="9906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WIC</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Rounded Rectangle 15"/>
          <p:cNvSpPr/>
          <p:nvPr/>
        </p:nvSpPr>
        <p:spPr>
          <a:xfrm>
            <a:off x="4295554" y="2215108"/>
            <a:ext cx="9144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DXVA</a:t>
            </a:r>
          </a:p>
        </p:txBody>
      </p:sp>
      <p:sp>
        <p:nvSpPr>
          <p:cNvPr id="19" name="Rounded Rectangle 18"/>
          <p:cNvSpPr/>
          <p:nvPr/>
        </p:nvSpPr>
        <p:spPr>
          <a:xfrm>
            <a:off x="4304116" y="3225318"/>
            <a:ext cx="914400" cy="83072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Direct3D9</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Rounded Rectangle 16"/>
          <p:cNvSpPr/>
          <p:nvPr/>
        </p:nvSpPr>
        <p:spPr>
          <a:xfrm>
            <a:off x="928662" y="5786454"/>
            <a:ext cx="3143272" cy="285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Exists in Windows Vista</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Rounded Rectangle 17"/>
          <p:cNvSpPr/>
          <p:nvPr/>
        </p:nvSpPr>
        <p:spPr>
          <a:xfrm>
            <a:off x="928663" y="5429264"/>
            <a:ext cx="3143272" cy="28575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New in Windows 7</a:t>
            </a:r>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553998"/>
          </a:xfrm>
        </p:spPr>
        <p:txBody>
          <a:bodyPr/>
          <a:lstStyle/>
          <a:p>
            <a:r>
              <a:rPr sz="4000"/>
              <a:t>Windows 7 </a:t>
            </a:r>
            <a:r>
              <a:rPr sz="4000" smtClean="0"/>
              <a:t>Graphics </a:t>
            </a:r>
            <a:r>
              <a:rPr sz="4000"/>
              <a:t>Platform Overview</a:t>
            </a:r>
            <a:endParaRPr lang="en-US" dirty="0"/>
          </a:p>
        </p:txBody>
      </p:sp>
      <p:sp>
        <p:nvSpPr>
          <p:cNvPr id="6" name="Text Placeholder 5"/>
          <p:cNvSpPr>
            <a:spLocks noGrp="1"/>
          </p:cNvSpPr>
          <p:nvPr>
            <p:ph type="body" sz="quarter" idx="10"/>
          </p:nvPr>
        </p:nvSpPr>
        <p:spPr>
          <a:xfrm>
            <a:off x="381000" y="1411552"/>
            <a:ext cx="8382000" cy="4191917"/>
          </a:xfrm>
        </p:spPr>
        <p:txBody>
          <a:bodyPr/>
          <a:lstStyle/>
          <a:p>
            <a:r>
              <a:rPr lang="en-US" dirty="0" smtClean="0"/>
              <a:t>Windows 7 introduces few new APIs</a:t>
            </a:r>
          </a:p>
          <a:p>
            <a:pPr lvl="1"/>
            <a:r>
              <a:rPr lang="en-US" dirty="0" smtClean="0"/>
              <a:t>APIs will be available for Windows Vista in the future</a:t>
            </a:r>
          </a:p>
          <a:p>
            <a:pPr lvl="1"/>
            <a:r>
              <a:rPr lang="en-US" dirty="0" smtClean="0"/>
              <a:t>Newer (than GDI) programming model</a:t>
            </a:r>
          </a:p>
          <a:p>
            <a:r>
              <a:rPr lang="en-US" dirty="0" smtClean="0"/>
              <a:t>Enable richer and higher performance graphics and text by leveraging the GPU where applicable</a:t>
            </a:r>
          </a:p>
          <a:p>
            <a:r>
              <a:rPr lang="en-US" dirty="0" smtClean="0"/>
              <a:t>Enable easy interoperability between different APIs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1841</Words>
  <Application>Microsoft Office PowerPoint</Application>
  <PresentationFormat>On-screen Show (4:3)</PresentationFormat>
  <Paragraphs>469</Paragraphs>
  <Slides>45</Slides>
  <Notes>45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Win7 Rhythm template_V01</vt:lpstr>
      <vt:lpstr>White with Courier font for code slides</vt:lpstr>
      <vt:lpstr>Windows 7 Training</vt:lpstr>
      <vt:lpstr>Windows® 7 Graphic Overview:  A Look at Direct2D and DirectWrite</vt:lpstr>
      <vt:lpstr>Agenda</vt:lpstr>
      <vt:lpstr>Windows 7: Usage of the GPU</vt:lpstr>
      <vt:lpstr>High DPI Issues</vt:lpstr>
      <vt:lpstr>DPI Virtualization</vt:lpstr>
      <vt:lpstr>Windows 7 Graphics Platform Overview</vt:lpstr>
      <vt:lpstr>Windows 7 Graphics Platform Overview</vt:lpstr>
      <vt:lpstr>Windows 7 Graphics Platform Overview</vt:lpstr>
      <vt:lpstr>API Interoperability</vt:lpstr>
      <vt:lpstr>Direct2D Overview</vt:lpstr>
      <vt:lpstr>Direct2D Overview</vt:lpstr>
      <vt:lpstr>Direct2D Overview</vt:lpstr>
      <vt:lpstr>Direct2D API</vt:lpstr>
      <vt:lpstr>Direct2D API Interfaces Render Target Interfaces</vt:lpstr>
      <vt:lpstr>Direct2D API Interfaces Device-Independent Resource Interfaces</vt:lpstr>
      <vt:lpstr>Direct2D API Interfaces Device-Dependent Resource Interfaces</vt:lpstr>
      <vt:lpstr>Direct2D API Sample Usage</vt:lpstr>
      <vt:lpstr>Direct2D API Sample Usage</vt:lpstr>
      <vt:lpstr>Direct2D API Sample Usage</vt:lpstr>
      <vt:lpstr>Direct2D API Sample Usage WM_PAINT code</vt:lpstr>
      <vt:lpstr>Direct2D API Sample Usage WM_PAINT code</vt:lpstr>
      <vt:lpstr>Direct2D Interoperability with GDI</vt:lpstr>
      <vt:lpstr>Direct2D Interoperability with Direct3D</vt:lpstr>
      <vt:lpstr>Windows 7 Graphics </vt:lpstr>
      <vt:lpstr>DirectWrite</vt:lpstr>
      <vt:lpstr>DirectWrite Architecture</vt:lpstr>
      <vt:lpstr>DirectWrite Overview</vt:lpstr>
      <vt:lpstr>DirectWrite OpenType® Features</vt:lpstr>
      <vt:lpstr>Text Positioning</vt:lpstr>
      <vt:lpstr>ClearType</vt:lpstr>
      <vt:lpstr>DirectWrite API Basic Usage</vt:lpstr>
      <vt:lpstr>DirectWrite API Basic Usage</vt:lpstr>
      <vt:lpstr>DirectWrite API Basic Usage</vt:lpstr>
      <vt:lpstr>DirectWrite API Basic Usage  WM_PAINT code</vt:lpstr>
      <vt:lpstr>DirectWrite API Basic Usage  WM_PAINT code</vt:lpstr>
      <vt:lpstr>DirectWrite API Font System</vt:lpstr>
      <vt:lpstr>Rendering with Direct2D</vt:lpstr>
      <vt:lpstr>Custom Rendering</vt:lpstr>
      <vt:lpstr>Interoperability Services</vt:lpstr>
      <vt:lpstr>Windows 7 Graphics </vt:lpstr>
      <vt:lpstr>Summary</vt:lpstr>
      <vt:lpstr>Direct2D and DirectWrite</vt:lpstr>
      <vt:lpstr>Direct2D and DirectWrite</vt:lpstr>
      <vt:lpstr>Slide 45</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2009-05-11T19:49:49Z</dcterms:created>
  <dcterms:modified xsi:type="dcterms:W3CDTF">2009-05-11T19:51:20Z</dcterms:modified>
</cp:coreProperties>
</file>