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 id="2147483722" r:id="rId3"/>
  </p:sldMasterIdLst>
  <p:notesMasterIdLst>
    <p:notesMasterId r:id="rId36"/>
  </p:notesMasterIdLst>
  <p:handoutMasterIdLst>
    <p:handoutMasterId r:id="rId37"/>
  </p:handoutMasterIdLst>
  <p:sldIdLst>
    <p:sldId id="359" r:id="rId4"/>
    <p:sldId id="257" r:id="rId5"/>
    <p:sldId id="338" r:id="rId6"/>
    <p:sldId id="339" r:id="rId7"/>
    <p:sldId id="366" r:id="rId8"/>
    <p:sldId id="350" r:id="rId9"/>
    <p:sldId id="340" r:id="rId10"/>
    <p:sldId id="342" r:id="rId11"/>
    <p:sldId id="343" r:id="rId12"/>
    <p:sldId id="346" r:id="rId13"/>
    <p:sldId id="344" r:id="rId14"/>
    <p:sldId id="345" r:id="rId15"/>
    <p:sldId id="370" r:id="rId16"/>
    <p:sldId id="347" r:id="rId17"/>
    <p:sldId id="367" r:id="rId18"/>
    <p:sldId id="368" r:id="rId19"/>
    <p:sldId id="348" r:id="rId20"/>
    <p:sldId id="369" r:id="rId21"/>
    <p:sldId id="353" r:id="rId22"/>
    <p:sldId id="354" r:id="rId23"/>
    <p:sldId id="355" r:id="rId24"/>
    <p:sldId id="356" r:id="rId25"/>
    <p:sldId id="349" r:id="rId26"/>
    <p:sldId id="351" r:id="rId27"/>
    <p:sldId id="352" r:id="rId28"/>
    <p:sldId id="357" r:id="rId29"/>
    <p:sldId id="358" r:id="rId30"/>
    <p:sldId id="371" r:id="rId31"/>
    <p:sldId id="332" r:id="rId32"/>
    <p:sldId id="337" r:id="rId33"/>
    <p:sldId id="333" r:id="rId34"/>
    <p:sldId id="271" r:id="rId3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66" autoAdjust="0"/>
    <p:restoredTop sz="92487" autoAdjust="0"/>
  </p:normalViewPr>
  <p:slideViewPr>
    <p:cSldViewPr>
      <p:cViewPr varScale="1">
        <p:scale>
          <a:sx n="104" d="100"/>
          <a:sy n="104" d="100"/>
        </p:scale>
        <p:origin x="-1308" y="-78"/>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B746B-A822-447A-B3FD-942C7C6BC0E4}" type="doc">
      <dgm:prSet loTypeId="urn:microsoft.com/office/officeart/2005/8/layout/matrix2" loCatId="matrix" qsTypeId="urn:microsoft.com/office/officeart/2005/8/quickstyle/simple5" qsCatId="simple" csTypeId="urn:microsoft.com/office/officeart/2005/8/colors/colorful1" csCatId="colorful" phldr="1"/>
      <dgm:spPr/>
      <dgm:t>
        <a:bodyPr/>
        <a:lstStyle/>
        <a:p>
          <a:endParaRPr lang="en-US"/>
        </a:p>
      </dgm:t>
    </dgm:pt>
    <dgm:pt modelId="{A4C073E4-BCC9-4B82-9984-DFB1FA1860C2}">
      <dgm:prSet custT="1"/>
      <dgm:spPr/>
      <dgm:t>
        <a:bodyPr/>
        <a:lstStyle/>
        <a:p>
          <a:pPr rtl="0"/>
          <a:r>
            <a:rPr lang="en-US" sz="2000" b="1" i="0" baseline="0" dirty="0" smtClean="0">
              <a:latin typeface="Segoe UI" pitchFamily="34" charset="0"/>
              <a:ea typeface="Segoe UI" pitchFamily="34" charset="0"/>
              <a:cs typeface="Segoe UI" pitchFamily="34" charset="0"/>
            </a:rPr>
            <a:t>Performance</a:t>
          </a:r>
          <a:endParaRPr lang="en-US" sz="2000" b="1" dirty="0">
            <a:latin typeface="Segoe UI" pitchFamily="34" charset="0"/>
            <a:ea typeface="Segoe UI" pitchFamily="34" charset="0"/>
            <a:cs typeface="Segoe UI" pitchFamily="34" charset="0"/>
          </a:endParaRPr>
        </a:p>
      </dgm:t>
    </dgm:pt>
    <dgm:pt modelId="{0668FECE-3475-43E6-A18A-F294A7467371}" type="parTrans" cxnId="{A7DF248C-1133-42AF-8E37-9707D0A13976}">
      <dgm:prSet/>
      <dgm:spPr/>
      <dgm:t>
        <a:bodyPr/>
        <a:lstStyle/>
        <a:p>
          <a:endParaRPr lang="en-US" sz="1600">
            <a:latin typeface="Segoe UI" pitchFamily="34" charset="0"/>
            <a:ea typeface="Segoe UI" pitchFamily="34" charset="0"/>
            <a:cs typeface="Segoe UI" pitchFamily="34" charset="0"/>
          </a:endParaRPr>
        </a:p>
      </dgm:t>
    </dgm:pt>
    <dgm:pt modelId="{228BD424-D95D-4DE2-9350-B222DAE17706}" type="sibTrans" cxnId="{A7DF248C-1133-42AF-8E37-9707D0A13976}">
      <dgm:prSet/>
      <dgm:spPr/>
      <dgm:t>
        <a:bodyPr/>
        <a:lstStyle/>
        <a:p>
          <a:endParaRPr lang="en-US" sz="1600">
            <a:latin typeface="Segoe UI" pitchFamily="34" charset="0"/>
            <a:ea typeface="Segoe UI" pitchFamily="34" charset="0"/>
            <a:cs typeface="Segoe UI" pitchFamily="34" charset="0"/>
          </a:endParaRPr>
        </a:p>
      </dgm:t>
    </dgm:pt>
    <dgm:pt modelId="{AC36D1F8-54E3-4BCC-A707-A49E84907421}">
      <dgm:prSet custT="1"/>
      <dgm:spPr/>
      <dgm:t>
        <a:bodyPr/>
        <a:lstStyle/>
        <a:p>
          <a:pPr rtl="0"/>
          <a:r>
            <a:rPr lang="en-US" sz="2000" b="1" dirty="0" smtClean="0">
              <a:latin typeface="Segoe UI" pitchFamily="34" charset="0"/>
              <a:ea typeface="Segoe UI" pitchFamily="34" charset="0"/>
              <a:cs typeface="Segoe UI" pitchFamily="34" charset="0"/>
            </a:rPr>
            <a:t>Reliability</a:t>
          </a:r>
          <a:endParaRPr lang="en-US" sz="1600" b="1" dirty="0">
            <a:latin typeface="Segoe UI" pitchFamily="34" charset="0"/>
            <a:ea typeface="Segoe UI" pitchFamily="34" charset="0"/>
            <a:cs typeface="Segoe UI" pitchFamily="34" charset="0"/>
          </a:endParaRPr>
        </a:p>
      </dgm:t>
    </dgm:pt>
    <dgm:pt modelId="{8A8C0D35-408C-47A0-8B13-AF21806E523B}" type="parTrans" cxnId="{EB189626-0598-400E-BAAB-C1930EB8D7A9}">
      <dgm:prSet/>
      <dgm:spPr/>
      <dgm:t>
        <a:bodyPr/>
        <a:lstStyle/>
        <a:p>
          <a:endParaRPr lang="en-US" sz="1600">
            <a:latin typeface="Segoe UI" pitchFamily="34" charset="0"/>
            <a:ea typeface="Segoe UI" pitchFamily="34" charset="0"/>
            <a:cs typeface="Segoe UI" pitchFamily="34" charset="0"/>
          </a:endParaRPr>
        </a:p>
      </dgm:t>
    </dgm:pt>
    <dgm:pt modelId="{5E17527F-E04D-45D8-A490-95D41DBB22E2}" type="sibTrans" cxnId="{EB189626-0598-400E-BAAB-C1930EB8D7A9}">
      <dgm:prSet/>
      <dgm:spPr/>
      <dgm:t>
        <a:bodyPr/>
        <a:lstStyle/>
        <a:p>
          <a:endParaRPr lang="en-US" sz="1600">
            <a:latin typeface="Segoe UI" pitchFamily="34" charset="0"/>
            <a:ea typeface="Segoe UI" pitchFamily="34" charset="0"/>
            <a:cs typeface="Segoe UI" pitchFamily="34" charset="0"/>
          </a:endParaRPr>
        </a:p>
      </dgm:t>
    </dgm:pt>
    <dgm:pt modelId="{8B501919-CBD7-49E4-8828-A6418948048B}">
      <dgm:prSet custT="1"/>
      <dgm:spPr/>
      <dgm:t>
        <a:bodyPr/>
        <a:lstStyle/>
        <a:p>
          <a:pPr rtl="0"/>
          <a:r>
            <a:rPr lang="en-US" sz="2000" b="1" i="0" baseline="0" dirty="0" smtClean="0">
              <a:latin typeface="Segoe UI" pitchFamily="34" charset="0"/>
              <a:ea typeface="Segoe UI" pitchFamily="34" charset="0"/>
              <a:cs typeface="Segoe UI" pitchFamily="34" charset="0"/>
            </a:rPr>
            <a:t>Security</a:t>
          </a:r>
          <a:endParaRPr lang="en-US" sz="1600" b="1" dirty="0">
            <a:latin typeface="Segoe UI" pitchFamily="34" charset="0"/>
            <a:ea typeface="Segoe UI" pitchFamily="34" charset="0"/>
            <a:cs typeface="Segoe UI" pitchFamily="34" charset="0"/>
          </a:endParaRPr>
        </a:p>
      </dgm:t>
    </dgm:pt>
    <dgm:pt modelId="{7A8EB998-5E07-4259-8F03-46ED9FA3D8BC}" type="parTrans" cxnId="{81C5ED40-D413-4DFE-A1E7-70B0EA8B6BB0}">
      <dgm:prSet/>
      <dgm:spPr/>
      <dgm:t>
        <a:bodyPr/>
        <a:lstStyle/>
        <a:p>
          <a:endParaRPr lang="en-US" sz="1600">
            <a:latin typeface="Segoe UI" pitchFamily="34" charset="0"/>
            <a:ea typeface="Segoe UI" pitchFamily="34" charset="0"/>
            <a:cs typeface="Segoe UI" pitchFamily="34" charset="0"/>
          </a:endParaRPr>
        </a:p>
      </dgm:t>
    </dgm:pt>
    <dgm:pt modelId="{95309807-A357-4646-8ECB-90F86E564D2F}" type="sibTrans" cxnId="{81C5ED40-D413-4DFE-A1E7-70B0EA8B6BB0}">
      <dgm:prSet/>
      <dgm:spPr/>
      <dgm:t>
        <a:bodyPr/>
        <a:lstStyle/>
        <a:p>
          <a:endParaRPr lang="en-US" sz="1600">
            <a:latin typeface="Segoe UI" pitchFamily="34" charset="0"/>
            <a:ea typeface="Segoe UI" pitchFamily="34" charset="0"/>
            <a:cs typeface="Segoe UI" pitchFamily="34" charset="0"/>
          </a:endParaRPr>
        </a:p>
      </dgm:t>
    </dgm:pt>
    <dgm:pt modelId="{B582655B-6F23-4944-B84B-55D925792D89}">
      <dgm:prSet custT="1"/>
      <dgm:spPr/>
      <dgm:t>
        <a:bodyPr/>
        <a:lstStyle/>
        <a:p>
          <a:pPr rtl="0"/>
          <a:r>
            <a:rPr lang="en-US" sz="1800" b="1" dirty="0" smtClean="0">
              <a:latin typeface="Segoe UI" pitchFamily="34" charset="0"/>
              <a:ea typeface="Segoe UI" pitchFamily="34" charset="0"/>
              <a:cs typeface="Segoe UI" pitchFamily="34" charset="0"/>
            </a:rPr>
            <a:t>Power consumption</a:t>
          </a:r>
          <a:endParaRPr lang="en-US" sz="1600" b="1" i="0" baseline="0" dirty="0">
            <a:latin typeface="Segoe UI" pitchFamily="34" charset="0"/>
            <a:ea typeface="Segoe UI" pitchFamily="34" charset="0"/>
            <a:cs typeface="Segoe UI" pitchFamily="34" charset="0"/>
          </a:endParaRPr>
        </a:p>
      </dgm:t>
    </dgm:pt>
    <dgm:pt modelId="{21DE03E5-1414-4948-A1D4-89116350A975}" type="parTrans" cxnId="{AD1EB7D7-C2B3-4433-A49C-0E3839A28F8F}">
      <dgm:prSet/>
      <dgm:spPr/>
      <dgm:t>
        <a:bodyPr/>
        <a:lstStyle/>
        <a:p>
          <a:endParaRPr lang="en-US" sz="1600">
            <a:latin typeface="Segoe UI" pitchFamily="34" charset="0"/>
            <a:ea typeface="Segoe UI" pitchFamily="34" charset="0"/>
            <a:cs typeface="Segoe UI" pitchFamily="34" charset="0"/>
          </a:endParaRPr>
        </a:p>
      </dgm:t>
    </dgm:pt>
    <dgm:pt modelId="{BE7714B4-C217-4F43-B330-EA960CC46386}" type="sibTrans" cxnId="{AD1EB7D7-C2B3-4433-A49C-0E3839A28F8F}">
      <dgm:prSet/>
      <dgm:spPr/>
      <dgm:t>
        <a:bodyPr/>
        <a:lstStyle/>
        <a:p>
          <a:endParaRPr lang="en-US" sz="1600">
            <a:latin typeface="Segoe UI" pitchFamily="34" charset="0"/>
            <a:ea typeface="Segoe UI" pitchFamily="34" charset="0"/>
            <a:cs typeface="Segoe UI" pitchFamily="34" charset="0"/>
          </a:endParaRPr>
        </a:p>
      </dgm:t>
    </dgm:pt>
    <dgm:pt modelId="{B3C15D05-448C-49F3-A575-0B9DFB8ABD02}">
      <dgm:prSet custT="1"/>
      <dgm:spPr/>
      <dgm:t>
        <a:bodyPr/>
        <a:lstStyle/>
        <a:p>
          <a:pPr rtl="0"/>
          <a:r>
            <a:rPr lang="en-US" sz="1600" dirty="0" smtClean="0">
              <a:latin typeface="Segoe UI" pitchFamily="34" charset="0"/>
              <a:ea typeface="Segoe UI" pitchFamily="34" charset="0"/>
              <a:cs typeface="Segoe UI" pitchFamily="34" charset="0"/>
            </a:rPr>
            <a:t>Responsiveness</a:t>
          </a:r>
          <a:endParaRPr lang="en-US" sz="1600" dirty="0">
            <a:latin typeface="Segoe UI" pitchFamily="34" charset="0"/>
            <a:ea typeface="Segoe UI" pitchFamily="34" charset="0"/>
            <a:cs typeface="Segoe UI" pitchFamily="34" charset="0"/>
          </a:endParaRPr>
        </a:p>
      </dgm:t>
    </dgm:pt>
    <dgm:pt modelId="{2CD04630-EC51-4BA0-AA34-1BA1F72FC0B3}" type="parTrans" cxnId="{E4D9B4C7-AC30-46EE-83E3-D097E956179B}">
      <dgm:prSet/>
      <dgm:spPr/>
      <dgm:t>
        <a:bodyPr/>
        <a:lstStyle/>
        <a:p>
          <a:endParaRPr lang="en-US" sz="1600">
            <a:latin typeface="Segoe UI" pitchFamily="34" charset="0"/>
            <a:ea typeface="Segoe UI" pitchFamily="34" charset="0"/>
            <a:cs typeface="Segoe UI" pitchFamily="34" charset="0"/>
          </a:endParaRPr>
        </a:p>
      </dgm:t>
    </dgm:pt>
    <dgm:pt modelId="{98047B67-6757-4ECA-939F-081A4D32DA2E}" type="sibTrans" cxnId="{E4D9B4C7-AC30-46EE-83E3-D097E956179B}">
      <dgm:prSet/>
      <dgm:spPr/>
      <dgm:t>
        <a:bodyPr/>
        <a:lstStyle/>
        <a:p>
          <a:endParaRPr lang="en-US" sz="1600">
            <a:latin typeface="Segoe UI" pitchFamily="34" charset="0"/>
            <a:ea typeface="Segoe UI" pitchFamily="34" charset="0"/>
            <a:cs typeface="Segoe UI" pitchFamily="34" charset="0"/>
          </a:endParaRPr>
        </a:p>
      </dgm:t>
    </dgm:pt>
    <dgm:pt modelId="{A8E0294D-69F9-49C9-B8ED-5D47F03CFEB4}">
      <dgm:prSet custT="1"/>
      <dgm:spPr/>
      <dgm:t>
        <a:bodyPr/>
        <a:lstStyle/>
        <a:p>
          <a:r>
            <a:rPr lang="en-US" sz="1600" dirty="0" smtClean="0">
              <a:latin typeface="Segoe UI" pitchFamily="34" charset="0"/>
              <a:ea typeface="Segoe UI" pitchFamily="34" charset="0"/>
              <a:cs typeface="Segoe UI" pitchFamily="34" charset="0"/>
            </a:rPr>
            <a:t>Consumes resources</a:t>
          </a:r>
          <a:endParaRPr lang="en-US" sz="1600" dirty="0">
            <a:latin typeface="Segoe UI" pitchFamily="34" charset="0"/>
            <a:ea typeface="Segoe UI" pitchFamily="34" charset="0"/>
            <a:cs typeface="Segoe UI" pitchFamily="34" charset="0"/>
          </a:endParaRPr>
        </a:p>
      </dgm:t>
    </dgm:pt>
    <dgm:pt modelId="{DDA07985-F9F9-454B-875C-8F572ED82442}" type="parTrans" cxnId="{28738ACC-E829-4B33-87F9-7F25237A2FDB}">
      <dgm:prSet/>
      <dgm:spPr/>
      <dgm:t>
        <a:bodyPr/>
        <a:lstStyle/>
        <a:p>
          <a:endParaRPr lang="en-US" sz="1600">
            <a:latin typeface="Segoe UI" pitchFamily="34" charset="0"/>
            <a:ea typeface="Segoe UI" pitchFamily="34" charset="0"/>
            <a:cs typeface="Segoe UI" pitchFamily="34" charset="0"/>
          </a:endParaRPr>
        </a:p>
      </dgm:t>
    </dgm:pt>
    <dgm:pt modelId="{E86160E8-0AF1-49DA-99F4-8E77334495F7}" type="sibTrans" cxnId="{28738ACC-E829-4B33-87F9-7F25237A2FDB}">
      <dgm:prSet/>
      <dgm:spPr/>
      <dgm:t>
        <a:bodyPr/>
        <a:lstStyle/>
        <a:p>
          <a:endParaRPr lang="en-US" sz="1600">
            <a:latin typeface="Segoe UI" pitchFamily="34" charset="0"/>
            <a:ea typeface="Segoe UI" pitchFamily="34" charset="0"/>
            <a:cs typeface="Segoe UI" pitchFamily="34" charset="0"/>
          </a:endParaRPr>
        </a:p>
      </dgm:t>
    </dgm:pt>
    <dgm:pt modelId="{9507C602-0B3A-4ED9-B0AA-FF3E0FE69E43}">
      <dgm:prSet custT="1"/>
      <dgm:spPr/>
      <dgm:t>
        <a:bodyPr/>
        <a:lstStyle/>
        <a:p>
          <a:r>
            <a:rPr lang="en-US" sz="1600" dirty="0" smtClean="0">
              <a:latin typeface="Segoe UI" pitchFamily="34" charset="0"/>
              <a:ea typeface="Segoe UI" pitchFamily="34" charset="0"/>
              <a:cs typeface="Segoe UI" pitchFamily="34" charset="0"/>
            </a:rPr>
            <a:t>Boot, shutdown, logoff, and so on</a:t>
          </a:r>
          <a:endParaRPr lang="en-US" sz="1600" dirty="0">
            <a:latin typeface="Segoe UI" pitchFamily="34" charset="0"/>
            <a:ea typeface="Segoe UI" pitchFamily="34" charset="0"/>
            <a:cs typeface="Segoe UI" pitchFamily="34" charset="0"/>
          </a:endParaRPr>
        </a:p>
      </dgm:t>
    </dgm:pt>
    <dgm:pt modelId="{077F0B09-1573-45FE-A660-C11AC1D7A7B5}" type="parTrans" cxnId="{465FB095-6345-4847-9347-A4AFB95DF005}">
      <dgm:prSet/>
      <dgm:spPr/>
      <dgm:t>
        <a:bodyPr/>
        <a:lstStyle/>
        <a:p>
          <a:endParaRPr lang="en-US" sz="1600">
            <a:latin typeface="Segoe UI" pitchFamily="34" charset="0"/>
            <a:ea typeface="Segoe UI" pitchFamily="34" charset="0"/>
            <a:cs typeface="Segoe UI" pitchFamily="34" charset="0"/>
          </a:endParaRPr>
        </a:p>
      </dgm:t>
    </dgm:pt>
    <dgm:pt modelId="{2C4E3615-A84A-4158-B751-D52EBAD23493}" type="sibTrans" cxnId="{465FB095-6345-4847-9347-A4AFB95DF005}">
      <dgm:prSet/>
      <dgm:spPr/>
      <dgm:t>
        <a:bodyPr/>
        <a:lstStyle/>
        <a:p>
          <a:endParaRPr lang="en-US" sz="1600">
            <a:latin typeface="Segoe UI" pitchFamily="34" charset="0"/>
            <a:ea typeface="Segoe UI" pitchFamily="34" charset="0"/>
            <a:cs typeface="Segoe UI" pitchFamily="34" charset="0"/>
          </a:endParaRPr>
        </a:p>
      </dgm:t>
    </dgm:pt>
    <dgm:pt modelId="{6B80E7B6-1961-45A7-8F60-30493132BB8F}">
      <dgm:prSet custT="1"/>
      <dgm:spPr/>
      <dgm:t>
        <a:bodyPr/>
        <a:lstStyle/>
        <a:p>
          <a:pPr rtl="0"/>
          <a:r>
            <a:rPr lang="en-US" sz="1600" dirty="0" smtClean="0">
              <a:latin typeface="Segoe UI" pitchFamily="34" charset="0"/>
              <a:ea typeface="Segoe UI" pitchFamily="34" charset="0"/>
              <a:cs typeface="Segoe UI" pitchFamily="34" charset="0"/>
            </a:rPr>
            <a:t>Memory leaks</a:t>
          </a:r>
          <a:endParaRPr lang="en-US" sz="1600" dirty="0">
            <a:latin typeface="Segoe UI" pitchFamily="34" charset="0"/>
            <a:ea typeface="Segoe UI" pitchFamily="34" charset="0"/>
            <a:cs typeface="Segoe UI" pitchFamily="34" charset="0"/>
          </a:endParaRPr>
        </a:p>
      </dgm:t>
    </dgm:pt>
    <dgm:pt modelId="{A3827721-A698-4FCD-8710-3B842CDA19B3}" type="parTrans" cxnId="{F966F04B-BBE9-4A25-BDEC-FA6CCD340AF7}">
      <dgm:prSet/>
      <dgm:spPr/>
      <dgm:t>
        <a:bodyPr/>
        <a:lstStyle/>
        <a:p>
          <a:endParaRPr lang="en-US" sz="1600">
            <a:latin typeface="Segoe UI" pitchFamily="34" charset="0"/>
            <a:ea typeface="Segoe UI" pitchFamily="34" charset="0"/>
            <a:cs typeface="Segoe UI" pitchFamily="34" charset="0"/>
          </a:endParaRPr>
        </a:p>
      </dgm:t>
    </dgm:pt>
    <dgm:pt modelId="{A96A9876-E4AF-4081-A946-42D935AD6636}" type="sibTrans" cxnId="{F966F04B-BBE9-4A25-BDEC-FA6CCD340AF7}">
      <dgm:prSet/>
      <dgm:spPr/>
      <dgm:t>
        <a:bodyPr/>
        <a:lstStyle/>
        <a:p>
          <a:endParaRPr lang="en-US" sz="1600">
            <a:latin typeface="Segoe UI" pitchFamily="34" charset="0"/>
            <a:ea typeface="Segoe UI" pitchFamily="34" charset="0"/>
            <a:cs typeface="Segoe UI" pitchFamily="34" charset="0"/>
          </a:endParaRPr>
        </a:p>
      </dgm:t>
    </dgm:pt>
    <dgm:pt modelId="{08978563-1083-4A4F-9DE4-3C20D93F4227}">
      <dgm:prSet custT="1"/>
      <dgm:spPr/>
      <dgm:t>
        <a:bodyPr/>
        <a:lstStyle/>
        <a:p>
          <a:r>
            <a:rPr lang="en-US" sz="1600" dirty="0" smtClean="0">
              <a:latin typeface="Segoe UI" pitchFamily="34" charset="0"/>
              <a:ea typeface="Segoe UI" pitchFamily="34" charset="0"/>
              <a:cs typeface="Segoe UI" pitchFamily="34" charset="0"/>
            </a:rPr>
            <a:t>System crashes and hangs</a:t>
          </a:r>
          <a:endParaRPr lang="en-US" sz="1600" dirty="0">
            <a:latin typeface="Segoe UI" pitchFamily="34" charset="0"/>
            <a:ea typeface="Segoe UI" pitchFamily="34" charset="0"/>
            <a:cs typeface="Segoe UI" pitchFamily="34" charset="0"/>
          </a:endParaRPr>
        </a:p>
      </dgm:t>
    </dgm:pt>
    <dgm:pt modelId="{501D8EE8-5EF5-4D7D-B6E7-4D05579BB74D}" type="parTrans" cxnId="{E9C79259-259F-433A-B4CE-63904031CC91}">
      <dgm:prSet/>
      <dgm:spPr/>
      <dgm:t>
        <a:bodyPr/>
        <a:lstStyle/>
        <a:p>
          <a:endParaRPr lang="en-US" sz="1600">
            <a:latin typeface="Segoe UI" pitchFamily="34" charset="0"/>
            <a:ea typeface="Segoe UI" pitchFamily="34" charset="0"/>
            <a:cs typeface="Segoe UI" pitchFamily="34" charset="0"/>
          </a:endParaRPr>
        </a:p>
      </dgm:t>
    </dgm:pt>
    <dgm:pt modelId="{FFF47548-278F-4D27-BCCB-704A3CD529BE}" type="sibTrans" cxnId="{E9C79259-259F-433A-B4CE-63904031CC91}">
      <dgm:prSet/>
      <dgm:spPr/>
      <dgm:t>
        <a:bodyPr/>
        <a:lstStyle/>
        <a:p>
          <a:endParaRPr lang="en-US" sz="1600">
            <a:latin typeface="Segoe UI" pitchFamily="34" charset="0"/>
            <a:ea typeface="Segoe UI" pitchFamily="34" charset="0"/>
            <a:cs typeface="Segoe UI" pitchFamily="34" charset="0"/>
          </a:endParaRPr>
        </a:p>
      </dgm:t>
    </dgm:pt>
    <dgm:pt modelId="{95B286B1-9A64-4735-A246-5B96E75AA434}">
      <dgm:prSet custT="1"/>
      <dgm:spPr/>
      <dgm:t>
        <a:bodyPr/>
        <a:lstStyle/>
        <a:p>
          <a:r>
            <a:rPr lang="en-US" sz="1600" dirty="0" smtClean="0">
              <a:latin typeface="Segoe UI" pitchFamily="34" charset="0"/>
              <a:ea typeface="Segoe UI" pitchFamily="34" charset="0"/>
              <a:cs typeface="Segoe UI" pitchFamily="34" charset="0"/>
            </a:rPr>
            <a:t>Dependent application crashes</a:t>
          </a:r>
          <a:endParaRPr lang="en-US" sz="1600" dirty="0">
            <a:latin typeface="Segoe UI" pitchFamily="34" charset="0"/>
            <a:ea typeface="Segoe UI" pitchFamily="34" charset="0"/>
            <a:cs typeface="Segoe UI" pitchFamily="34" charset="0"/>
          </a:endParaRPr>
        </a:p>
      </dgm:t>
    </dgm:pt>
    <dgm:pt modelId="{4CFFE667-2009-491F-8115-813FD0B2C618}" type="parTrans" cxnId="{1672DDD1-ED85-49F1-9CE0-DAA097106EFA}">
      <dgm:prSet/>
      <dgm:spPr/>
      <dgm:t>
        <a:bodyPr/>
        <a:lstStyle/>
        <a:p>
          <a:endParaRPr lang="en-US" sz="1600">
            <a:latin typeface="Segoe UI" pitchFamily="34" charset="0"/>
            <a:ea typeface="Segoe UI" pitchFamily="34" charset="0"/>
            <a:cs typeface="Segoe UI" pitchFamily="34" charset="0"/>
          </a:endParaRPr>
        </a:p>
      </dgm:t>
    </dgm:pt>
    <dgm:pt modelId="{BD119741-DD7E-4D5C-9C3B-CDF4ACC21B32}" type="sibTrans" cxnId="{1672DDD1-ED85-49F1-9CE0-DAA097106EFA}">
      <dgm:prSet/>
      <dgm:spPr/>
      <dgm:t>
        <a:bodyPr/>
        <a:lstStyle/>
        <a:p>
          <a:endParaRPr lang="en-US" sz="1600">
            <a:latin typeface="Segoe UI" pitchFamily="34" charset="0"/>
            <a:ea typeface="Segoe UI" pitchFamily="34" charset="0"/>
            <a:cs typeface="Segoe UI" pitchFamily="34" charset="0"/>
          </a:endParaRPr>
        </a:p>
      </dgm:t>
    </dgm:pt>
    <dgm:pt modelId="{CF2C2A0B-A16D-46D5-AA54-4C7BA3CD72B1}">
      <dgm:prSet custT="1"/>
      <dgm:spPr/>
      <dgm:t>
        <a:bodyPr/>
        <a:lstStyle/>
        <a:p>
          <a:r>
            <a:rPr lang="en-US" sz="1600" dirty="0" smtClean="0">
              <a:latin typeface="Segoe UI" pitchFamily="34" charset="0"/>
              <a:ea typeface="Segoe UI" pitchFamily="34" charset="0"/>
              <a:cs typeface="Segoe UI" pitchFamily="34" charset="0"/>
            </a:rPr>
            <a:t>Greater attack surface</a:t>
          </a:r>
          <a:endParaRPr lang="en-US" sz="1600" dirty="0">
            <a:latin typeface="Segoe UI" pitchFamily="34" charset="0"/>
            <a:ea typeface="Segoe UI" pitchFamily="34" charset="0"/>
            <a:cs typeface="Segoe UI" pitchFamily="34" charset="0"/>
          </a:endParaRPr>
        </a:p>
      </dgm:t>
    </dgm:pt>
    <dgm:pt modelId="{B36CB0EB-C2DC-47D7-A5ED-F72A4E1F9041}" type="parTrans" cxnId="{B0D70F67-C841-4D18-92EC-587FDC4A9C03}">
      <dgm:prSet/>
      <dgm:spPr/>
      <dgm:t>
        <a:bodyPr/>
        <a:lstStyle/>
        <a:p>
          <a:endParaRPr lang="en-US" sz="1600">
            <a:latin typeface="Segoe UI" pitchFamily="34" charset="0"/>
            <a:ea typeface="Segoe UI" pitchFamily="34" charset="0"/>
            <a:cs typeface="Segoe UI" pitchFamily="34" charset="0"/>
          </a:endParaRPr>
        </a:p>
      </dgm:t>
    </dgm:pt>
    <dgm:pt modelId="{7478F506-A19C-4D65-8112-774C5400CDF5}" type="sibTrans" cxnId="{B0D70F67-C841-4D18-92EC-587FDC4A9C03}">
      <dgm:prSet/>
      <dgm:spPr/>
      <dgm:t>
        <a:bodyPr/>
        <a:lstStyle/>
        <a:p>
          <a:endParaRPr lang="en-US" sz="1600">
            <a:latin typeface="Segoe UI" pitchFamily="34" charset="0"/>
            <a:ea typeface="Segoe UI" pitchFamily="34" charset="0"/>
            <a:cs typeface="Segoe UI" pitchFamily="34" charset="0"/>
          </a:endParaRPr>
        </a:p>
      </dgm:t>
    </dgm:pt>
    <dgm:pt modelId="{FFC0FD92-2421-4040-A493-C19F54C58EC2}">
      <dgm:prSet custT="1"/>
      <dgm:spPr/>
      <dgm:t>
        <a:bodyPr/>
        <a:lstStyle/>
        <a:p>
          <a:r>
            <a:rPr lang="en-US" sz="1600" dirty="0" smtClean="0">
              <a:latin typeface="Segoe UI" pitchFamily="34" charset="0"/>
              <a:ea typeface="Segoe UI" pitchFamily="34" charset="0"/>
              <a:cs typeface="Segoe UI" pitchFamily="34" charset="0"/>
            </a:rPr>
            <a:t>System privileges</a:t>
          </a:r>
          <a:endParaRPr lang="en-US" sz="1600" dirty="0">
            <a:latin typeface="Segoe UI" pitchFamily="34" charset="0"/>
            <a:ea typeface="Segoe UI" pitchFamily="34" charset="0"/>
            <a:cs typeface="Segoe UI" pitchFamily="34" charset="0"/>
          </a:endParaRPr>
        </a:p>
      </dgm:t>
    </dgm:pt>
    <dgm:pt modelId="{D102C358-8D35-4420-BCAF-992DED003017}" type="parTrans" cxnId="{AD0ACD34-0BB1-4465-AE36-C8F72FAB5EBB}">
      <dgm:prSet/>
      <dgm:spPr/>
      <dgm:t>
        <a:bodyPr/>
        <a:lstStyle/>
        <a:p>
          <a:endParaRPr lang="en-US" sz="1600">
            <a:latin typeface="Segoe UI" pitchFamily="34" charset="0"/>
            <a:ea typeface="Segoe UI" pitchFamily="34" charset="0"/>
            <a:cs typeface="Segoe UI" pitchFamily="34" charset="0"/>
          </a:endParaRPr>
        </a:p>
      </dgm:t>
    </dgm:pt>
    <dgm:pt modelId="{C7A109AA-2D0B-41E7-89E0-A29F3BF91724}" type="sibTrans" cxnId="{AD0ACD34-0BB1-4465-AE36-C8F72FAB5EBB}">
      <dgm:prSet/>
      <dgm:spPr/>
      <dgm:t>
        <a:bodyPr/>
        <a:lstStyle/>
        <a:p>
          <a:endParaRPr lang="en-US" sz="1600">
            <a:latin typeface="Segoe UI" pitchFamily="34" charset="0"/>
            <a:ea typeface="Segoe UI" pitchFamily="34" charset="0"/>
            <a:cs typeface="Segoe UI" pitchFamily="34" charset="0"/>
          </a:endParaRPr>
        </a:p>
      </dgm:t>
    </dgm:pt>
    <dgm:pt modelId="{67451E27-C116-4FFA-B3BB-74E0681672C1}">
      <dgm:prSet custT="1"/>
      <dgm:spPr/>
      <dgm:t>
        <a:bodyPr/>
        <a:lstStyle/>
        <a:p>
          <a:pPr rtl="0"/>
          <a:r>
            <a:rPr lang="en-US" sz="1600" dirty="0" smtClean="0">
              <a:latin typeface="Segoe UI" pitchFamily="34" charset="0"/>
              <a:ea typeface="Segoe UI" pitchFamily="34" charset="0"/>
              <a:cs typeface="Segoe UI" pitchFamily="34" charset="0"/>
            </a:rPr>
            <a:t>Extra disk, CPU utilization</a:t>
          </a:r>
          <a:endParaRPr lang="en-US" sz="1600" b="0" i="0" baseline="0" dirty="0">
            <a:latin typeface="Segoe UI" pitchFamily="34" charset="0"/>
            <a:ea typeface="Segoe UI" pitchFamily="34" charset="0"/>
            <a:cs typeface="Segoe UI" pitchFamily="34" charset="0"/>
          </a:endParaRPr>
        </a:p>
      </dgm:t>
    </dgm:pt>
    <dgm:pt modelId="{5BC60942-0FEE-46CF-9473-0BEBE22F1F86}" type="parTrans" cxnId="{7C3D7F01-4521-418A-BB3B-A2AA80FA82CE}">
      <dgm:prSet/>
      <dgm:spPr/>
      <dgm:t>
        <a:bodyPr/>
        <a:lstStyle/>
        <a:p>
          <a:endParaRPr lang="en-US" sz="1600">
            <a:latin typeface="Segoe UI" pitchFamily="34" charset="0"/>
            <a:ea typeface="Segoe UI" pitchFamily="34" charset="0"/>
            <a:cs typeface="Segoe UI" pitchFamily="34" charset="0"/>
          </a:endParaRPr>
        </a:p>
      </dgm:t>
    </dgm:pt>
    <dgm:pt modelId="{129AEB6A-FCD7-4A13-84FE-CE2AD9E942C1}" type="sibTrans" cxnId="{7C3D7F01-4521-418A-BB3B-A2AA80FA82CE}">
      <dgm:prSet/>
      <dgm:spPr/>
      <dgm:t>
        <a:bodyPr/>
        <a:lstStyle/>
        <a:p>
          <a:endParaRPr lang="en-US" sz="1600">
            <a:latin typeface="Segoe UI" pitchFamily="34" charset="0"/>
            <a:ea typeface="Segoe UI" pitchFamily="34" charset="0"/>
            <a:cs typeface="Segoe UI" pitchFamily="34" charset="0"/>
          </a:endParaRPr>
        </a:p>
      </dgm:t>
    </dgm:pt>
    <dgm:pt modelId="{6C3DFE6D-B9FE-4884-B9DB-934E69105D0A}">
      <dgm:prSet custT="1"/>
      <dgm:spPr/>
      <dgm:t>
        <a:bodyPr/>
        <a:lstStyle/>
        <a:p>
          <a:r>
            <a:rPr lang="en-US" sz="1600" dirty="0" smtClean="0">
              <a:latin typeface="Segoe UI" pitchFamily="34" charset="0"/>
              <a:ea typeface="Segoe UI" pitchFamily="34" charset="0"/>
              <a:cs typeface="Segoe UI" pitchFamily="34" charset="0"/>
            </a:rPr>
            <a:t>Decrease in battery life</a:t>
          </a:r>
          <a:endParaRPr lang="en-US" sz="1600" dirty="0">
            <a:latin typeface="Segoe UI" pitchFamily="34" charset="0"/>
            <a:ea typeface="Segoe UI" pitchFamily="34" charset="0"/>
            <a:cs typeface="Segoe UI" pitchFamily="34" charset="0"/>
          </a:endParaRPr>
        </a:p>
      </dgm:t>
    </dgm:pt>
    <dgm:pt modelId="{0642B5F3-E1BF-47F8-A473-5A212AAC589D}" type="parTrans" cxnId="{1A170FD4-F38B-4DC5-B4D9-11A96CDE8F8B}">
      <dgm:prSet/>
      <dgm:spPr/>
      <dgm:t>
        <a:bodyPr/>
        <a:lstStyle/>
        <a:p>
          <a:endParaRPr lang="en-US" sz="1600">
            <a:latin typeface="Segoe UI" pitchFamily="34" charset="0"/>
            <a:ea typeface="Segoe UI" pitchFamily="34" charset="0"/>
            <a:cs typeface="Segoe UI" pitchFamily="34" charset="0"/>
          </a:endParaRPr>
        </a:p>
      </dgm:t>
    </dgm:pt>
    <dgm:pt modelId="{67EC5EAA-8C52-46C5-B971-0EE1219AF50C}" type="sibTrans" cxnId="{1A170FD4-F38B-4DC5-B4D9-11A96CDE8F8B}">
      <dgm:prSet/>
      <dgm:spPr/>
      <dgm:t>
        <a:bodyPr/>
        <a:lstStyle/>
        <a:p>
          <a:endParaRPr lang="en-US" sz="1600">
            <a:latin typeface="Segoe UI" pitchFamily="34" charset="0"/>
            <a:ea typeface="Segoe UI" pitchFamily="34" charset="0"/>
            <a:cs typeface="Segoe UI" pitchFamily="34" charset="0"/>
          </a:endParaRPr>
        </a:p>
      </dgm:t>
    </dgm:pt>
    <dgm:pt modelId="{D611335E-8EDC-4F12-AB3C-0CB8299BFB11}">
      <dgm:prSet custT="1"/>
      <dgm:spPr/>
      <dgm:t>
        <a:bodyPr/>
        <a:lstStyle/>
        <a:p>
          <a:r>
            <a:rPr lang="en-US" sz="1600" smtClean="0">
              <a:latin typeface="Segoe UI" pitchFamily="34" charset="0"/>
              <a:ea typeface="Segoe UI" pitchFamily="34" charset="0"/>
              <a:cs typeface="Segoe UI" pitchFamily="34" charset="0"/>
            </a:rPr>
            <a:t>Prevents idle efficiencies</a:t>
          </a:r>
          <a:endParaRPr lang="en-US" sz="1600" dirty="0">
            <a:latin typeface="Segoe UI" pitchFamily="34" charset="0"/>
            <a:ea typeface="Segoe UI" pitchFamily="34" charset="0"/>
            <a:cs typeface="Segoe UI" pitchFamily="34" charset="0"/>
          </a:endParaRPr>
        </a:p>
      </dgm:t>
    </dgm:pt>
    <dgm:pt modelId="{3EB725BC-E545-4EAE-BADA-309DB9A31459}" type="parTrans" cxnId="{C1EEC69F-2799-42D4-AB7E-521D5E9E6ED5}">
      <dgm:prSet/>
      <dgm:spPr/>
      <dgm:t>
        <a:bodyPr/>
        <a:lstStyle/>
        <a:p>
          <a:endParaRPr lang="en-US" sz="1600">
            <a:latin typeface="Segoe UI" pitchFamily="34" charset="0"/>
            <a:ea typeface="Segoe UI" pitchFamily="34" charset="0"/>
            <a:cs typeface="Segoe UI" pitchFamily="34" charset="0"/>
          </a:endParaRPr>
        </a:p>
      </dgm:t>
    </dgm:pt>
    <dgm:pt modelId="{7EEFD9A5-C3E7-4C15-877E-7A65FCAB9C40}" type="sibTrans" cxnId="{C1EEC69F-2799-42D4-AB7E-521D5E9E6ED5}">
      <dgm:prSet/>
      <dgm:spPr/>
      <dgm:t>
        <a:bodyPr/>
        <a:lstStyle/>
        <a:p>
          <a:endParaRPr lang="en-US" sz="1600">
            <a:latin typeface="Segoe UI" pitchFamily="34" charset="0"/>
            <a:ea typeface="Segoe UI" pitchFamily="34" charset="0"/>
            <a:cs typeface="Segoe UI" pitchFamily="34" charset="0"/>
          </a:endParaRPr>
        </a:p>
      </dgm:t>
    </dgm:pt>
    <dgm:pt modelId="{FDA1AD6D-83C5-417C-93B3-0F672C68CA3C}">
      <dgm:prSet custT="1"/>
      <dgm:spPr/>
      <dgm:t>
        <a:bodyPr/>
        <a:lstStyle/>
        <a:p>
          <a:r>
            <a:rPr lang="en-US" sz="1600" dirty="0" smtClean="0">
              <a:latin typeface="Segoe UI" pitchFamily="34" charset="0"/>
              <a:ea typeface="Segoe UI" pitchFamily="34" charset="0"/>
              <a:cs typeface="Segoe UI" pitchFamily="34" charset="0"/>
            </a:rPr>
            <a:t>Successful attack may compromise entire system</a:t>
          </a:r>
          <a:endParaRPr lang="en-US" sz="1600" dirty="0">
            <a:latin typeface="Segoe UI" pitchFamily="34" charset="0"/>
            <a:ea typeface="Segoe UI" pitchFamily="34" charset="0"/>
            <a:cs typeface="Segoe UI" pitchFamily="34" charset="0"/>
          </a:endParaRPr>
        </a:p>
      </dgm:t>
    </dgm:pt>
    <dgm:pt modelId="{E8A0B9B1-88E4-4AE9-A1B5-3D1B0393D26F}" type="parTrans" cxnId="{C3137A9E-3A76-48D8-BE55-A47EDC49F8AC}">
      <dgm:prSet/>
      <dgm:spPr/>
    </dgm:pt>
    <dgm:pt modelId="{9CE01C3F-1B7D-4811-B784-D9AEBA608D12}" type="sibTrans" cxnId="{C3137A9E-3A76-48D8-BE55-A47EDC49F8AC}">
      <dgm:prSet/>
      <dgm:spPr/>
    </dgm:pt>
    <dgm:pt modelId="{F64137E9-EE71-4E07-A1DB-3E776B26D121}" type="pres">
      <dgm:prSet presAssocID="{E34B746B-A822-447A-B3FD-942C7C6BC0E4}" presName="matrix" presStyleCnt="0">
        <dgm:presLayoutVars>
          <dgm:chMax val="1"/>
          <dgm:dir/>
          <dgm:resizeHandles val="exact"/>
        </dgm:presLayoutVars>
      </dgm:prSet>
      <dgm:spPr/>
      <dgm:t>
        <a:bodyPr/>
        <a:lstStyle/>
        <a:p>
          <a:endParaRPr lang="en-US"/>
        </a:p>
      </dgm:t>
    </dgm:pt>
    <dgm:pt modelId="{E6162916-1B8A-468F-BE87-AF4618C77682}" type="pres">
      <dgm:prSet presAssocID="{E34B746B-A822-447A-B3FD-942C7C6BC0E4}" presName="axisShape" presStyleLbl="bgShp" presStyleIdx="0" presStyleCnt="1"/>
      <dgm:spPr/>
    </dgm:pt>
    <dgm:pt modelId="{5942AA9D-B1FC-4326-944D-CCD5FAFB0E6E}" type="pres">
      <dgm:prSet presAssocID="{E34B746B-A822-447A-B3FD-942C7C6BC0E4}" presName="rect1" presStyleLbl="node1" presStyleIdx="0" presStyleCnt="4" custScaleX="130770" custScaleY="107693" custLinFactNeighborX="-17212" custLinFactNeighborY="-4712">
        <dgm:presLayoutVars>
          <dgm:chMax val="0"/>
          <dgm:chPref val="0"/>
          <dgm:bulletEnabled val="1"/>
        </dgm:presLayoutVars>
      </dgm:prSet>
      <dgm:spPr/>
      <dgm:t>
        <a:bodyPr/>
        <a:lstStyle/>
        <a:p>
          <a:endParaRPr lang="en-US"/>
        </a:p>
      </dgm:t>
    </dgm:pt>
    <dgm:pt modelId="{63BF75E9-098A-4B51-BE2B-012FF9042348}" type="pres">
      <dgm:prSet presAssocID="{E34B746B-A822-447A-B3FD-942C7C6BC0E4}" presName="rect2" presStyleLbl="node1" presStyleIdx="1" presStyleCnt="4" custScaleX="136346" custScaleY="101731" custLinFactNeighborX="18077" custLinFactNeighborY="-3846">
        <dgm:presLayoutVars>
          <dgm:chMax val="0"/>
          <dgm:chPref val="0"/>
          <dgm:bulletEnabled val="1"/>
        </dgm:presLayoutVars>
      </dgm:prSet>
      <dgm:spPr/>
      <dgm:t>
        <a:bodyPr/>
        <a:lstStyle/>
        <a:p>
          <a:endParaRPr lang="en-US"/>
        </a:p>
      </dgm:t>
    </dgm:pt>
    <dgm:pt modelId="{AAA89A72-0606-4D38-89DC-D519AB6072E0}" type="pres">
      <dgm:prSet presAssocID="{E34B746B-A822-447A-B3FD-942C7C6BC0E4}" presName="rect3" presStyleLbl="node1" presStyleIdx="2" presStyleCnt="4" custScaleX="130769" custScaleY="107693" custLinFactNeighborX="-17211" custLinFactNeighborY="8557">
        <dgm:presLayoutVars>
          <dgm:chMax val="0"/>
          <dgm:chPref val="0"/>
          <dgm:bulletEnabled val="1"/>
        </dgm:presLayoutVars>
      </dgm:prSet>
      <dgm:spPr/>
      <dgm:t>
        <a:bodyPr/>
        <a:lstStyle/>
        <a:p>
          <a:endParaRPr lang="en-US"/>
        </a:p>
      </dgm:t>
    </dgm:pt>
    <dgm:pt modelId="{C56FA7A6-627B-4773-A344-50BCECE0ECF7}" type="pres">
      <dgm:prSet presAssocID="{E34B746B-A822-447A-B3FD-942C7C6BC0E4}" presName="rect4" presStyleLbl="node1" presStyleIdx="3" presStyleCnt="4" custScaleX="130577" custScaleY="109423" custLinFactNeighborX="19038" custLinFactNeighborY="7692">
        <dgm:presLayoutVars>
          <dgm:chMax val="0"/>
          <dgm:chPref val="0"/>
          <dgm:bulletEnabled val="1"/>
        </dgm:presLayoutVars>
      </dgm:prSet>
      <dgm:spPr/>
      <dgm:t>
        <a:bodyPr/>
        <a:lstStyle/>
        <a:p>
          <a:endParaRPr lang="en-US"/>
        </a:p>
      </dgm:t>
    </dgm:pt>
  </dgm:ptLst>
  <dgm:cxnLst>
    <dgm:cxn modelId="{E4D9B4C7-AC30-46EE-83E3-D097E956179B}" srcId="{A4C073E4-BCC9-4B82-9984-DFB1FA1860C2}" destId="{B3C15D05-448C-49F3-A575-0B9DFB8ABD02}" srcOrd="0" destOrd="0" parTransId="{2CD04630-EC51-4BA0-AA34-1BA1F72FC0B3}" sibTransId="{98047B67-6757-4ECA-939F-081A4D32DA2E}"/>
    <dgm:cxn modelId="{7D70B2BF-4FAE-448E-8411-EE81FBA264FC}" type="presOf" srcId="{9507C602-0B3A-4ED9-B0AA-FF3E0FE69E43}" destId="{5942AA9D-B1FC-4326-944D-CCD5FAFB0E6E}" srcOrd="0" destOrd="3" presId="urn:microsoft.com/office/officeart/2005/8/layout/matrix2"/>
    <dgm:cxn modelId="{C3137A9E-3A76-48D8-BE55-A47EDC49F8AC}" srcId="{8B501919-CBD7-49E4-8828-A6418948048B}" destId="{FDA1AD6D-83C5-417C-93B3-0F672C68CA3C}" srcOrd="2" destOrd="0" parTransId="{E8A0B9B1-88E4-4AE9-A1B5-3D1B0393D26F}" sibTransId="{9CE01C3F-1B7D-4811-B784-D9AEBA608D12}"/>
    <dgm:cxn modelId="{83766EB1-9BED-4A40-8AAD-F4F3E8B23D4F}" type="presOf" srcId="{6C3DFE6D-B9FE-4884-B9DB-934E69105D0A}" destId="{C56FA7A6-627B-4773-A344-50BCECE0ECF7}" srcOrd="0" destOrd="2" presId="urn:microsoft.com/office/officeart/2005/8/layout/matrix2"/>
    <dgm:cxn modelId="{CED48864-9723-4414-BF28-E55EA5EF0B5B}" type="presOf" srcId="{67451E27-C116-4FFA-B3BB-74E0681672C1}" destId="{C56FA7A6-627B-4773-A344-50BCECE0ECF7}" srcOrd="0" destOrd="1" presId="urn:microsoft.com/office/officeart/2005/8/layout/matrix2"/>
    <dgm:cxn modelId="{1A170FD4-F38B-4DC5-B4D9-11A96CDE8F8B}" srcId="{B582655B-6F23-4944-B84B-55D925792D89}" destId="{6C3DFE6D-B9FE-4884-B9DB-934E69105D0A}" srcOrd="1" destOrd="0" parTransId="{0642B5F3-E1BF-47F8-A473-5A212AAC589D}" sibTransId="{67EC5EAA-8C52-46C5-B971-0EE1219AF50C}"/>
    <dgm:cxn modelId="{E9C79259-259F-433A-B4CE-63904031CC91}" srcId="{AC36D1F8-54E3-4BCC-A707-A49E84907421}" destId="{08978563-1083-4A4F-9DE4-3C20D93F4227}" srcOrd="1" destOrd="0" parTransId="{501D8EE8-5EF5-4D7D-B6E7-4D05579BB74D}" sibTransId="{FFF47548-278F-4D27-BCCB-704A3CD529BE}"/>
    <dgm:cxn modelId="{C9677C5A-87DB-4B04-9AF2-30C0F8F8698F}" type="presOf" srcId="{FFC0FD92-2421-4040-A493-C19F54C58EC2}" destId="{AAA89A72-0606-4D38-89DC-D519AB6072E0}" srcOrd="0" destOrd="2" presId="urn:microsoft.com/office/officeart/2005/8/layout/matrix2"/>
    <dgm:cxn modelId="{67808014-167C-4F76-801F-22BC9F92A132}" type="presOf" srcId="{8B501919-CBD7-49E4-8828-A6418948048B}" destId="{AAA89A72-0606-4D38-89DC-D519AB6072E0}" srcOrd="0" destOrd="0" presId="urn:microsoft.com/office/officeart/2005/8/layout/matrix2"/>
    <dgm:cxn modelId="{CD91CCEA-EC96-4C0D-8E48-9E0C27428831}" type="presOf" srcId="{FDA1AD6D-83C5-417C-93B3-0F672C68CA3C}" destId="{AAA89A72-0606-4D38-89DC-D519AB6072E0}" srcOrd="0" destOrd="3" presId="urn:microsoft.com/office/officeart/2005/8/layout/matrix2"/>
    <dgm:cxn modelId="{6AFA1310-2019-4433-AA95-FB64CB73DC52}" type="presOf" srcId="{95B286B1-9A64-4735-A246-5B96E75AA434}" destId="{63BF75E9-098A-4B51-BE2B-012FF9042348}" srcOrd="0" destOrd="3" presId="urn:microsoft.com/office/officeart/2005/8/layout/matrix2"/>
    <dgm:cxn modelId="{AD0ACD34-0BB1-4465-AE36-C8F72FAB5EBB}" srcId="{8B501919-CBD7-49E4-8828-A6418948048B}" destId="{FFC0FD92-2421-4040-A493-C19F54C58EC2}" srcOrd="1" destOrd="0" parTransId="{D102C358-8D35-4420-BCAF-992DED003017}" sibTransId="{C7A109AA-2D0B-41E7-89E0-A29F3BF91724}"/>
    <dgm:cxn modelId="{7C3D7F01-4521-418A-BB3B-A2AA80FA82CE}" srcId="{B582655B-6F23-4944-B84B-55D925792D89}" destId="{67451E27-C116-4FFA-B3BB-74E0681672C1}" srcOrd="0" destOrd="0" parTransId="{5BC60942-0FEE-46CF-9473-0BEBE22F1F86}" sibTransId="{129AEB6A-FCD7-4A13-84FE-CE2AD9E942C1}"/>
    <dgm:cxn modelId="{81C5ED40-D413-4DFE-A1E7-70B0EA8B6BB0}" srcId="{E34B746B-A822-447A-B3FD-942C7C6BC0E4}" destId="{8B501919-CBD7-49E4-8828-A6418948048B}" srcOrd="2" destOrd="0" parTransId="{7A8EB998-5E07-4259-8F03-46ED9FA3D8BC}" sibTransId="{95309807-A357-4646-8ECB-90F86E564D2F}"/>
    <dgm:cxn modelId="{B0D70F67-C841-4D18-92EC-587FDC4A9C03}" srcId="{8B501919-CBD7-49E4-8828-A6418948048B}" destId="{CF2C2A0B-A16D-46D5-AA54-4C7BA3CD72B1}" srcOrd="0" destOrd="0" parTransId="{B36CB0EB-C2DC-47D7-A5ED-F72A4E1F9041}" sibTransId="{7478F506-A19C-4D65-8112-774C5400CDF5}"/>
    <dgm:cxn modelId="{26FEEF19-7142-4702-8281-A5AF04C3FA2E}" type="presOf" srcId="{B3C15D05-448C-49F3-A575-0B9DFB8ABD02}" destId="{5942AA9D-B1FC-4326-944D-CCD5FAFB0E6E}" srcOrd="0" destOrd="1" presId="urn:microsoft.com/office/officeart/2005/8/layout/matrix2"/>
    <dgm:cxn modelId="{A7DF248C-1133-42AF-8E37-9707D0A13976}" srcId="{E34B746B-A822-447A-B3FD-942C7C6BC0E4}" destId="{A4C073E4-BCC9-4B82-9984-DFB1FA1860C2}" srcOrd="0" destOrd="0" parTransId="{0668FECE-3475-43E6-A18A-F294A7467371}" sibTransId="{228BD424-D95D-4DE2-9350-B222DAE17706}"/>
    <dgm:cxn modelId="{A5825980-7276-4630-81F4-93A1620B3783}" type="presOf" srcId="{08978563-1083-4A4F-9DE4-3C20D93F4227}" destId="{63BF75E9-098A-4B51-BE2B-012FF9042348}" srcOrd="0" destOrd="2" presId="urn:microsoft.com/office/officeart/2005/8/layout/matrix2"/>
    <dgm:cxn modelId="{F966F04B-BBE9-4A25-BDEC-FA6CCD340AF7}" srcId="{AC36D1F8-54E3-4BCC-A707-A49E84907421}" destId="{6B80E7B6-1961-45A7-8F60-30493132BB8F}" srcOrd="0" destOrd="0" parTransId="{A3827721-A698-4FCD-8710-3B842CDA19B3}" sibTransId="{A96A9876-E4AF-4081-A946-42D935AD6636}"/>
    <dgm:cxn modelId="{5A8ACA89-83C9-4D38-98D2-2BA1065B6A0A}" type="presOf" srcId="{D611335E-8EDC-4F12-AB3C-0CB8299BFB11}" destId="{C56FA7A6-627B-4773-A344-50BCECE0ECF7}" srcOrd="0" destOrd="3" presId="urn:microsoft.com/office/officeart/2005/8/layout/matrix2"/>
    <dgm:cxn modelId="{3D3856F7-A17A-4EA0-A55A-540ACD55D255}" type="presOf" srcId="{B582655B-6F23-4944-B84B-55D925792D89}" destId="{C56FA7A6-627B-4773-A344-50BCECE0ECF7}" srcOrd="0" destOrd="0" presId="urn:microsoft.com/office/officeart/2005/8/layout/matrix2"/>
    <dgm:cxn modelId="{AD1EB7D7-C2B3-4433-A49C-0E3839A28F8F}" srcId="{E34B746B-A822-447A-B3FD-942C7C6BC0E4}" destId="{B582655B-6F23-4944-B84B-55D925792D89}" srcOrd="3" destOrd="0" parTransId="{21DE03E5-1414-4948-A1D4-89116350A975}" sibTransId="{BE7714B4-C217-4F43-B330-EA960CC46386}"/>
    <dgm:cxn modelId="{465FB095-6345-4847-9347-A4AFB95DF005}" srcId="{A4C073E4-BCC9-4B82-9984-DFB1FA1860C2}" destId="{9507C602-0B3A-4ED9-B0AA-FF3E0FE69E43}" srcOrd="2" destOrd="0" parTransId="{077F0B09-1573-45FE-A660-C11AC1D7A7B5}" sibTransId="{2C4E3615-A84A-4158-B751-D52EBAD23493}"/>
    <dgm:cxn modelId="{1672DDD1-ED85-49F1-9CE0-DAA097106EFA}" srcId="{AC36D1F8-54E3-4BCC-A707-A49E84907421}" destId="{95B286B1-9A64-4735-A246-5B96E75AA434}" srcOrd="2" destOrd="0" parTransId="{4CFFE667-2009-491F-8115-813FD0B2C618}" sibTransId="{BD119741-DD7E-4D5C-9C3B-CDF4ACC21B32}"/>
    <dgm:cxn modelId="{92F2CFF3-3F80-400A-9964-7EF365E9D3F9}" type="presOf" srcId="{AC36D1F8-54E3-4BCC-A707-A49E84907421}" destId="{63BF75E9-098A-4B51-BE2B-012FF9042348}" srcOrd="0" destOrd="0" presId="urn:microsoft.com/office/officeart/2005/8/layout/matrix2"/>
    <dgm:cxn modelId="{61614A82-F9C7-47B5-ABB5-0F7D8A2EB0E1}" type="presOf" srcId="{A4C073E4-BCC9-4B82-9984-DFB1FA1860C2}" destId="{5942AA9D-B1FC-4326-944D-CCD5FAFB0E6E}" srcOrd="0" destOrd="0" presId="urn:microsoft.com/office/officeart/2005/8/layout/matrix2"/>
    <dgm:cxn modelId="{02977CDD-8346-44AF-B617-BC38D32ABC67}" type="presOf" srcId="{CF2C2A0B-A16D-46D5-AA54-4C7BA3CD72B1}" destId="{AAA89A72-0606-4D38-89DC-D519AB6072E0}" srcOrd="0" destOrd="1" presId="urn:microsoft.com/office/officeart/2005/8/layout/matrix2"/>
    <dgm:cxn modelId="{28738ACC-E829-4B33-87F9-7F25237A2FDB}" srcId="{A4C073E4-BCC9-4B82-9984-DFB1FA1860C2}" destId="{A8E0294D-69F9-49C9-B8ED-5D47F03CFEB4}" srcOrd="1" destOrd="0" parTransId="{DDA07985-F9F9-454B-875C-8F572ED82442}" sibTransId="{E86160E8-0AF1-49DA-99F4-8E77334495F7}"/>
    <dgm:cxn modelId="{EB189626-0598-400E-BAAB-C1930EB8D7A9}" srcId="{E34B746B-A822-447A-B3FD-942C7C6BC0E4}" destId="{AC36D1F8-54E3-4BCC-A707-A49E84907421}" srcOrd="1" destOrd="0" parTransId="{8A8C0D35-408C-47A0-8B13-AF21806E523B}" sibTransId="{5E17527F-E04D-45D8-A490-95D41DBB22E2}"/>
    <dgm:cxn modelId="{94BE5174-66B8-4044-8204-53FDC09F90E9}" type="presOf" srcId="{E34B746B-A822-447A-B3FD-942C7C6BC0E4}" destId="{F64137E9-EE71-4E07-A1DB-3E776B26D121}" srcOrd="0" destOrd="0" presId="urn:microsoft.com/office/officeart/2005/8/layout/matrix2"/>
    <dgm:cxn modelId="{0B558BB1-A78D-4DA8-B8CB-7621D0BF4964}" type="presOf" srcId="{6B80E7B6-1961-45A7-8F60-30493132BB8F}" destId="{63BF75E9-098A-4B51-BE2B-012FF9042348}" srcOrd="0" destOrd="1" presId="urn:microsoft.com/office/officeart/2005/8/layout/matrix2"/>
    <dgm:cxn modelId="{A2B6BC78-C092-418A-8A88-7051FF7EF807}" type="presOf" srcId="{A8E0294D-69F9-49C9-B8ED-5D47F03CFEB4}" destId="{5942AA9D-B1FC-4326-944D-CCD5FAFB0E6E}" srcOrd="0" destOrd="2" presId="urn:microsoft.com/office/officeart/2005/8/layout/matrix2"/>
    <dgm:cxn modelId="{C1EEC69F-2799-42D4-AB7E-521D5E9E6ED5}" srcId="{B582655B-6F23-4944-B84B-55D925792D89}" destId="{D611335E-8EDC-4F12-AB3C-0CB8299BFB11}" srcOrd="2" destOrd="0" parTransId="{3EB725BC-E545-4EAE-BADA-309DB9A31459}" sibTransId="{7EEFD9A5-C3E7-4C15-877E-7A65FCAB9C40}"/>
    <dgm:cxn modelId="{CCFC7C0E-F826-47D4-9F2E-8D0D8DFB2B1F}" type="presParOf" srcId="{F64137E9-EE71-4E07-A1DB-3E776B26D121}" destId="{E6162916-1B8A-468F-BE87-AF4618C77682}" srcOrd="0" destOrd="0" presId="urn:microsoft.com/office/officeart/2005/8/layout/matrix2"/>
    <dgm:cxn modelId="{46F7D6CB-95DA-4C40-9E0B-C29794278F28}" type="presParOf" srcId="{F64137E9-EE71-4E07-A1DB-3E776B26D121}" destId="{5942AA9D-B1FC-4326-944D-CCD5FAFB0E6E}" srcOrd="1" destOrd="0" presId="urn:microsoft.com/office/officeart/2005/8/layout/matrix2"/>
    <dgm:cxn modelId="{E2C2316F-9A97-4C27-A1F9-CC4D9C20596E}" type="presParOf" srcId="{F64137E9-EE71-4E07-A1DB-3E776B26D121}" destId="{63BF75E9-098A-4B51-BE2B-012FF9042348}" srcOrd="2" destOrd="0" presId="urn:microsoft.com/office/officeart/2005/8/layout/matrix2"/>
    <dgm:cxn modelId="{87473B8A-8EB9-4FDA-A43E-F89FDD43FB1D}" type="presParOf" srcId="{F64137E9-EE71-4E07-A1DB-3E776B26D121}" destId="{AAA89A72-0606-4D38-89DC-D519AB6072E0}" srcOrd="3" destOrd="0" presId="urn:microsoft.com/office/officeart/2005/8/layout/matrix2"/>
    <dgm:cxn modelId="{BE0E2321-F84B-459C-B364-FB3C66F9D09A}" type="presParOf" srcId="{F64137E9-EE71-4E07-A1DB-3E776B26D121}" destId="{C56FA7A6-627B-4773-A344-50BCECE0ECF7}" srcOrd="4" destOrd="0" presId="urn:microsoft.com/office/officeart/2005/8/layout/matrix2"/>
  </dgm:cxnLst>
  <dgm:bg/>
  <dgm:whole/>
</dgm:dataModel>
</file>

<file path=ppt/diagrams/data2.xml><?xml version="1.0" encoding="utf-8"?>
<dgm:dataModel xmlns:dgm="http://schemas.openxmlformats.org/drawingml/2006/diagram" xmlns:a="http://schemas.openxmlformats.org/drawingml/2006/main">
  <dgm:ptLst>
    <dgm:pt modelId="{FDD6F6CC-2900-4ED4-81B9-8166F6EE47B1}" type="doc">
      <dgm:prSet loTypeId="urn:microsoft.com/office/officeart/2005/8/layout/vList5" loCatId="list" qsTypeId="urn:microsoft.com/office/officeart/2005/8/quickstyle/simple5" qsCatId="simple" csTypeId="urn:microsoft.com/office/officeart/2005/8/colors/colorful2" csCatId="colorful"/>
      <dgm:spPr/>
      <dgm:t>
        <a:bodyPr/>
        <a:lstStyle/>
        <a:p>
          <a:endParaRPr lang="en-US"/>
        </a:p>
      </dgm:t>
    </dgm:pt>
    <dgm:pt modelId="{9BC714C3-28DA-4032-93A5-5E42859EE4CD}">
      <dgm:prSet/>
      <dgm:spPr/>
      <dgm:t>
        <a:bodyPr/>
        <a:lstStyle/>
        <a:p>
          <a:pPr rtl="0"/>
          <a:r>
            <a:rPr lang="en-US" b="0" i="0" baseline="0" dirty="0" smtClean="0"/>
            <a:t>Task</a:t>
          </a:r>
          <a:endParaRPr lang="en-US" dirty="0"/>
        </a:p>
      </dgm:t>
    </dgm:pt>
    <dgm:pt modelId="{39D484FE-56D0-4605-9DAA-C5B2E7308BFA}" type="parTrans" cxnId="{7AEC50C8-06CD-4AF0-9557-35D30C407CA1}">
      <dgm:prSet/>
      <dgm:spPr/>
      <dgm:t>
        <a:bodyPr/>
        <a:lstStyle/>
        <a:p>
          <a:endParaRPr lang="en-US"/>
        </a:p>
      </dgm:t>
    </dgm:pt>
    <dgm:pt modelId="{0A9115D7-463E-4C3B-9DEC-030AFF4702A1}" type="sibTrans" cxnId="{7AEC50C8-06CD-4AF0-9557-35D30C407CA1}">
      <dgm:prSet/>
      <dgm:spPr/>
      <dgm:t>
        <a:bodyPr/>
        <a:lstStyle/>
        <a:p>
          <a:endParaRPr lang="en-US"/>
        </a:p>
      </dgm:t>
    </dgm:pt>
    <dgm:pt modelId="{FBEBDBBE-70B5-4861-B70B-252BBCDCD064}">
      <dgm:prSet/>
      <dgm:spPr/>
      <dgm:t>
        <a:bodyPr/>
        <a:lstStyle/>
        <a:p>
          <a:pPr rtl="0"/>
          <a:r>
            <a:rPr lang="en-US" dirty="0" smtClean="0"/>
            <a:t>Actions – what it does</a:t>
          </a:r>
          <a:endParaRPr lang="en-US" dirty="0"/>
        </a:p>
      </dgm:t>
    </dgm:pt>
    <dgm:pt modelId="{A8B78CE2-382C-43BA-B149-5D778E626ABF}" type="parTrans" cxnId="{7BDE5E87-84A8-42BC-A048-1EA3B77ED5E3}">
      <dgm:prSet/>
      <dgm:spPr/>
      <dgm:t>
        <a:bodyPr/>
        <a:lstStyle/>
        <a:p>
          <a:endParaRPr lang="en-US"/>
        </a:p>
      </dgm:t>
    </dgm:pt>
    <dgm:pt modelId="{5FB42C3E-37B4-4FAA-A983-CB4FEDD63CE2}" type="sibTrans" cxnId="{7BDE5E87-84A8-42BC-A048-1EA3B77ED5E3}">
      <dgm:prSet/>
      <dgm:spPr/>
      <dgm:t>
        <a:bodyPr/>
        <a:lstStyle/>
        <a:p>
          <a:endParaRPr lang="en-US"/>
        </a:p>
      </dgm:t>
    </dgm:pt>
    <dgm:pt modelId="{6A99E53E-DEEF-4767-9B0E-7E8B5C8D2142}">
      <dgm:prSet/>
      <dgm:spPr/>
      <dgm:t>
        <a:bodyPr/>
        <a:lstStyle/>
        <a:p>
          <a:pPr rtl="0"/>
          <a:r>
            <a:rPr lang="en-US" dirty="0" smtClean="0"/>
            <a:t>Triggers – what triggers it</a:t>
          </a:r>
          <a:endParaRPr lang="en-US" dirty="0"/>
        </a:p>
      </dgm:t>
    </dgm:pt>
    <dgm:pt modelId="{D011E5B4-94FA-4956-B702-A39815DA1BF4}" type="parTrans" cxnId="{3E902F9A-442B-4EBB-952C-8AEEA6B02F3E}">
      <dgm:prSet/>
      <dgm:spPr/>
      <dgm:t>
        <a:bodyPr/>
        <a:lstStyle/>
        <a:p>
          <a:endParaRPr lang="en-US"/>
        </a:p>
      </dgm:t>
    </dgm:pt>
    <dgm:pt modelId="{3D512752-5065-485D-8FD3-95C949AC28D6}" type="sibTrans" cxnId="{3E902F9A-442B-4EBB-952C-8AEEA6B02F3E}">
      <dgm:prSet/>
      <dgm:spPr/>
      <dgm:t>
        <a:bodyPr/>
        <a:lstStyle/>
        <a:p>
          <a:endParaRPr lang="en-US"/>
        </a:p>
      </dgm:t>
    </dgm:pt>
    <dgm:pt modelId="{A4122654-9DF5-4315-B0F9-7840ABE4DF6A}">
      <dgm:prSet/>
      <dgm:spPr/>
      <dgm:t>
        <a:bodyPr/>
        <a:lstStyle/>
        <a:p>
          <a:pPr rtl="0"/>
          <a:r>
            <a:rPr lang="en-US" baseline="0" dirty="0" smtClean="0"/>
            <a:t>Conditions</a:t>
          </a:r>
          <a:r>
            <a:rPr lang="en-US" dirty="0" smtClean="0"/>
            <a:t> – what must hold</a:t>
          </a:r>
          <a:endParaRPr lang="en-US" baseline="0" dirty="0"/>
        </a:p>
      </dgm:t>
    </dgm:pt>
    <dgm:pt modelId="{0506350A-EE1B-4A38-898B-357A6DBB9202}" type="parTrans" cxnId="{8BD4C367-E84A-457B-B7B0-E317FF8E8061}">
      <dgm:prSet/>
      <dgm:spPr/>
      <dgm:t>
        <a:bodyPr/>
        <a:lstStyle/>
        <a:p>
          <a:endParaRPr lang="en-US"/>
        </a:p>
      </dgm:t>
    </dgm:pt>
    <dgm:pt modelId="{FDA76560-09F7-4B02-9544-86BC4521831E}" type="sibTrans" cxnId="{8BD4C367-E84A-457B-B7B0-E317FF8E8061}">
      <dgm:prSet/>
      <dgm:spPr/>
      <dgm:t>
        <a:bodyPr/>
        <a:lstStyle/>
        <a:p>
          <a:endParaRPr lang="en-US"/>
        </a:p>
      </dgm:t>
    </dgm:pt>
    <dgm:pt modelId="{FB4D6DA5-D535-4137-8D82-DA39E021C631}" type="pres">
      <dgm:prSet presAssocID="{FDD6F6CC-2900-4ED4-81B9-8166F6EE47B1}" presName="Name0" presStyleCnt="0">
        <dgm:presLayoutVars>
          <dgm:dir/>
          <dgm:animLvl val="lvl"/>
          <dgm:resizeHandles val="exact"/>
        </dgm:presLayoutVars>
      </dgm:prSet>
      <dgm:spPr/>
      <dgm:t>
        <a:bodyPr/>
        <a:lstStyle/>
        <a:p>
          <a:endParaRPr lang="en-US"/>
        </a:p>
      </dgm:t>
    </dgm:pt>
    <dgm:pt modelId="{ADD64B11-AD31-4437-B36A-9F3780371318}" type="pres">
      <dgm:prSet presAssocID="{9BC714C3-28DA-4032-93A5-5E42859EE4CD}" presName="linNode" presStyleCnt="0"/>
      <dgm:spPr/>
    </dgm:pt>
    <dgm:pt modelId="{445DAC6F-AE46-4C9E-B448-D7D54D17887C}" type="pres">
      <dgm:prSet presAssocID="{9BC714C3-28DA-4032-93A5-5E42859EE4CD}" presName="parentText" presStyleLbl="node1" presStyleIdx="0" presStyleCnt="1">
        <dgm:presLayoutVars>
          <dgm:chMax val="1"/>
          <dgm:bulletEnabled val="1"/>
        </dgm:presLayoutVars>
      </dgm:prSet>
      <dgm:spPr/>
      <dgm:t>
        <a:bodyPr/>
        <a:lstStyle/>
        <a:p>
          <a:endParaRPr lang="en-US"/>
        </a:p>
      </dgm:t>
    </dgm:pt>
    <dgm:pt modelId="{DDE6ACB5-84BB-4F5A-B504-C32EA3DB39E7}" type="pres">
      <dgm:prSet presAssocID="{9BC714C3-28DA-4032-93A5-5E42859EE4CD}" presName="descendantText" presStyleLbl="alignAccFollowNode1" presStyleIdx="0" presStyleCnt="1">
        <dgm:presLayoutVars>
          <dgm:bulletEnabled val="1"/>
        </dgm:presLayoutVars>
      </dgm:prSet>
      <dgm:spPr/>
      <dgm:t>
        <a:bodyPr/>
        <a:lstStyle/>
        <a:p>
          <a:endParaRPr lang="en-US"/>
        </a:p>
      </dgm:t>
    </dgm:pt>
  </dgm:ptLst>
  <dgm:cxnLst>
    <dgm:cxn modelId="{8BD4C367-E84A-457B-B7B0-E317FF8E8061}" srcId="{9BC714C3-28DA-4032-93A5-5E42859EE4CD}" destId="{A4122654-9DF5-4315-B0F9-7840ABE4DF6A}" srcOrd="2" destOrd="0" parTransId="{0506350A-EE1B-4A38-898B-357A6DBB9202}" sibTransId="{FDA76560-09F7-4B02-9544-86BC4521831E}"/>
    <dgm:cxn modelId="{3FA777ED-34D5-4DE4-AB04-9B02FD54E06B}" type="presOf" srcId="{FDD6F6CC-2900-4ED4-81B9-8166F6EE47B1}" destId="{FB4D6DA5-D535-4137-8D82-DA39E021C631}" srcOrd="0" destOrd="0" presId="urn:microsoft.com/office/officeart/2005/8/layout/vList5"/>
    <dgm:cxn modelId="{7BDE5E87-84A8-42BC-A048-1EA3B77ED5E3}" srcId="{9BC714C3-28DA-4032-93A5-5E42859EE4CD}" destId="{FBEBDBBE-70B5-4861-B70B-252BBCDCD064}" srcOrd="0" destOrd="0" parTransId="{A8B78CE2-382C-43BA-B149-5D778E626ABF}" sibTransId="{5FB42C3E-37B4-4FAA-A983-CB4FEDD63CE2}"/>
    <dgm:cxn modelId="{7AEC50C8-06CD-4AF0-9557-35D30C407CA1}" srcId="{FDD6F6CC-2900-4ED4-81B9-8166F6EE47B1}" destId="{9BC714C3-28DA-4032-93A5-5E42859EE4CD}" srcOrd="0" destOrd="0" parTransId="{39D484FE-56D0-4605-9DAA-C5B2E7308BFA}" sibTransId="{0A9115D7-463E-4C3B-9DEC-030AFF4702A1}"/>
    <dgm:cxn modelId="{6F9B4865-6F7E-4BC9-8074-01B926B08B32}" type="presOf" srcId="{6A99E53E-DEEF-4767-9B0E-7E8B5C8D2142}" destId="{DDE6ACB5-84BB-4F5A-B504-C32EA3DB39E7}" srcOrd="0" destOrd="1" presId="urn:microsoft.com/office/officeart/2005/8/layout/vList5"/>
    <dgm:cxn modelId="{22151852-23EC-4D18-98F9-C0FA234204BD}" type="presOf" srcId="{FBEBDBBE-70B5-4861-B70B-252BBCDCD064}" destId="{DDE6ACB5-84BB-4F5A-B504-C32EA3DB39E7}" srcOrd="0" destOrd="0" presId="urn:microsoft.com/office/officeart/2005/8/layout/vList5"/>
    <dgm:cxn modelId="{954B13BD-3C8A-4026-B653-AAB646ED215C}" type="presOf" srcId="{A4122654-9DF5-4315-B0F9-7840ABE4DF6A}" destId="{DDE6ACB5-84BB-4F5A-B504-C32EA3DB39E7}" srcOrd="0" destOrd="2" presId="urn:microsoft.com/office/officeart/2005/8/layout/vList5"/>
    <dgm:cxn modelId="{3E902F9A-442B-4EBB-952C-8AEEA6B02F3E}" srcId="{9BC714C3-28DA-4032-93A5-5E42859EE4CD}" destId="{6A99E53E-DEEF-4767-9B0E-7E8B5C8D2142}" srcOrd="1" destOrd="0" parTransId="{D011E5B4-94FA-4956-B702-A39815DA1BF4}" sibTransId="{3D512752-5065-485D-8FD3-95C949AC28D6}"/>
    <dgm:cxn modelId="{8D0DF8FD-3425-432E-93BF-20C052BDAFB2}" type="presOf" srcId="{9BC714C3-28DA-4032-93A5-5E42859EE4CD}" destId="{445DAC6F-AE46-4C9E-B448-D7D54D17887C}" srcOrd="0" destOrd="0" presId="urn:microsoft.com/office/officeart/2005/8/layout/vList5"/>
    <dgm:cxn modelId="{44264A1B-0450-4E3B-AC6E-9CAEE356CBC8}" type="presParOf" srcId="{FB4D6DA5-D535-4137-8D82-DA39E021C631}" destId="{ADD64B11-AD31-4437-B36A-9F3780371318}" srcOrd="0" destOrd="0" presId="urn:microsoft.com/office/officeart/2005/8/layout/vList5"/>
    <dgm:cxn modelId="{2147A0C5-30CB-49BD-8CFE-6977346D75FF}" type="presParOf" srcId="{ADD64B11-AD31-4437-B36A-9F3780371318}" destId="{445DAC6F-AE46-4C9E-B448-D7D54D17887C}" srcOrd="0" destOrd="0" presId="urn:microsoft.com/office/officeart/2005/8/layout/vList5"/>
    <dgm:cxn modelId="{999AFAFF-B662-4C15-B861-3BF13882D7DF}" type="presParOf" srcId="{ADD64B11-AD31-4437-B36A-9F3780371318}" destId="{DDE6ACB5-84BB-4F5A-B504-C32EA3DB39E7}"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5/11/2009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5/11/2009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sz="14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15</a:t>
            </a:fld>
            <a:endParaRPr lang="en-US" sz="1200" kern="1200" dirty="0">
              <a:solidFill>
                <a:prstClr val="black"/>
              </a:solidFill>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16</a:t>
            </a:fld>
            <a:endParaRPr lang="en-US" sz="1200" kern="1200" dirty="0">
              <a:solidFill>
                <a:prstClr val="black"/>
              </a:solidFill>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400"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12:51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latin typeface="Segoe"/>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4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endParaRPr lang="en-US" sz="14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4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1581" lvl="1" indent="-228600">
              <a:buNone/>
            </a:pPr>
            <a:endParaRPr lang="en-US" sz="14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bright="-7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p:nvSpPr>
        <p:spPr bwMode="auto">
          <a:xfrm>
            <a:off x="1" y="6392253"/>
            <a:ext cx="9144000" cy="465747"/>
          </a:xfrm>
          <a:prstGeom prst="rect">
            <a:avLst/>
          </a:prstGeom>
          <a:gradFill flip="none" rotWithShape="1">
            <a:gsLst>
              <a:gs pos="0">
                <a:sysClr val="windowText" lastClr="000000">
                  <a:lumMod val="95000"/>
                  <a:lumOff val="5000"/>
                  <a:alpha val="86000"/>
                </a:sysClr>
              </a:gs>
              <a:gs pos="50000">
                <a:srgbClr val="1F497D">
                  <a:lumMod val="75000"/>
                  <a:alpha val="58000"/>
                </a:srgbClr>
              </a:gs>
              <a:gs pos="100000">
                <a:srgbClr val="C0504D">
                  <a:shade val="94000"/>
                  <a:satMod val="135000"/>
                  <a:alpha val="0"/>
                </a:srgbClr>
              </a:gs>
            </a:gsLst>
            <a:lin ang="1080000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000000"/>
              </a:solidFill>
              <a:effectLst/>
              <a:uLnTx/>
              <a:uFillTx/>
              <a:latin typeface="Segoe" pitchFamily="34" charset="0"/>
              <a:ea typeface="+mn-ea"/>
              <a:cs typeface="+mn-cs"/>
            </a:endParaRPr>
          </a:p>
        </p:txBody>
      </p:sp>
      <p:pic>
        <p:nvPicPr>
          <p:cNvPr id="7" name="Picture 2" descr="C:\Program Files\Microsoft Resource DVD Artwork\DVD_ART\BoxShots_Logos\MICROSOFT\Microsoft Logo Black.png"/>
          <p:cNvPicPr>
            <a:picLocks noChangeAspect="1" noChangeArrowheads="1"/>
          </p:cNvPicPr>
          <p:nvPr/>
        </p:nvPicPr>
        <p:blipFill>
          <a:blip r:embed="rId14" cstate="print"/>
          <a:stretch>
            <a:fillRect/>
          </a:stretch>
        </p:blipFill>
        <p:spPr bwMode="auto">
          <a:xfrm>
            <a:off x="8097570" y="6537159"/>
            <a:ext cx="867253" cy="144456"/>
          </a:xfrm>
          <a:prstGeom prst="rect">
            <a:avLst/>
          </a:prstGeom>
          <a:noFill/>
        </p:spPr>
      </p:pic>
      <p:pic>
        <p:nvPicPr>
          <p:cNvPr id="9" name="Picture 8" descr="windows 7 rev h.png"/>
          <p:cNvPicPr>
            <a:picLocks noChangeAspect="1"/>
          </p:cNvPicPr>
          <p:nvPr/>
        </p:nvPicPr>
        <p:blipFill>
          <a:blip r:embed="rId15" cstate="print"/>
          <a:stretch>
            <a:fillRect/>
          </a:stretch>
        </p:blipFill>
        <p:spPr>
          <a:xfrm>
            <a:off x="76199" y="6477002"/>
            <a:ext cx="1295401" cy="204615"/>
          </a:xfrm>
          <a:prstGeom prst="rect">
            <a:avLst/>
          </a:prstGeom>
        </p:spPr>
      </p:pic>
      <p:sp>
        <p:nvSpPr>
          <p:cNvPr id="12" name="Slide Number Placeholder 11"/>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63AB-F1F2-4C9F-AA76-22F6E82A85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Segoe UI" pitchFamily="34" charset="0"/>
          <a:ea typeface="+mn-ea"/>
          <a:cs typeface="Segoe UI" pitchFamily="34" charset="0"/>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Segoe UI" pitchFamily="34" charset="0"/>
          <a:ea typeface="+mn-ea"/>
          <a:cs typeface="Segoe UI" pitchFamily="34" charset="0"/>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bright="-7000"/>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5"/>
          </a:xfrm>
          <a:prstGeom prst="rect">
            <a:avLst/>
          </a:prstGeom>
        </p:spPr>
      </p:pic>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7512" y="1905001"/>
            <a:ext cx="85740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bright="-7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p:nvSpPr>
        <p:spPr bwMode="auto">
          <a:xfrm>
            <a:off x="1" y="6392253"/>
            <a:ext cx="9144000" cy="465747"/>
          </a:xfrm>
          <a:prstGeom prst="rect">
            <a:avLst/>
          </a:prstGeom>
          <a:gradFill flip="none" rotWithShape="1">
            <a:gsLst>
              <a:gs pos="0">
                <a:sysClr val="windowText" lastClr="000000">
                  <a:lumMod val="95000"/>
                  <a:lumOff val="5000"/>
                  <a:alpha val="86000"/>
                </a:sysClr>
              </a:gs>
              <a:gs pos="50000">
                <a:srgbClr val="1F497D">
                  <a:lumMod val="75000"/>
                  <a:alpha val="58000"/>
                </a:srgbClr>
              </a:gs>
              <a:gs pos="100000">
                <a:srgbClr val="C0504D">
                  <a:shade val="94000"/>
                  <a:satMod val="135000"/>
                  <a:alpha val="0"/>
                </a:srgbClr>
              </a:gs>
            </a:gsLst>
            <a:lin ang="1080000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defRPr/>
            </a:pPr>
            <a:endParaRPr lang="en-US" sz="2300" kern="1200" dirty="0">
              <a:solidFill>
                <a:srgbClr val="000000"/>
              </a:solidFill>
              <a:latin typeface="Segoe" pitchFamily="34" charset="0"/>
              <a:ea typeface="+mn-ea"/>
              <a:cs typeface="+mn-cs"/>
            </a:endParaRPr>
          </a:p>
        </p:txBody>
      </p:sp>
      <p:pic>
        <p:nvPicPr>
          <p:cNvPr id="7" name="Picture 2" descr="C:\Program Files\Microsoft Resource DVD Artwork\DVD_ART\BoxShots_Logos\MICROSOFT\Microsoft Logo Black.png"/>
          <p:cNvPicPr>
            <a:picLocks noChangeAspect="1" noChangeArrowheads="1"/>
          </p:cNvPicPr>
          <p:nvPr/>
        </p:nvPicPr>
        <p:blipFill>
          <a:blip r:embed="rId14" cstate="print"/>
          <a:stretch>
            <a:fillRect/>
          </a:stretch>
        </p:blipFill>
        <p:spPr bwMode="auto">
          <a:xfrm>
            <a:off x="8097570" y="6537159"/>
            <a:ext cx="867253" cy="144456"/>
          </a:xfrm>
          <a:prstGeom prst="rect">
            <a:avLst/>
          </a:prstGeom>
          <a:noFill/>
        </p:spPr>
      </p:pic>
      <p:pic>
        <p:nvPicPr>
          <p:cNvPr id="9" name="Picture 8" descr="windows 7 rev h.png"/>
          <p:cNvPicPr>
            <a:picLocks noChangeAspect="1"/>
          </p:cNvPicPr>
          <p:nvPr/>
        </p:nvPicPr>
        <p:blipFill>
          <a:blip r:embed="rId15" cstate="print"/>
          <a:stretch>
            <a:fillRect/>
          </a:stretch>
        </p:blipFill>
        <p:spPr>
          <a:xfrm>
            <a:off x="76199" y="6477002"/>
            <a:ext cx="1295401" cy="204615"/>
          </a:xfrm>
          <a:prstGeom prst="rect">
            <a:avLst/>
          </a:prstGeom>
        </p:spPr>
      </p:pic>
      <p:sp>
        <p:nvSpPr>
          <p:cNvPr id="12" name="Slide Number Placeholder 11"/>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63" rtl="0"/>
            <a:fld id="{607363AB-F1F2-4C9F-AA76-22F6E82A8515}" type="slidenum">
              <a:rPr lang="en-US" kern="1200" smtClean="0">
                <a:solidFill>
                  <a:srgbClr val="FFFFFF">
                    <a:tint val="75000"/>
                  </a:srgbClr>
                </a:solidFill>
                <a:latin typeface="Trebuchet MS"/>
                <a:ea typeface="+mn-ea"/>
                <a:cs typeface="+mn-cs"/>
              </a:rPr>
              <a:pPr defTabSz="914363" rtl="0"/>
              <a:t>‹#›</a:t>
            </a:fld>
            <a:endParaRPr lang="en-US" kern="1200">
              <a:solidFill>
                <a:srgbClr val="FFFFFF">
                  <a:tint val="75000"/>
                </a:srgbClr>
              </a:solidFill>
              <a:latin typeface="Trebuchet MS"/>
              <a:ea typeface="+mn-ea"/>
              <a:cs typeface="+mn-cs"/>
            </a:endParaRPr>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Segoe UI" pitchFamily="34" charset="0"/>
          <a:ea typeface="+mn-ea"/>
          <a:cs typeface="Segoe UI" pitchFamily="34" charset="0"/>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Segoe UI" pitchFamily="34" charset="0"/>
          <a:ea typeface="+mn-ea"/>
          <a:cs typeface="Segoe UI" pitchFamily="34" charset="0"/>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blogs.msdn.com/yocha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7 Training</a:t>
            </a:r>
            <a:endParaRPr lang="en-US" dirty="0"/>
          </a:p>
        </p:txBody>
      </p:sp>
      <p:sp>
        <p:nvSpPr>
          <p:cNvPr id="3" name="Subtitle 2"/>
          <p:cNvSpPr>
            <a:spLocks noGrp="1"/>
          </p:cNvSpPr>
          <p:nvPr>
            <p:ph type="subTitle" idx="1"/>
          </p:nvPr>
        </p:nvSpPr>
        <p:spPr/>
        <p:txBody>
          <a:bodyPr/>
          <a:lstStyle/>
          <a:p>
            <a:endParaRPr lang="en-US"/>
          </a:p>
        </p:txBody>
      </p:sp>
      <p:pic>
        <p:nvPicPr>
          <p:cNvPr id="4" name="Picture 3" descr="dpelogo.png"/>
          <p:cNvPicPr>
            <a:picLocks noChangeAspect="1"/>
          </p:cNvPicPr>
          <p:nvPr/>
        </p:nvPicPr>
        <p:blipFill>
          <a:blip r:embed="rId3"/>
          <a:stretch>
            <a:fillRect/>
          </a:stretch>
        </p:blipFill>
        <p:spPr>
          <a:xfrm>
            <a:off x="4298856" y="4929198"/>
            <a:ext cx="4382685" cy="112887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664797"/>
          </a:xfrm>
        </p:spPr>
        <p:txBody>
          <a:bodyPr/>
          <a:lstStyle/>
          <a:p>
            <a:r>
              <a:rPr smtClean="0"/>
              <a:t>Automatic (Delayed Start) API</a:t>
            </a:r>
            <a:endParaRPr lang="en-US" dirty="0"/>
          </a:p>
        </p:txBody>
      </p:sp>
      <p:sp>
        <p:nvSpPr>
          <p:cNvPr id="5" name="Text Placeholder 4"/>
          <p:cNvSpPr>
            <a:spLocks noGrp="1"/>
          </p:cNvSpPr>
          <p:nvPr>
            <p:ph type="body" sz="quarter" idx="10"/>
          </p:nvPr>
        </p:nvSpPr>
        <p:spPr>
          <a:xfrm>
            <a:off x="722313" y="1905001"/>
            <a:ext cx="8040688" cy="3988784"/>
          </a:xfrm>
        </p:spPr>
        <p:txBody>
          <a:bodyPr/>
          <a:lstStyle/>
          <a:p>
            <a:r>
              <a:rPr lang="en-US" sz="2400" b="0" dirty="0" smtClean="0"/>
              <a:t>SERVICE_DELAYED_AUTO_START_INFO</a:t>
            </a:r>
          </a:p>
          <a:p>
            <a:r>
              <a:rPr lang="en-US" sz="2400" b="0" dirty="0" smtClean="0"/>
              <a:t>  </a:t>
            </a:r>
            <a:r>
              <a:rPr lang="en-US" sz="2400" b="0" dirty="0" err="1" smtClean="0"/>
              <a:t>delayedAutoStartInfo</a:t>
            </a:r>
            <a:r>
              <a:rPr lang="en-US" sz="2400" b="0" dirty="0" smtClean="0"/>
              <a:t> = {0};</a:t>
            </a:r>
          </a:p>
          <a:p>
            <a:r>
              <a:rPr lang="en-US" sz="2400" b="0" dirty="0" err="1" smtClean="0"/>
              <a:t>delayedAutoStartInfo.fDelayedAutostart</a:t>
            </a:r>
            <a:r>
              <a:rPr lang="en-US" sz="2400" b="0" dirty="0" smtClean="0"/>
              <a:t> =</a:t>
            </a:r>
          </a:p>
          <a:p>
            <a:r>
              <a:rPr lang="en-US" sz="2400" b="0" dirty="0" smtClean="0"/>
              <a:t>  TRUE;</a:t>
            </a:r>
          </a:p>
          <a:p>
            <a:endParaRPr lang="en-US" sz="2400" b="0" dirty="0" smtClean="0"/>
          </a:p>
          <a:p>
            <a:r>
              <a:rPr lang="en-US" sz="2400" dirty="0" smtClean="0"/>
              <a:t>ChangeServiceConfig2</a:t>
            </a:r>
            <a:r>
              <a:rPr lang="en-US" sz="2400" b="0" dirty="0" smtClean="0"/>
              <a:t>(</a:t>
            </a:r>
          </a:p>
          <a:p>
            <a:r>
              <a:rPr lang="en-US" sz="2400" b="0" dirty="0" smtClean="0"/>
              <a:t>  </a:t>
            </a:r>
            <a:r>
              <a:rPr lang="en-US" sz="2400" b="0" dirty="0" err="1" smtClean="0"/>
              <a:t>hService</a:t>
            </a:r>
            <a:r>
              <a:rPr lang="en-US" sz="2400" b="0" dirty="0" smtClean="0"/>
              <a:t>,</a:t>
            </a:r>
          </a:p>
          <a:p>
            <a:r>
              <a:rPr lang="en-US" sz="2400" b="0" dirty="0" smtClean="0"/>
              <a:t>  SERVICE_CONFIG_DELAYED_AUTO_START_INFO,</a:t>
            </a:r>
          </a:p>
          <a:p>
            <a:r>
              <a:rPr lang="en-US" sz="2400" b="0" dirty="0" smtClean="0"/>
              <a:t>  &amp;</a:t>
            </a:r>
            <a:r>
              <a:rPr lang="en-US" sz="2400" b="0" dirty="0" err="1" smtClean="0"/>
              <a:t>delayedAutoStartInfo</a:t>
            </a:r>
            <a:endParaRPr lang="en-US" sz="2400" b="0" dirty="0" smtClean="0"/>
          </a:p>
          <a:p>
            <a:r>
              <a:rPr lang="en-US" sz="2400" b="0" dirty="0" smtClean="0"/>
              <a: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07996"/>
          </a:xfrm>
        </p:spPr>
        <p:txBody>
          <a:bodyPr/>
          <a:lstStyle/>
          <a:p>
            <a:r>
              <a:rPr smtClean="0"/>
              <a:t>Trigger Start Services</a:t>
            </a:r>
            <a:br>
              <a:rPr smtClean="0"/>
            </a:br>
            <a:r>
              <a:rPr sz="3200" smtClean="0"/>
              <a:t>Introduced in Windows 7</a:t>
            </a:r>
            <a:endParaRPr lang="en-US" sz="4400" dirty="0"/>
          </a:p>
        </p:txBody>
      </p:sp>
      <p:sp>
        <p:nvSpPr>
          <p:cNvPr id="3" name="Text Placeholder 2"/>
          <p:cNvSpPr>
            <a:spLocks noGrp="1"/>
          </p:cNvSpPr>
          <p:nvPr>
            <p:ph type="body" sz="quarter" idx="10"/>
          </p:nvPr>
        </p:nvSpPr>
        <p:spPr>
          <a:xfrm>
            <a:off x="381000" y="1626239"/>
            <a:ext cx="8382000" cy="3767185"/>
          </a:xfrm>
        </p:spPr>
        <p:txBody>
          <a:bodyPr/>
          <a:lstStyle/>
          <a:p>
            <a:r>
              <a:rPr lang="en-US" dirty="0" smtClean="0"/>
              <a:t>The service should be running only if it has something to do</a:t>
            </a:r>
          </a:p>
          <a:p>
            <a:pPr lvl="1"/>
            <a:r>
              <a:rPr lang="en-US" dirty="0" smtClean="0"/>
              <a:t>Network-related service without connectivity</a:t>
            </a:r>
          </a:p>
          <a:p>
            <a:pPr lvl="1"/>
            <a:r>
              <a:rPr lang="en-US" dirty="0" smtClean="0"/>
              <a:t>USB-related service without USB devices</a:t>
            </a:r>
          </a:p>
          <a:p>
            <a:pPr lvl="1"/>
            <a:r>
              <a:rPr lang="en-US" dirty="0" smtClean="0"/>
              <a:t>File transfer service with firewall port closed</a:t>
            </a:r>
          </a:p>
          <a:p>
            <a:r>
              <a:rPr lang="en-US" dirty="0" smtClean="0"/>
              <a:t>Trigger Start services are started when needed</a:t>
            </a:r>
          </a:p>
          <a:p>
            <a:pPr lvl="1"/>
            <a:r>
              <a:rPr lang="en-US" dirty="0" smtClean="0"/>
              <a:t>Responsible for stopping when idle or done</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665946"/>
            <a:ext cx="8382000" cy="3674852"/>
          </a:xfrm>
        </p:spPr>
        <p:txBody>
          <a:bodyPr/>
          <a:lstStyle/>
          <a:p>
            <a:r>
              <a:rPr lang="en-US" dirty="0" smtClean="0"/>
              <a:t>Available service triggers:</a:t>
            </a:r>
          </a:p>
          <a:p>
            <a:pPr lvl="1"/>
            <a:r>
              <a:rPr lang="en-US" dirty="0" smtClean="0"/>
              <a:t>Device interface arrival</a:t>
            </a:r>
          </a:p>
          <a:p>
            <a:pPr lvl="1"/>
            <a:r>
              <a:rPr lang="en-US" dirty="0" smtClean="0"/>
              <a:t>Joining or leaving a domain</a:t>
            </a:r>
          </a:p>
          <a:p>
            <a:pPr lvl="1"/>
            <a:r>
              <a:rPr lang="en-US" dirty="0" smtClean="0"/>
              <a:t>Opening or closing a firewall port</a:t>
            </a:r>
          </a:p>
          <a:p>
            <a:pPr lvl="1"/>
            <a:r>
              <a:rPr lang="en-US" dirty="0" smtClean="0"/>
              <a:t>Group policy change</a:t>
            </a:r>
          </a:p>
          <a:p>
            <a:pPr lvl="1"/>
            <a:r>
              <a:rPr lang="en-US" dirty="0" smtClean="0"/>
              <a:t>First IP address arrival</a:t>
            </a:r>
          </a:p>
          <a:p>
            <a:pPr lvl="1"/>
            <a:r>
              <a:rPr lang="en-US" dirty="0" smtClean="0"/>
              <a:t>Custom event – Event Tracing for Windows (ETW)</a:t>
            </a:r>
          </a:p>
        </p:txBody>
      </p:sp>
      <p:sp>
        <p:nvSpPr>
          <p:cNvPr id="6" name="Title 1"/>
          <p:cNvSpPr>
            <a:spLocks noGrp="1"/>
          </p:cNvSpPr>
          <p:nvPr>
            <p:ph type="title"/>
          </p:nvPr>
        </p:nvSpPr>
        <p:spPr>
          <a:xfrm>
            <a:off x="381000" y="230189"/>
            <a:ext cx="8382000" cy="1107996"/>
          </a:xfrm>
        </p:spPr>
        <p:txBody>
          <a:bodyPr/>
          <a:lstStyle/>
          <a:p>
            <a:r>
              <a:rPr smtClean="0"/>
              <a:t>Trigger Start Services</a:t>
            </a:r>
            <a:br>
              <a:rPr smtClean="0"/>
            </a:br>
            <a:r>
              <a:rPr sz="3200" smtClean="0"/>
              <a:t>Introduced in Windows 7</a:t>
            </a:r>
            <a:endParaRPr lang="en-US" sz="44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Rounded Rectangle 27"/>
          <p:cNvSpPr/>
          <p:nvPr/>
        </p:nvSpPr>
        <p:spPr bwMode="auto">
          <a:xfrm>
            <a:off x="228600" y="1828800"/>
            <a:ext cx="7086600" cy="129540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lumMod val="95000"/>
                    <a:lumOff val="5000"/>
                  </a:schemeClr>
                </a:solidFill>
                <a:latin typeface="Segoe UI" pitchFamily="34" charset="0"/>
                <a:ea typeface="Segoe UI" pitchFamily="34" charset="0"/>
                <a:cs typeface="Segoe UI" pitchFamily="34" charset="0"/>
              </a:rPr>
              <a:t>Public API</a:t>
            </a:r>
            <a:endParaRPr lang="en-US" sz="2300" b="1" dirty="0" smtClean="0">
              <a:solidFill>
                <a:schemeClr val="bg1">
                  <a:lumMod val="95000"/>
                  <a:lumOff val="5000"/>
                </a:scheme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381000" y="230189"/>
            <a:ext cx="8382000" cy="1994392"/>
          </a:xfrm>
        </p:spPr>
        <p:txBody>
          <a:bodyPr/>
          <a:lstStyle/>
          <a:p>
            <a:r>
              <a:rPr/>
              <a:t>Unified Background Processes Manager </a:t>
            </a:r>
            <a:r>
              <a:rPr smtClean="0"/>
              <a:t>(UBPM)	</a:t>
            </a:r>
            <a:br>
              <a:rPr smtClean="0"/>
            </a:br>
            <a:endParaRPr lang="en-US" dirty="0"/>
          </a:p>
        </p:txBody>
      </p:sp>
      <p:sp>
        <p:nvSpPr>
          <p:cNvPr id="7" name="Rectangle 6"/>
          <p:cNvSpPr/>
          <p:nvPr/>
        </p:nvSpPr>
        <p:spPr bwMode="auto">
          <a:xfrm>
            <a:off x="2057400" y="3467100"/>
            <a:ext cx="5029200" cy="14478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a:rPr>
              <a:t>Unified Background</a:t>
            </a:r>
          </a:p>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a:rPr>
              <a:t>Process Manager (UBPM)</a:t>
            </a:r>
          </a:p>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a:rPr>
              <a:t>(Services.exe)</a:t>
            </a:r>
          </a:p>
        </p:txBody>
      </p:sp>
      <p:grpSp>
        <p:nvGrpSpPr>
          <p:cNvPr id="25" name="Group 24"/>
          <p:cNvGrpSpPr/>
          <p:nvPr/>
        </p:nvGrpSpPr>
        <p:grpSpPr>
          <a:xfrm>
            <a:off x="2057400" y="5181600"/>
            <a:ext cx="1676400" cy="1219200"/>
            <a:chOff x="2057400" y="4572000"/>
            <a:chExt cx="1676400" cy="1219200"/>
          </a:xfrm>
        </p:grpSpPr>
        <p:grpSp>
          <p:nvGrpSpPr>
            <p:cNvPr id="20" name="Group 19"/>
            <p:cNvGrpSpPr/>
            <p:nvPr/>
          </p:nvGrpSpPr>
          <p:grpSpPr>
            <a:xfrm>
              <a:off x="2057400" y="4572000"/>
              <a:ext cx="1676400" cy="838200"/>
              <a:chOff x="4191000" y="4876800"/>
              <a:chExt cx="1676400" cy="838200"/>
            </a:xfrm>
          </p:grpSpPr>
          <p:sp>
            <p:nvSpPr>
              <p:cNvPr id="14" name="Rounded Rectangle 13"/>
              <p:cNvSpPr/>
              <p:nvPr/>
            </p:nvSpPr>
            <p:spPr bwMode="auto">
              <a:xfrm>
                <a:off x="4191000" y="4876800"/>
                <a:ext cx="1676400" cy="838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5" name="Oval 14"/>
              <p:cNvSpPr/>
              <p:nvPr/>
            </p:nvSpPr>
            <p:spPr bwMode="auto">
              <a:xfrm>
                <a:off x="4419600" y="5029200"/>
                <a:ext cx="533400" cy="4572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6" name="Oval 15"/>
              <p:cNvSpPr/>
              <p:nvPr/>
            </p:nvSpPr>
            <p:spPr bwMode="auto">
              <a:xfrm>
                <a:off x="5029200" y="5334000"/>
                <a:ext cx="152400" cy="152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7" name="Oval 16"/>
              <p:cNvSpPr/>
              <p:nvPr/>
            </p:nvSpPr>
            <p:spPr bwMode="auto">
              <a:xfrm>
                <a:off x="5181600" y="5334000"/>
                <a:ext cx="152400" cy="152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8" name="Oval 17"/>
              <p:cNvSpPr/>
              <p:nvPr/>
            </p:nvSpPr>
            <p:spPr bwMode="auto">
              <a:xfrm>
                <a:off x="5334000" y="5334000"/>
                <a:ext cx="152400" cy="152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9" name="Oval 18"/>
              <p:cNvSpPr/>
              <p:nvPr/>
            </p:nvSpPr>
            <p:spPr bwMode="auto">
              <a:xfrm>
                <a:off x="5486400" y="5334000"/>
                <a:ext cx="152400" cy="152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grpSp>
        <p:sp>
          <p:nvSpPr>
            <p:cNvPr id="22" name="TextBox 21"/>
            <p:cNvSpPr txBox="1"/>
            <p:nvPr/>
          </p:nvSpPr>
          <p:spPr>
            <a:xfrm>
              <a:off x="2057400" y="5421868"/>
              <a:ext cx="1676400" cy="369332"/>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Services…</a:t>
              </a:r>
              <a:endParaRPr lang="en-US" dirty="0">
                <a:latin typeface="Segoe UI" pitchFamily="34" charset="0"/>
                <a:ea typeface="Segoe UI" pitchFamily="34" charset="0"/>
                <a:cs typeface="Segoe UI" pitchFamily="34" charset="0"/>
              </a:endParaRPr>
            </a:p>
          </p:txBody>
        </p:sp>
      </p:grpSp>
      <p:grpSp>
        <p:nvGrpSpPr>
          <p:cNvPr id="24" name="Group 23"/>
          <p:cNvGrpSpPr/>
          <p:nvPr/>
        </p:nvGrpSpPr>
        <p:grpSpPr>
          <a:xfrm>
            <a:off x="5410200" y="5181600"/>
            <a:ext cx="1676400" cy="1219200"/>
            <a:chOff x="5410200" y="4572000"/>
            <a:chExt cx="1676400" cy="1219200"/>
          </a:xfrm>
        </p:grpSpPr>
        <p:grpSp>
          <p:nvGrpSpPr>
            <p:cNvPr id="21" name="Group 20"/>
            <p:cNvGrpSpPr/>
            <p:nvPr/>
          </p:nvGrpSpPr>
          <p:grpSpPr>
            <a:xfrm>
              <a:off x="5410200" y="4572000"/>
              <a:ext cx="1676400" cy="838200"/>
              <a:chOff x="1295400" y="4800600"/>
              <a:chExt cx="1676400" cy="838200"/>
            </a:xfrm>
          </p:grpSpPr>
          <p:sp>
            <p:nvSpPr>
              <p:cNvPr id="13" name="Rounded Rectangle 12"/>
              <p:cNvSpPr/>
              <p:nvPr/>
            </p:nvSpPr>
            <p:spPr bwMode="auto">
              <a:xfrm>
                <a:off x="1295400" y="4800600"/>
                <a:ext cx="1676400" cy="8382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8" name="Oval 7"/>
              <p:cNvSpPr/>
              <p:nvPr/>
            </p:nvSpPr>
            <p:spPr bwMode="auto">
              <a:xfrm>
                <a:off x="1524000" y="4953000"/>
                <a:ext cx="533400" cy="4572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9" name="Oval 8"/>
              <p:cNvSpPr/>
              <p:nvPr/>
            </p:nvSpPr>
            <p:spPr bwMode="auto">
              <a:xfrm>
                <a:off x="2133600" y="5257800"/>
                <a:ext cx="152400" cy="1524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0" name="Oval 9"/>
              <p:cNvSpPr/>
              <p:nvPr/>
            </p:nvSpPr>
            <p:spPr bwMode="auto">
              <a:xfrm>
                <a:off x="2286000" y="5257800"/>
                <a:ext cx="152400" cy="1524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1" name="Oval 10"/>
              <p:cNvSpPr/>
              <p:nvPr/>
            </p:nvSpPr>
            <p:spPr bwMode="auto">
              <a:xfrm>
                <a:off x="2438400" y="5257800"/>
                <a:ext cx="152400" cy="1524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2" name="Oval 11"/>
              <p:cNvSpPr/>
              <p:nvPr/>
            </p:nvSpPr>
            <p:spPr bwMode="auto">
              <a:xfrm>
                <a:off x="2590800" y="5257800"/>
                <a:ext cx="152400" cy="1524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grpSp>
        <p:sp>
          <p:nvSpPr>
            <p:cNvPr id="23" name="TextBox 22"/>
            <p:cNvSpPr txBox="1"/>
            <p:nvPr/>
          </p:nvSpPr>
          <p:spPr>
            <a:xfrm>
              <a:off x="5410200" y="5421868"/>
              <a:ext cx="1676400" cy="369332"/>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Tasks…</a:t>
              </a:r>
              <a:endParaRPr lang="en-US" dirty="0">
                <a:latin typeface="Segoe UI" pitchFamily="34" charset="0"/>
                <a:ea typeface="Segoe UI" pitchFamily="34" charset="0"/>
                <a:cs typeface="Segoe UI" pitchFamily="34" charset="0"/>
              </a:endParaRPr>
            </a:p>
          </p:txBody>
        </p:sp>
      </p:grpSp>
      <p:sp>
        <p:nvSpPr>
          <p:cNvPr id="26" name="Rectangle 25"/>
          <p:cNvSpPr/>
          <p:nvPr/>
        </p:nvSpPr>
        <p:spPr bwMode="auto">
          <a:xfrm>
            <a:off x="2057400" y="1981200"/>
            <a:ext cx="2133600" cy="990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lumMod val="75000"/>
                    <a:lumOff val="25000"/>
                  </a:schemeClr>
                </a:solidFill>
                <a:latin typeface="Trebuchet MS" pitchFamily="34" charset="0"/>
              </a:rPr>
              <a:t>SCM</a:t>
            </a:r>
          </a:p>
          <a:p>
            <a:pPr algn="ctr" defTabSz="914099" fontAlgn="base">
              <a:spcBef>
                <a:spcPct val="0"/>
              </a:spcBef>
              <a:spcAft>
                <a:spcPct val="0"/>
              </a:spcAft>
            </a:pPr>
            <a:r>
              <a:rPr lang="en-US" sz="2300" dirty="0" smtClean="0">
                <a:solidFill>
                  <a:schemeClr val="bg1">
                    <a:lumMod val="75000"/>
                    <a:lumOff val="25000"/>
                  </a:schemeClr>
                </a:solidFill>
                <a:latin typeface="Trebuchet MS" pitchFamily="34" charset="0"/>
              </a:rPr>
              <a:t>(services.exe)</a:t>
            </a:r>
          </a:p>
        </p:txBody>
      </p:sp>
      <p:sp>
        <p:nvSpPr>
          <p:cNvPr id="27" name="Rectangle 26"/>
          <p:cNvSpPr/>
          <p:nvPr/>
        </p:nvSpPr>
        <p:spPr bwMode="auto">
          <a:xfrm>
            <a:off x="4953000" y="1981200"/>
            <a:ext cx="2133600" cy="990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lumMod val="75000"/>
                    <a:lumOff val="25000"/>
                  </a:schemeClr>
                </a:solidFill>
                <a:latin typeface="Trebuchet MS" pitchFamily="34" charset="0"/>
              </a:rPr>
              <a:t>Task Scheduler</a:t>
            </a:r>
          </a:p>
          <a:p>
            <a:pPr algn="ctr" defTabSz="914099" fontAlgn="base">
              <a:spcBef>
                <a:spcPct val="0"/>
              </a:spcBef>
              <a:spcAft>
                <a:spcPct val="0"/>
              </a:spcAft>
            </a:pPr>
            <a:r>
              <a:rPr lang="en-US" sz="2300" dirty="0" smtClean="0">
                <a:solidFill>
                  <a:schemeClr val="bg1">
                    <a:lumMod val="75000"/>
                    <a:lumOff val="25000"/>
                  </a:schemeClr>
                </a:solidFill>
                <a:latin typeface="Trebuchet MS" pitchFamily="34" charset="0"/>
              </a:rPr>
              <a:t>(Schedsvc.dll)</a:t>
            </a:r>
          </a:p>
        </p:txBody>
      </p:sp>
      <p:sp>
        <p:nvSpPr>
          <p:cNvPr id="29" name="Down Arrow 28"/>
          <p:cNvSpPr/>
          <p:nvPr/>
        </p:nvSpPr>
        <p:spPr bwMode="auto">
          <a:xfrm>
            <a:off x="2971800" y="2971800"/>
            <a:ext cx="228600" cy="457200"/>
          </a:xfrm>
          <a:prstGeom prst="down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0" name="Down Arrow 29"/>
          <p:cNvSpPr/>
          <p:nvPr/>
        </p:nvSpPr>
        <p:spPr bwMode="auto">
          <a:xfrm>
            <a:off x="5943600" y="2971800"/>
            <a:ext cx="228600" cy="533400"/>
          </a:xfrm>
          <a:prstGeom prst="down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Trigger Start API</a:t>
            </a:r>
            <a:endParaRPr lang="en-US" dirty="0"/>
          </a:p>
        </p:txBody>
      </p:sp>
      <p:sp>
        <p:nvSpPr>
          <p:cNvPr id="4" name="Text Placeholder 3"/>
          <p:cNvSpPr>
            <a:spLocks noGrp="1"/>
          </p:cNvSpPr>
          <p:nvPr>
            <p:ph type="body" sz="quarter" idx="10"/>
          </p:nvPr>
        </p:nvSpPr>
        <p:spPr>
          <a:xfrm>
            <a:off x="722312" y="1905001"/>
            <a:ext cx="8421688" cy="4733604"/>
          </a:xfrm>
        </p:spPr>
        <p:txBody>
          <a:bodyPr/>
          <a:lstStyle/>
          <a:p>
            <a:r>
              <a:rPr lang="en-US" sz="2400" dirty="0" smtClean="0"/>
              <a:t>SERVICE_TRIGGER</a:t>
            </a:r>
            <a:r>
              <a:rPr lang="en-US" sz="2400" b="0" dirty="0" smtClean="0"/>
              <a:t> trigger = {0};</a:t>
            </a:r>
          </a:p>
          <a:p>
            <a:r>
              <a:rPr lang="en-US" sz="2400" dirty="0" err="1" smtClean="0"/>
              <a:t>trigger.dwTriggerType</a:t>
            </a:r>
            <a:r>
              <a:rPr lang="en-US" sz="2400" b="0" dirty="0" smtClean="0"/>
              <a:t> =</a:t>
            </a:r>
          </a:p>
          <a:p>
            <a:r>
              <a:rPr lang="en-US" sz="2400" b="0" dirty="0" smtClean="0"/>
              <a:t> SERVICE_TRIGGER_TYPE_IP_ADDRESS_AVAILABILITY;</a:t>
            </a:r>
          </a:p>
          <a:p>
            <a:r>
              <a:rPr lang="en-US" sz="2400" dirty="0" err="1" smtClean="0"/>
              <a:t>trigger.dwAction</a:t>
            </a:r>
            <a:r>
              <a:rPr lang="en-US" sz="2400" b="0" dirty="0" smtClean="0"/>
              <a:t> =</a:t>
            </a:r>
          </a:p>
          <a:p>
            <a:r>
              <a:rPr lang="en-US" sz="2400" b="0" dirty="0" smtClean="0"/>
              <a:t> SERVICE_TRIGGER_ACTION_SERVICE_START;</a:t>
            </a:r>
          </a:p>
          <a:p>
            <a:r>
              <a:rPr lang="en-US" sz="2400" dirty="0" err="1" smtClean="0"/>
              <a:t>trigger.pTriggerSubtype</a:t>
            </a:r>
            <a:r>
              <a:rPr lang="en-US" sz="2400" b="0" dirty="0" smtClean="0"/>
              <a:t> =</a:t>
            </a:r>
          </a:p>
          <a:p>
            <a:r>
              <a:rPr lang="en-US" sz="2000" b="0" dirty="0" smtClean="0"/>
              <a:t> (GUID*)&amp;NETWORK_MANAGER_FIRST_IP_ADDRESS_ARRIVAL_GUID;</a:t>
            </a:r>
          </a:p>
          <a:p>
            <a:r>
              <a:rPr lang="en-US" sz="2400" b="0" dirty="0" smtClean="0"/>
              <a:t>SERVICE_TRIGGER_INFO info = {0};</a:t>
            </a:r>
          </a:p>
          <a:p>
            <a:r>
              <a:rPr lang="en-US" sz="2400" b="0" dirty="0" err="1" smtClean="0"/>
              <a:t>info.cTriggers</a:t>
            </a:r>
            <a:r>
              <a:rPr lang="en-US" sz="2400" b="0" dirty="0" smtClean="0"/>
              <a:t> = 1;</a:t>
            </a:r>
          </a:p>
          <a:p>
            <a:r>
              <a:rPr lang="en-US" sz="2400" b="0" dirty="0" err="1" smtClean="0"/>
              <a:t>info.pTriggers</a:t>
            </a:r>
            <a:r>
              <a:rPr lang="en-US" sz="2400" b="0" dirty="0" smtClean="0"/>
              <a:t> = &amp;trigger;</a:t>
            </a:r>
          </a:p>
          <a:p>
            <a:r>
              <a:rPr lang="en-US" sz="2400" dirty="0" smtClean="0"/>
              <a:t>ChangeServiceConfig2</a:t>
            </a:r>
            <a:r>
              <a:rPr lang="en-US" sz="2400" b="0" dirty="0" smtClean="0"/>
              <a:t> (</a:t>
            </a:r>
            <a:r>
              <a:rPr lang="en-US" sz="2400" b="0" dirty="0" err="1" smtClean="0"/>
              <a:t>hService</a:t>
            </a:r>
            <a:r>
              <a:rPr lang="en-US" sz="2400" b="0" dirty="0" smtClean="0"/>
              <a:t>,</a:t>
            </a:r>
          </a:p>
          <a:p>
            <a:r>
              <a:rPr lang="en-US" sz="2400" b="0" dirty="0" smtClean="0"/>
              <a:t>  SERVICE_CONFIG_TRIGGER_INFO, &amp;info);</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664797"/>
          </a:xfrm>
        </p:spPr>
        <p:txBody>
          <a:bodyPr/>
          <a:lstStyle/>
          <a:p>
            <a:r>
              <a:rPr smtClean="0"/>
              <a:t>Windows Vista Bridge Sample</a:t>
            </a:r>
            <a:endParaRPr lang="en-US" dirty="0"/>
          </a:p>
        </p:txBody>
      </p:sp>
      <p:sp>
        <p:nvSpPr>
          <p:cNvPr id="5" name="Text Placeholder 4"/>
          <p:cNvSpPr>
            <a:spLocks noGrp="1"/>
          </p:cNvSpPr>
          <p:nvPr>
            <p:ph type="body" sz="quarter" idx="10"/>
          </p:nvPr>
        </p:nvSpPr>
        <p:spPr>
          <a:xfrm>
            <a:off x="381000" y="1554428"/>
            <a:ext cx="8382000" cy="3681008"/>
          </a:xfrm>
        </p:spPr>
        <p:txBody>
          <a:bodyPr/>
          <a:lstStyle/>
          <a:p>
            <a:r>
              <a:rPr lang="en-US" dirty="0" smtClean="0"/>
              <a:t>Managed class library to ease .NET Framework access to Windows Vista</a:t>
            </a:r>
            <a:r>
              <a:rPr lang="en-US" baseline="30000" dirty="0" smtClean="0"/>
              <a:t>®</a:t>
            </a:r>
            <a:r>
              <a:rPr lang="en-US" dirty="0" smtClean="0"/>
              <a:t> features</a:t>
            </a:r>
          </a:p>
          <a:p>
            <a:pPr lvl="1"/>
            <a:r>
              <a:rPr lang="en-US" dirty="0" smtClean="0"/>
              <a:t>UAC, power management, restart and recovery, network awareness, Aero</a:t>
            </a:r>
            <a:r>
              <a:rPr lang="en-US" baseline="30000" dirty="0" smtClean="0"/>
              <a:t>®</a:t>
            </a:r>
            <a:r>
              <a:rPr lang="en-US" dirty="0" smtClean="0"/>
              <a:t> Glass and more</a:t>
            </a:r>
          </a:p>
          <a:p>
            <a:r>
              <a:rPr lang="en-US" dirty="0" smtClean="0"/>
              <a:t>It is a </a:t>
            </a:r>
            <a:r>
              <a:rPr lang="en-US" b="1" u="sng" dirty="0" smtClean="0"/>
              <a:t>sample</a:t>
            </a:r>
            <a:r>
              <a:rPr lang="en-US" dirty="0" smtClean="0"/>
              <a:t> library </a:t>
            </a:r>
            <a:r>
              <a:rPr lang="en-US" b="1" u="sng" dirty="0" smtClean="0"/>
              <a:t>not </a:t>
            </a:r>
            <a:r>
              <a:rPr lang="en-US" dirty="0" smtClean="0"/>
              <a:t>a full product</a:t>
            </a:r>
          </a:p>
          <a:p>
            <a:pPr lvl="1"/>
            <a:r>
              <a:rPr lang="en-US" dirty="0" smtClean="0"/>
              <a:t>Open source with no support</a:t>
            </a:r>
          </a:p>
          <a:p>
            <a:pPr lvl="1"/>
            <a:r>
              <a:rPr lang="en-US" dirty="0" smtClean="0"/>
              <a:t>Use at your own risk</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The Windows Bridge</a:t>
            </a:r>
            <a:br>
              <a:rPr smtClean="0"/>
            </a:br>
            <a:r>
              <a:rPr sz="3600" smtClean="0">
                <a:solidFill>
                  <a:schemeClr val="tx2"/>
                </a:solidFill>
              </a:rPr>
              <a:t>Intermediate Solution</a:t>
            </a:r>
            <a:endParaRPr lang="en-US" dirty="0">
              <a:solidFill>
                <a:schemeClr val="tx2"/>
              </a:solidFill>
            </a:endParaRPr>
          </a:p>
        </p:txBody>
      </p:sp>
      <p:sp>
        <p:nvSpPr>
          <p:cNvPr id="3" name="Text Placeholder 2"/>
          <p:cNvSpPr>
            <a:spLocks noGrp="1"/>
          </p:cNvSpPr>
          <p:nvPr>
            <p:ph type="body" sz="quarter" idx="10"/>
          </p:nvPr>
        </p:nvSpPr>
        <p:spPr>
          <a:xfrm>
            <a:off x="381000" y="1554428"/>
            <a:ext cx="8382000" cy="4308872"/>
          </a:xfrm>
        </p:spPr>
        <p:txBody>
          <a:bodyPr/>
          <a:lstStyle/>
          <a:p>
            <a:r>
              <a:rPr lang="en-US" dirty="0" smtClean="0"/>
              <a:t>Enables access to Windows 7 Service Control Manager API from managed code</a:t>
            </a:r>
          </a:p>
          <a:p>
            <a:r>
              <a:rPr lang="en-US" dirty="0" smtClean="0"/>
              <a:t>Contains the </a:t>
            </a:r>
            <a:r>
              <a:rPr lang="en-US" b="1" dirty="0" err="1" smtClean="0">
                <a:latin typeface="Consolas" pitchFamily="49" charset="0"/>
                <a:cs typeface="Consolas" pitchFamily="49" charset="0"/>
              </a:rPr>
              <a:t>ServiceControl</a:t>
            </a:r>
            <a:r>
              <a:rPr lang="en-US" b="1" dirty="0" smtClean="0">
                <a:latin typeface="Consolas" pitchFamily="49" charset="0"/>
                <a:cs typeface="Consolas" pitchFamily="49" charset="0"/>
              </a:rPr>
              <a:t> </a:t>
            </a:r>
            <a:r>
              <a:rPr lang="en-US" dirty="0" smtClean="0"/>
              <a:t>class that wraps the Windows SCM API</a:t>
            </a:r>
          </a:p>
          <a:p>
            <a:pPr lvl="1"/>
            <a:r>
              <a:rPr lang="en-US" dirty="0" smtClean="0"/>
              <a:t>Functions to register, configure, run services</a:t>
            </a:r>
          </a:p>
          <a:p>
            <a:pPr lvl="1"/>
            <a:r>
              <a:rPr lang="en-US" dirty="0" smtClean="0"/>
              <a:t>Stops, activates, and deactivates services </a:t>
            </a:r>
          </a:p>
          <a:p>
            <a:r>
              <a:rPr lang="en-US" dirty="0" smtClean="0"/>
              <a:t>It is a </a:t>
            </a:r>
            <a:r>
              <a:rPr lang="en-US" b="1" u="sng" dirty="0" smtClean="0"/>
              <a:t>sample</a:t>
            </a:r>
            <a:r>
              <a:rPr lang="en-US" dirty="0" smtClean="0"/>
              <a:t> library </a:t>
            </a:r>
            <a:r>
              <a:rPr lang="en-US" b="1" u="sng" dirty="0" smtClean="0"/>
              <a:t>not </a:t>
            </a:r>
            <a:r>
              <a:rPr lang="en-US" dirty="0" smtClean="0"/>
              <a:t>a full product</a:t>
            </a:r>
          </a:p>
          <a:p>
            <a:pPr lvl="1"/>
            <a:r>
              <a:rPr lang="en-US" dirty="0" smtClean="0"/>
              <a:t>Open source with no support</a:t>
            </a:r>
          </a:p>
          <a:p>
            <a:pPr lvl="1"/>
            <a:r>
              <a:rPr lang="en-US" dirty="0" smtClean="0"/>
              <a:t>Use at your own risk</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Trigger Start Services</a:t>
            </a:r>
            <a:endParaRPr lang="en-US" dirty="0"/>
          </a:p>
        </p:txBody>
      </p:sp>
      <p:sp>
        <p:nvSpPr>
          <p:cNvPr id="5" name="Subtitle 4"/>
          <p:cNvSpPr>
            <a:spLocks noGrp="1"/>
          </p:cNvSpPr>
          <p:nvPr>
            <p:ph type="subTitle" idx="1"/>
          </p:nvPr>
        </p:nvSpPr>
        <p:spPr/>
        <p:txBody>
          <a:bodyPr/>
          <a:lstStyle/>
          <a:p>
            <a:r>
              <a:rPr lang="en-US" dirty="0" smtClean="0"/>
              <a:t>Converting a service to Trigger Start</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Trigger Start Services</a:t>
            </a:r>
            <a:endParaRPr lang="en-US" dirty="0"/>
          </a:p>
        </p:txBody>
      </p:sp>
      <p:sp>
        <p:nvSpPr>
          <p:cNvPr id="5" name="Subtitle 4"/>
          <p:cNvSpPr>
            <a:spLocks noGrp="1"/>
          </p:cNvSpPr>
          <p:nvPr>
            <p:ph type="subTitle" idx="1"/>
          </p:nvPr>
        </p:nvSpPr>
        <p:spPr/>
        <p:txBody>
          <a:bodyPr/>
          <a:lstStyle/>
          <a:p>
            <a:r>
              <a:rPr lang="en-US" dirty="0" smtClean="0"/>
              <a:t>…download weather data when online</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Service Security Hardening</a:t>
            </a:r>
            <a:endParaRPr lang="en-US" dirty="0"/>
          </a:p>
        </p:txBody>
      </p:sp>
      <p:sp>
        <p:nvSpPr>
          <p:cNvPr id="6" name="Text Placeholder 5"/>
          <p:cNvSpPr>
            <a:spLocks noGrp="1"/>
          </p:cNvSpPr>
          <p:nvPr>
            <p:ph type="body" sz="quarter" idx="10"/>
          </p:nvPr>
        </p:nvSpPr>
        <p:spPr>
          <a:xfrm>
            <a:off x="381000" y="1411552"/>
            <a:ext cx="8382000" cy="3336298"/>
          </a:xfrm>
        </p:spPr>
        <p:txBody>
          <a:bodyPr/>
          <a:lstStyle/>
          <a:p>
            <a:r>
              <a:rPr lang="en-US" dirty="0" smtClean="0"/>
              <a:t>Performance is not everything</a:t>
            </a:r>
          </a:p>
          <a:p>
            <a:r>
              <a:rPr lang="en-US" dirty="0" smtClean="0"/>
              <a:t>Services are primary attack surfaces</a:t>
            </a:r>
          </a:p>
          <a:p>
            <a:r>
              <a:rPr lang="en-US" dirty="0" smtClean="0"/>
              <a:t>Mitigation:</a:t>
            </a:r>
          </a:p>
          <a:p>
            <a:pPr lvl="1"/>
            <a:r>
              <a:rPr lang="en-US" dirty="0" smtClean="0"/>
              <a:t>Run as low-right accounts (</a:t>
            </a:r>
            <a:r>
              <a:rPr lang="en-US" dirty="0" err="1" smtClean="0"/>
              <a:t>LocalService</a:t>
            </a:r>
            <a:r>
              <a:rPr lang="en-US" dirty="0" smtClean="0"/>
              <a:t>, </a:t>
            </a:r>
            <a:r>
              <a:rPr lang="en-US" dirty="0" err="1" smtClean="0"/>
              <a:t>NetworkService</a:t>
            </a:r>
            <a:r>
              <a:rPr lang="en-US" dirty="0" smtClean="0"/>
              <a:t>)</a:t>
            </a:r>
          </a:p>
          <a:p>
            <a:pPr lvl="1"/>
            <a:r>
              <a:rPr lang="en-US" dirty="0" smtClean="0"/>
              <a:t>Declare required privileges</a:t>
            </a:r>
          </a:p>
          <a:p>
            <a:pPr lvl="1"/>
            <a:r>
              <a:rPr lang="en-US" dirty="0" smtClean="0"/>
              <a:t>Use service-specific SIDs for object access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Background Services and Tasks</a:t>
            </a:r>
            <a:endParaRPr lang="en-US" dirty="0"/>
          </a:p>
        </p:txBody>
      </p:sp>
      <p:sp>
        <p:nvSpPr>
          <p:cNvPr id="3" name="Subtitle 2"/>
          <p:cNvSpPr>
            <a:spLocks noGrp="1"/>
          </p:cNvSpPr>
          <p:nvPr>
            <p:ph type="subTitle" idx="1"/>
          </p:nvPr>
        </p:nvSpPr>
        <p:spPr/>
        <p:txBody>
          <a:bodyPr/>
          <a:lstStyle/>
          <a:p>
            <a:r>
              <a:rPr lang="en-US" dirty="0" smtClean="0"/>
              <a:t>Yochay Kiriaty</a:t>
            </a:r>
          </a:p>
          <a:p>
            <a:r>
              <a:rPr lang="en-US" dirty="0" smtClean="0"/>
              <a:t>Technical Evangelist</a:t>
            </a:r>
          </a:p>
          <a:p>
            <a:r>
              <a:rPr lang="en-US" dirty="0" smtClean="0"/>
              <a:t>Microsoft Corporation</a:t>
            </a:r>
          </a:p>
          <a:p>
            <a:r>
              <a:rPr lang="en-US" dirty="0" smtClean="0">
                <a:hlinkClick r:id="rId3"/>
              </a:rPr>
              <a:t>http://blogs.msdn.com/yochay</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Requested Privileges API</a:t>
            </a:r>
            <a:endParaRPr lang="en-US" dirty="0"/>
          </a:p>
        </p:txBody>
      </p:sp>
      <p:sp>
        <p:nvSpPr>
          <p:cNvPr id="5" name="Text Placeholder 4"/>
          <p:cNvSpPr>
            <a:spLocks noGrp="1"/>
          </p:cNvSpPr>
          <p:nvPr>
            <p:ph type="body" sz="quarter" idx="10"/>
          </p:nvPr>
        </p:nvSpPr>
        <p:spPr>
          <a:xfrm>
            <a:off x="722313" y="1905001"/>
            <a:ext cx="8040688" cy="3582519"/>
          </a:xfrm>
        </p:spPr>
        <p:txBody>
          <a:bodyPr/>
          <a:lstStyle/>
          <a:p>
            <a:r>
              <a:rPr lang="en-US" sz="2400" dirty="0" smtClean="0"/>
              <a:t>SERVICE_REQUIRED_PRIVILEGES_INFO</a:t>
            </a:r>
          </a:p>
          <a:p>
            <a:r>
              <a:rPr lang="en-US" sz="2400" b="0" dirty="0" smtClean="0"/>
              <a:t>  </a:t>
            </a:r>
            <a:r>
              <a:rPr lang="en-US" sz="2400" b="0" dirty="0" err="1" smtClean="0"/>
              <a:t>requiredPrivileges</a:t>
            </a:r>
            <a:r>
              <a:rPr lang="en-US" sz="2400" b="0" dirty="0" smtClean="0"/>
              <a:t> = {0};</a:t>
            </a:r>
          </a:p>
          <a:p>
            <a:r>
              <a:rPr lang="en-US" sz="2400" dirty="0" err="1" smtClean="0"/>
              <a:t>requiredPrivileges.pmszRequiredPrivileges</a:t>
            </a:r>
            <a:r>
              <a:rPr lang="en-US" sz="2400" b="0" dirty="0" smtClean="0"/>
              <a:t> =</a:t>
            </a:r>
          </a:p>
          <a:p>
            <a:r>
              <a:rPr lang="en-US" sz="2400" b="0" dirty="0" smtClean="0"/>
              <a:t>  SE_CHANGE_NOTIFY_NAME L"\0";</a:t>
            </a:r>
          </a:p>
          <a:p>
            <a:endParaRPr lang="en-US" sz="2400" b="0" dirty="0" smtClean="0"/>
          </a:p>
          <a:p>
            <a:r>
              <a:rPr lang="en-US" sz="2400" dirty="0" smtClean="0"/>
              <a:t>ChangeServiceConfig2</a:t>
            </a:r>
            <a:r>
              <a:rPr lang="en-US" sz="2400" b="0" dirty="0" smtClean="0"/>
              <a:t>(</a:t>
            </a:r>
          </a:p>
          <a:p>
            <a:r>
              <a:rPr lang="en-US" sz="2400" b="0" dirty="0" smtClean="0"/>
              <a:t>  </a:t>
            </a:r>
            <a:r>
              <a:rPr lang="en-US" sz="2400" b="0" dirty="0" err="1" smtClean="0"/>
              <a:t>hService</a:t>
            </a:r>
            <a:r>
              <a:rPr lang="en-US" sz="2400" b="0" dirty="0" smtClean="0"/>
              <a:t>,</a:t>
            </a:r>
          </a:p>
          <a:p>
            <a:r>
              <a:rPr lang="en-US" sz="2400" b="0" dirty="0" smtClean="0"/>
              <a:t>  SERVICE_CONFIG_REQUIRED_PRIVILEGES_INFO,</a:t>
            </a:r>
          </a:p>
          <a:p>
            <a:r>
              <a:rPr lang="en-US" sz="2400" b="0" dirty="0" smtClean="0"/>
              <a:t>  &amp;</a:t>
            </a:r>
            <a:r>
              <a:rPr lang="en-US" sz="2400" b="0" dirty="0" err="1" smtClean="0"/>
              <a:t>requiredPrivileges</a:t>
            </a:r>
            <a:r>
              <a:rPr lang="en-US" sz="2400" b="0" dirty="0" smtClean="0"/>
              <a:t>);</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Hardened Service</a:t>
            </a:r>
            <a:endParaRPr lang="en-US" dirty="0"/>
          </a:p>
        </p:txBody>
      </p:sp>
      <p:sp>
        <p:nvSpPr>
          <p:cNvPr id="5" name="Subtitle 4"/>
          <p:cNvSpPr>
            <a:spLocks noGrp="1"/>
          </p:cNvSpPr>
          <p:nvPr>
            <p:ph type="subTitle" idx="1"/>
          </p:nvPr>
        </p:nvSpPr>
        <p:spPr/>
        <p:txBody>
          <a:bodyPr/>
          <a:lstStyle/>
          <a:p>
            <a:r>
              <a:rPr lang="en-US" dirty="0" smtClean="0"/>
              <a:t>…how it can really do less harm</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Services Configuration UI</a:t>
            </a:r>
            <a:endParaRPr lang="en-US" dirty="0"/>
          </a:p>
        </p:txBody>
      </p:sp>
      <p:sp>
        <p:nvSpPr>
          <p:cNvPr id="6" name="Text Placeholder 5"/>
          <p:cNvSpPr>
            <a:spLocks noGrp="1"/>
          </p:cNvSpPr>
          <p:nvPr>
            <p:ph type="body" sz="quarter" idx="10"/>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323850" y="1090613"/>
            <a:ext cx="8496300" cy="508158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Scheduled Tasks</a:t>
            </a:r>
            <a:endParaRPr lang="en-US" dirty="0"/>
          </a:p>
        </p:txBody>
      </p:sp>
      <p:sp>
        <p:nvSpPr>
          <p:cNvPr id="6" name="Text Placeholder 5"/>
          <p:cNvSpPr>
            <a:spLocks noGrp="1"/>
          </p:cNvSpPr>
          <p:nvPr>
            <p:ph type="body" sz="quarter" idx="10"/>
          </p:nvPr>
        </p:nvSpPr>
        <p:spPr>
          <a:xfrm>
            <a:off x="381000" y="1411552"/>
            <a:ext cx="8382000" cy="1428083"/>
          </a:xfrm>
        </p:spPr>
        <p:txBody>
          <a:bodyPr/>
          <a:lstStyle/>
          <a:p>
            <a:r>
              <a:rPr lang="en-US" dirty="0" smtClean="0"/>
              <a:t>Tasks have always been launched by triggers</a:t>
            </a:r>
          </a:p>
          <a:p>
            <a:r>
              <a:rPr lang="en-US" dirty="0" smtClean="0"/>
              <a:t>Windows Vista extends the variety of task </a:t>
            </a:r>
            <a:r>
              <a:rPr lang="en-US" b="1" i="1" dirty="0" smtClean="0"/>
              <a:t>triggers</a:t>
            </a:r>
            <a:r>
              <a:rPr lang="en-US" dirty="0" smtClean="0"/>
              <a:t> and </a:t>
            </a:r>
            <a:r>
              <a:rPr lang="en-US" b="1" i="1" dirty="0" smtClean="0"/>
              <a:t>conditions</a:t>
            </a:r>
          </a:p>
        </p:txBody>
      </p:sp>
      <p:graphicFrame>
        <p:nvGraphicFramePr>
          <p:cNvPr id="8" name="Diagram 7"/>
          <p:cNvGraphicFramePr/>
          <p:nvPr/>
        </p:nvGraphicFramePr>
        <p:xfrm>
          <a:off x="381000" y="3220117"/>
          <a:ext cx="8382000" cy="2068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Task T</a:t>
            </a:r>
            <a:r>
              <a:rPr lang="en-US" dirty="0" smtClean="0"/>
              <a:t>r</a:t>
            </a:r>
            <a:r>
              <a:rPr smtClean="0"/>
              <a:t>iggers and Conditions</a:t>
            </a:r>
            <a:endParaRPr lang="en-US" dirty="0"/>
          </a:p>
        </p:txBody>
      </p:sp>
      <p:sp>
        <p:nvSpPr>
          <p:cNvPr id="3" name="Text Placeholder 2"/>
          <p:cNvSpPr>
            <a:spLocks noGrp="1"/>
          </p:cNvSpPr>
          <p:nvPr>
            <p:ph type="body" sz="quarter" idx="10"/>
          </p:nvPr>
        </p:nvSpPr>
        <p:spPr>
          <a:xfrm>
            <a:off x="381000" y="1354753"/>
            <a:ext cx="8382000" cy="5213735"/>
          </a:xfrm>
        </p:spPr>
        <p:txBody>
          <a:bodyPr/>
          <a:lstStyle/>
          <a:p>
            <a:r>
              <a:rPr lang="en-US" dirty="0" smtClean="0"/>
              <a:t>Which user to use for launching the task?</a:t>
            </a:r>
          </a:p>
          <a:p>
            <a:r>
              <a:rPr lang="en-US" dirty="0" smtClean="0"/>
              <a:t>What triggers the task?</a:t>
            </a:r>
          </a:p>
          <a:p>
            <a:pPr lvl="1"/>
            <a:r>
              <a:rPr lang="en-US" dirty="0" smtClean="0"/>
              <a:t>Schedule (calendar), delay, repeat, or auto-expire</a:t>
            </a:r>
          </a:p>
          <a:p>
            <a:pPr lvl="1"/>
            <a:r>
              <a:rPr lang="en-US" dirty="0" smtClean="0"/>
              <a:t>At log on, start up, lock, or unlock</a:t>
            </a:r>
          </a:p>
          <a:p>
            <a:pPr lvl="1"/>
            <a:r>
              <a:rPr lang="en-US" dirty="0" smtClean="0"/>
              <a:t>On an event log entry</a:t>
            </a:r>
          </a:p>
          <a:p>
            <a:r>
              <a:rPr lang="en-US" dirty="0" smtClean="0"/>
              <a:t>Start only if:</a:t>
            </a:r>
          </a:p>
          <a:p>
            <a:pPr lvl="1"/>
            <a:r>
              <a:rPr lang="en-US" dirty="0" smtClean="0"/>
              <a:t>Computer is idle, on AC power, or connected to a specific network connection</a:t>
            </a:r>
          </a:p>
          <a:p>
            <a:r>
              <a:rPr lang="en-US" dirty="0" smtClean="0"/>
              <a:t>Do what?</a:t>
            </a:r>
          </a:p>
          <a:p>
            <a:pPr lvl="1"/>
            <a:r>
              <a:rPr lang="en-US" dirty="0" smtClean="0"/>
              <a:t>Run a program, send e-mail, show a message</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Creating Tasks API</a:t>
            </a:r>
            <a:br>
              <a:rPr smtClean="0"/>
            </a:br>
            <a:r>
              <a:rPr sz="3600" smtClean="0"/>
              <a:t>Partial Sample</a:t>
            </a:r>
            <a:endParaRPr lang="en-US" dirty="0"/>
          </a:p>
        </p:txBody>
      </p:sp>
      <p:sp>
        <p:nvSpPr>
          <p:cNvPr id="4" name="Text Placeholder 3"/>
          <p:cNvSpPr>
            <a:spLocks noGrp="1"/>
          </p:cNvSpPr>
          <p:nvPr>
            <p:ph type="body" sz="quarter" idx="10"/>
          </p:nvPr>
        </p:nvSpPr>
        <p:spPr>
          <a:xfrm>
            <a:off x="722313" y="1905001"/>
            <a:ext cx="8040688" cy="4395049"/>
          </a:xfrm>
        </p:spPr>
        <p:txBody>
          <a:bodyPr/>
          <a:lstStyle/>
          <a:p>
            <a:r>
              <a:rPr lang="en-US" sz="2400" dirty="0" err="1" smtClean="0"/>
              <a:t>ITaskService</a:t>
            </a:r>
            <a:r>
              <a:rPr lang="en-US" sz="2400" dirty="0" smtClean="0"/>
              <a:t> </a:t>
            </a:r>
            <a:r>
              <a:rPr lang="en-US" sz="2400" b="0" dirty="0" smtClean="0"/>
              <a:t>scheduler =</a:t>
            </a:r>
          </a:p>
          <a:p>
            <a:r>
              <a:rPr lang="en-US" sz="2400" b="0" dirty="0" smtClean="0"/>
              <a:t>  new </a:t>
            </a:r>
            <a:r>
              <a:rPr lang="en-US" sz="2400" b="0" dirty="0" err="1" smtClean="0"/>
              <a:t>TaskSchedulerClass</a:t>
            </a:r>
            <a:r>
              <a:rPr lang="en-US" sz="2400" b="0" dirty="0" smtClean="0"/>
              <a:t>();</a:t>
            </a:r>
          </a:p>
          <a:p>
            <a:r>
              <a:rPr lang="en-US" sz="2400" b="0" dirty="0" err="1" smtClean="0"/>
              <a:t>scheduler.Connect</a:t>
            </a:r>
            <a:r>
              <a:rPr lang="en-US" sz="2400" b="0" dirty="0" smtClean="0"/>
              <a:t>(null, null, null, null);</a:t>
            </a:r>
          </a:p>
          <a:p>
            <a:endParaRPr lang="en-US" sz="2400" b="0" dirty="0" smtClean="0"/>
          </a:p>
          <a:p>
            <a:r>
              <a:rPr lang="en-US" sz="2400" b="0" dirty="0" err="1" smtClean="0"/>
              <a:t>ITaskFolder</a:t>
            </a:r>
            <a:r>
              <a:rPr lang="en-US" sz="2400" b="0" dirty="0" smtClean="0"/>
              <a:t> </a:t>
            </a:r>
            <a:r>
              <a:rPr lang="en-US" sz="2400" b="0" dirty="0" err="1" smtClean="0"/>
              <a:t>rootFolder</a:t>
            </a:r>
            <a:r>
              <a:rPr lang="en-US" sz="2400" b="0" dirty="0" smtClean="0"/>
              <a:t> =</a:t>
            </a:r>
          </a:p>
          <a:p>
            <a:r>
              <a:rPr lang="en-US" sz="2400" b="0" dirty="0" smtClean="0"/>
              <a:t>  </a:t>
            </a:r>
            <a:r>
              <a:rPr lang="en-US" sz="2400" b="0" dirty="0" err="1" smtClean="0"/>
              <a:t>scheduler.GetFolder</a:t>
            </a:r>
            <a:r>
              <a:rPr lang="en-US" sz="2400" b="0" dirty="0" smtClean="0"/>
              <a:t>("\\");</a:t>
            </a:r>
          </a:p>
          <a:p>
            <a:endParaRPr lang="en-US" sz="2400" b="0" dirty="0" smtClean="0"/>
          </a:p>
          <a:p>
            <a:r>
              <a:rPr lang="en-US" sz="2400" b="0" dirty="0" err="1" smtClean="0"/>
              <a:t>ITaskDefinition</a:t>
            </a:r>
            <a:r>
              <a:rPr lang="en-US" sz="2400" b="0" dirty="0" smtClean="0"/>
              <a:t> task = </a:t>
            </a:r>
            <a:r>
              <a:rPr lang="en-US" sz="2400" b="0" dirty="0" err="1" smtClean="0"/>
              <a:t>scheduler.NewTask</a:t>
            </a:r>
            <a:r>
              <a:rPr lang="en-US" sz="2400" b="0" dirty="0" smtClean="0"/>
              <a:t>(0);</a:t>
            </a:r>
          </a:p>
          <a:p>
            <a:r>
              <a:rPr lang="en-US" sz="2400" b="0" dirty="0" err="1" smtClean="0"/>
              <a:t>IExecAction</a:t>
            </a:r>
            <a:r>
              <a:rPr lang="en-US" sz="2400" b="0" dirty="0" smtClean="0"/>
              <a:t> action = (</a:t>
            </a:r>
            <a:r>
              <a:rPr lang="en-US" sz="2400" b="0" dirty="0" err="1" smtClean="0"/>
              <a:t>IExecAction</a:t>
            </a:r>
            <a:r>
              <a:rPr lang="en-US" sz="2400" b="0" dirty="0" smtClean="0"/>
              <a:t>)</a:t>
            </a:r>
          </a:p>
          <a:p>
            <a:r>
              <a:rPr lang="en-US" sz="2400" b="0" dirty="0" smtClean="0"/>
              <a:t>  </a:t>
            </a:r>
            <a:r>
              <a:rPr lang="en-US" sz="2400" b="0" dirty="0" err="1" smtClean="0"/>
              <a:t>task.Actions.Create</a:t>
            </a:r>
            <a:r>
              <a:rPr lang="en-US" sz="2400" b="0" dirty="0" smtClean="0"/>
              <a:t>(</a:t>
            </a:r>
          </a:p>
          <a:p>
            <a:r>
              <a:rPr lang="en-US" sz="2400" b="0" dirty="0" smtClean="0"/>
              <a:t>    _TASK_ACTION_TYPE.TASK_ACTION_EXEC);</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Task Scheduler UI</a:t>
            </a:r>
            <a:endParaRPr lang="en-US" dirty="0"/>
          </a:p>
        </p:txBody>
      </p:sp>
      <p:sp>
        <p:nvSpPr>
          <p:cNvPr id="5" name="Text Placeholder 4"/>
          <p:cNvSpPr>
            <a:spLocks noGrp="1"/>
          </p:cNvSpPr>
          <p:nvPr>
            <p:ph type="body" sz="quarter" idx="10"/>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228600" y="1133475"/>
            <a:ext cx="8763000" cy="51149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Scheduled Task</a:t>
            </a:r>
            <a:endParaRPr lang="en-US" dirty="0"/>
          </a:p>
        </p:txBody>
      </p:sp>
      <p:sp>
        <p:nvSpPr>
          <p:cNvPr id="5" name="Subtitle 4"/>
          <p:cNvSpPr>
            <a:spLocks noGrp="1"/>
          </p:cNvSpPr>
          <p:nvPr>
            <p:ph type="subTitle" idx="1"/>
          </p:nvPr>
        </p:nvSpPr>
        <p:spPr/>
        <p:txBody>
          <a:bodyPr/>
          <a:lstStyle/>
          <a:p>
            <a:r>
              <a:rPr lang="en-US" dirty="0" smtClean="0"/>
              <a:t>…greet the user when he comes back</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228600" y="1524000"/>
            <a:ext cx="7086600" cy="129540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dirty="0" smtClean="0">
                <a:solidFill>
                  <a:schemeClr val="bg1">
                    <a:lumMod val="95000"/>
                    <a:lumOff val="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Public API</a:t>
            </a:r>
            <a:endParaRPr lang="en-US" sz="2300" dirty="0" smtClean="0">
              <a:solidFill>
                <a:schemeClr val="bg1">
                  <a:lumMod val="95000"/>
                  <a:lumOff val="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381000" y="230189"/>
            <a:ext cx="8382000" cy="1107996"/>
          </a:xfrm>
        </p:spPr>
        <p:txBody>
          <a:bodyPr/>
          <a:lstStyle/>
          <a:p>
            <a:r>
              <a:rPr smtClean="0"/>
              <a:t>UBPM	</a:t>
            </a:r>
            <a:br>
              <a:rPr smtClean="0"/>
            </a:br>
            <a:r>
              <a:rPr sz="3200" smtClean="0"/>
              <a:t>Unified Background Process Manager</a:t>
            </a:r>
            <a:endParaRPr lang="en-US" dirty="0"/>
          </a:p>
        </p:txBody>
      </p:sp>
      <p:sp>
        <p:nvSpPr>
          <p:cNvPr id="7" name="Rectangle 6"/>
          <p:cNvSpPr/>
          <p:nvPr/>
        </p:nvSpPr>
        <p:spPr bwMode="auto">
          <a:xfrm>
            <a:off x="2057400" y="3162300"/>
            <a:ext cx="5029200" cy="14478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a:rPr>
              <a:t>Unified Background</a:t>
            </a:r>
          </a:p>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a:rPr>
              <a:t>Process Manager (UBPM)</a:t>
            </a:r>
          </a:p>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a:rPr>
              <a:t>(Services.exe)</a:t>
            </a:r>
          </a:p>
        </p:txBody>
      </p:sp>
      <p:grpSp>
        <p:nvGrpSpPr>
          <p:cNvPr id="3" name="Group 24"/>
          <p:cNvGrpSpPr/>
          <p:nvPr/>
        </p:nvGrpSpPr>
        <p:grpSpPr>
          <a:xfrm>
            <a:off x="2057400" y="4876800"/>
            <a:ext cx="1676400" cy="1219200"/>
            <a:chOff x="2057400" y="4572000"/>
            <a:chExt cx="1676400" cy="1219200"/>
          </a:xfrm>
        </p:grpSpPr>
        <p:grpSp>
          <p:nvGrpSpPr>
            <p:cNvPr id="4" name="Group 19"/>
            <p:cNvGrpSpPr/>
            <p:nvPr/>
          </p:nvGrpSpPr>
          <p:grpSpPr>
            <a:xfrm>
              <a:off x="2057400" y="4572000"/>
              <a:ext cx="1676400" cy="838200"/>
              <a:chOff x="4191000" y="4876800"/>
              <a:chExt cx="1676400" cy="838200"/>
            </a:xfrm>
          </p:grpSpPr>
          <p:sp>
            <p:nvSpPr>
              <p:cNvPr id="14" name="Rounded Rectangle 13"/>
              <p:cNvSpPr/>
              <p:nvPr/>
            </p:nvSpPr>
            <p:spPr bwMode="auto">
              <a:xfrm>
                <a:off x="4191000" y="4876800"/>
                <a:ext cx="1676400" cy="838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5" name="Oval 14"/>
              <p:cNvSpPr/>
              <p:nvPr/>
            </p:nvSpPr>
            <p:spPr bwMode="auto">
              <a:xfrm>
                <a:off x="4419600" y="5029200"/>
                <a:ext cx="533400" cy="4572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6" name="Oval 15"/>
              <p:cNvSpPr/>
              <p:nvPr/>
            </p:nvSpPr>
            <p:spPr bwMode="auto">
              <a:xfrm>
                <a:off x="5029200" y="5334000"/>
                <a:ext cx="152400" cy="152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7" name="Oval 16"/>
              <p:cNvSpPr/>
              <p:nvPr/>
            </p:nvSpPr>
            <p:spPr bwMode="auto">
              <a:xfrm>
                <a:off x="5181600" y="5334000"/>
                <a:ext cx="152400" cy="152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8" name="Oval 17"/>
              <p:cNvSpPr/>
              <p:nvPr/>
            </p:nvSpPr>
            <p:spPr bwMode="auto">
              <a:xfrm>
                <a:off x="5334000" y="5334000"/>
                <a:ext cx="152400" cy="152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9" name="Oval 18"/>
              <p:cNvSpPr/>
              <p:nvPr/>
            </p:nvSpPr>
            <p:spPr bwMode="auto">
              <a:xfrm>
                <a:off x="5486400" y="5334000"/>
                <a:ext cx="152400" cy="152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grpSp>
        <p:sp>
          <p:nvSpPr>
            <p:cNvPr id="22" name="TextBox 21"/>
            <p:cNvSpPr txBox="1"/>
            <p:nvPr/>
          </p:nvSpPr>
          <p:spPr>
            <a:xfrm>
              <a:off x="2057400" y="5421868"/>
              <a:ext cx="1676400" cy="369332"/>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Services…</a:t>
              </a:r>
              <a:endParaRPr lang="en-US" dirty="0">
                <a:latin typeface="Segoe UI" pitchFamily="34" charset="0"/>
                <a:ea typeface="Segoe UI" pitchFamily="34" charset="0"/>
                <a:cs typeface="Segoe UI" pitchFamily="34" charset="0"/>
              </a:endParaRPr>
            </a:p>
          </p:txBody>
        </p:sp>
      </p:grpSp>
      <p:grpSp>
        <p:nvGrpSpPr>
          <p:cNvPr id="5" name="Group 23"/>
          <p:cNvGrpSpPr/>
          <p:nvPr/>
        </p:nvGrpSpPr>
        <p:grpSpPr>
          <a:xfrm>
            <a:off x="5410200" y="4876800"/>
            <a:ext cx="1676400" cy="1219200"/>
            <a:chOff x="5410200" y="4572000"/>
            <a:chExt cx="1676400" cy="1219200"/>
          </a:xfrm>
        </p:grpSpPr>
        <p:grpSp>
          <p:nvGrpSpPr>
            <p:cNvPr id="6" name="Group 20"/>
            <p:cNvGrpSpPr/>
            <p:nvPr/>
          </p:nvGrpSpPr>
          <p:grpSpPr>
            <a:xfrm>
              <a:off x="5410200" y="4572000"/>
              <a:ext cx="1676400" cy="838200"/>
              <a:chOff x="1295400" y="4800600"/>
              <a:chExt cx="1676400" cy="838200"/>
            </a:xfrm>
          </p:grpSpPr>
          <p:sp>
            <p:nvSpPr>
              <p:cNvPr id="13" name="Rounded Rectangle 12"/>
              <p:cNvSpPr/>
              <p:nvPr/>
            </p:nvSpPr>
            <p:spPr bwMode="auto">
              <a:xfrm>
                <a:off x="1295400" y="4800600"/>
                <a:ext cx="1676400" cy="8382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8" name="Oval 7"/>
              <p:cNvSpPr/>
              <p:nvPr/>
            </p:nvSpPr>
            <p:spPr bwMode="auto">
              <a:xfrm>
                <a:off x="1524000" y="4953000"/>
                <a:ext cx="533400" cy="4572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9" name="Oval 8"/>
              <p:cNvSpPr/>
              <p:nvPr/>
            </p:nvSpPr>
            <p:spPr bwMode="auto">
              <a:xfrm>
                <a:off x="2133600" y="5257800"/>
                <a:ext cx="152400" cy="1524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0" name="Oval 9"/>
              <p:cNvSpPr/>
              <p:nvPr/>
            </p:nvSpPr>
            <p:spPr bwMode="auto">
              <a:xfrm>
                <a:off x="2286000" y="5257800"/>
                <a:ext cx="152400" cy="1524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1" name="Oval 10"/>
              <p:cNvSpPr/>
              <p:nvPr/>
            </p:nvSpPr>
            <p:spPr bwMode="auto">
              <a:xfrm>
                <a:off x="2438400" y="5257800"/>
                <a:ext cx="152400" cy="1524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2" name="Oval 11"/>
              <p:cNvSpPr/>
              <p:nvPr/>
            </p:nvSpPr>
            <p:spPr bwMode="auto">
              <a:xfrm>
                <a:off x="2590800" y="5257800"/>
                <a:ext cx="152400" cy="1524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grpSp>
        <p:sp>
          <p:nvSpPr>
            <p:cNvPr id="23" name="TextBox 22"/>
            <p:cNvSpPr txBox="1"/>
            <p:nvPr/>
          </p:nvSpPr>
          <p:spPr>
            <a:xfrm>
              <a:off x="5410200" y="5421868"/>
              <a:ext cx="1676400" cy="369332"/>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Tasks…</a:t>
              </a:r>
              <a:endParaRPr lang="en-US" dirty="0">
                <a:latin typeface="Segoe UI" pitchFamily="34" charset="0"/>
                <a:ea typeface="Segoe UI" pitchFamily="34" charset="0"/>
                <a:cs typeface="Segoe UI" pitchFamily="34" charset="0"/>
              </a:endParaRPr>
            </a:p>
          </p:txBody>
        </p:sp>
      </p:grpSp>
      <p:sp>
        <p:nvSpPr>
          <p:cNvPr id="26" name="Rectangle 25"/>
          <p:cNvSpPr/>
          <p:nvPr/>
        </p:nvSpPr>
        <p:spPr bwMode="auto">
          <a:xfrm>
            <a:off x="2057400" y="1676400"/>
            <a:ext cx="2133600" cy="990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lumMod val="75000"/>
                    <a:lumOff val="25000"/>
                  </a:schemeClr>
                </a:solidFill>
                <a:latin typeface="Trebuchet MS" pitchFamily="34" charset="0"/>
              </a:rPr>
              <a:t>SCM</a:t>
            </a:r>
          </a:p>
          <a:p>
            <a:pPr algn="ctr" defTabSz="914099" fontAlgn="base">
              <a:spcBef>
                <a:spcPct val="0"/>
              </a:spcBef>
              <a:spcAft>
                <a:spcPct val="0"/>
              </a:spcAft>
            </a:pPr>
            <a:r>
              <a:rPr lang="en-US" sz="2300" dirty="0" smtClean="0">
                <a:solidFill>
                  <a:schemeClr val="bg1">
                    <a:lumMod val="75000"/>
                    <a:lumOff val="25000"/>
                  </a:schemeClr>
                </a:solidFill>
                <a:latin typeface="Trebuchet MS" pitchFamily="34" charset="0"/>
              </a:rPr>
              <a:t>(services.exe)</a:t>
            </a:r>
          </a:p>
        </p:txBody>
      </p:sp>
      <p:sp>
        <p:nvSpPr>
          <p:cNvPr id="27" name="Rectangle 26"/>
          <p:cNvSpPr/>
          <p:nvPr/>
        </p:nvSpPr>
        <p:spPr bwMode="auto">
          <a:xfrm>
            <a:off x="4953000" y="1676400"/>
            <a:ext cx="2133600" cy="990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lumMod val="75000"/>
                    <a:lumOff val="25000"/>
                  </a:schemeClr>
                </a:solidFill>
                <a:latin typeface="Trebuchet MS" pitchFamily="34" charset="0"/>
              </a:rPr>
              <a:t>Task Scheduler</a:t>
            </a:r>
          </a:p>
          <a:p>
            <a:pPr algn="ctr" defTabSz="914099" fontAlgn="base">
              <a:spcBef>
                <a:spcPct val="0"/>
              </a:spcBef>
              <a:spcAft>
                <a:spcPct val="0"/>
              </a:spcAft>
            </a:pPr>
            <a:r>
              <a:rPr lang="en-US" sz="2300" dirty="0" smtClean="0">
                <a:solidFill>
                  <a:schemeClr val="bg1">
                    <a:lumMod val="75000"/>
                    <a:lumOff val="25000"/>
                  </a:schemeClr>
                </a:solidFill>
                <a:latin typeface="Trebuchet MS" pitchFamily="34" charset="0"/>
              </a:rPr>
              <a:t>(Schedsvc.dll)</a:t>
            </a:r>
          </a:p>
        </p:txBody>
      </p:sp>
      <p:sp>
        <p:nvSpPr>
          <p:cNvPr id="29" name="Down Arrow 28"/>
          <p:cNvSpPr/>
          <p:nvPr/>
        </p:nvSpPr>
        <p:spPr bwMode="auto">
          <a:xfrm>
            <a:off x="2971800" y="2667000"/>
            <a:ext cx="228600" cy="457200"/>
          </a:xfrm>
          <a:prstGeom prst="down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0" name="Down Arrow 29"/>
          <p:cNvSpPr/>
          <p:nvPr/>
        </p:nvSpPr>
        <p:spPr bwMode="auto">
          <a:xfrm>
            <a:off x="5943600" y="2667000"/>
            <a:ext cx="228600" cy="533400"/>
          </a:xfrm>
          <a:prstGeom prst="down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cxnSp>
        <p:nvCxnSpPr>
          <p:cNvPr id="32" name="Straight Arrow Connector 31"/>
          <p:cNvCxnSpPr/>
          <p:nvPr/>
        </p:nvCxnSpPr>
        <p:spPr>
          <a:xfrm flipV="1">
            <a:off x="685800" y="3962400"/>
            <a:ext cx="12954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28600" y="4572000"/>
            <a:ext cx="1219200" cy="646331"/>
          </a:xfrm>
          <a:prstGeom prst="rect">
            <a:avLst/>
          </a:prstGeom>
          <a:noFill/>
        </p:spPr>
        <p:txBody>
          <a:bodyPr wrap="square" rtlCol="0">
            <a:spAutoFit/>
          </a:bodyPr>
          <a:lstStyle/>
          <a:p>
            <a:r>
              <a:rPr lang="en-US" dirty="0" smtClean="0"/>
              <a:t>ETW Driven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20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6" grpId="0" animBg="1"/>
      <p:bldP spid="27" grpId="0" animBg="1"/>
      <p:bldP spid="2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Text Placeholder 2"/>
          <p:cNvSpPr>
            <a:spLocks noGrp="1"/>
          </p:cNvSpPr>
          <p:nvPr>
            <p:ph type="body" sz="quarter" idx="10"/>
          </p:nvPr>
        </p:nvSpPr>
        <p:spPr>
          <a:xfrm>
            <a:off x="381000" y="1411552"/>
            <a:ext cx="8382000" cy="4382738"/>
          </a:xfrm>
        </p:spPr>
        <p:txBody>
          <a:bodyPr/>
          <a:lstStyle/>
          <a:p>
            <a:r>
              <a:rPr lang="en-US" dirty="0" smtClean="0"/>
              <a:t>Embrace service design goals: performance, security, power consumption</a:t>
            </a:r>
          </a:p>
          <a:p>
            <a:r>
              <a:rPr lang="en-US" dirty="0" smtClean="0"/>
              <a:t>Does your service have to run all the time?</a:t>
            </a:r>
          </a:p>
          <a:p>
            <a:r>
              <a:rPr lang="en-US" dirty="0" smtClean="0"/>
              <a:t>Retire “old” Windows XP-style services and consider: Automatic (Delayed Start) services, Trigger Start services, scheduled tasks</a:t>
            </a:r>
          </a:p>
          <a:p>
            <a:r>
              <a:rPr lang="en-US" dirty="0" smtClean="0"/>
              <a:t>Give your background activity the minimum security privileges</a:t>
            </a:r>
          </a:p>
          <a:p>
            <a:r>
              <a:rPr lang="en-US" dirty="0" smtClean="0"/>
              <a:t>Strive to minimize background work on idle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Text Placeholder 2"/>
          <p:cNvSpPr>
            <a:spLocks noGrp="1"/>
          </p:cNvSpPr>
          <p:nvPr>
            <p:ph type="body" sz="quarter" idx="10"/>
          </p:nvPr>
        </p:nvSpPr>
        <p:spPr>
          <a:xfrm>
            <a:off x="381000" y="1411552"/>
            <a:ext cx="8382000" cy="3151632"/>
          </a:xfrm>
        </p:spPr>
        <p:txBody>
          <a:bodyPr/>
          <a:lstStyle/>
          <a:p>
            <a:r>
              <a:rPr lang="en-US" dirty="0" smtClean="0"/>
              <a:t>Impact of background activities</a:t>
            </a:r>
          </a:p>
          <a:p>
            <a:r>
              <a:rPr lang="en-US" dirty="0" smtClean="0"/>
              <a:t>Services vs. tasks</a:t>
            </a:r>
          </a:p>
          <a:p>
            <a:r>
              <a:rPr lang="en-US" dirty="0" smtClean="0"/>
              <a:t>Service startup types</a:t>
            </a:r>
          </a:p>
          <a:p>
            <a:r>
              <a:rPr lang="en-US" dirty="0" smtClean="0"/>
              <a:t>Service performance and security goals</a:t>
            </a:r>
          </a:p>
          <a:p>
            <a:r>
              <a:rPr lang="en-US" dirty="0" smtClean="0"/>
              <a:t>Task triggers</a:t>
            </a:r>
          </a:p>
          <a:p>
            <a:r>
              <a:rPr lang="en-US" dirty="0" smtClean="0"/>
              <a:t>Lab: Configuring a Trigger Start Service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Background Services</a:t>
            </a:r>
            <a:endParaRPr lang="en-US" dirty="0"/>
          </a:p>
        </p:txBody>
      </p:sp>
      <p:sp>
        <p:nvSpPr>
          <p:cNvPr id="5" name="Subtitle 4"/>
          <p:cNvSpPr>
            <a:spLocks noGrp="1"/>
          </p:cNvSpPr>
          <p:nvPr>
            <p:ph type="subTitle" idx="1"/>
          </p:nvPr>
        </p:nvSpPr>
        <p:spPr/>
        <p:txBody>
          <a:bodyPr/>
          <a:lstStyle/>
          <a:p>
            <a:r>
              <a:rPr lang="en-US" dirty="0" smtClean="0"/>
              <a:t>…everything you were afraid to ask</a:t>
            </a:r>
            <a:endParaRPr lang="en-US" dirty="0"/>
          </a:p>
        </p:txBody>
      </p:sp>
      <p:sp>
        <p:nvSpPr>
          <p:cNvPr id="6" name="Text Placeholder 5"/>
          <p:cNvSpPr>
            <a:spLocks noGrp="1"/>
          </p:cNvSpPr>
          <p:nvPr>
            <p:ph type="body" sz="quarter" idx="10"/>
          </p:nvPr>
        </p:nvSpPr>
        <p:spPr/>
        <p:txBody>
          <a:bodyPr/>
          <a:lstStyle/>
          <a:p>
            <a:r>
              <a:rPr smtClean="0"/>
              <a:t>Q &amp; A</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Background Services</a:t>
            </a:r>
            <a:endParaRPr lang="en-US" dirty="0"/>
          </a:p>
        </p:txBody>
      </p:sp>
      <p:sp>
        <p:nvSpPr>
          <p:cNvPr id="5" name="Subtitle 4"/>
          <p:cNvSpPr>
            <a:spLocks noGrp="1"/>
          </p:cNvSpPr>
          <p:nvPr>
            <p:ph type="subTitle" idx="1"/>
          </p:nvPr>
        </p:nvSpPr>
        <p:spPr/>
        <p:txBody>
          <a:bodyPr/>
          <a:lstStyle/>
          <a:p>
            <a:r>
              <a:rPr lang="en-US" dirty="0" smtClean="0"/>
              <a:t>…using Trigger Start services</a:t>
            </a:r>
            <a:endParaRPr lang="en-US" dirty="0"/>
          </a:p>
        </p:txBody>
      </p:sp>
      <p:sp>
        <p:nvSpPr>
          <p:cNvPr id="6" name="Text Placeholder 5"/>
          <p:cNvSpPr>
            <a:spLocks noGrp="1"/>
          </p:cNvSpPr>
          <p:nvPr>
            <p:ph type="body" sz="quarter" idx="10"/>
          </p:nvPr>
        </p:nvSpPr>
        <p:spPr/>
        <p:txBody>
          <a:bodyPr/>
          <a:lstStyle/>
          <a:p>
            <a:r>
              <a:rPr smtClean="0"/>
              <a:t>Hands-on Lab</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7"/>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Trebuchet MS" pitchFamily="34" charset="0"/>
                <a:cs typeface="Arial" charset="0"/>
              </a:rPr>
              <a:t>© </a:t>
            </a:r>
            <a:r>
              <a:rPr lang="en-US" sz="700" dirty="0" smtClean="0">
                <a:latin typeface="Trebuchet MS" pitchFamily="34" charset="0"/>
                <a:cs typeface="Arial" charset="0"/>
              </a:rPr>
              <a:t>2007 Microsoft </a:t>
            </a:r>
            <a:r>
              <a:rPr lang="en-US" sz="700" dirty="0">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cs typeface="Arial" charset="0"/>
              </a:rPr>
            </a:br>
            <a:r>
              <a:rPr lang="en-US" sz="700" dirty="0">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Impact of Background Activities</a:t>
            </a:r>
            <a:br>
              <a:rPr smtClean="0"/>
            </a:br>
            <a:r>
              <a:rPr sz="3600" smtClean="0">
                <a:solidFill>
                  <a:schemeClr val="tx2"/>
                </a:solidFill>
              </a:rPr>
              <a:t>Many  Activities in the Background</a:t>
            </a:r>
            <a:endParaRPr lang="en-US" dirty="0"/>
          </a:p>
        </p:txBody>
      </p:sp>
      <p:graphicFrame>
        <p:nvGraphicFramePr>
          <p:cNvPr id="5" name="Diagram 4"/>
          <p:cNvGraphicFramePr/>
          <p:nvPr/>
        </p:nvGraphicFramePr>
        <p:xfrm>
          <a:off x="381000" y="1600200"/>
          <a:ext cx="85344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7350" y="2206752"/>
            <a:ext cx="625534" cy="4270248"/>
            <a:chOff x="51413" y="982828"/>
            <a:chExt cx="625534" cy="4270248"/>
          </a:xfrm>
        </p:grpSpPr>
        <p:sp>
          <p:nvSpPr>
            <p:cNvPr id="5" name="Rectangle 4"/>
            <p:cNvSpPr/>
            <p:nvPr/>
          </p:nvSpPr>
          <p:spPr>
            <a:xfrm rot="16200000">
              <a:off x="-1656644" y="2690885"/>
              <a:ext cx="4041648" cy="6255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ctangle 5"/>
            <p:cNvSpPr/>
            <p:nvPr/>
          </p:nvSpPr>
          <p:spPr>
            <a:xfrm rot="16200000">
              <a:off x="-1770944" y="2805185"/>
              <a:ext cx="4270248" cy="6255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551687" bIns="0" numCol="1" spcCol="1270" anchor="t" anchorCtr="0">
              <a:noAutofit/>
            </a:bodyPr>
            <a:lstStyle/>
            <a:p>
              <a:pPr lvl="0" algn="r" defTabSz="1644650">
                <a:lnSpc>
                  <a:spcPct val="90000"/>
                </a:lnSpc>
                <a:spcBef>
                  <a:spcPct val="0"/>
                </a:spcBef>
                <a:spcAft>
                  <a:spcPct val="35000"/>
                </a:spcAft>
              </a:pPr>
              <a:r>
                <a:rPr lang="en-US" sz="3700" kern="1200" dirty="0" smtClean="0"/>
                <a:t>Windows Service</a:t>
              </a:r>
              <a:endParaRPr lang="en-US" sz="3700" kern="1200" dirty="0"/>
            </a:p>
          </p:txBody>
        </p:sp>
      </p:grpSp>
      <p:grpSp>
        <p:nvGrpSpPr>
          <p:cNvPr id="7" name="Group 6"/>
          <p:cNvGrpSpPr/>
          <p:nvPr/>
        </p:nvGrpSpPr>
        <p:grpSpPr>
          <a:xfrm>
            <a:off x="1012883" y="2273505"/>
            <a:ext cx="3115826" cy="4041648"/>
            <a:chOff x="676946" y="982828"/>
            <a:chExt cx="3115826" cy="4041648"/>
          </a:xfrm>
        </p:grpSpPr>
        <p:sp>
          <p:nvSpPr>
            <p:cNvPr id="8" name="Rectangle 7"/>
            <p:cNvSpPr/>
            <p:nvPr/>
          </p:nvSpPr>
          <p:spPr>
            <a:xfrm>
              <a:off x="676946" y="982828"/>
              <a:ext cx="3115826" cy="404164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9" name="Rectangle 8"/>
            <p:cNvSpPr/>
            <p:nvPr/>
          </p:nvSpPr>
          <p:spPr>
            <a:xfrm>
              <a:off x="676946" y="982828"/>
              <a:ext cx="3115826" cy="404164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396875" lvl="1" indent="-396875" defTabSz="914099" fontAlgn="base">
                <a:lnSpc>
                  <a:spcPct val="90000"/>
                </a:lnSpc>
                <a:spcBef>
                  <a:spcPct val="0"/>
                </a:spcBef>
                <a:spcAft>
                  <a:spcPct val="0"/>
                </a:spcAft>
                <a:buChar char="••"/>
              </a:pPr>
              <a:r>
                <a:rPr lang="en-US" sz="2500" dirty="0" smtClean="0">
                  <a:solidFill>
                    <a:srgbClr val="FFFFFF"/>
                  </a:solidFill>
                  <a:latin typeface="Segoe UI" pitchFamily="34" charset="0"/>
                  <a:ea typeface="Segoe UI" pitchFamily="34" charset="0"/>
                  <a:cs typeface="Segoe UI" pitchFamily="34" charset="0"/>
                </a:rPr>
                <a:t>Continuously run</a:t>
              </a:r>
              <a:endParaRPr lang="en-US" sz="2500" dirty="0">
                <a:solidFill>
                  <a:srgbClr val="FFFFFF"/>
                </a:solidFill>
                <a:latin typeface="Segoe UI" pitchFamily="34" charset="0"/>
                <a:ea typeface="Segoe UI" pitchFamily="34" charset="0"/>
                <a:cs typeface="Segoe UI" pitchFamily="34" charset="0"/>
              </a:endParaRPr>
            </a:p>
            <a:p>
              <a:pPr marL="396875" lvl="1" indent="-396875" defTabSz="914099" fontAlgn="base">
                <a:lnSpc>
                  <a:spcPct val="90000"/>
                </a:lnSpc>
                <a:spcBef>
                  <a:spcPct val="0"/>
                </a:spcBef>
                <a:spcAft>
                  <a:spcPct val="0"/>
                </a:spcAft>
                <a:buChar char="••"/>
              </a:pPr>
              <a:r>
                <a:rPr lang="en-US" sz="2500" dirty="0" smtClean="0">
                  <a:latin typeface="Segoe UI" pitchFamily="34" charset="0"/>
                  <a:ea typeface="Segoe UI" pitchFamily="34" charset="0"/>
                  <a:cs typeface="Segoe UI" pitchFamily="34" charset="0"/>
                </a:rPr>
                <a:t>Typically no user session (Windows Vista</a:t>
              </a:r>
              <a:r>
                <a:rPr lang="en-US" sz="2500" baseline="30000" dirty="0" smtClean="0">
                  <a:latin typeface="Segoe UI" pitchFamily="34" charset="0"/>
                  <a:ea typeface="Segoe UI" pitchFamily="34" charset="0"/>
                  <a:cs typeface="Segoe UI" pitchFamily="34" charset="0"/>
                </a:rPr>
                <a:t>®</a:t>
              </a:r>
              <a:r>
                <a:rPr lang="en-US" sz="2500" dirty="0" smtClean="0">
                  <a:latin typeface="Segoe UI" pitchFamily="34" charset="0"/>
                  <a:ea typeface="Segoe UI" pitchFamily="34" charset="0"/>
                  <a:cs typeface="Segoe UI" pitchFamily="34" charset="0"/>
                </a:rPr>
                <a:t>: Session 0) </a:t>
              </a:r>
            </a:p>
            <a:p>
              <a:pPr marL="396875" lvl="1" indent="-396875" defTabSz="914099" fontAlgn="base">
                <a:lnSpc>
                  <a:spcPct val="90000"/>
                </a:lnSpc>
                <a:spcBef>
                  <a:spcPct val="0"/>
                </a:spcBef>
                <a:spcAft>
                  <a:spcPct val="0"/>
                </a:spcAft>
                <a:buChar char="••"/>
              </a:pPr>
              <a:r>
                <a:rPr lang="en-US" sz="2500" dirty="0" smtClean="0">
                  <a:solidFill>
                    <a:srgbClr val="FFFFFF"/>
                  </a:solidFill>
                  <a:latin typeface="Segoe UI" pitchFamily="34" charset="0"/>
                  <a:ea typeface="Segoe UI" pitchFamily="34" charset="0"/>
                  <a:cs typeface="Segoe UI" pitchFamily="34" charset="0"/>
                </a:rPr>
                <a:t>Can specify dependency</a:t>
              </a:r>
            </a:p>
            <a:p>
              <a:pPr marL="396875" lvl="1" indent="-396875" defTabSz="914099" fontAlgn="base">
                <a:lnSpc>
                  <a:spcPct val="90000"/>
                </a:lnSpc>
                <a:spcBef>
                  <a:spcPct val="0"/>
                </a:spcBef>
                <a:spcAft>
                  <a:spcPct val="0"/>
                </a:spcAft>
                <a:buChar char="••"/>
              </a:pPr>
              <a:r>
                <a:rPr lang="en-US" sz="2500" dirty="0" smtClean="0">
                  <a:latin typeface="Segoe UI" pitchFamily="34" charset="0"/>
                  <a:ea typeface="Segoe UI" pitchFamily="34" charset="0"/>
                  <a:cs typeface="Segoe UI" pitchFamily="34" charset="0"/>
                </a:rPr>
                <a:t>Run by the Service Control Manager (Services.exe)</a:t>
              </a:r>
              <a:endParaRPr lang="en-US" sz="2500" dirty="0" smtClean="0">
                <a:solidFill>
                  <a:srgbClr val="FFFFFF"/>
                </a:solidFill>
                <a:latin typeface="Segoe UI" pitchFamily="34" charset="0"/>
                <a:ea typeface="Segoe UI" pitchFamily="34" charset="0"/>
                <a:cs typeface="Segoe UI" pitchFamily="34" charset="0"/>
              </a:endParaRPr>
            </a:p>
          </p:txBody>
        </p:sp>
      </p:grpSp>
      <p:sp>
        <p:nvSpPr>
          <p:cNvPr id="10" name="Rectangle 9"/>
          <p:cNvSpPr/>
          <p:nvPr/>
        </p:nvSpPr>
        <p:spPr>
          <a:xfrm>
            <a:off x="387348" y="1447800"/>
            <a:ext cx="1251069" cy="1251069"/>
          </a:xfrm>
          <a:prstGeom prst="rect">
            <a:avLst/>
          </a:prstGeom>
          <a:blipFill rotWithShape="0">
            <a:blip r:embed="rId3"/>
            <a:stretch>
              <a:fillRect/>
            </a:stretch>
          </a:blipFill>
          <a:ln>
            <a:no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nvGrpSpPr>
          <p:cNvPr id="11" name="Group 10"/>
          <p:cNvGrpSpPr/>
          <p:nvPr/>
        </p:nvGrpSpPr>
        <p:grpSpPr>
          <a:xfrm>
            <a:off x="4925164" y="2206752"/>
            <a:ext cx="625534" cy="4041648"/>
            <a:chOff x="4589227" y="982828"/>
            <a:chExt cx="625534" cy="4041648"/>
          </a:xfrm>
        </p:grpSpPr>
        <p:sp>
          <p:nvSpPr>
            <p:cNvPr id="12" name="Rectangle 11"/>
            <p:cNvSpPr/>
            <p:nvPr/>
          </p:nvSpPr>
          <p:spPr>
            <a:xfrm rot="16200000">
              <a:off x="2881170" y="2690885"/>
              <a:ext cx="4041648" cy="6255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rot="16200000">
              <a:off x="2881170" y="2690885"/>
              <a:ext cx="4041648" cy="6255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551687" bIns="0" numCol="1" spcCol="1270" anchor="t" anchorCtr="0">
              <a:noAutofit/>
            </a:bodyPr>
            <a:lstStyle/>
            <a:p>
              <a:pPr lvl="0" algn="r" defTabSz="1644650">
                <a:lnSpc>
                  <a:spcPct val="90000"/>
                </a:lnSpc>
                <a:spcBef>
                  <a:spcPct val="0"/>
                </a:spcBef>
                <a:spcAft>
                  <a:spcPct val="35000"/>
                </a:spcAft>
              </a:pPr>
              <a:r>
                <a:rPr lang="en-US" sz="3700" kern="1200" dirty="0" smtClean="0"/>
                <a:t>Scheduled Task</a:t>
              </a:r>
              <a:endParaRPr lang="en-US" sz="3700" kern="1200" dirty="0"/>
            </a:p>
          </p:txBody>
        </p:sp>
      </p:grpSp>
      <p:grpSp>
        <p:nvGrpSpPr>
          <p:cNvPr id="14" name="Group 13"/>
          <p:cNvGrpSpPr/>
          <p:nvPr/>
        </p:nvGrpSpPr>
        <p:grpSpPr>
          <a:xfrm>
            <a:off x="5550698" y="2359152"/>
            <a:ext cx="3115826" cy="4041648"/>
            <a:chOff x="5214761" y="982828"/>
            <a:chExt cx="3115826" cy="4041648"/>
          </a:xfrm>
        </p:grpSpPr>
        <p:sp>
          <p:nvSpPr>
            <p:cNvPr id="15" name="Rectangle 14"/>
            <p:cNvSpPr/>
            <p:nvPr/>
          </p:nvSpPr>
          <p:spPr>
            <a:xfrm>
              <a:off x="5214761" y="982828"/>
              <a:ext cx="3115826" cy="404164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16" name="Rectangle 15"/>
            <p:cNvSpPr/>
            <p:nvPr/>
          </p:nvSpPr>
          <p:spPr>
            <a:xfrm>
              <a:off x="5214761" y="982828"/>
              <a:ext cx="3115826" cy="404164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396875" lvl="1" indent="-396875" defTabSz="914099" fontAlgn="base">
                <a:lnSpc>
                  <a:spcPct val="90000"/>
                </a:lnSpc>
                <a:spcBef>
                  <a:spcPct val="0"/>
                </a:spcBef>
                <a:spcAft>
                  <a:spcPct val="0"/>
                </a:spcAft>
                <a:buChar char="••"/>
              </a:pPr>
              <a:r>
                <a:rPr lang="en-US" sz="2500" dirty="0" smtClean="0">
                  <a:solidFill>
                    <a:srgbClr val="FFFFFF"/>
                  </a:solidFill>
                  <a:latin typeface="Segoe UI" pitchFamily="34" charset="0"/>
                  <a:ea typeface="Segoe UI" pitchFamily="34" charset="0"/>
                  <a:cs typeface="Segoe UI" pitchFamily="34" charset="0"/>
                </a:rPr>
                <a:t>Short duration activity</a:t>
              </a:r>
            </a:p>
            <a:p>
              <a:pPr marL="396875" lvl="1" indent="-396875" defTabSz="914099" fontAlgn="base">
                <a:lnSpc>
                  <a:spcPct val="90000"/>
                </a:lnSpc>
                <a:spcBef>
                  <a:spcPct val="0"/>
                </a:spcBef>
                <a:spcAft>
                  <a:spcPct val="0"/>
                </a:spcAft>
                <a:buChar char="••"/>
              </a:pPr>
              <a:r>
                <a:rPr lang="en-US" sz="2500" dirty="0" smtClean="0">
                  <a:solidFill>
                    <a:srgbClr val="FFFFFF"/>
                  </a:solidFill>
                  <a:latin typeface="Segoe UI" pitchFamily="34" charset="0"/>
                  <a:ea typeface="Segoe UI" pitchFamily="34" charset="0"/>
                  <a:cs typeface="Segoe UI" pitchFamily="34" charset="0"/>
                </a:rPr>
                <a:t>Take action </a:t>
              </a:r>
              <a:br>
                <a:rPr lang="en-US" sz="2500" dirty="0" smtClean="0">
                  <a:solidFill>
                    <a:srgbClr val="FFFFFF"/>
                  </a:solidFill>
                  <a:latin typeface="Segoe UI" pitchFamily="34" charset="0"/>
                  <a:ea typeface="Segoe UI" pitchFamily="34" charset="0"/>
                  <a:cs typeface="Segoe UI" pitchFamily="34" charset="0"/>
                </a:rPr>
              </a:br>
              <a:r>
                <a:rPr lang="en-US" sz="2500" dirty="0" smtClean="0">
                  <a:solidFill>
                    <a:srgbClr val="FFFFFF"/>
                  </a:solidFill>
                  <a:latin typeface="Segoe UI" pitchFamily="34" charset="0"/>
                  <a:ea typeface="Segoe UI" pitchFamily="34" charset="0"/>
                  <a:cs typeface="Segoe UI" pitchFamily="34" charset="0"/>
                </a:rPr>
                <a:t>on user logon</a:t>
              </a:r>
            </a:p>
            <a:p>
              <a:pPr marL="396875" lvl="1" indent="-396875" defTabSz="914099" fontAlgn="base">
                <a:lnSpc>
                  <a:spcPct val="90000"/>
                </a:lnSpc>
                <a:spcBef>
                  <a:spcPct val="0"/>
                </a:spcBef>
                <a:spcAft>
                  <a:spcPct val="0"/>
                </a:spcAft>
                <a:buChar char="••"/>
              </a:pPr>
              <a:r>
                <a:rPr lang="en-US" sz="2500" dirty="0" smtClean="0">
                  <a:solidFill>
                    <a:srgbClr val="FFFFFF"/>
                  </a:solidFill>
                  <a:latin typeface="Segoe UI" pitchFamily="34" charset="0"/>
                  <a:ea typeface="Segoe UI" pitchFamily="34" charset="0"/>
                  <a:cs typeface="Segoe UI" pitchFamily="34" charset="0"/>
                </a:rPr>
                <a:t>Standalone executable</a:t>
              </a:r>
            </a:p>
            <a:p>
              <a:pPr marL="396875" lvl="1" indent="-396875" defTabSz="914099" fontAlgn="base">
                <a:lnSpc>
                  <a:spcPct val="90000"/>
                </a:lnSpc>
                <a:spcBef>
                  <a:spcPct val="0"/>
                </a:spcBef>
                <a:spcAft>
                  <a:spcPct val="0"/>
                </a:spcAft>
                <a:buFontTx/>
                <a:buChar char="••"/>
              </a:pPr>
              <a:r>
                <a:rPr lang="en-US" sz="2500" dirty="0" smtClean="0">
                  <a:latin typeface="Segoe UI" pitchFamily="34" charset="0"/>
                  <a:ea typeface="Segoe UI" pitchFamily="34" charset="0"/>
                  <a:cs typeface="Segoe UI" pitchFamily="34" charset="0"/>
                </a:rPr>
                <a:t>Run by the Task Scheduler (taskeng.exe)</a:t>
              </a:r>
            </a:p>
          </p:txBody>
        </p:sp>
      </p:grpSp>
      <p:sp>
        <p:nvSpPr>
          <p:cNvPr id="17" name="Rectangle 16"/>
          <p:cNvSpPr/>
          <p:nvPr/>
        </p:nvSpPr>
        <p:spPr>
          <a:xfrm>
            <a:off x="4925163" y="1447800"/>
            <a:ext cx="1251069" cy="1251069"/>
          </a:xfrm>
          <a:prstGeom prst="rect">
            <a:avLst/>
          </a:prstGeom>
          <a:blipFill rotWithShape="0">
            <a:blip r:embed="rId4"/>
            <a:stretch>
              <a:fillRect/>
            </a:stretch>
          </a:blipFill>
          <a:ln>
            <a:noFill/>
          </a:ln>
        </p:spPr>
        <p:style>
          <a:lnRef idx="2">
            <a:schemeClr val="lt1">
              <a:hueOff val="0"/>
              <a:satOff val="0"/>
              <a:lumOff val="0"/>
              <a:alphaOff val="0"/>
            </a:schemeClr>
          </a:lnRef>
          <a:fillRef idx="1">
            <a:scrgbClr r="0" g="0" b="0"/>
          </a:fillRef>
          <a:effectRef idx="0">
            <a:schemeClr val="accent2">
              <a:tint val="50000"/>
              <a:hueOff val="44703"/>
              <a:satOff val="-2013"/>
              <a:lumOff val="14005"/>
              <a:alphaOff val="0"/>
            </a:schemeClr>
          </a:effectRef>
          <a:fontRef idx="minor">
            <a:schemeClr val="lt1">
              <a:hueOff val="0"/>
              <a:satOff val="0"/>
              <a:lumOff val="0"/>
              <a:alphaOff val="0"/>
            </a:schemeClr>
          </a:fontRef>
        </p:style>
      </p:sp>
      <p:sp>
        <p:nvSpPr>
          <p:cNvPr id="18" name="Title 1"/>
          <p:cNvSpPr>
            <a:spLocks noGrp="1"/>
          </p:cNvSpPr>
          <p:nvPr>
            <p:ph type="title"/>
          </p:nvPr>
        </p:nvSpPr>
        <p:spPr>
          <a:xfrm>
            <a:off x="381000" y="230189"/>
            <a:ext cx="8382000" cy="1163395"/>
          </a:xfrm>
        </p:spPr>
        <p:txBody>
          <a:bodyPr/>
          <a:lstStyle/>
          <a:p>
            <a:r>
              <a:rPr smtClean="0"/>
              <a:t>Windows Background Services</a:t>
            </a:r>
            <a:br>
              <a:rPr smtClean="0"/>
            </a:br>
            <a:r>
              <a:rPr sz="3600" smtClean="0">
                <a:solidFill>
                  <a:schemeClr val="tx2"/>
                </a:solidFill>
              </a:rPr>
              <a:t>Services vs. Tasks</a:t>
            </a:r>
            <a:endParaRPr lang="en-US"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Service Design Goals</a:t>
            </a:r>
            <a:endParaRPr lang="en-US" dirty="0"/>
          </a:p>
        </p:txBody>
      </p:sp>
      <p:sp>
        <p:nvSpPr>
          <p:cNvPr id="3" name="Text Placeholder 2"/>
          <p:cNvSpPr>
            <a:spLocks noGrp="1"/>
          </p:cNvSpPr>
          <p:nvPr>
            <p:ph type="body" sz="quarter" idx="10"/>
          </p:nvPr>
        </p:nvSpPr>
        <p:spPr>
          <a:xfrm>
            <a:off x="381000" y="1411552"/>
            <a:ext cx="8382000" cy="4444294"/>
          </a:xfrm>
        </p:spPr>
        <p:txBody>
          <a:bodyPr/>
          <a:lstStyle/>
          <a:p>
            <a:r>
              <a:rPr lang="en-US" dirty="0" smtClean="0"/>
              <a:t>Immediate startup (&lt;500 ms)</a:t>
            </a:r>
          </a:p>
          <a:p>
            <a:r>
              <a:rPr lang="en-US" dirty="0" smtClean="0"/>
              <a:t>Immediate shutdown (&lt;200 ms)</a:t>
            </a:r>
          </a:p>
          <a:p>
            <a:r>
              <a:rPr lang="en-US" dirty="0" smtClean="0"/>
              <a:t>Overall – less than 2% CPU activity when idle</a:t>
            </a:r>
          </a:p>
          <a:p>
            <a:r>
              <a:rPr lang="en-US" dirty="0" smtClean="0"/>
              <a:t>No blocking calls in the service’s main thread</a:t>
            </a:r>
          </a:p>
          <a:p>
            <a:r>
              <a:rPr lang="en-US" dirty="0" smtClean="0"/>
              <a:t>Security</a:t>
            </a:r>
          </a:p>
          <a:p>
            <a:pPr lvl="1"/>
            <a:r>
              <a:rPr lang="en-US" dirty="0" smtClean="0"/>
              <a:t>Run with least privileges</a:t>
            </a:r>
          </a:p>
          <a:p>
            <a:pPr lvl="1"/>
            <a:r>
              <a:rPr lang="en-US" dirty="0" smtClean="0"/>
              <a:t>Run in a low-rights service account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Services: When?</a:t>
            </a:r>
            <a:endParaRPr lang="en-US" dirty="0"/>
          </a:p>
        </p:txBody>
      </p:sp>
      <p:sp>
        <p:nvSpPr>
          <p:cNvPr id="3" name="Text Placeholder 2"/>
          <p:cNvSpPr>
            <a:spLocks noGrp="1"/>
          </p:cNvSpPr>
          <p:nvPr>
            <p:ph type="body" sz="quarter" idx="10"/>
          </p:nvPr>
        </p:nvSpPr>
        <p:spPr>
          <a:xfrm>
            <a:off x="381000" y="1411552"/>
            <a:ext cx="8382000" cy="2954655"/>
          </a:xfrm>
        </p:spPr>
        <p:txBody>
          <a:bodyPr/>
          <a:lstStyle/>
          <a:p>
            <a:r>
              <a:rPr lang="en-US" dirty="0" smtClean="0"/>
              <a:t>OEMs and third parties are responsible for (way) too many services</a:t>
            </a:r>
          </a:p>
          <a:p>
            <a:r>
              <a:rPr lang="en-US" dirty="0" smtClean="0"/>
              <a:t>Most services are not required to log on</a:t>
            </a:r>
          </a:p>
          <a:p>
            <a:r>
              <a:rPr lang="en-US" dirty="0" smtClean="0"/>
              <a:t>Even more services are not required to boot</a:t>
            </a:r>
          </a:p>
          <a:p>
            <a:r>
              <a:rPr lang="en-US" dirty="0" smtClean="0"/>
              <a:t>Conclusion: Most services can be launched </a:t>
            </a:r>
            <a:r>
              <a:rPr lang="en-US" b="1" i="1" dirty="0" smtClean="0"/>
              <a:t>on demand</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Service Startup Types</a:t>
            </a:r>
            <a:br>
              <a:rPr smtClean="0"/>
            </a:br>
            <a:r>
              <a:rPr sz="3600" smtClean="0">
                <a:solidFill>
                  <a:schemeClr val="tx2"/>
                </a:solidFill>
              </a:rPr>
              <a:t>Before Windows Vista</a:t>
            </a:r>
            <a:endParaRPr lang="en-US" dirty="0">
              <a:solidFill>
                <a:schemeClr val="tx2"/>
              </a:solidFill>
            </a:endParaRPr>
          </a:p>
        </p:txBody>
      </p:sp>
      <p:sp>
        <p:nvSpPr>
          <p:cNvPr id="3" name="Text Placeholder 2"/>
          <p:cNvSpPr>
            <a:spLocks noGrp="1"/>
          </p:cNvSpPr>
          <p:nvPr>
            <p:ph type="body" sz="quarter" idx="10"/>
          </p:nvPr>
        </p:nvSpPr>
        <p:spPr>
          <a:xfrm>
            <a:off x="381000" y="1411552"/>
            <a:ext cx="8382000" cy="5096780"/>
          </a:xfrm>
        </p:spPr>
        <p:txBody>
          <a:bodyPr/>
          <a:lstStyle/>
          <a:p>
            <a:r>
              <a:rPr lang="en-US" dirty="0" smtClean="0"/>
              <a:t>Automatic Start</a:t>
            </a:r>
          </a:p>
          <a:p>
            <a:pPr lvl="1"/>
            <a:r>
              <a:rPr lang="en-US" dirty="0" smtClean="0"/>
              <a:t>Your service is always there</a:t>
            </a:r>
          </a:p>
          <a:p>
            <a:pPr lvl="1"/>
            <a:r>
              <a:rPr lang="en-US" dirty="0" smtClean="0"/>
              <a:t>Launched as part of the boot sequence</a:t>
            </a:r>
          </a:p>
          <a:p>
            <a:pPr lvl="2"/>
            <a:r>
              <a:rPr lang="en-US" dirty="0" smtClean="0"/>
              <a:t>Startup time</a:t>
            </a:r>
          </a:p>
          <a:p>
            <a:pPr lvl="2"/>
            <a:r>
              <a:rPr lang="en-US" dirty="0" smtClean="0"/>
              <a:t>Footprint</a:t>
            </a:r>
          </a:p>
          <a:p>
            <a:r>
              <a:rPr lang="en-US" dirty="0" smtClean="0"/>
              <a:t>Demand Start (manual)</a:t>
            </a:r>
          </a:p>
          <a:p>
            <a:pPr lvl="1"/>
            <a:r>
              <a:rPr lang="en-US" dirty="0" smtClean="0"/>
              <a:t>You must programmatically launch the service</a:t>
            </a:r>
          </a:p>
          <a:p>
            <a:r>
              <a:rPr lang="en-US" dirty="0" smtClean="0"/>
              <a:t>Problems?</a:t>
            </a:r>
          </a:p>
          <a:p>
            <a:pPr lvl="1"/>
            <a:r>
              <a:rPr lang="en-US" dirty="0" smtClean="0"/>
              <a:t>Automatic Start adds latency to boot and shutdown, always consumes resources …</a:t>
            </a:r>
          </a:p>
          <a:p>
            <a:pPr lvl="1"/>
            <a:r>
              <a:rPr lang="en-US" dirty="0" smtClean="0"/>
              <a:t>Demand Start is hard to program against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07996"/>
          </a:xfrm>
        </p:spPr>
        <p:txBody>
          <a:bodyPr/>
          <a:lstStyle/>
          <a:p>
            <a:r>
              <a:rPr sz="4400" smtClean="0"/>
              <a:t>Automatic (Delayed Start) Services</a:t>
            </a:r>
            <a:r>
              <a:rPr smtClean="0"/>
              <a:t/>
            </a:r>
            <a:br>
              <a:rPr smtClean="0"/>
            </a:br>
            <a:r>
              <a:rPr sz="3600">
                <a:solidFill>
                  <a:srgbClr val="FFFF99"/>
                </a:solidFill>
              </a:rPr>
              <a:t> </a:t>
            </a:r>
            <a:r>
              <a:rPr sz="3600" smtClean="0">
                <a:solidFill>
                  <a:srgbClr val="FFFF99"/>
                </a:solidFill>
              </a:rPr>
              <a:t>Introduced in Windows </a:t>
            </a:r>
            <a:r>
              <a:rPr sz="3600">
                <a:solidFill>
                  <a:srgbClr val="FFFF99"/>
                </a:solidFill>
              </a:rPr>
              <a:t>Vista</a:t>
            </a:r>
            <a:endParaRPr lang="en-US" dirty="0"/>
          </a:p>
        </p:txBody>
      </p:sp>
      <p:sp>
        <p:nvSpPr>
          <p:cNvPr id="3" name="Text Placeholder 2"/>
          <p:cNvSpPr>
            <a:spLocks noGrp="1"/>
          </p:cNvSpPr>
          <p:nvPr>
            <p:ph type="body" sz="quarter" idx="10"/>
          </p:nvPr>
        </p:nvSpPr>
        <p:spPr>
          <a:xfrm>
            <a:off x="381000" y="1646194"/>
            <a:ext cx="8382000" cy="4068806"/>
          </a:xfrm>
        </p:spPr>
        <p:txBody>
          <a:bodyPr/>
          <a:lstStyle/>
          <a:p>
            <a:r>
              <a:rPr lang="en-US" dirty="0" smtClean="0"/>
              <a:t>Sure, they are Automatic Start, but …</a:t>
            </a:r>
          </a:p>
          <a:p>
            <a:r>
              <a:rPr lang="en-US" dirty="0" smtClean="0"/>
              <a:t>The system waits before starting them</a:t>
            </a:r>
          </a:p>
          <a:p>
            <a:pPr lvl="1"/>
            <a:r>
              <a:rPr lang="en-US" dirty="0" smtClean="0"/>
              <a:t>Approximately two minutes</a:t>
            </a:r>
          </a:p>
          <a:p>
            <a:r>
              <a:rPr lang="en-US" dirty="0" smtClean="0"/>
              <a:t>Runs their </a:t>
            </a:r>
            <a:r>
              <a:rPr lang="en-US" b="1" dirty="0" err="1" smtClean="0">
                <a:latin typeface="Consolas" pitchFamily="49" charset="0"/>
                <a:cs typeface="Consolas" pitchFamily="49" charset="0"/>
              </a:rPr>
              <a:t>ServiceMain</a:t>
            </a:r>
            <a:r>
              <a:rPr lang="en-US" dirty="0" smtClean="0"/>
              <a:t> at lowest priority</a:t>
            </a:r>
          </a:p>
          <a:p>
            <a:r>
              <a:rPr lang="en-US" dirty="0" smtClean="0"/>
              <a:t>Results:</a:t>
            </a:r>
          </a:p>
          <a:p>
            <a:pPr lvl="1"/>
            <a:r>
              <a:rPr lang="en-US" sz="3200" dirty="0" smtClean="0"/>
              <a:t>Improves boot or logon latency</a:t>
            </a:r>
          </a:p>
          <a:p>
            <a:pPr lvl="1"/>
            <a:r>
              <a:rPr lang="en-US" sz="3200" dirty="0" smtClean="0"/>
              <a:t>Very appropriate for non-critical services such as Windows Update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7 Rhythm template_V0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in7 Rhythm template_V0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1335</Words>
  <Application>Microsoft Office PowerPoint</Application>
  <PresentationFormat>On-screen Show (4:3)</PresentationFormat>
  <Paragraphs>261</Paragraphs>
  <Slides>32</Slides>
  <Notes>32</Notes>
  <HiddenSlides>2</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Win7 Rhythm template_V01</vt:lpstr>
      <vt:lpstr>White with Courier font for code slides</vt:lpstr>
      <vt:lpstr>1_Win7 Rhythm template_V01</vt:lpstr>
      <vt:lpstr>Windows 7 Training</vt:lpstr>
      <vt:lpstr>Background Services and Tasks</vt:lpstr>
      <vt:lpstr>Agenda</vt:lpstr>
      <vt:lpstr>Impact of Background Activities Many  Activities in the Background</vt:lpstr>
      <vt:lpstr>Windows Background Services Services vs. Tasks</vt:lpstr>
      <vt:lpstr>Service Design Goals</vt:lpstr>
      <vt:lpstr>Services: When?</vt:lpstr>
      <vt:lpstr>Service Startup Types Before Windows Vista</vt:lpstr>
      <vt:lpstr>Automatic (Delayed Start) Services  Introduced in Windows Vista</vt:lpstr>
      <vt:lpstr>Automatic (Delayed Start) API</vt:lpstr>
      <vt:lpstr>Trigger Start Services Introduced in Windows 7</vt:lpstr>
      <vt:lpstr>Trigger Start Services Introduced in Windows 7</vt:lpstr>
      <vt:lpstr>Unified Background Processes Manager (UBPM)  </vt:lpstr>
      <vt:lpstr>Trigger Start API</vt:lpstr>
      <vt:lpstr>Windows Vista Bridge Sample</vt:lpstr>
      <vt:lpstr>The Windows Bridge Intermediate Solution</vt:lpstr>
      <vt:lpstr>Trigger Start Services</vt:lpstr>
      <vt:lpstr>Trigger Start Services</vt:lpstr>
      <vt:lpstr>Service Security Hardening</vt:lpstr>
      <vt:lpstr>Requested Privileges API</vt:lpstr>
      <vt:lpstr>Hardened Service</vt:lpstr>
      <vt:lpstr>Services Configuration UI</vt:lpstr>
      <vt:lpstr>Scheduled Tasks</vt:lpstr>
      <vt:lpstr>Task Triggers and Conditions</vt:lpstr>
      <vt:lpstr>Creating Tasks API Partial Sample</vt:lpstr>
      <vt:lpstr>Task Scheduler UI</vt:lpstr>
      <vt:lpstr>Scheduled Task</vt:lpstr>
      <vt:lpstr>UBPM  Unified Background Process Manager</vt:lpstr>
      <vt:lpstr>Summary</vt:lpstr>
      <vt:lpstr>Background Services</vt:lpstr>
      <vt:lpstr>Background Services</vt:lpstr>
      <vt:lpstr>Slide 32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2009-05-11T19:51:50Z</dcterms:created>
  <dcterms:modified xsi:type="dcterms:W3CDTF">2009-05-11T22:46:33Z</dcterms:modified>
</cp:coreProperties>
</file>