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335" r:id="rId2"/>
    <p:sldId id="301" r:id="rId3"/>
    <p:sldId id="299" r:id="rId4"/>
    <p:sldId id="332" r:id="rId5"/>
    <p:sldId id="266" r:id="rId6"/>
    <p:sldId id="341" r:id="rId7"/>
    <p:sldId id="323" r:id="rId8"/>
    <p:sldId id="338" r:id="rId9"/>
    <p:sldId id="339" r:id="rId10"/>
    <p:sldId id="342" r:id="rId11"/>
    <p:sldId id="343" r:id="rId12"/>
    <p:sldId id="344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30" r:id="rId27"/>
    <p:sldId id="331" r:id="rId28"/>
  </p:sldIdLst>
  <p:sldSz cx="9144000" cy="6858000" type="screen4x3"/>
  <p:notesSz cx="6858000" cy="9144000"/>
  <p:custDataLst>
    <p:tags r:id="rId3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73"/>
    <a:srgbClr val="1100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17" autoAdjust="0"/>
    <p:restoredTop sz="94660"/>
  </p:normalViewPr>
  <p:slideViewPr>
    <p:cSldViewPr>
      <p:cViewPr varScale="1">
        <p:scale>
          <a:sx n="96" d="100"/>
          <a:sy n="96" d="100"/>
        </p:scale>
        <p:origin x="-9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yi\Desktop\TCO%20Persistent%20&amp;%20Aline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yi\Desktop\TCO%20Persistent%20&amp;%20Aline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Sheet1!$E$4</c:f>
              <c:strCache>
                <c:ptCount val="1"/>
                <c:pt idx="0">
                  <c:v>TCO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0">
                  <a:srgbClr val="1F497D">
                    <a:lumMod val="5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22225">
              <a:solidFill>
                <a:schemeClr val="tx1"/>
              </a:solidFill>
            </a:ln>
          </c:spPr>
          <c:cat>
            <c:strRef>
              <c:f>Sheet1!$D$5:$D$6</c:f>
              <c:strCache>
                <c:ptCount val="2"/>
                <c:pt idx="0">
                  <c:v>On Premises </c:v>
                </c:pt>
                <c:pt idx="1">
                  <c:v>Azure </c:v>
                </c:pt>
              </c:strCache>
            </c:strRef>
          </c:cat>
          <c:val>
            <c:numRef>
              <c:f>Sheet1!$E$5:$E$6</c:f>
              <c:numCache>
                <c:formatCode>General</c:formatCode>
                <c:ptCount val="2"/>
                <c:pt idx="0">
                  <c:v>74</c:v>
                </c:pt>
                <c:pt idx="1">
                  <c:v>62</c:v>
                </c:pt>
              </c:numCache>
            </c:numRef>
          </c:val>
        </c:ser>
        <c:axId val="96067968"/>
        <c:axId val="96069504"/>
      </c:barChart>
      <c:catAx>
        <c:axId val="96067968"/>
        <c:scaling>
          <c:orientation val="minMax"/>
        </c:scaling>
        <c:axPos val="b"/>
        <c:tickLblPos val="nextTo"/>
        <c:crossAx val="96069504"/>
        <c:crosses val="autoZero"/>
        <c:auto val="1"/>
        <c:lblAlgn val="ctr"/>
        <c:lblOffset val="100"/>
      </c:catAx>
      <c:valAx>
        <c:axId val="96069504"/>
        <c:scaling>
          <c:orientation val="minMax"/>
          <c:min val="20"/>
        </c:scaling>
        <c:delete val="1"/>
        <c:axPos val="l"/>
        <c:numFmt formatCode="General" sourceLinked="1"/>
        <c:tickLblPos val="none"/>
        <c:crossAx val="96067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Sheet1!$N$5</c:f>
              <c:strCache>
                <c:ptCount val="1"/>
                <c:pt idx="0">
                  <c:v>TCO</c:v>
                </c:pt>
              </c:strCache>
            </c:strRef>
          </c:tx>
          <c:spPr>
            <a:gradFill>
              <a:gsLst>
                <a:gs pos="0">
                  <a:srgbClr val="C3D69B">
                    <a:lumMod val="20000"/>
                    <a:lumOff val="80000"/>
                  </a:srgbClr>
                </a:gs>
                <a:gs pos="99000">
                  <a:srgbClr val="C3D69B">
                    <a:lumMod val="20000"/>
                    <a:lumOff val="80000"/>
                  </a:srgbClr>
                </a:gs>
                <a:gs pos="29000">
                  <a:srgbClr val="C3D69B">
                    <a:lumMod val="50000"/>
                  </a:srgbClr>
                </a:gs>
                <a:gs pos="0">
                  <a:srgbClr val="4F81BD">
                    <a:tint val="23500"/>
                    <a:satMod val="160000"/>
                  </a:srgbClr>
                </a:gs>
                <a:gs pos="0">
                  <a:srgbClr val="9BBB59">
                    <a:lumMod val="50000"/>
                  </a:srgbClr>
                </a:gs>
              </a:gsLst>
              <a:lin ang="5400000" scaled="0"/>
            </a:gradFill>
            <a:ln w="25400">
              <a:solidFill>
                <a:srgbClr val="FFFFFF"/>
              </a:solidFill>
            </a:ln>
          </c:spPr>
          <c:cat>
            <c:strRef>
              <c:f>Sheet1!$M$6:$M$7</c:f>
              <c:strCache>
                <c:ptCount val="2"/>
                <c:pt idx="0">
                  <c:v>On Premises </c:v>
                </c:pt>
                <c:pt idx="1">
                  <c:v>Azure </c:v>
                </c:pt>
              </c:strCache>
            </c:strRef>
          </c:cat>
          <c:val>
            <c:numRef>
              <c:f>Sheet1!$N$6:$N$7</c:f>
              <c:numCache>
                <c:formatCode>General</c:formatCode>
                <c:ptCount val="2"/>
                <c:pt idx="0">
                  <c:v>540</c:v>
                </c:pt>
                <c:pt idx="1">
                  <c:v>277</c:v>
                </c:pt>
              </c:numCache>
            </c:numRef>
          </c:val>
        </c:ser>
        <c:axId val="96638464"/>
        <c:axId val="96640000"/>
      </c:barChart>
      <c:catAx>
        <c:axId val="96638464"/>
        <c:scaling>
          <c:orientation val="minMax"/>
        </c:scaling>
        <c:axPos val="b"/>
        <c:tickLblPos val="nextTo"/>
        <c:crossAx val="96640000"/>
        <c:crosses val="autoZero"/>
        <c:auto val="1"/>
        <c:lblAlgn val="ctr"/>
        <c:lblOffset val="100"/>
      </c:catAx>
      <c:valAx>
        <c:axId val="96640000"/>
        <c:scaling>
          <c:orientation val="minMax"/>
        </c:scaling>
        <c:delete val="1"/>
        <c:axPos val="l"/>
        <c:numFmt formatCode="General" sourceLinked="1"/>
        <c:tickLblPos val="none"/>
        <c:crossAx val="9663846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F7A6E-E5EB-4218-9BB2-9D917EEB6F73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D7E61-5714-48C3-ACE1-27C5F70F60F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23">
              <a:spcAft>
                <a:spcPts val="611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23">
              <a:spcAft>
                <a:spcPts val="611"/>
              </a:spcAft>
            </a:pPr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1472" y="3357562"/>
            <a:ext cx="7772400" cy="1470025"/>
          </a:xfrm>
        </p:spPr>
        <p:txBody>
          <a:bodyPr/>
          <a:lstStyle>
            <a:lvl1pPr algn="l">
              <a:defRPr sz="40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dirty="0" err="1" smtClean="0"/>
              <a:t>Otsikko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1472" y="4857760"/>
            <a:ext cx="7058052" cy="923916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Esityksen</a:t>
            </a:r>
            <a:r>
              <a:rPr lang="en-US" dirty="0" smtClean="0"/>
              <a:t> </a:t>
            </a:r>
            <a:r>
              <a:rPr lang="en-US" dirty="0" err="1" smtClean="0"/>
              <a:t>lyhyt</a:t>
            </a:r>
            <a:r>
              <a:rPr lang="en-US" dirty="0" smtClean="0"/>
              <a:t> </a:t>
            </a:r>
            <a:r>
              <a:rPr lang="en-US" dirty="0" err="1" smtClean="0"/>
              <a:t>kuvaus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1472" y="6215082"/>
            <a:ext cx="5715040" cy="35719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de-CH" sz="1800" dirty="0" smtClean="0"/>
              <a:t>Esittäjä</a:t>
            </a:r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4027" y="298910"/>
            <a:ext cx="8375946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Future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85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1973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924800" y="0"/>
            <a:ext cx="12192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itchFamily="34" charset="0"/>
              <a:buNone/>
              <a:defRPr/>
            </a:pPr>
            <a:r>
              <a:rPr lang="en-US" sz="1500" b="1" dirty="0">
                <a:solidFill>
                  <a:srgbClr val="CDD5E1"/>
                </a:solidFill>
                <a:latin typeface="+mn-lt"/>
                <a:ea typeface="+mn-ea"/>
                <a:cs typeface="+mn-cs"/>
              </a:rPr>
              <a:t>&gt;&gt;FUTURE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931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931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110074"/>
            </a:gs>
            <a:gs pos="61000">
              <a:schemeClr val="bg2">
                <a:shade val="18000"/>
                <a:satMod val="2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3874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937139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10FE44-E522-4A36-94FB-F316B08149B8}" type="datetimeFigureOut">
              <a:rPr lang="fi-FI" smtClean="0"/>
              <a:pPr/>
              <a:t>16.12.2009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064F56-5B65-462F-9211-297D266B06A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5" r:id="rId13"/>
    <p:sldLayoutId id="2147483726" r:id="rId14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azure/default.mspx" TargetMode="External"/><Relationship Id="rId3" Type="http://schemas.openxmlformats.org/officeDocument/2006/relationships/hyperlink" Target="http://azuregrid.codeplex.com/" TargetMode="External"/><Relationship Id="rId7" Type="http://schemas.openxmlformats.org/officeDocument/2006/relationships/hyperlink" Target="http://www.microsoft.com/downloads/details.aspx?FamilyID=413E88F8-5966-4A83-B309-53B7B77EDF78&amp;displaylang=en" TargetMode="External"/><Relationship Id="rId2" Type="http://schemas.openxmlformats.org/officeDocument/2006/relationships/hyperlink" Target="http://blogs.msdn.com/pasim/archive/2009/10/01/the-battle-for-cloud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en-us/library/dd163896.aspx" TargetMode="External"/><Relationship Id="rId5" Type="http://schemas.openxmlformats.org/officeDocument/2006/relationships/hyperlink" Target="https://windows.azure.com/" TargetMode="External"/><Relationship Id="rId4" Type="http://schemas.openxmlformats.org/officeDocument/2006/relationships/hyperlink" Target="http://davidpallmann.blogspot.com/search/label/Grid%20Comput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microsoft.com/Survey/NominationSurvey.aspx?SurveyID=5719&amp;ProgramID=2089&amp;SiteID=547" TargetMode="External"/><Relationship Id="rId7" Type="http://schemas.openxmlformats.org/officeDocument/2006/relationships/hyperlink" Target="http://channel9.msdn.com/azure/" TargetMode="External"/><Relationship Id="rId2" Type="http://schemas.openxmlformats.org/officeDocument/2006/relationships/hyperlink" Target="http://www.microsoft.com/azure/sdk.m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bbagby.com/azure/building-an-azure-application-from-the-ground-up/" TargetMode="External"/><Relationship Id="rId5" Type="http://schemas.openxmlformats.org/officeDocument/2006/relationships/hyperlink" Target="http://msdn.microsoft.com/en-us/library/ee336279.aspx" TargetMode="External"/><Relationship Id="rId4" Type="http://schemas.openxmlformats.org/officeDocument/2006/relationships/hyperlink" Target="https://sql.azur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26" Type="http://schemas.openxmlformats.org/officeDocument/2006/relationships/image" Target="../media/image53.gif"/><Relationship Id="rId3" Type="http://schemas.openxmlformats.org/officeDocument/2006/relationships/image" Target="../media/image31.gif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gif"/><Relationship Id="rId25" Type="http://schemas.openxmlformats.org/officeDocument/2006/relationships/image" Target="../media/image52.jpeg"/><Relationship Id="rId2" Type="http://schemas.openxmlformats.org/officeDocument/2006/relationships/image" Target="../media/image30.png"/><Relationship Id="rId16" Type="http://schemas.openxmlformats.org/officeDocument/2006/relationships/hyperlink" Target="http://palador.com/index.html" TargetMode="External"/><Relationship Id="rId20" Type="http://schemas.openxmlformats.org/officeDocument/2006/relationships/image" Target="../media/image47.png"/><Relationship Id="rId29" Type="http://schemas.openxmlformats.org/officeDocument/2006/relationships/image" Target="../media/image5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5" Type="http://schemas.openxmlformats.org/officeDocument/2006/relationships/image" Target="../media/image33.gif"/><Relationship Id="rId15" Type="http://schemas.openxmlformats.org/officeDocument/2006/relationships/image" Target="../media/image43.emf"/><Relationship Id="rId23" Type="http://schemas.openxmlformats.org/officeDocument/2006/relationships/image" Target="../media/image50.jpeg"/><Relationship Id="rId28" Type="http://schemas.openxmlformats.org/officeDocument/2006/relationships/image" Target="../media/image55.jpe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2.jpeg"/><Relationship Id="rId9" Type="http://schemas.openxmlformats.org/officeDocument/2006/relationships/image" Target="../media/image37.emf"/><Relationship Id="rId14" Type="http://schemas.openxmlformats.org/officeDocument/2006/relationships/image" Target="../media/image42.pn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Microsoft Azure palvelualusta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 err="1" smtClean="0"/>
              <a:t>kumppanijulkistus</a:t>
            </a:r>
            <a:r>
              <a:rPr lang="en-US" dirty="0" smtClean="0"/>
              <a:t>,</a:t>
            </a:r>
          </a:p>
          <a:p>
            <a:r>
              <a:rPr lang="en-US" dirty="0" smtClean="0"/>
              <a:t>16.12.2009, 8:30 - 12:00 </a:t>
            </a:r>
          </a:p>
          <a:p>
            <a:r>
              <a:rPr lang="en-US" dirty="0" smtClean="0"/>
              <a:t>Microsoft, </a:t>
            </a:r>
            <a:r>
              <a:rPr lang="en-US" dirty="0" err="1" smtClean="0"/>
              <a:t>Keilaranta</a:t>
            </a:r>
            <a:r>
              <a:rPr lang="en-US" dirty="0" smtClean="0"/>
              <a:t> 7, Espoo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5495948"/>
            <a:ext cx="4429156" cy="1219200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19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Juhani</a:t>
            </a:r>
            <a:r>
              <a:rPr kumimoji="0" lang="en-US" sz="19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Vuorio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900" dirty="0" smtClean="0"/>
              <a:t>Microsoft Oy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Juhani.vuorio@microsoft.com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 rot="10800000">
            <a:off x="0" y="-22190"/>
            <a:ext cx="9144000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0" y="72406"/>
            <a:ext cx="9144000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102" name="Title 33"/>
          <p:cNvSpPr txBox="1">
            <a:spLocks/>
          </p:cNvSpPr>
          <p:nvPr/>
        </p:nvSpPr>
        <p:spPr>
          <a:xfrm>
            <a:off x="287446" y="206961"/>
            <a:ext cx="8494799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rgbClr val="FFFFFF">
                    <a:lumMod val="95000"/>
                  </a:srgbClr>
                </a:solidFill>
                <a:cs typeface="Segoe UI" pitchFamily="34" charset="0"/>
              </a:rPr>
              <a:t>Workload Patterns Optimal For Cloud     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545674" y="1018051"/>
            <a:ext cx="3805423" cy="2537042"/>
            <a:chOff x="545674" y="1065551"/>
            <a:chExt cx="3805423" cy="2537042"/>
          </a:xfrm>
        </p:grpSpPr>
        <p:sp>
          <p:nvSpPr>
            <p:cNvPr id="5" name="Rectangle 4"/>
            <p:cNvSpPr/>
            <p:nvPr/>
          </p:nvSpPr>
          <p:spPr bwMode="auto">
            <a:xfrm>
              <a:off x="823706" y="1065551"/>
              <a:ext cx="3113492" cy="1709982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>
                    <a:alpha val="70000"/>
                  </a:srgbClr>
                </a:gs>
                <a:gs pos="100000">
                  <a:srgbClr val="000000"/>
                </a:gs>
              </a:gsLst>
              <a:lin ang="2700000" scaled="1"/>
              <a:tileRect/>
            </a:gra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hangingPunct="0">
                <a:defRPr/>
              </a:pPr>
              <a:endParaRPr lang="en-US" sz="1050" kern="0" dirty="0">
                <a:solidFill>
                  <a:sysClr val="windowText" lastClr="000000"/>
                </a:solidFill>
                <a:latin typeface="Segoe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rot="16200000" flipV="1">
              <a:off x="829533" y="2009956"/>
              <a:ext cx="895273" cy="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277169" y="2458832"/>
              <a:ext cx="2365359" cy="9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Text Placeholder 6"/>
            <p:cNvSpPr txBox="1">
              <a:spLocks/>
            </p:cNvSpPr>
            <p:nvPr/>
          </p:nvSpPr>
          <p:spPr bwMode="auto">
            <a:xfrm>
              <a:off x="2727077" y="2259625"/>
              <a:ext cx="857096" cy="13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800" b="1" i="1" dirty="0" smtClean="0">
                  <a:solidFill>
                    <a:srgbClr val="FFFFFF"/>
                  </a:solidFill>
                </a:rPr>
                <a:t>Usage</a:t>
              </a:r>
              <a:endParaRPr lang="en-US" sz="8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763462" y="1932335"/>
              <a:ext cx="697480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900" b="1" dirty="0" smtClean="0">
                  <a:solidFill>
                    <a:srgbClr val="FFFFFF"/>
                  </a:solidFill>
                </a:rPr>
                <a:t>Compute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00490" y="2560423"/>
              <a:ext cx="662447" cy="194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900" b="1" dirty="0" smtClean="0">
                  <a:solidFill>
                    <a:srgbClr val="FFFFFF"/>
                  </a:solidFill>
                </a:rPr>
                <a:t>Time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1277170" y="2125166"/>
              <a:ext cx="764232" cy="6536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2796065" y="2104187"/>
              <a:ext cx="800693" cy="863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 Placeholder 6"/>
            <p:cNvSpPr txBox="1">
              <a:spLocks/>
            </p:cNvSpPr>
            <p:nvPr/>
          </p:nvSpPr>
          <p:spPr bwMode="auto">
            <a:xfrm>
              <a:off x="1258330" y="2260600"/>
              <a:ext cx="857096" cy="13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800" b="1" i="1" dirty="0" smtClean="0">
                  <a:solidFill>
                    <a:srgbClr val="FFFFFF"/>
                  </a:solidFill>
                </a:rPr>
                <a:t>Average</a:t>
              </a:r>
              <a:endParaRPr lang="en-US" sz="800" b="1" i="1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370649" y="2033127"/>
              <a:ext cx="853043" cy="117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010886" y="1763587"/>
              <a:ext cx="83798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800" b="1" dirty="0" smtClean="0">
                <a:solidFill>
                  <a:srgbClr val="FFFFFF"/>
                </a:solidFill>
              </a:endParaRPr>
            </a:p>
            <a:p>
              <a:pPr marL="228600" indent="-228600" algn="ctr" defTabSz="914400" eaLnBrk="0" fontAlgn="base" hangingPunct="0">
                <a:lnSpc>
                  <a:spcPts val="800"/>
                </a:lnSpc>
                <a:spcAft>
                  <a:spcPts val="600"/>
                </a:spcAft>
                <a:buClr>
                  <a:srgbClr val="000000"/>
                </a:buClr>
              </a:pPr>
              <a:r>
                <a:rPr lang="en-US" sz="800" b="1" dirty="0" smtClean="0">
                  <a:solidFill>
                    <a:srgbClr val="FFFFFF"/>
                  </a:solidFill>
                </a:rPr>
                <a:t>Inactivity</a:t>
              </a:r>
            </a:p>
            <a:p>
              <a:pPr marL="228600" indent="-228600" algn="ctr" defTabSz="914400" eaLnBrk="0" fontAlgn="base" hangingPunct="0">
                <a:lnSpc>
                  <a:spcPts val="800"/>
                </a:lnSpc>
                <a:spcAft>
                  <a:spcPts val="600"/>
                </a:spcAft>
                <a:buClr>
                  <a:srgbClr val="000000"/>
                </a:buClr>
              </a:pPr>
              <a:r>
                <a:rPr lang="en-US" sz="800" b="1" dirty="0" smtClean="0">
                  <a:solidFill>
                    <a:srgbClr val="FFFFFF"/>
                  </a:solidFill>
                </a:rPr>
                <a:t>Period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1630911" y="2033127"/>
              <a:ext cx="853043" cy="117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10074" y="1114771"/>
              <a:ext cx="17651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“On and Off “ 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5674" y="2863929"/>
              <a:ext cx="380542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On &amp; off workloads (e.g. batch job)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Over provisioned capacity is wasted 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Time to market can be cumbersome </a:t>
              </a:r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547468" y="3883992"/>
            <a:ext cx="3782992" cy="2531844"/>
            <a:chOff x="547468" y="3883992"/>
            <a:chExt cx="3782992" cy="2531844"/>
          </a:xfrm>
        </p:grpSpPr>
        <p:sp>
          <p:nvSpPr>
            <p:cNvPr id="74" name="Rectangle 73"/>
            <p:cNvSpPr/>
            <p:nvPr/>
          </p:nvSpPr>
          <p:spPr bwMode="auto">
            <a:xfrm>
              <a:off x="810841" y="3883992"/>
              <a:ext cx="3113492" cy="1709982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>
                    <a:alpha val="70000"/>
                  </a:srgbClr>
                </a:gs>
                <a:gs pos="100000">
                  <a:srgbClr val="000000"/>
                </a:gs>
              </a:gsLst>
              <a:lin ang="2700000" scaled="1"/>
              <a:tileRect/>
            </a:gra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hangingPunct="0">
                <a:defRPr/>
              </a:pPr>
              <a:endParaRPr lang="en-US" sz="1050" kern="0" dirty="0">
                <a:solidFill>
                  <a:sysClr val="windowText" lastClr="000000"/>
                </a:solidFill>
                <a:latin typeface="Segoe" pitchFamily="34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rot="16200000" flipV="1">
              <a:off x="772785" y="4821405"/>
              <a:ext cx="895273" cy="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1220420" y="5270280"/>
              <a:ext cx="2365359" cy="9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6200000">
              <a:off x="706714" y="4743526"/>
              <a:ext cx="697480" cy="19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900" b="1" dirty="0" smtClean="0">
                  <a:solidFill>
                    <a:srgbClr val="FFFFFF"/>
                  </a:solidFill>
                </a:rPr>
                <a:t>Compute 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0166" y="5365609"/>
              <a:ext cx="662447" cy="199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900" b="1" dirty="0" smtClean="0">
                  <a:solidFill>
                    <a:srgbClr val="FFFFFF"/>
                  </a:solidFill>
                </a:rPr>
                <a:t>Time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46992" y="3919226"/>
              <a:ext cx="2668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“Unpredictable Bursting“  </a:t>
              </a:r>
            </a:p>
          </p:txBody>
        </p:sp>
        <p:sp>
          <p:nvSpPr>
            <p:cNvPr id="99" name="Text Placeholder 6"/>
            <p:cNvSpPr txBox="1">
              <a:spLocks/>
            </p:cNvSpPr>
            <p:nvPr/>
          </p:nvSpPr>
          <p:spPr bwMode="auto">
            <a:xfrm>
              <a:off x="1952097" y="5073701"/>
              <a:ext cx="857096" cy="13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800" b="1" i="1" dirty="0" smtClean="0">
                  <a:solidFill>
                    <a:srgbClr val="FFFFFF"/>
                  </a:solidFill>
                </a:rPr>
                <a:t>Average Usage </a:t>
              </a:r>
              <a:endParaRPr lang="en-US" sz="8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7468" y="5677172"/>
              <a:ext cx="378299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Aft>
                  <a:spcPct val="0"/>
                </a:spcAft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Unexpected/unplanned peak in demand  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Sudden spike impacts performance 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Can’t over provision for extreme cases </a:t>
              </a:r>
            </a:p>
          </p:txBody>
        </p:sp>
        <p:grpSp>
          <p:nvGrpSpPr>
            <p:cNvPr id="4" name="Group 71"/>
            <p:cNvGrpSpPr/>
            <p:nvPr/>
          </p:nvGrpSpPr>
          <p:grpSpPr>
            <a:xfrm>
              <a:off x="1254234" y="4487548"/>
              <a:ext cx="2326525" cy="492377"/>
              <a:chOff x="5574420" y="5257417"/>
              <a:chExt cx="3253688" cy="721360"/>
            </a:xfrm>
          </p:grpSpPr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7600265" y="5975286"/>
                <a:ext cx="1227843" cy="250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3" name="Straight Connector 102"/>
              <p:cNvCxnSpPr>
                <a:endCxn id="104" idx="0"/>
              </p:cNvCxnSpPr>
              <p:nvPr/>
            </p:nvCxnSpPr>
            <p:spPr bwMode="auto">
              <a:xfrm flipV="1">
                <a:off x="5574420" y="5967876"/>
                <a:ext cx="1219909" cy="7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04" name="Freeform 103"/>
              <p:cNvSpPr/>
              <p:nvPr/>
            </p:nvSpPr>
            <p:spPr>
              <a:xfrm>
                <a:off x="6794329" y="5257417"/>
                <a:ext cx="795191" cy="721360"/>
              </a:xfrm>
              <a:custGeom>
                <a:avLst/>
                <a:gdLst>
                  <a:gd name="connsiteX0" fmla="*/ 0 w 1595120"/>
                  <a:gd name="connsiteY0" fmla="*/ 662093 h 672253"/>
                  <a:gd name="connsiteX1" fmla="*/ 751840 w 1595120"/>
                  <a:gd name="connsiteY1" fmla="*/ 1693 h 672253"/>
                  <a:gd name="connsiteX2" fmla="*/ 1595120 w 1595120"/>
                  <a:gd name="connsiteY2" fmla="*/ 672253 h 67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5120" h="672253">
                    <a:moveTo>
                      <a:pt x="0" y="662093"/>
                    </a:moveTo>
                    <a:cubicBezTo>
                      <a:pt x="242993" y="331046"/>
                      <a:pt x="485987" y="0"/>
                      <a:pt x="751840" y="1693"/>
                    </a:cubicBezTo>
                    <a:cubicBezTo>
                      <a:pt x="1017693" y="3386"/>
                      <a:pt x="1306406" y="337819"/>
                      <a:pt x="1595120" y="67225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70"/>
          <p:cNvGrpSpPr/>
          <p:nvPr/>
        </p:nvGrpSpPr>
        <p:grpSpPr>
          <a:xfrm>
            <a:off x="4968861" y="1015454"/>
            <a:ext cx="3769622" cy="2541432"/>
            <a:chOff x="4968861" y="1015454"/>
            <a:chExt cx="3769622" cy="2541432"/>
          </a:xfrm>
        </p:grpSpPr>
        <p:grpSp>
          <p:nvGrpSpPr>
            <p:cNvPr id="19" name="Group 54"/>
            <p:cNvGrpSpPr/>
            <p:nvPr/>
          </p:nvGrpSpPr>
          <p:grpSpPr>
            <a:xfrm>
              <a:off x="4968861" y="1015454"/>
              <a:ext cx="3769622" cy="2541432"/>
              <a:chOff x="4968861" y="1062954"/>
              <a:chExt cx="3769622" cy="2541432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5182543" y="1062954"/>
                <a:ext cx="3113492" cy="1709982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50000">
                    <a:srgbClr val="000000">
                      <a:alpha val="70000"/>
                    </a:srgbClr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 defTabSz="914400" eaLnBrk="0" hangingPunct="0">
                  <a:defRPr/>
                </a:pPr>
                <a:endParaRPr lang="en-US" sz="1050" kern="0" dirty="0">
                  <a:solidFill>
                    <a:sysClr val="windowText" lastClr="000000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rot="16200000" flipV="1">
                <a:off x="5188370" y="2007359"/>
                <a:ext cx="895273" cy="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5636006" y="2456235"/>
                <a:ext cx="2365359" cy="9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1" name="Text Placeholder 6"/>
              <p:cNvSpPr txBox="1">
                <a:spLocks/>
              </p:cNvSpPr>
              <p:nvPr/>
            </p:nvSpPr>
            <p:spPr bwMode="auto">
              <a:xfrm>
                <a:off x="7098892" y="2184681"/>
                <a:ext cx="857096" cy="134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sz="800" b="1" i="1" dirty="0" smtClean="0">
                    <a:solidFill>
                      <a:srgbClr val="FFFFFF"/>
                    </a:solidFill>
                  </a:rPr>
                  <a:t>Average Usage</a:t>
                </a:r>
                <a:endParaRPr lang="en-US" sz="800" b="1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5122299" y="1929481"/>
                <a:ext cx="697480" cy="195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ctr" defTabSz="914400" eaLnBrk="0" fontAlgn="base" hangingPunct="0">
                  <a:lnSpc>
                    <a:spcPts val="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sz="900" b="1" dirty="0" smtClean="0">
                    <a:solidFill>
                      <a:srgbClr val="FFFFFF"/>
                    </a:solidFill>
                  </a:rPr>
                  <a:t>Compute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59327" y="2557826"/>
                <a:ext cx="662447" cy="199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ctr" defTabSz="914400" eaLnBrk="0" fontAlgn="base" hangingPunct="0">
                  <a:lnSpc>
                    <a:spcPts val="8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sz="900" b="1" dirty="0" smtClean="0">
                    <a:solidFill>
                      <a:srgbClr val="FFFFFF"/>
                    </a:solidFill>
                  </a:rPr>
                  <a:t>Time 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95817" y="1105181"/>
                <a:ext cx="2852473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000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“Growing Fast“  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68861" y="2865722"/>
                <a:ext cx="376962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lvl="1" indent="-336550" defTabSz="914325" fontAlgn="base">
                  <a:spcAft>
                    <a:spcPct val="0"/>
                  </a:spcAft>
                  <a:buBlip>
                    <a:blip r:embed="rId3"/>
                  </a:buBlip>
                </a:pP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81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Kozuka Gothic Pro R" pitchFamily="34" charset="-128"/>
                  </a:rPr>
                  <a:t>Successful services needs to grow/scale   </a:t>
                </a:r>
              </a:p>
              <a:p>
                <a:pPr marL="336550" lvl="1" indent="-336550" defTabSz="914325" fontAlgn="base"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81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Kozuka Gothic Pro R" pitchFamily="34" charset="-128"/>
                  </a:rPr>
                  <a:t>Keeping up w/ growth is big IT challenge </a:t>
                </a:r>
              </a:p>
              <a:p>
                <a:pPr marL="336550" lvl="1" indent="-336550" defTabSz="914325" fontAlgn="base">
                  <a:spcAft>
                    <a:spcPct val="0"/>
                  </a:spcAft>
                  <a:buFontTx/>
                  <a:buBlip>
                    <a:blip r:embed="rId3"/>
                  </a:buBlip>
                </a:pP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81000">
                          <a:srgbClr val="FFFFFF"/>
                        </a:gs>
                      </a:gsLst>
                      <a:lin ang="5400000" scaled="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Kozuka Gothic Pro R" pitchFamily="34" charset="-128"/>
                  </a:rPr>
                  <a:t>Complex lead time for deployment</a:t>
                </a:r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5530039" y="1518249"/>
              <a:ext cx="2423515" cy="860645"/>
            </a:xfrm>
            <a:custGeom>
              <a:avLst/>
              <a:gdLst>
                <a:gd name="connsiteX0" fmla="*/ 0 w 3180080"/>
                <a:gd name="connsiteY0" fmla="*/ 782320 h 912707"/>
                <a:gd name="connsiteX1" fmla="*/ 1635760 w 3180080"/>
                <a:gd name="connsiteY1" fmla="*/ 782320 h 912707"/>
                <a:gd name="connsiteX2" fmla="*/ 3180080 w 3180080"/>
                <a:gd name="connsiteY2" fmla="*/ 0 h 912707"/>
                <a:gd name="connsiteX0" fmla="*/ 0 w 3159760"/>
                <a:gd name="connsiteY0" fmla="*/ 881288 h 946481"/>
                <a:gd name="connsiteX1" fmla="*/ 1615440 w 3159760"/>
                <a:gd name="connsiteY1" fmla="*/ 782320 h 946481"/>
                <a:gd name="connsiteX2" fmla="*/ 3159760 w 3159760"/>
                <a:gd name="connsiteY2" fmla="*/ 0 h 946481"/>
                <a:gd name="connsiteX0" fmla="*/ 0 w 3159760"/>
                <a:gd name="connsiteY0" fmla="*/ 881288 h 929201"/>
                <a:gd name="connsiteX1" fmla="*/ 1615440 w 3159760"/>
                <a:gd name="connsiteY1" fmla="*/ 782320 h 929201"/>
                <a:gd name="connsiteX2" fmla="*/ 3159760 w 3159760"/>
                <a:gd name="connsiteY2" fmla="*/ 0 h 929201"/>
                <a:gd name="connsiteX0" fmla="*/ 0 w 3149600"/>
                <a:gd name="connsiteY0" fmla="*/ 991253 h 1001464"/>
                <a:gd name="connsiteX1" fmla="*/ 1605280 w 3149600"/>
                <a:gd name="connsiteY1" fmla="*/ 782320 h 1001464"/>
                <a:gd name="connsiteX2" fmla="*/ 3149600 w 3149600"/>
                <a:gd name="connsiteY2" fmla="*/ 0 h 1001464"/>
                <a:gd name="connsiteX0" fmla="*/ 0 w 3149600"/>
                <a:gd name="connsiteY0" fmla="*/ 991253 h 991253"/>
                <a:gd name="connsiteX1" fmla="*/ 1605280 w 3149600"/>
                <a:gd name="connsiteY1" fmla="*/ 782320 h 991253"/>
                <a:gd name="connsiteX2" fmla="*/ 3149600 w 3149600"/>
                <a:gd name="connsiteY2" fmla="*/ 0 h 99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9600" h="991253">
                  <a:moveTo>
                    <a:pt x="0" y="991253"/>
                  </a:moveTo>
                  <a:cubicBezTo>
                    <a:pt x="623993" y="979471"/>
                    <a:pt x="1080347" y="947529"/>
                    <a:pt x="1605280" y="782320"/>
                  </a:cubicBezTo>
                  <a:cubicBezTo>
                    <a:pt x="2130213" y="617111"/>
                    <a:pt x="2642446" y="325966"/>
                    <a:pt x="314960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95"/>
          <p:cNvGrpSpPr/>
          <p:nvPr/>
        </p:nvGrpSpPr>
        <p:grpSpPr>
          <a:xfrm>
            <a:off x="4916866" y="3882013"/>
            <a:ext cx="3995474" cy="2783332"/>
            <a:chOff x="4916866" y="3882013"/>
            <a:chExt cx="3995474" cy="2783332"/>
          </a:xfrm>
        </p:grpSpPr>
        <p:sp>
          <p:nvSpPr>
            <p:cNvPr id="82" name="Rectangle 81"/>
            <p:cNvSpPr/>
            <p:nvPr/>
          </p:nvSpPr>
          <p:spPr bwMode="auto">
            <a:xfrm>
              <a:off x="5174178" y="3882013"/>
              <a:ext cx="3113492" cy="1709982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>
                    <a:alpha val="70000"/>
                  </a:srgbClr>
                </a:gs>
                <a:gs pos="100000">
                  <a:srgbClr val="000000"/>
                </a:gs>
              </a:gsLst>
              <a:lin ang="2700000" scaled="1"/>
              <a:tileRect/>
            </a:gra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hangingPunct="0">
                <a:defRPr/>
              </a:pPr>
              <a:endParaRPr lang="en-US" sz="1050" kern="0" dirty="0">
                <a:solidFill>
                  <a:sysClr val="windowText" lastClr="000000"/>
                </a:solidFill>
                <a:latin typeface="Segoe" pitchFamily="34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rot="16200000" flipV="1">
              <a:off x="5180005" y="4826418"/>
              <a:ext cx="895273" cy="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5627641" y="5275294"/>
              <a:ext cx="2365359" cy="9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16200000">
              <a:off x="5113934" y="4748540"/>
              <a:ext cx="697480" cy="19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900" b="1" dirty="0" smtClean="0">
                  <a:solidFill>
                    <a:srgbClr val="FFFFFF"/>
                  </a:solidFill>
                </a:rPr>
                <a:t>Compute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440150" y="5376885"/>
              <a:ext cx="662447" cy="199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ctr" defTabSz="914400" eaLnBrk="0" fontAlgn="base" hangingPunct="0">
                <a:lnSpc>
                  <a:spcPts val="8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900" b="1" dirty="0" smtClean="0">
                  <a:solidFill>
                    <a:srgbClr val="FFFFFF"/>
                  </a:solidFill>
                </a:rPr>
                <a:t>Time </a:t>
              </a:r>
            </a:p>
          </p:txBody>
        </p:sp>
        <p:sp>
          <p:nvSpPr>
            <p:cNvPr id="87" name="Text Placeholder 6"/>
            <p:cNvSpPr txBox="1">
              <a:spLocks/>
            </p:cNvSpPr>
            <p:nvPr/>
          </p:nvSpPr>
          <p:spPr bwMode="auto">
            <a:xfrm>
              <a:off x="6347486" y="5077062"/>
              <a:ext cx="857096" cy="13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800" b="1" i="1" dirty="0" smtClean="0">
                  <a:solidFill>
                    <a:srgbClr val="FFFFFF"/>
                  </a:solidFill>
                </a:rPr>
                <a:t>Average Usage </a:t>
              </a:r>
              <a:endParaRPr lang="en-US" sz="8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87452" y="3924240"/>
              <a:ext cx="28524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“Predictable Bursting“ 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16866" y="5711238"/>
              <a:ext cx="39954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Services with micro seasonality trends   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Peaks due to periodic increased demand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IT complexity and wasted capacity   </a:t>
              </a:r>
            </a:p>
            <a:p>
              <a:pPr marL="336550" lvl="1" indent="-336550" defTabSz="914325" fontAlgn="base">
                <a:spcAft>
                  <a:spcPct val="0"/>
                </a:spcAft>
                <a:buFontTx/>
                <a:buBlip>
                  <a:blip r:embed="rId3"/>
                </a:buBlip>
              </a:pPr>
              <a:endPara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endParaRPr>
            </a:p>
          </p:txBody>
        </p:sp>
        <p:grpSp>
          <p:nvGrpSpPr>
            <p:cNvPr id="21" name="Group 94"/>
            <p:cNvGrpSpPr/>
            <p:nvPr/>
          </p:nvGrpSpPr>
          <p:grpSpPr>
            <a:xfrm>
              <a:off x="5645678" y="4446744"/>
              <a:ext cx="2273432" cy="583019"/>
              <a:chOff x="3460618" y="6566490"/>
              <a:chExt cx="2273432" cy="583019"/>
            </a:xfrm>
          </p:grpSpPr>
          <p:cxnSp>
            <p:nvCxnSpPr>
              <p:cNvPr id="89" name="Straight Arrow Connector 88"/>
              <p:cNvCxnSpPr/>
              <p:nvPr/>
            </p:nvCxnSpPr>
            <p:spPr bwMode="auto">
              <a:xfrm rot="5400000" flipH="1" flipV="1">
                <a:off x="5621611" y="6745562"/>
                <a:ext cx="123825" cy="1010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3460618" y="6566490"/>
                <a:ext cx="2190307" cy="583019"/>
              </a:xfrm>
              <a:custGeom>
                <a:avLst/>
                <a:gdLst>
                  <a:gd name="connsiteX0" fmla="*/ 0 w 2190307"/>
                  <a:gd name="connsiteY0" fmla="*/ 689345 h 781494"/>
                  <a:gd name="connsiteX1" fmla="*/ 531628 w 2190307"/>
                  <a:gd name="connsiteY1" fmla="*/ 8861 h 781494"/>
                  <a:gd name="connsiteX2" fmla="*/ 967563 w 2190307"/>
                  <a:gd name="connsiteY2" fmla="*/ 742508 h 781494"/>
                  <a:gd name="connsiteX3" fmla="*/ 1435395 w 2190307"/>
                  <a:gd name="connsiteY3" fmla="*/ 8861 h 781494"/>
                  <a:gd name="connsiteX4" fmla="*/ 1828800 w 2190307"/>
                  <a:gd name="connsiteY4" fmla="*/ 721243 h 781494"/>
                  <a:gd name="connsiteX5" fmla="*/ 2190307 w 2190307"/>
                  <a:gd name="connsiteY5" fmla="*/ 370368 h 78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0307" h="781494">
                    <a:moveTo>
                      <a:pt x="0" y="689345"/>
                    </a:moveTo>
                    <a:cubicBezTo>
                      <a:pt x="185183" y="344672"/>
                      <a:pt x="370367" y="0"/>
                      <a:pt x="531628" y="8861"/>
                    </a:cubicBezTo>
                    <a:cubicBezTo>
                      <a:pt x="692889" y="17722"/>
                      <a:pt x="816935" y="742508"/>
                      <a:pt x="967563" y="742508"/>
                    </a:cubicBezTo>
                    <a:cubicBezTo>
                      <a:pt x="1118191" y="742508"/>
                      <a:pt x="1291856" y="12405"/>
                      <a:pt x="1435395" y="8861"/>
                    </a:cubicBezTo>
                    <a:cubicBezTo>
                      <a:pt x="1578934" y="5317"/>
                      <a:pt x="1702981" y="660992"/>
                      <a:pt x="1828800" y="721243"/>
                    </a:cubicBezTo>
                    <a:cubicBezTo>
                      <a:pt x="1954619" y="781494"/>
                      <a:pt x="2119423" y="430619"/>
                      <a:pt x="2190307" y="370368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75" y="0"/>
            <a:ext cx="9140825" cy="6869875"/>
            <a:chOff x="3174" y="-11875"/>
            <a:chExt cx="12185651" cy="6869875"/>
          </a:xfrm>
        </p:grpSpPr>
        <p:sp>
          <p:nvSpPr>
            <p:cNvPr id="4" name="Rectangle 3"/>
            <p:cNvSpPr/>
            <p:nvPr/>
          </p:nvSpPr>
          <p:spPr bwMode="auto">
            <a:xfrm rot="10800000">
              <a:off x="3174" y="-11875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174" y="72406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84546" y="66009"/>
            <a:ext cx="8133514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Real World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TCO </a:t>
            </a:r>
            <a:r>
              <a:rPr lang="en-US" sz="3200" kern="0" noProof="0" dirty="0" smtClean="0">
                <a:latin typeface="+mj-lt"/>
                <a:cs typeface="Arial" charset="0"/>
              </a:rPr>
              <a:t>Analysis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(TCO estimate over 3-year period)  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296996" y="898854"/>
            <a:ext cx="4137382" cy="5687416"/>
            <a:chOff x="296996" y="898854"/>
            <a:chExt cx="4137382" cy="5687416"/>
          </a:xfrm>
        </p:grpSpPr>
        <p:sp>
          <p:nvSpPr>
            <p:cNvPr id="9" name="Rectangle 8"/>
            <p:cNvSpPr/>
            <p:nvPr/>
          </p:nvSpPr>
          <p:spPr bwMode="auto">
            <a:xfrm>
              <a:off x="296996" y="1001899"/>
              <a:ext cx="4137382" cy="5584371"/>
            </a:xfrm>
            <a:prstGeom prst="rect">
              <a:avLst/>
            </a:prstGeom>
            <a:gradFill rotWithShape="1">
              <a:gsLst>
                <a:gs pos="0">
                  <a:srgbClr val="3497AE"/>
                </a:gs>
                <a:gs pos="80000">
                  <a:srgbClr val="3497AE">
                    <a:alpha val="10000"/>
                  </a:srgbClr>
                </a:gs>
                <a:gs pos="100000">
                  <a:srgbClr val="3497AE">
                    <a:alpha val="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rgbClr val="FFFFFF">
                  <a:alpha val="1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rgbClr val="3497AE">
                  <a:lumMod val="40000"/>
                  <a:lumOff val="6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>
                        <a:lumMod val="85000"/>
                        <a:lumOff val="15000"/>
                      </a:srgbClr>
                    </a:gs>
                    <a:gs pos="100000">
                      <a:srgbClr val="FFFFFF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77329" y="2976703"/>
              <a:ext cx="3722734" cy="2837795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>
                    <a:alpha val="70000"/>
                  </a:srgbClr>
                </a:gs>
                <a:gs pos="100000">
                  <a:srgbClr val="000000"/>
                </a:gs>
              </a:gsLst>
              <a:lin ang="27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hangingPunct="0">
                <a:defRPr/>
              </a:pPr>
              <a:endParaRPr lang="en-US" kern="0" dirty="0">
                <a:solidFill>
                  <a:sysClr val="windowText" lastClr="000000"/>
                </a:solidFill>
                <a:latin typeface="Segoe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981" y="5929695"/>
              <a:ext cx="3989119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pc="-30" dirty="0" smtClean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zuka Gothic Pro M"/>
                  <a:cs typeface="Arial" charset="0"/>
                </a:rPr>
                <a:t>Lower TCO from dynamic scaling &amp; automated service management  </a:t>
              </a:r>
              <a:endParaRPr lang="en-US" altLang="zh-CN" spc="-3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M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4245" y="898854"/>
              <a:ext cx="3602826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Persistent Systems 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50971" y="1420088"/>
              <a:ext cx="4057546" cy="1828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6350" cap="rnd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01600" algn="ctr" rotWithShape="0">
                <a:prstClr val="black">
                  <a:alpha val="83000"/>
                </a:prstClr>
              </a:outerShdw>
            </a:effectLst>
          </p:spPr>
          <p:txBody>
            <a:bodyPr vert="horz" wrap="none" lIns="0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invGray">
            <a:xfrm>
              <a:off x="504303" y="1571258"/>
              <a:ext cx="3830748" cy="119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Bef>
                  <a:spcPts val="9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Public sector governance suite of applications &amp; services    </a:t>
              </a:r>
            </a:p>
            <a:p>
              <a:pPr marL="336550" lvl="1" indent="-336550" defTabSz="914325" fontAlgn="base">
                <a:spcBef>
                  <a:spcPts val="9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Needs secure, scalable, elastic, &amp; comprehensive platform  </a:t>
              </a:r>
            </a:p>
          </p:txBody>
        </p:sp>
        <p:graphicFrame>
          <p:nvGraphicFramePr>
            <p:cNvPr id="29" name="Chart 28"/>
            <p:cNvGraphicFramePr/>
            <p:nvPr/>
          </p:nvGraphicFramePr>
          <p:xfrm>
            <a:off x="565851" y="2983676"/>
            <a:ext cx="377041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2848450" y="4598052"/>
              <a:ext cx="894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pc="-120" dirty="0" smtClean="0">
                  <a:ln w="31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zuka Gothic Pro M"/>
                  <a:cs typeface="Arial" charset="0"/>
                </a:rPr>
                <a:t>$62K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M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145" y="4598052"/>
              <a:ext cx="7853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pc="-120" dirty="0" smtClean="0">
                  <a:ln w="31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zuka Gothic Pro M"/>
                  <a:cs typeface="Arial" charset="0"/>
                </a:rPr>
                <a:t>$74K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M"/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4736761" y="906130"/>
            <a:ext cx="4137382" cy="5680140"/>
            <a:chOff x="4736761" y="914756"/>
            <a:chExt cx="4137382" cy="5680140"/>
          </a:xfrm>
        </p:grpSpPr>
        <p:sp>
          <p:nvSpPr>
            <p:cNvPr id="7" name="Rectangle 6"/>
            <p:cNvSpPr/>
            <p:nvPr/>
          </p:nvSpPr>
          <p:spPr bwMode="auto">
            <a:xfrm>
              <a:off x="4736761" y="1010525"/>
              <a:ext cx="4137382" cy="5584371"/>
            </a:xfrm>
            <a:prstGeom prst="rect">
              <a:avLst/>
            </a:prstGeom>
            <a:gradFill rotWithShape="1">
              <a:gsLst>
                <a:gs pos="0">
                  <a:srgbClr val="7DCC2E"/>
                </a:gs>
                <a:gs pos="80000">
                  <a:srgbClr val="7DCC2E">
                    <a:alpha val="10000"/>
                  </a:srgbClr>
                </a:gs>
                <a:gs pos="100000">
                  <a:srgbClr val="7DCC2E">
                    <a:alpha val="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rgbClr val="FFFFFF">
                  <a:alpha val="1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rgbClr val="3497AE">
                  <a:lumMod val="40000"/>
                  <a:lumOff val="6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>
                        <a:lumMod val="85000"/>
                        <a:lumOff val="15000"/>
                      </a:srgbClr>
                    </a:gs>
                    <a:gs pos="100000">
                      <a:srgbClr val="FFFFFF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017094" y="2976703"/>
              <a:ext cx="3722734" cy="2837795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>
                    <a:alpha val="70000"/>
                  </a:srgbClr>
                </a:gs>
                <a:gs pos="100000">
                  <a:srgbClr val="000000"/>
                </a:gs>
              </a:gsLst>
              <a:lin ang="27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hangingPunct="0">
                <a:defRPr/>
              </a:pPr>
              <a:endParaRPr lang="en-US" kern="0" dirty="0">
                <a:solidFill>
                  <a:sysClr val="windowText" lastClr="000000"/>
                </a:solidFill>
                <a:latin typeface="Sego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912" y="914756"/>
              <a:ext cx="360282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Alinean Inc.   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790736" y="1420088"/>
              <a:ext cx="4057546" cy="1828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6350" cap="rnd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01600" algn="ctr" rotWithShape="0">
                <a:prstClr val="black">
                  <a:alpha val="83000"/>
                </a:prstClr>
              </a:outerShdw>
            </a:effectLst>
          </p:spPr>
          <p:txBody>
            <a:bodyPr vert="horz" wrap="none" lIns="0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invGray">
            <a:xfrm>
              <a:off x="4944068" y="1571258"/>
              <a:ext cx="3830748" cy="119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Bef>
                  <a:spcPts val="9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Leading provider of B2B sales &amp; marketing solutions to F100  </a:t>
              </a:r>
            </a:p>
            <a:p>
              <a:pPr marL="336550" lvl="1" indent="-336550" defTabSz="914325" fontAlgn="base">
                <a:spcBef>
                  <a:spcPts val="900"/>
                </a:spcBef>
                <a:spcAft>
                  <a:spcPct val="0"/>
                </a:spcAft>
                <a:buFontTx/>
                <a:buBlip>
                  <a:blip r:embed="rId3"/>
                </a:buBlip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Reduce IT complexity &amp; shift resources to core businesses  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28372" y="5946947"/>
              <a:ext cx="3989119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pc="-30" dirty="0" smtClean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zuka Gothic Pro M"/>
                  <a:cs typeface="Arial" charset="0"/>
                </a:rPr>
                <a:t>Lower TCO from efficient utilization of resources &amp; service management </a:t>
              </a:r>
            </a:p>
          </p:txBody>
        </p:sp>
        <p:graphicFrame>
          <p:nvGraphicFramePr>
            <p:cNvPr id="30" name="Chart 29"/>
            <p:cNvGraphicFramePr/>
            <p:nvPr/>
          </p:nvGraphicFramePr>
          <p:xfrm>
            <a:off x="5007222" y="2995551"/>
            <a:ext cx="372291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7261305" y="4604538"/>
              <a:ext cx="9463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pc="-120" dirty="0" smtClean="0">
                  <a:ln w="31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zuka Gothic Pro M"/>
                  <a:cs typeface="Arial" charset="0"/>
                </a:rPr>
                <a:t>$277K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M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38596" y="4608134"/>
              <a:ext cx="9356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spc="-120" dirty="0" smtClean="0">
                  <a:ln w="31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zuka Gothic Pro M"/>
                  <a:cs typeface="Arial" charset="0"/>
                </a:rPr>
                <a:t>$540K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M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44522" y="3576781"/>
            <a:ext cx="1489984" cy="59093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49%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94800" y="3058633"/>
            <a:ext cx="1301046" cy="59093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16%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72406"/>
            <a:ext cx="9144000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0800000">
            <a:off x="0" y="0"/>
            <a:ext cx="9144000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" name="Title 33"/>
          <p:cNvSpPr txBox="1">
            <a:spLocks/>
          </p:cNvSpPr>
          <p:nvPr/>
        </p:nvSpPr>
        <p:spPr>
          <a:xfrm>
            <a:off x="287446" y="206961"/>
            <a:ext cx="8494799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rgbClr val="FFFFFF">
                    <a:lumMod val="95000"/>
                  </a:srgbClr>
                </a:solidFill>
                <a:cs typeface="Segoe UI" pitchFamily="34" charset="0"/>
              </a:rPr>
              <a:t>TCO Analyzer Tool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93585" y="1360713"/>
            <a:ext cx="2410157" cy="22767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448098" y="1363074"/>
            <a:ext cx="2412873" cy="23447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grpSp>
        <p:nvGrpSpPr>
          <p:cNvPr id="2" name="Group 15"/>
          <p:cNvGrpSpPr/>
          <p:nvPr/>
        </p:nvGrpSpPr>
        <p:grpSpPr>
          <a:xfrm>
            <a:off x="129390" y="4934103"/>
            <a:ext cx="8893833" cy="1331392"/>
            <a:chOff x="129390" y="5244247"/>
            <a:chExt cx="8893833" cy="1331392"/>
          </a:xfrm>
        </p:grpSpPr>
        <p:sp>
          <p:nvSpPr>
            <p:cNvPr id="12" name="Rectangle 11"/>
            <p:cNvSpPr/>
            <p:nvPr/>
          </p:nvSpPr>
          <p:spPr bwMode="invGray">
            <a:xfrm>
              <a:off x="129390" y="5244247"/>
              <a:ext cx="8893833" cy="1331392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9389" y="5971601"/>
              <a:ext cx="53918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http://www.microsoft.com/windowsazure/tco/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8187" y="5436480"/>
              <a:ext cx="457199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TCO tool available today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01686" y="1229357"/>
            <a:ext cx="38317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lvl="1" indent="-336550" defTabSz="914325" fontAlgn="base">
              <a:spcAft>
                <a:spcPts val="1800"/>
              </a:spcAft>
              <a:buFontTx/>
              <a:buBlip>
                <a:blip r:embed="rId5"/>
              </a:buBlip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Quickly determine “quantitative” value of using Windows Azure Platform services  </a:t>
            </a:r>
          </a:p>
          <a:p>
            <a:pPr marL="336550" lvl="1" indent="-336550" defTabSz="914325" fontAlgn="base">
              <a:spcAft>
                <a:spcPts val="1800"/>
              </a:spcAft>
              <a:buBlip>
                <a:blip r:embed="rId5"/>
              </a:buBlip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TCO of development and running Windows Azure Platform vs. traditional delivery channels </a:t>
            </a:r>
          </a:p>
          <a:p>
            <a:pPr marL="336550" lvl="1" indent="-336550" defTabSz="914325" fontAlgn="base">
              <a:spcAft>
                <a:spcPts val="1800"/>
              </a:spcAft>
              <a:buBlip>
                <a:blip r:embed="rId5"/>
              </a:buBlip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Estimation “of” and conversion “to” on-premise solution to Windows Azure Platform services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381" y="84281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0800000">
            <a:off x="2381" y="0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376660" y="145471"/>
            <a:ext cx="8375946" cy="4924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Windows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Azure </a:t>
            </a:r>
            <a:r>
              <a:rPr lang="en-US" sz="3200" kern="0" spc="0" dirty="0" smtClean="0">
                <a:ln>
                  <a:noFill/>
                </a:ln>
                <a:solidFill>
                  <a:schemeClr val="tx1"/>
                </a:solidFill>
              </a:rPr>
              <a:t>Platform</a:t>
            </a:r>
            <a:r>
              <a:rPr lang="en-US" sz="3200" kern="0" spc="0" dirty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3200" kern="0" spc="0" dirty="0" smtClean="0">
                <a:ln>
                  <a:noFill/>
                </a:ln>
                <a:solidFill>
                  <a:schemeClr val="tx1"/>
                </a:solidFill>
              </a:rPr>
              <a:t>Purchasing Models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249382" y="820257"/>
            <a:ext cx="2743199" cy="3751295"/>
            <a:chOff x="249382" y="820257"/>
            <a:chExt cx="2743199" cy="3751295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257666" y="1403071"/>
              <a:ext cx="2734915" cy="316848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pic>
          <p:nvPicPr>
            <p:cNvPr id="95" name="Picture 94" descr="C:\Users\v-chrif\AppData\Local\Microsoft\Windows\Temporary Internet Files\Low\Content.IE5\ZI7049AB\j0435245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3989" y="820257"/>
              <a:ext cx="1325522" cy="1262602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249382" y="2731619"/>
              <a:ext cx="2731324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93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 Light"/>
                </a:rPr>
                <a:t>“Pay as you go and grow”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5500" y="3616195"/>
              <a:ext cx="2713074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marR="0" lvl="0" indent="-166688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Low barrier to entry </a:t>
              </a:r>
              <a:r>
                <a:rPr lang="en-US" sz="1300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&amp;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flexibility</a:t>
              </a:r>
            </a:p>
            <a:p>
              <a:pPr marL="166688" marR="0" lvl="0" indent="-166688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Optimized for cloud elasticity  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7011" y="3204936"/>
              <a:ext cx="24642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Available </a:t>
              </a:r>
              <a:r>
                <a:rPr lang="en-US" sz="1200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Jan 2010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6752" y="2249721"/>
              <a:ext cx="1820924" cy="35393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76197" tIns="38098" rIns="76197" bIns="38098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93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effectLst/>
                  <a:uLnTx/>
                  <a:uFillTx/>
                </a:rPr>
                <a:t>Consumption</a:t>
              </a:r>
              <a:endParaRPr kumimoji="0" lang="en-US" altLang="zh-CN" sz="20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300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effectLst/>
                <a:uLnTx/>
                <a:uFillTx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30352" y="2660040"/>
              <a:ext cx="1519982" cy="2382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0"/>
          <p:cNvGrpSpPr/>
          <p:nvPr/>
        </p:nvGrpSpPr>
        <p:grpSpPr>
          <a:xfrm>
            <a:off x="3182587" y="833253"/>
            <a:ext cx="2814451" cy="3712569"/>
            <a:chOff x="3182587" y="833253"/>
            <a:chExt cx="2814451" cy="3712569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3212641" y="1377341"/>
              <a:ext cx="2734915" cy="316848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pic>
          <p:nvPicPr>
            <p:cNvPr id="96" name="Picture 95" descr="C:\Users\v-chrif\AppData\Local\Microsoft\Windows\Temporary Internet Files\Low\Content.IE5\KA6QJTG9\j0435243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9904" y="833253"/>
              <a:ext cx="1321370" cy="127498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3182587" y="2731619"/>
              <a:ext cx="2814451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93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 Light"/>
                </a:rPr>
                <a:t>“Value for a commitment“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0088" y="3614095"/>
              <a:ext cx="2654453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marR="0" lvl="0" indent="-166688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Discounts for commitment</a:t>
              </a:r>
            </a:p>
            <a:p>
              <a:pPr marL="166688" marR="0" lvl="0" indent="-166688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Plans for payment</a:t>
              </a:r>
              <a:r>
                <a:rPr kumimoji="0" lang="en-US" sz="1300" b="0" i="0" u="none" strike="noStrike" kern="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predictability 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86348" y="2241392"/>
              <a:ext cx="2018806" cy="35393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76197" tIns="38098" rIns="76197" bIns="38098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93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effectLst/>
                  <a:uLnTx/>
                  <a:uFillTx/>
                </a:rPr>
                <a:t>Subscription</a:t>
              </a:r>
              <a:endParaRPr kumimoji="0" lang="en-US" altLang="zh-CN" sz="20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300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02759" y="3202961"/>
              <a:ext cx="2538483" cy="2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Select </a:t>
              </a:r>
              <a:r>
                <a:rPr lang="en-US" sz="1200" b="1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offers available Jan 2010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810161" y="2646392"/>
              <a:ext cx="1519982" cy="2382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6038557" y="862951"/>
            <a:ext cx="2968258" cy="3706622"/>
            <a:chOff x="6038557" y="862951"/>
            <a:chExt cx="2968258" cy="3706622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6145845" y="1401092"/>
              <a:ext cx="2734915" cy="316848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grpSp>
          <p:nvGrpSpPr>
            <p:cNvPr id="7" name="Group 18"/>
            <p:cNvGrpSpPr/>
            <p:nvPr/>
          </p:nvGrpSpPr>
          <p:grpSpPr>
            <a:xfrm>
              <a:off x="6830947" y="862951"/>
              <a:ext cx="1321370" cy="1216213"/>
              <a:chOff x="7059295" y="3800475"/>
              <a:chExt cx="757238" cy="735806"/>
            </a:xfrm>
          </p:grpSpPr>
          <p:pic>
            <p:nvPicPr>
              <p:cNvPr id="98" name="Picture 97" descr="C:\Users\v-chrif\AppData\Local\Microsoft\Windows\Temporary Internet Files\Low\Content.IE5\KA6QJTG9\j0435243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59295" y="3800475"/>
                <a:ext cx="757238" cy="735806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99" name="Picture 98" descr="PPP_ITECH_CLP_ServerFarm_S.png"/>
              <p:cNvPicPr>
                <a:picLocks noChangeAspect="1"/>
              </p:cNvPicPr>
              <p:nvPr/>
            </p:nvPicPr>
            <p:blipFill>
              <a:blip r:embed="rId6" cstate="print"/>
              <a:srcRect t="-3421"/>
              <a:stretch>
                <a:fillRect/>
              </a:stretch>
            </p:blipFill>
            <p:spPr>
              <a:xfrm>
                <a:off x="7127241" y="3836193"/>
                <a:ext cx="623728" cy="642937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  <p:sp>
          <p:nvSpPr>
            <p:cNvPr id="54" name="Rectangle 53"/>
            <p:cNvSpPr/>
            <p:nvPr/>
          </p:nvSpPr>
          <p:spPr>
            <a:xfrm>
              <a:off x="6102840" y="2750050"/>
              <a:ext cx="2779904" cy="331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93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 Light"/>
                </a:rPr>
                <a:t>“Coordinated purchasing”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27696" y="3644401"/>
              <a:ext cx="2839401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marR="0" lvl="0" indent="-166688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Centralized</a:t>
              </a:r>
              <a:r>
                <a:rPr kumimoji="0" lang="en-US" sz="1300" b="0" i="0" u="none" strike="noStrike" kern="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purchasing </a:t>
              </a:r>
              <a:r>
                <a:rPr lang="en-US" sz="1300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experience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</a:t>
              </a:r>
            </a:p>
            <a:p>
              <a:pPr marL="166688" marR="0" lvl="0" indent="-166688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Introduction to volume discounts   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17664" y="3187742"/>
              <a:ext cx="21522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Planned for post PDC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38557" y="2242873"/>
              <a:ext cx="2968258" cy="35393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76197" tIns="38098" rIns="76197" bIns="38098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 smtClean="0">
                  <a:gradFill>
                    <a:gsLst>
                      <a:gs pos="9300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</a:rPr>
                <a:t>Additional Licensing</a:t>
              </a:r>
              <a:endParaRPr kumimoji="0" lang="en-US" altLang="zh-CN" sz="200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300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effectLst/>
                <a:uLnTx/>
                <a:uFillTx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734347" y="2637752"/>
              <a:ext cx="1519982" cy="2382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 bwMode="invGray">
          <a:xfrm>
            <a:off x="-819389" y="4833264"/>
            <a:ext cx="10671565" cy="177536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7000">
                <a:srgbClr val="000000">
                  <a:alpha val="61000"/>
                </a:srgbClr>
              </a:gs>
              <a:gs pos="50000">
                <a:srgbClr val="000000">
                  <a:alpha val="63000"/>
                </a:srgbClr>
              </a:gs>
              <a:gs pos="5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207224" y="5188592"/>
            <a:ext cx="2015062" cy="1051111"/>
            <a:chOff x="207224" y="5188592"/>
            <a:chExt cx="2015062" cy="1051111"/>
          </a:xfrm>
        </p:grpSpPr>
        <p:sp>
          <p:nvSpPr>
            <p:cNvPr id="100" name="Rounded Rectangle 99"/>
            <p:cNvSpPr/>
            <p:nvPr/>
          </p:nvSpPr>
          <p:spPr bwMode="auto">
            <a:xfrm>
              <a:off x="207224" y="5188592"/>
              <a:ext cx="2015062" cy="105111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3848" y="5423978"/>
              <a:ext cx="1371401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Promotional </a:t>
              </a:r>
            </a:p>
            <a:p>
              <a:pPr algn="ctr">
                <a:lnSpc>
                  <a:spcPct val="80000"/>
                </a:lnSpc>
              </a:pP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Offers 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4657339" y="5207641"/>
            <a:ext cx="2015062" cy="1051111"/>
            <a:chOff x="4657339" y="5207641"/>
            <a:chExt cx="2015062" cy="1051111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4657339" y="5207641"/>
              <a:ext cx="2015062" cy="105111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94967" y="5447728"/>
              <a:ext cx="134646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Partner </a:t>
              </a:r>
              <a:b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</a:b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Discount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2421647" y="5201398"/>
            <a:ext cx="2015062" cy="1051111"/>
            <a:chOff x="2421647" y="5201398"/>
            <a:chExt cx="2015062" cy="1051111"/>
          </a:xfrm>
        </p:grpSpPr>
        <p:sp>
          <p:nvSpPr>
            <p:cNvPr id="102" name="Rounded Rectangle 101"/>
            <p:cNvSpPr/>
            <p:nvPr/>
          </p:nvSpPr>
          <p:spPr bwMode="auto">
            <a:xfrm>
              <a:off x="2421647" y="5201398"/>
              <a:ext cx="2015062" cy="105111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65069" y="5455835"/>
              <a:ext cx="168629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Development </a:t>
              </a:r>
              <a:b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</a:b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Pricing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6902661" y="5193292"/>
            <a:ext cx="2015062" cy="1051111"/>
            <a:chOff x="6902661" y="5205167"/>
            <a:chExt cx="2015062" cy="1051111"/>
          </a:xfrm>
        </p:grpSpPr>
        <p:sp>
          <p:nvSpPr>
            <p:cNvPr id="103" name="Rounded Rectangle 102"/>
            <p:cNvSpPr/>
            <p:nvPr/>
          </p:nvSpPr>
          <p:spPr bwMode="auto">
            <a:xfrm>
              <a:off x="6902661" y="5205167"/>
              <a:ext cx="2015062" cy="105111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75866" y="5459604"/>
              <a:ext cx="1679691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Integration with</a:t>
              </a:r>
              <a:b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</a:b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Programs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381" y="0"/>
            <a:ext cx="9141619" cy="6869875"/>
            <a:chOff x="3174" y="-11875"/>
            <a:chExt cx="12185651" cy="6869875"/>
          </a:xfrm>
        </p:grpSpPr>
        <p:sp>
          <p:nvSpPr>
            <p:cNvPr id="4" name="Rectangle 3"/>
            <p:cNvSpPr/>
            <p:nvPr/>
          </p:nvSpPr>
          <p:spPr bwMode="auto">
            <a:xfrm rot="10800000">
              <a:off x="3174" y="-11875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174" y="72406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</p:grpSp>
      <p:sp>
        <p:nvSpPr>
          <p:cNvPr id="6" name="Title 33"/>
          <p:cNvSpPr txBox="1">
            <a:spLocks/>
          </p:cNvSpPr>
          <p:nvPr/>
        </p:nvSpPr>
        <p:spPr>
          <a:xfrm>
            <a:off x="417365" y="105277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Windows Azure Platform Consumption Prices </a:t>
            </a:r>
          </a:p>
        </p:txBody>
      </p:sp>
      <p:sp>
        <p:nvSpPr>
          <p:cNvPr id="26" name="Azure text"/>
          <p:cNvSpPr txBox="1"/>
          <p:nvPr/>
        </p:nvSpPr>
        <p:spPr>
          <a:xfrm>
            <a:off x="641259" y="1985717"/>
            <a:ext cx="356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Kozuka Gothic Pro M"/>
              </a:rPr>
              <a:t>Elastic, scalable, secure, &amp; highly available automated service platform</a:t>
            </a:r>
          </a:p>
        </p:txBody>
      </p:sp>
      <p:sp>
        <p:nvSpPr>
          <p:cNvPr id="36" name="TextBox 35"/>
          <p:cNvSpPr txBox="1"/>
          <p:nvPr/>
        </p:nvSpPr>
        <p:spPr bwMode="invGray">
          <a:xfrm>
            <a:off x="348080" y="458445"/>
            <a:ext cx="8380283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Pay as you go and grow for only what you use when you use it 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-80978" y="2594940"/>
            <a:ext cx="2548155" cy="1391180"/>
            <a:chOff x="466725" y="3420534"/>
            <a:chExt cx="2548155" cy="1391180"/>
          </a:xfrm>
        </p:grpSpPr>
        <p:sp>
          <p:nvSpPr>
            <p:cNvPr id="41" name="TextBox 40"/>
            <p:cNvSpPr txBox="1"/>
            <p:nvPr/>
          </p:nvSpPr>
          <p:spPr bwMode="invGray">
            <a:xfrm>
              <a:off x="466725" y="3420534"/>
              <a:ext cx="2465652" cy="480131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Compute</a:t>
              </a:r>
              <a:endParaRPr lang="en-US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761999" y="3481943"/>
              <a:ext cx="2000251" cy="1309710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7429" y="4046556"/>
              <a:ext cx="2497451" cy="76515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200" b="1" kern="0" dirty="0" smtClean="0">
                  <a:solidFill>
                    <a:srgbClr val="FFFFFF"/>
                  </a:solidFill>
                  <a:latin typeface="Kozuka Gothic Pro M"/>
                </a:rPr>
                <a:t>$0.12/hour</a:t>
              </a:r>
            </a:p>
            <a:p>
              <a:pPr algn="ctr"/>
              <a:r>
                <a:rPr lang="en-US" sz="1200" kern="0" dirty="0" smtClean="0">
                  <a:solidFill>
                    <a:srgbClr val="FFFFFF"/>
                  </a:solidFill>
                  <a:latin typeface="Kozuka Gothic Pro M"/>
                </a:rPr>
                <a:t>+ Variable Instance Sizes   </a:t>
              </a:r>
              <a:endParaRPr lang="en-US" sz="1200" kern="0" dirty="0">
                <a:solidFill>
                  <a:srgbClr val="FFFFFF"/>
                </a:solidFill>
                <a:latin typeface="Kozuka Gothic Pro M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1293" y="3866531"/>
              <a:ext cx="24688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Kozuka Gothic Pro M"/>
                </a:rPr>
                <a:t>Per service hour</a:t>
              </a: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sp>
        <p:nvSpPr>
          <p:cNvPr id="31" name="Azure text"/>
          <p:cNvSpPr txBox="1"/>
          <p:nvPr/>
        </p:nvSpPr>
        <p:spPr>
          <a:xfrm>
            <a:off x="5094514" y="1997596"/>
            <a:ext cx="347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Kozuka Gothic Pro M"/>
              </a:rPr>
              <a:t>Highly available, scalable, and self managed distributed database service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4405708" y="2607192"/>
            <a:ext cx="2506040" cy="1360511"/>
            <a:chOff x="3400758" y="3423261"/>
            <a:chExt cx="2506040" cy="1360511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638549" y="3483324"/>
              <a:ext cx="2038351" cy="1300448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9" name="TextBox 48"/>
            <p:cNvSpPr txBox="1"/>
            <p:nvPr/>
          </p:nvSpPr>
          <p:spPr bwMode="invGray">
            <a:xfrm>
              <a:off x="3429084" y="3423261"/>
              <a:ext cx="2405231" cy="480131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Web Edition</a:t>
              </a:r>
              <a:endParaRPr lang="en-US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400758" y="3869543"/>
              <a:ext cx="25060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Kozuka Gothic Pro M"/>
                </a:rPr>
                <a:t>Per database/month </a:t>
              </a: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585435" y="3007175"/>
            <a:ext cx="2167790" cy="125839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200" b="1" kern="0" dirty="0" smtClean="0">
                <a:solidFill>
                  <a:srgbClr val="FFFFFF"/>
                </a:solidFill>
                <a:latin typeface="Kozuka Gothic Pro M"/>
              </a:rPr>
              <a:t>$9.99/month</a:t>
            </a:r>
            <a:r>
              <a:rPr lang="en-US" sz="1200" kern="0" dirty="0" smtClean="0">
                <a:solidFill>
                  <a:srgbClr val="FFFFFF"/>
                </a:solidFill>
                <a:latin typeface="Kozuka Gothic Pro M"/>
              </a:rPr>
              <a:t/>
            </a:r>
            <a:br>
              <a:rPr lang="en-US" sz="1200" kern="0" dirty="0" smtClean="0">
                <a:solidFill>
                  <a:srgbClr val="FFFFFF"/>
                </a:solidFill>
                <a:latin typeface="Kozuka Gothic Pro M"/>
              </a:rPr>
            </a:br>
            <a:r>
              <a:rPr lang="en-US" sz="1200" kern="0" dirty="0" smtClean="0">
                <a:solidFill>
                  <a:srgbClr val="FFFFFF"/>
                </a:solidFill>
              </a:rPr>
              <a:t>(up to 1 GB DB/month</a:t>
            </a:r>
            <a:r>
              <a:rPr lang="en-US" sz="1100" kern="0" dirty="0" smtClean="0">
                <a:solidFill>
                  <a:srgbClr val="FFFFFF"/>
                </a:solidFill>
              </a:rPr>
              <a:t>)  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invGray">
          <a:xfrm>
            <a:off x="4667004" y="1088204"/>
            <a:ext cx="4227614" cy="82929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pic>
        <p:nvPicPr>
          <p:cNvPr id="24" name="AZURE logo" descr="\\SERVER3\InternalBin\Resource DVD\DVD_ART36\Logos\Azure Services Platform\Windows Azure\Windows Azure logo rev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65178" y="1181538"/>
            <a:ext cx="2110167" cy="597727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8" name="Group 51"/>
          <p:cNvGrpSpPr/>
          <p:nvPr/>
        </p:nvGrpSpPr>
        <p:grpSpPr>
          <a:xfrm>
            <a:off x="6620159" y="2573501"/>
            <a:ext cx="2547716" cy="1675367"/>
            <a:chOff x="3393250" y="4989770"/>
            <a:chExt cx="2547716" cy="1675367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3638550" y="5074621"/>
              <a:ext cx="2057400" cy="1309710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53" name="TextBox 52"/>
            <p:cNvSpPr txBox="1"/>
            <p:nvPr/>
          </p:nvSpPr>
          <p:spPr bwMode="invGray">
            <a:xfrm>
              <a:off x="3393250" y="4989770"/>
              <a:ext cx="2472749" cy="507831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Business Edition   </a:t>
              </a:r>
              <a:r>
                <a:rPr lang="en-US" sz="20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 </a:t>
              </a:r>
              <a:endParaRPr lang="en-US" sz="2000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57575" y="5406747"/>
              <a:ext cx="2442326" cy="125839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200" b="1" kern="0" dirty="0" smtClean="0">
                  <a:solidFill>
                    <a:srgbClr val="FFFFFF"/>
                  </a:solidFill>
                  <a:latin typeface="Kozuka Gothic Pro M"/>
                </a:rPr>
                <a:t>$99.99/month</a:t>
              </a:r>
              <a:r>
                <a:rPr lang="en-US" sz="1200" kern="0" dirty="0" smtClean="0">
                  <a:solidFill>
                    <a:srgbClr val="FFFFFF"/>
                  </a:solidFill>
                  <a:latin typeface="Kozuka Gothic Pro M"/>
                </a:rPr>
                <a:t/>
              </a:r>
              <a:br>
                <a:rPr lang="en-US" sz="1200" kern="0" dirty="0" smtClean="0">
                  <a:solidFill>
                    <a:srgbClr val="FFFFFF"/>
                  </a:solidFill>
                  <a:latin typeface="Kozuka Gothic Pro M"/>
                </a:rPr>
              </a:br>
              <a:r>
                <a:rPr lang="en-US" sz="1200" kern="0" dirty="0" smtClean="0">
                  <a:solidFill>
                    <a:srgbClr val="FFFFFF"/>
                  </a:solidFill>
                </a:rPr>
                <a:t>(up to 10 GB DB/month</a:t>
              </a:r>
              <a:r>
                <a:rPr lang="en-US" sz="1100" kern="0" dirty="0" smtClean="0">
                  <a:solidFill>
                    <a:srgbClr val="FFFFFF"/>
                  </a:solidFill>
                </a:rPr>
                <a:t>)</a:t>
              </a:r>
              <a:endParaRPr lang="en-US" sz="1100" kern="0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98845" y="5502476"/>
              <a:ext cx="25421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Kozuka Gothic Pro M"/>
                </a:rPr>
                <a:t>Per database/month </a:t>
              </a: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2093747" y="2586055"/>
            <a:ext cx="2615478" cy="1391510"/>
            <a:chOff x="424397" y="5021374"/>
            <a:chExt cx="2615478" cy="1391510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752475" y="5103174"/>
              <a:ext cx="2028825" cy="1309710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sz="2400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5" name="TextBox 44"/>
            <p:cNvSpPr txBox="1"/>
            <p:nvPr/>
          </p:nvSpPr>
          <p:spPr bwMode="invGray">
            <a:xfrm>
              <a:off x="424397" y="5021374"/>
              <a:ext cx="2542121" cy="507831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Storage  </a:t>
              </a:r>
              <a:r>
                <a:rPr lang="en-US" sz="20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 </a:t>
              </a:r>
              <a:endParaRPr lang="en-US" sz="2000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6725" y="5498455"/>
              <a:ext cx="21145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Kozuka Gothic Pro M"/>
                </a:rPr>
                <a:t>Per GB stored &amp; transactions</a:t>
              </a:r>
              <a:endParaRPr lang="en-US" sz="11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4797" y="5760344"/>
              <a:ext cx="2515078" cy="59845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200" b="1" kern="0" dirty="0" smtClean="0">
                  <a:solidFill>
                    <a:srgbClr val="FFFFFF"/>
                  </a:solidFill>
                  <a:latin typeface="Kozuka Gothic Pro M"/>
                </a:rPr>
                <a:t>$0.15 GB/month</a:t>
              </a:r>
            </a:p>
            <a:p>
              <a:pPr algn="ctr"/>
              <a:r>
                <a:rPr lang="en-US" sz="1200" kern="0" dirty="0" smtClean="0">
                  <a:solidFill>
                    <a:srgbClr val="FFFFFF"/>
                  </a:solidFill>
                  <a:latin typeface="Kozuka Gothic Pro M"/>
                </a:rPr>
                <a:t>$0.01/10K transactions  </a:t>
              </a:r>
              <a:endParaRPr lang="en-US" sz="1200" kern="0" dirty="0">
                <a:solidFill>
                  <a:srgbClr val="FFFFFF"/>
                </a:solidFill>
                <a:latin typeface="Kozuka Gothic Pro M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-10829" y="6595797"/>
            <a:ext cx="16866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Prices shown in USD only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296883" y="1088203"/>
            <a:ext cx="4108862" cy="80426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2006925" y="5210746"/>
            <a:ext cx="2446317" cy="1240971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 bwMode="invGray">
          <a:xfrm>
            <a:off x="1413165" y="4207278"/>
            <a:ext cx="6317673" cy="8075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pic>
        <p:nvPicPr>
          <p:cNvPr id="23" name="AZURE logo" descr="\\SERVER3\InternalBin\Resource DVD\DVD_ART36\Logos\Azure Services Platform\Windows Azure\Windows Azure logo rev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3326" y="1276857"/>
            <a:ext cx="2407396" cy="4121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3" name="Rectangle 72"/>
          <p:cNvSpPr/>
          <p:nvPr/>
        </p:nvSpPr>
        <p:spPr>
          <a:xfrm>
            <a:off x="947250" y="4273090"/>
            <a:ext cx="722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Windows Azure platform AppFabric Service Bus &amp; Access Control</a:t>
            </a:r>
            <a:endParaRPr lang="en-US" sz="2000" dirty="0"/>
          </a:p>
        </p:txBody>
      </p:sp>
      <p:sp>
        <p:nvSpPr>
          <p:cNvPr id="35" name="Azure text"/>
          <p:cNvSpPr txBox="1"/>
          <p:nvPr/>
        </p:nvSpPr>
        <p:spPr>
          <a:xfrm>
            <a:off x="1281293" y="4661358"/>
            <a:ext cx="661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Kozuka Gothic Pro M"/>
              </a:rPr>
              <a:t>Scalable, automated, highly available services for secure connectivity</a:t>
            </a:r>
          </a:p>
        </p:txBody>
      </p:sp>
      <p:sp>
        <p:nvSpPr>
          <p:cNvPr id="67" name="TextBox 66"/>
          <p:cNvSpPr txBox="1"/>
          <p:nvPr/>
        </p:nvSpPr>
        <p:spPr bwMode="invGray">
          <a:xfrm>
            <a:off x="1799063" y="5150382"/>
            <a:ext cx="2743915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Access Control</a:t>
            </a:r>
            <a:endParaRPr lang="en-US" sz="2000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86887" y="5523242"/>
            <a:ext cx="2714726" cy="134447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1100" b="1" kern="0" dirty="0" smtClean="0">
                <a:latin typeface="Kozuka Gothic Pro M"/>
              </a:rPr>
              <a:t>$0.015/10k Message Operations</a:t>
            </a:r>
            <a:r>
              <a:rPr lang="en-US" sz="1000" kern="0" dirty="0" smtClean="0">
                <a:latin typeface="Kozuka Gothic Pro M"/>
              </a:rPr>
              <a:t/>
            </a:r>
            <a:br>
              <a:rPr lang="en-US" sz="1000" kern="0" dirty="0" smtClean="0">
                <a:latin typeface="Kozuka Gothic Pro M"/>
              </a:rPr>
            </a:br>
            <a:endParaRPr lang="en-US" sz="1050" kern="0" dirty="0"/>
          </a:p>
        </p:txBody>
      </p:sp>
      <p:sp>
        <p:nvSpPr>
          <p:cNvPr id="65" name="Rectangle 64"/>
          <p:cNvSpPr/>
          <p:nvPr/>
        </p:nvSpPr>
        <p:spPr>
          <a:xfrm>
            <a:off x="1847805" y="5605347"/>
            <a:ext cx="2743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kern="0" dirty="0" smtClean="0">
                <a:latin typeface="Kozuka Gothic Pro M"/>
              </a:rPr>
              <a:t>Per Message Operation</a:t>
            </a:r>
            <a:endParaRPr lang="en-US" sz="2400" baseline="30000" dirty="0">
              <a:latin typeface="Kozuka Gothic Pro M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4653910" y="5208674"/>
            <a:ext cx="2446317" cy="1240971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53910" y="5426915"/>
            <a:ext cx="2446317" cy="1344478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latin typeface="Kozuka Gothic Pro M"/>
              </a:rPr>
              <a:t>$0.015/10k Message Operations</a:t>
            </a:r>
            <a:endParaRPr lang="en-US" sz="1200" kern="0" dirty="0"/>
          </a:p>
        </p:txBody>
      </p:sp>
      <p:sp>
        <p:nvSpPr>
          <p:cNvPr id="64" name="Rectangle 63"/>
          <p:cNvSpPr/>
          <p:nvPr/>
        </p:nvSpPr>
        <p:spPr>
          <a:xfrm>
            <a:off x="4581252" y="5615714"/>
            <a:ext cx="27049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kern="0" dirty="0" smtClean="0">
                <a:latin typeface="Kozuka Gothic Pro M"/>
              </a:rPr>
              <a:t>Per Message Operation</a:t>
            </a:r>
            <a:endParaRPr lang="en-US" sz="2400" baseline="30000" dirty="0">
              <a:latin typeface="Kozuka Gothic Pro M"/>
            </a:endParaRPr>
          </a:p>
        </p:txBody>
      </p:sp>
      <p:sp>
        <p:nvSpPr>
          <p:cNvPr id="63" name="TextBox 62"/>
          <p:cNvSpPr txBox="1"/>
          <p:nvPr/>
        </p:nvSpPr>
        <p:spPr bwMode="invGray">
          <a:xfrm>
            <a:off x="4560680" y="5150382"/>
            <a:ext cx="2596159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Service Bus</a:t>
            </a:r>
            <a:endParaRPr lang="en-US" strike="sngStrike" spc="-50" dirty="0">
              <a:solidFill>
                <a:srgbClr val="FF0000"/>
              </a:soli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49167" y="6596390"/>
            <a:ext cx="21948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prices are available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 rot="10800000">
            <a:off x="2381" y="0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 rot="10800000">
            <a:off x="2381" y="3374885"/>
            <a:ext cx="9141619" cy="6633730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0800000">
            <a:off x="0" y="3367037"/>
            <a:ext cx="9141619" cy="6633730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6" name="Title 33"/>
          <p:cNvSpPr txBox="1">
            <a:spLocks/>
          </p:cNvSpPr>
          <p:nvPr/>
        </p:nvSpPr>
        <p:spPr>
          <a:xfrm>
            <a:off x="385561" y="153086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Windows Azure Instance Sizes</a:t>
            </a:r>
          </a:p>
        </p:txBody>
      </p:sp>
      <p:sp>
        <p:nvSpPr>
          <p:cNvPr id="7" name="Title 33"/>
          <p:cNvSpPr txBox="1">
            <a:spLocks/>
          </p:cNvSpPr>
          <p:nvPr/>
        </p:nvSpPr>
        <p:spPr>
          <a:xfrm>
            <a:off x="346571" y="3562018"/>
            <a:ext cx="83759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Unit of Compute Defined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45743" y="1489030"/>
            <a:ext cx="1924493" cy="1399309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 bwMode="invGray">
          <a:xfrm>
            <a:off x="335106" y="1499199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Small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488" y="2158237"/>
            <a:ext cx="1730687" cy="24168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$0.12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322" y="2490689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Per service hour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12833" y="1487442"/>
            <a:ext cx="1924493" cy="1399309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 bwMode="invGray">
          <a:xfrm>
            <a:off x="2502196" y="1497611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Medium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1578" y="2156649"/>
            <a:ext cx="1730687" cy="24168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$0.24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412" y="2489101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Per service hour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99604" y="1483899"/>
            <a:ext cx="1924493" cy="1399309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 bwMode="invGray">
          <a:xfrm>
            <a:off x="4688967" y="1494068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Large 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8349" y="2153106"/>
            <a:ext cx="1730687" cy="24168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$0.48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14183" y="2485558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Per service hour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882814" y="1482307"/>
            <a:ext cx="1924493" cy="1399309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 bwMode="invGray">
          <a:xfrm>
            <a:off x="6872177" y="1492476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X Large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91559" y="2151514"/>
            <a:ext cx="1730687" cy="24168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$0.96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97393" y="2483966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Per service hour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28" name="TextBox 27"/>
          <p:cNvSpPr txBox="1"/>
          <p:nvPr/>
        </p:nvSpPr>
        <p:spPr bwMode="invGray">
          <a:xfrm>
            <a:off x="312455" y="510281"/>
            <a:ext cx="8380283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Variable instance sizes to handle complex workloads of any size 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4722" y="4513362"/>
            <a:ext cx="1924493" cy="2069646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8" name="TextBox 47"/>
          <p:cNvSpPr txBox="1"/>
          <p:nvPr/>
        </p:nvSpPr>
        <p:spPr bwMode="invGray">
          <a:xfrm>
            <a:off x="314085" y="4537178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Small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3467" y="5119504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1 x 1.6Ghz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426" y="5432906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(moderate IO) 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502570" y="4511774"/>
            <a:ext cx="1924493" cy="2071234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52" name="TextBox 51"/>
          <p:cNvSpPr txBox="1"/>
          <p:nvPr/>
        </p:nvSpPr>
        <p:spPr bwMode="invGray">
          <a:xfrm>
            <a:off x="2491933" y="4521942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Medium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11315" y="5117916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2 x 1.6Ghz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05274" y="5431318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(high IO)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689341" y="4497473"/>
            <a:ext cx="1924493" cy="2065252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56" name="TextBox 55"/>
          <p:cNvSpPr txBox="1"/>
          <p:nvPr/>
        </p:nvSpPr>
        <p:spPr bwMode="invGray">
          <a:xfrm>
            <a:off x="4678704" y="4507641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Large 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98086" y="5103615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4 x 1.6Ghz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92045" y="5417017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(high IO) 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872551" y="4485123"/>
            <a:ext cx="1924493" cy="2066474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4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60" name="TextBox 59"/>
          <p:cNvSpPr txBox="1"/>
          <p:nvPr/>
        </p:nvSpPr>
        <p:spPr bwMode="invGray">
          <a:xfrm>
            <a:off x="6861914" y="4495291"/>
            <a:ext cx="1881966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X-Large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81296" y="5091265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kern="0" dirty="0" smtClean="0">
                <a:solidFill>
                  <a:srgbClr val="FFFFFF"/>
                </a:solidFill>
                <a:latin typeface="Kozuka Gothic Pro M"/>
              </a:rPr>
              <a:t>8 x 1.6Ghz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975255" y="5404667"/>
            <a:ext cx="1724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(high IO)</a:t>
            </a:r>
            <a:endParaRPr lang="en-US" sz="2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63" name="TextBox 62"/>
          <p:cNvSpPr txBox="1"/>
          <p:nvPr/>
        </p:nvSpPr>
        <p:spPr bwMode="invGray">
          <a:xfrm>
            <a:off x="370261" y="3827549"/>
            <a:ext cx="8380283" cy="4801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Equivalent compute capacity of a 1.6Ghz processor (on 64bit platform)  </a:t>
            </a:r>
            <a:endParaRPr lang="en-US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8207" y="5694528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1.75 GB memory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606055" y="5692940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3.5 GB memory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792826" y="5678639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7.0 GB memory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76036" y="5666289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14 GB memory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07181" y="6004588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250 GB storage</a:t>
            </a:r>
          </a:p>
          <a:p>
            <a:pPr algn="ctr"/>
            <a:r>
              <a:rPr lang="en-US" sz="1050" kern="0" dirty="0" smtClean="0">
                <a:solidFill>
                  <a:srgbClr val="FFFFFF"/>
                </a:solidFill>
                <a:latin typeface="Kozuka Gothic Pro M"/>
              </a:rPr>
              <a:t>(instance storage)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85029" y="6003000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500 GB storage</a:t>
            </a:r>
          </a:p>
          <a:p>
            <a:pPr algn="ctr"/>
            <a:r>
              <a:rPr lang="en-US" sz="1050" kern="0" dirty="0" smtClean="0">
                <a:solidFill>
                  <a:srgbClr val="FFFFFF"/>
                </a:solidFill>
                <a:latin typeface="Kozuka Gothic Pro M"/>
              </a:rPr>
              <a:t>(instance storage)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771800" y="5988699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1000 GB storage</a:t>
            </a:r>
          </a:p>
          <a:p>
            <a:pPr algn="ctr"/>
            <a:r>
              <a:rPr lang="en-US" sz="1050" kern="0" dirty="0" smtClean="0">
                <a:solidFill>
                  <a:srgbClr val="FFFFFF"/>
                </a:solidFill>
                <a:latin typeface="Kozuka Gothic Pro M"/>
              </a:rPr>
              <a:t>(instance storage)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955010" y="5976349"/>
            <a:ext cx="1730687" cy="37518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1100" b="1" kern="0" dirty="0" smtClean="0">
                <a:solidFill>
                  <a:srgbClr val="FFFFFF"/>
                </a:solidFill>
                <a:latin typeface="Kozuka Gothic Pro M"/>
              </a:rPr>
              <a:t>2000 GB </a:t>
            </a:r>
          </a:p>
          <a:p>
            <a:pPr algn="ctr"/>
            <a:r>
              <a:rPr lang="en-US" sz="1050" kern="0" dirty="0" smtClean="0">
                <a:solidFill>
                  <a:srgbClr val="FFFFFF"/>
                </a:solidFill>
                <a:latin typeface="Kozuka Gothic Pro M"/>
              </a:rPr>
              <a:t>(instance storage</a:t>
            </a:r>
            <a:r>
              <a:rPr lang="en-US" sz="1100" kern="0" dirty="0" smtClean="0">
                <a:solidFill>
                  <a:srgbClr val="FFFFFF"/>
                </a:solidFill>
                <a:latin typeface="Kozuka Gothic Pro M"/>
              </a:rPr>
              <a:t>) 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557220" y="5046981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741404" y="503333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41215" y="502469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11811" y="2061011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744294" y="2020067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086804" y="2022186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91789" y="201081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045246" y="5029858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0" y="84744"/>
            <a:ext cx="3748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3743865" y="84744"/>
            <a:ext cx="2277373" cy="68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lum bright="-5000"/>
          </a:blip>
          <a:srcRect/>
          <a:stretch>
            <a:fillRect/>
          </a:stretch>
        </p:blipFill>
        <p:spPr bwMode="auto">
          <a:xfrm>
            <a:off x="5991225" y="84744"/>
            <a:ext cx="315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/>
          <p:nvPr/>
        </p:nvGrpSpPr>
        <p:grpSpPr>
          <a:xfrm>
            <a:off x="1686240" y="3270266"/>
            <a:ext cx="537929" cy="505355"/>
            <a:chOff x="-2362200" y="762000"/>
            <a:chExt cx="533400" cy="505355"/>
          </a:xfrm>
        </p:grpSpPr>
        <p:pic>
          <p:nvPicPr>
            <p:cNvPr id="8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grpSp>
        <p:nvGrpSpPr>
          <p:cNvPr id="3" name="Group 110"/>
          <p:cNvGrpSpPr/>
          <p:nvPr/>
        </p:nvGrpSpPr>
        <p:grpSpPr>
          <a:xfrm>
            <a:off x="1530644" y="3714160"/>
            <a:ext cx="537929" cy="505355"/>
            <a:chOff x="-2362200" y="762000"/>
            <a:chExt cx="533400" cy="505355"/>
          </a:xfrm>
        </p:grpSpPr>
        <p:pic>
          <p:nvPicPr>
            <p:cNvPr id="12" name="Picture 11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38076" y="1109516"/>
            <a:ext cx="2689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 Region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802807" y="3818764"/>
            <a:ext cx="16137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Central - US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972087" y="2792682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Central – US 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  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4219749" y="4056433"/>
            <a:ext cx="153693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962683" y="1130866"/>
            <a:ext cx="1844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Region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89"/>
          <p:cNvGrpSpPr/>
          <p:nvPr/>
        </p:nvGrpSpPr>
        <p:grpSpPr>
          <a:xfrm>
            <a:off x="4447297" y="3333906"/>
            <a:ext cx="537929" cy="505355"/>
            <a:chOff x="-2362200" y="762000"/>
            <a:chExt cx="533400" cy="505355"/>
          </a:xfrm>
        </p:grpSpPr>
        <p:pic>
          <p:nvPicPr>
            <p:cNvPr id="24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grpSp>
        <p:nvGrpSpPr>
          <p:cNvPr id="5" name="Group 98"/>
          <p:cNvGrpSpPr/>
          <p:nvPr/>
        </p:nvGrpSpPr>
        <p:grpSpPr>
          <a:xfrm>
            <a:off x="3956429" y="3115939"/>
            <a:ext cx="537929" cy="505355"/>
            <a:chOff x="-2362200" y="762000"/>
            <a:chExt cx="533400" cy="505355"/>
          </a:xfrm>
        </p:grpSpPr>
        <p:pic>
          <p:nvPicPr>
            <p:cNvPr id="28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468363" y="3249193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Europe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 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970143" y="4097501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S.E. Asia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   </a:t>
            </a:r>
          </a:p>
        </p:txBody>
      </p:sp>
      <p:grpSp>
        <p:nvGrpSpPr>
          <p:cNvPr id="6" name="Group 102"/>
          <p:cNvGrpSpPr/>
          <p:nvPr/>
        </p:nvGrpSpPr>
        <p:grpSpPr>
          <a:xfrm>
            <a:off x="6929671" y="4238795"/>
            <a:ext cx="537929" cy="505355"/>
            <a:chOff x="-2362200" y="762000"/>
            <a:chExt cx="533400" cy="505355"/>
          </a:xfrm>
        </p:grpSpPr>
        <p:pic>
          <p:nvPicPr>
            <p:cNvPr id="36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6262576" y="1126770"/>
            <a:ext cx="2583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Pacific Region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135"/>
          <p:cNvGrpSpPr/>
          <p:nvPr/>
        </p:nvGrpSpPr>
        <p:grpSpPr>
          <a:xfrm>
            <a:off x="6929671" y="3705395"/>
            <a:ext cx="537929" cy="505355"/>
            <a:chOff x="-2362200" y="762000"/>
            <a:chExt cx="533400" cy="505355"/>
          </a:xfrm>
        </p:grpSpPr>
        <p:pic>
          <p:nvPicPr>
            <p:cNvPr id="44" name="Picture 27" descr="Collection01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-40000"/>
            </a:blip>
            <a:srcRect/>
            <a:stretch>
              <a:fillRect/>
            </a:stretch>
          </p:blipFill>
          <p:spPr bwMode="auto">
            <a:xfrm>
              <a:off x="-2362200" y="762000"/>
              <a:ext cx="533400" cy="50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86000" y="806266"/>
              <a:ext cx="228600" cy="33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D:\Aeshen\TechNet 2006\12-December\Msft-longhorn-papers\TDM Deck\Windows Illustration Icons\Inter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142565" y="914400"/>
              <a:ext cx="237565" cy="237565"/>
            </a:xfrm>
            <a:prstGeom prst="rect">
              <a:avLst/>
            </a:prstGeom>
            <a:noFill/>
          </p:spPr>
        </p:pic>
      </p:grp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5940427" y="3248195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solidFill>
                  <a:schemeClr val="bg1"/>
                </a:solidFill>
              </a:rPr>
              <a:t>E. Asia</a:t>
            </a:r>
          </a:p>
          <a:p>
            <a:pPr algn="ctr" eaLnBrk="0" hangingPunct="0"/>
            <a:r>
              <a:rPr lang="en-US" sz="1050" b="1" dirty="0" smtClean="0">
                <a:solidFill>
                  <a:schemeClr val="bg1"/>
                </a:solidFill>
              </a:rPr>
              <a:t>Sub-region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79280" y="1740442"/>
            <a:ext cx="15392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$0.10 GB Ingress</a:t>
            </a:r>
          </a:p>
          <a:p>
            <a:pPr>
              <a:spcAft>
                <a:spcPts val="600"/>
              </a:spcAft>
            </a:pPr>
            <a:r>
              <a:rPr lang="en-US" sz="1400" kern="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$0.15 GB Egress </a:t>
            </a:r>
            <a:r>
              <a:rPr lang="en-US" sz="1400" b="1" kern="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 </a:t>
            </a:r>
            <a:endParaRPr lang="en-US" sz="1400" b="1" kern="0" dirty="0" smtClean="0">
              <a:solidFill>
                <a:schemeClr val="bg1"/>
              </a:solidFill>
              <a:latin typeface="Kozuka Gothic Pro M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64348" y="1743514"/>
            <a:ext cx="15392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$0.10 GB Ingress</a:t>
            </a:r>
          </a:p>
          <a:p>
            <a:pPr>
              <a:spcAft>
                <a:spcPts val="600"/>
              </a:spcAft>
            </a:pPr>
            <a:r>
              <a:rPr lang="en-US" sz="1400" kern="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$0.15 GB Egress </a:t>
            </a:r>
            <a:r>
              <a:rPr lang="en-US" sz="1400" b="1" kern="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 </a:t>
            </a:r>
            <a:endParaRPr lang="en-US" sz="1400" b="1" kern="0" dirty="0" smtClean="0">
              <a:solidFill>
                <a:schemeClr val="bg1"/>
              </a:solidFill>
              <a:latin typeface="Kozuka Gothic Pro M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26211" y="1756306"/>
            <a:ext cx="15392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$0.30 GB Ingress</a:t>
            </a:r>
          </a:p>
          <a:p>
            <a:pPr>
              <a:spcAft>
                <a:spcPts val="600"/>
              </a:spcAft>
            </a:pPr>
            <a:r>
              <a:rPr lang="en-US" sz="1400" kern="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$0.45 GB Egress </a:t>
            </a:r>
            <a:r>
              <a:rPr lang="en-US" sz="1400" b="1" kern="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 </a:t>
            </a:r>
            <a:endParaRPr lang="en-US" sz="1400" b="1" kern="0" dirty="0" smtClean="0">
              <a:solidFill>
                <a:schemeClr val="bg1"/>
              </a:solidFill>
              <a:latin typeface="Kozuka Gothic Pro M"/>
            </a:endParaRPr>
          </a:p>
        </p:txBody>
      </p:sp>
      <p:sp>
        <p:nvSpPr>
          <p:cNvPr id="66" name="TextBox 13"/>
          <p:cNvSpPr txBox="1">
            <a:spLocks noChangeArrowheads="1"/>
          </p:cNvSpPr>
          <p:nvPr/>
        </p:nvSpPr>
        <p:spPr bwMode="auto">
          <a:xfrm>
            <a:off x="3221016" y="2608230"/>
            <a:ext cx="19980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Europe </a:t>
            </a:r>
          </a:p>
          <a:p>
            <a:pPr algn="ctr" eaLnBrk="0" hangingPunct="0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 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0" y="-35172"/>
            <a:ext cx="9144000" cy="105669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/>
              </a:gs>
            </a:gsLst>
            <a:lin ang="27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0" y="0"/>
            <a:ext cx="9144000" cy="10372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/>
              </a:gs>
            </a:gsLst>
            <a:lin ang="27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59" name="Title 33"/>
          <p:cNvSpPr txBox="1">
            <a:spLocks/>
          </p:cNvSpPr>
          <p:nvPr/>
        </p:nvSpPr>
        <p:spPr>
          <a:xfrm>
            <a:off x="385561" y="143936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Windows Azure Platform Data Transfer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93275" y="617885"/>
            <a:ext cx="6254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Priced per GB transferred/month </a:t>
            </a:r>
            <a:r>
              <a:rPr lang="en-US" sz="14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(prices shown in USD)  </a:t>
            </a: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089481" y="1605447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81775" y="1605448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41144" y="162121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8"/>
          <p:cNvGrpSpPr/>
          <p:nvPr/>
        </p:nvGrpSpPr>
        <p:grpSpPr>
          <a:xfrm>
            <a:off x="-11375" y="4862337"/>
            <a:ext cx="9155376" cy="2013331"/>
            <a:chOff x="-11375" y="4792635"/>
            <a:chExt cx="9155376" cy="2065365"/>
          </a:xfrm>
        </p:grpSpPr>
        <p:sp>
          <p:nvSpPr>
            <p:cNvPr id="53" name="Rectangle 52"/>
            <p:cNvSpPr/>
            <p:nvPr/>
          </p:nvSpPr>
          <p:spPr bwMode="invGray">
            <a:xfrm>
              <a:off x="1" y="4804011"/>
              <a:ext cx="9144000" cy="2053989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invGray">
            <a:xfrm>
              <a:off x="-11375" y="4792635"/>
              <a:ext cx="9144000" cy="2053989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invGray">
            <a:xfrm>
              <a:off x="646861" y="4798204"/>
              <a:ext cx="7730836" cy="884046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z="20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No Charge For Off Peak Ingress Promotion </a:t>
              </a:r>
              <a:r>
                <a:rPr lang="en-US" sz="16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(ends 6/30/10)</a:t>
              </a:r>
              <a:endParaRPr lang="en-US" sz="1600" b="1" baseline="30000" dirty="0" smtClean="0">
                <a:solidFill>
                  <a:schemeClr val="tx2"/>
                </a:solidFill>
              </a:endParaRPr>
            </a:p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endParaRPr lang="en-US" sz="2000" b="1" spc="-50" dirty="0">
                <a:solidFill>
                  <a:schemeClr val="tx2"/>
                </a:soli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12184" y="5305224"/>
              <a:ext cx="6851175" cy="978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On-board to Windows Azure platform at no charge 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 peak times defined as: 10pm-6am Mon-Fri &amp; from 10pm-Fri to 6am-Mon for weekends in each designated regional time zones below </a:t>
              </a:r>
            </a:p>
            <a:p>
              <a:pPr algn="ctr"/>
              <a:r>
                <a:rPr lang="en-US" sz="1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endParaRPr lang="en-U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6658" y="6204985"/>
              <a:ext cx="228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North America</a:t>
              </a:r>
            </a:p>
            <a:p>
              <a:pPr lvl="0" algn="ctr"/>
              <a:r>
                <a:rPr lang="en-US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PST = UTC-8 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26551" y="6204241"/>
              <a:ext cx="2286000" cy="5051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Europe </a:t>
              </a:r>
            </a:p>
            <a:p>
              <a:pPr algn="ctr"/>
              <a:r>
                <a:rPr lang="en-US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WET = UTC</a:t>
              </a:r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42621" y="6218633"/>
              <a:ext cx="2286001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Asia Pacific</a:t>
              </a:r>
            </a:p>
            <a:p>
              <a:pPr algn="ctr"/>
              <a:r>
                <a:rPr lang="en-US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SST = UTC+8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 rot="10800000">
            <a:off x="2381" y="0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 rot="10800000">
            <a:off x="2381" y="3548596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446169" y="999855"/>
            <a:ext cx="2413591" cy="2241960"/>
            <a:chOff x="420333" y="1159251"/>
            <a:chExt cx="2413591" cy="224196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482439" y="1159251"/>
              <a:ext cx="2334096" cy="1168313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3346" y="1465888"/>
              <a:ext cx="23631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Introductory </a:t>
              </a:r>
              <a:b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</a:b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Special 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0333" y="2385548"/>
              <a:ext cx="24135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Anyone can try the platform at no charge  (monthly service allocations)  </a:t>
              </a:r>
              <a:endParaRPr lang="en-US" sz="1500" dirty="0"/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6253947" y="1011833"/>
            <a:ext cx="2413591" cy="2255608"/>
            <a:chOff x="6253947" y="1169143"/>
            <a:chExt cx="2413591" cy="2255608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6311276" y="1169143"/>
              <a:ext cx="2334096" cy="1168313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41553" y="1475778"/>
              <a:ext cx="23036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Biz Spark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One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53947" y="2409088"/>
              <a:ext cx="24135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Investing in high potential start-ups; receive full platform services at no charge   </a:t>
              </a:r>
              <a:endParaRPr lang="en-US" sz="1500" dirty="0"/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3351565" y="1010059"/>
            <a:ext cx="2413591" cy="2269256"/>
            <a:chOff x="3314167" y="1169142"/>
            <a:chExt cx="2413591" cy="2269256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3389921" y="1169142"/>
              <a:ext cx="2334096" cy="1168313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60828" y="1475779"/>
              <a:ext cx="23631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MSDN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Premium   </a:t>
              </a:r>
              <a:endPara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bg1">
                      <a:lumMod val="85000"/>
                      <a:lumOff val="1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14167" y="2422735"/>
              <a:ext cx="24135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Subscribers receive monthly allocation of platform services at no additional charge    </a:t>
              </a:r>
              <a:endParaRPr lang="en-US" sz="1500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1869306" y="149432"/>
            <a:ext cx="5343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pc="-150" dirty="0" smtClean="0">
                <a:ln w="3175">
                  <a:noFill/>
                </a:ln>
                <a:solidFill>
                  <a:srgbClr val="FFFFFF">
                    <a:lumMod val="95000"/>
                  </a:srgbClr>
                </a:solidFill>
                <a:latin typeface="Segoe UI" pitchFamily="34" charset="0"/>
                <a:cs typeface="Segoe UI" pitchFamily="34" charset="0"/>
              </a:rPr>
              <a:t>Promotional Offers &amp; Programs</a:t>
            </a:r>
            <a:endParaRPr lang="en-US" dirty="0"/>
          </a:p>
        </p:txBody>
      </p:sp>
      <p:grpSp>
        <p:nvGrpSpPr>
          <p:cNvPr id="5" name="Group 26"/>
          <p:cNvGrpSpPr/>
          <p:nvPr/>
        </p:nvGrpSpPr>
        <p:grpSpPr>
          <a:xfrm>
            <a:off x="-198848" y="3974751"/>
            <a:ext cx="9252428" cy="2187448"/>
            <a:chOff x="-198848" y="3720459"/>
            <a:chExt cx="9252428" cy="2187448"/>
          </a:xfrm>
        </p:grpSpPr>
        <p:sp>
          <p:nvSpPr>
            <p:cNvPr id="55" name="TextBox 54"/>
            <p:cNvSpPr txBox="1"/>
            <p:nvPr/>
          </p:nvSpPr>
          <p:spPr bwMode="invGray">
            <a:xfrm>
              <a:off x="-198848" y="3826487"/>
              <a:ext cx="4527781" cy="563231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Development Accelerator </a:t>
              </a:r>
              <a:r>
                <a:rPr lang="en-US" sz="16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 </a:t>
              </a:r>
              <a:endParaRPr lang="en-US" sz="2000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36" name="Rectangle 35"/>
            <p:cNvSpPr/>
            <p:nvPr/>
          </p:nvSpPr>
          <p:spPr bwMode="invGray">
            <a:xfrm>
              <a:off x="298147" y="4561502"/>
              <a:ext cx="4832955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rtl="0" fontAlgn="base">
                <a:spcAft>
                  <a:spcPts val="600"/>
                </a:spcAft>
              </a:pPr>
              <a:r>
                <a:rPr lang="en-US" sz="1500" kern="12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  <a:cs typeface="+mn-cs"/>
                </a:rPr>
                <a:t>1. Accelerate cloud developm</a:t>
              </a:r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ent</a:t>
              </a:r>
              <a:r>
                <a:rPr lang="en-US" sz="1500" kern="12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  <a:cs typeface="+mn-cs"/>
                </a:rPr>
                <a:t> projects</a:t>
              </a:r>
              <a:endParaRPr lang="en-US" sz="15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  <a:cs typeface="+mn-cs"/>
              </a:endParaRPr>
            </a:p>
            <a:p>
              <a:pPr marL="336550" lvl="1" indent="-336550" defTabSz="914325" rtl="0" fontAlgn="base">
                <a:spcAft>
                  <a:spcPts val="600"/>
                </a:spcAft>
              </a:pPr>
              <a:r>
                <a:rPr lang="en-US" sz="1500" kern="12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  <a:cs typeface="+mn-cs"/>
                </a:rPr>
                <a:t>2. Flexible consumption (flex # of instances) </a:t>
              </a:r>
              <a:endParaRPr lang="en-US" sz="15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  <a:cs typeface="+mn-cs"/>
              </a:endParaRPr>
            </a:p>
            <a:p>
              <a:pPr marL="336550" lvl="1" indent="-336550" defTabSz="914325" rtl="0" fontAlgn="base">
                <a:spcAft>
                  <a:spcPts val="600"/>
                </a:spcAft>
              </a:pPr>
              <a:r>
                <a:rPr lang="en-US" sz="1500" kern="12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  <a:cs typeface="+mn-cs"/>
                </a:rPr>
                <a:t>3. Predictable payments (6 mo subscription)</a:t>
              </a:r>
            </a:p>
            <a:p>
              <a:pPr marL="336550" lvl="1" indent="-336550" defTabSz="914325" rtl="0" fontAlgn="base">
                <a:spcAft>
                  <a:spcPts val="600"/>
                </a:spcAft>
              </a:pPr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4. Exceptional value (d</a:t>
              </a:r>
              <a:r>
                <a:rPr lang="en-US" sz="1500" kern="12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  <a:cs typeface="+mn-cs"/>
                </a:rPr>
                <a:t>iscounted price)   </a:t>
              </a:r>
              <a:endParaRPr lang="en-US" sz="15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4403912" y="3720459"/>
              <a:ext cx="2151157" cy="102299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63453" y="4061443"/>
              <a:ext cx="217797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Core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227394" y="4892244"/>
              <a:ext cx="247024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Includes Windows Azure compute, storage, storage transactions, data transfer, &amp; message operations </a:t>
              </a:r>
              <a:endParaRPr lang="en-US" sz="1500" dirty="0"/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6801658" y="3727508"/>
              <a:ext cx="2151157" cy="1022991"/>
            </a:xfrm>
            <a:prstGeom prst="roundRect">
              <a:avLst>
                <a:gd name="adj" fmla="val 8190"/>
              </a:avLst>
            </a:prstGeom>
            <a:gradFill flip="none" rotWithShape="1">
              <a:gsLst>
                <a:gs pos="0">
                  <a:srgbClr val="041E3A">
                    <a:alpha val="20000"/>
                  </a:srgbClr>
                </a:gs>
                <a:gs pos="39000">
                  <a:schemeClr val="tx1">
                    <a:alpha val="17000"/>
                  </a:schemeClr>
                </a:gs>
                <a:gs pos="88000">
                  <a:srgbClr val="05284F">
                    <a:alpha val="20000"/>
                  </a:srgbClr>
                </a:gs>
              </a:gsLst>
              <a:lin ang="3000000" scaled="0"/>
              <a:tileRect/>
            </a:gradFill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extrusionClr>
                <a:srgbClr val="041E3A"/>
              </a:extrusionClr>
              <a:contourClr>
                <a:srgbClr val="000000"/>
              </a:contourClr>
            </a:sp3d>
          </p:spPr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585"/>
              <a:r>
                <a:rPr lang="en-US" dirty="0" smtClean="0">
                  <a:solidFill>
                    <a:srgbClr val="FFFFFF"/>
                  </a:solidFill>
                  <a:latin typeface="Segoe" pitchFamily="34" charset="0"/>
                </a:rPr>
                <a:t>  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74846" y="4088736"/>
              <a:ext cx="217797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</a:rPr>
                <a:t>Extended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39989" y="4867792"/>
              <a:ext cx="241359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Includes Core plus SQL Azure Business Edition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rot="5400000">
            <a:off x="556589" y="4039262"/>
            <a:ext cx="50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482671" y="4047213"/>
            <a:ext cx="50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 bwMode="auto">
          <a:xfrm>
            <a:off x="2381" y="78830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 rot="10800000">
            <a:off x="2381" y="0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448269" y="808082"/>
            <a:ext cx="2334096" cy="1168313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9176" y="1114719"/>
            <a:ext cx="2363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Introductory </a:t>
            </a:r>
          </a:p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Special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4117" y="4188248"/>
            <a:ext cx="28921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Compute 25 Hrs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Storage 0.5 GB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Storage X-actions 10K </a:t>
            </a:r>
          </a:p>
          <a:p>
            <a:pPr algn="ctr"/>
            <a:endParaRPr lang="en-US" sz="700" b="1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SQL Azure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1 Web Edition DB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(1GB DB for 90 day trial) </a:t>
            </a:r>
          </a:p>
          <a:p>
            <a:pPr algn="ctr"/>
            <a:endParaRPr lang="en-US" sz="7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Message Operations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Messages 100K </a:t>
            </a:r>
          </a:p>
          <a:p>
            <a:pPr algn="ctr"/>
            <a:endParaRPr lang="en-US" sz="7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Data transfer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0.5 GB In &amp; 0.5GB Out  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366401" y="823926"/>
            <a:ext cx="2334096" cy="1168313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96678" y="1130561"/>
            <a:ext cx="2303684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Biz Spark One</a:t>
            </a:r>
          </a:p>
          <a:p>
            <a:pPr algn="ctr">
              <a:lnSpc>
                <a:spcPct val="80000"/>
              </a:lnSpc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Offer 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301568" y="818287"/>
            <a:ext cx="2334096" cy="1168313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72475" y="1124924"/>
            <a:ext cx="2363189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MSDN</a:t>
            </a:r>
          </a:p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Premium  </a:t>
            </a:r>
            <a:b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54446" y="4225749"/>
            <a:ext cx="277473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Compute 750 hrs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Storage 10 GB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Storage X-actions 1M  </a:t>
            </a:r>
          </a:p>
          <a:p>
            <a:pPr algn="ctr"/>
            <a:endParaRPr lang="en-US" sz="400" b="1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SQL Azure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3 Web Edition DB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(1 GB) </a:t>
            </a:r>
          </a:p>
          <a:p>
            <a:pPr algn="ctr"/>
            <a:endParaRPr lang="en-US" sz="4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Message Operations 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 Messages 1 Million</a:t>
            </a:r>
          </a:p>
          <a:p>
            <a:pPr algn="ctr"/>
            <a:endParaRPr lang="en-US" sz="4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Data transfer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 7GB In &amp; 14GB Out N.A/EU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2.5GB In / 5GB Out Asia Pacific 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869306" y="101932"/>
            <a:ext cx="5343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pc="-150" dirty="0" smtClean="0">
                <a:ln w="3175">
                  <a:noFill/>
                </a:ln>
                <a:solidFill>
                  <a:srgbClr val="FFFFFF">
                    <a:lumMod val="95000"/>
                  </a:srgbClr>
                </a:solidFill>
                <a:latin typeface="Segoe UI" pitchFamily="34" charset="0"/>
                <a:cs typeface="Segoe UI" pitchFamily="34" charset="0"/>
              </a:rPr>
              <a:t>Promotional Offers &amp; Programs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0" y="2228583"/>
            <a:ext cx="304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Available to all partners &amp; customers</a:t>
            </a:r>
          </a:p>
          <a:p>
            <a:pPr algn="ctr"/>
            <a:r>
              <a:rPr lang="en-US" sz="1200" dirty="0" smtClean="0"/>
              <a:t>Limit of one per customer </a:t>
            </a:r>
          </a:p>
          <a:p>
            <a:pPr algn="ctr"/>
            <a:r>
              <a:rPr lang="en-US" sz="1200" dirty="0" smtClean="0"/>
              <a:t>Promotion ends 6/30/10</a:t>
            </a:r>
          </a:p>
          <a:p>
            <a:pPr algn="ctr"/>
            <a:r>
              <a:rPr lang="en-US" sz="1200" dirty="0" smtClean="0"/>
              <a:t>Overage charged at Consumption rates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3350252" y="421346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Amount of Windows Azure Platform services will vary by customer  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5991367" y="2225811"/>
            <a:ext cx="2975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MSDN Premium subscribers</a:t>
            </a:r>
          </a:p>
          <a:p>
            <a:pPr algn="ctr"/>
            <a:r>
              <a:rPr lang="en-US" sz="1200" dirty="0" smtClean="0"/>
              <a:t>Limit of one per MSDN subscription </a:t>
            </a:r>
          </a:p>
          <a:p>
            <a:pPr algn="ctr"/>
            <a:r>
              <a:rPr lang="en-US" sz="1200" dirty="0" smtClean="0"/>
              <a:t>8 month term </a:t>
            </a:r>
          </a:p>
          <a:p>
            <a:pPr algn="ctr"/>
            <a:r>
              <a:rPr lang="en-US" sz="1200" dirty="0" smtClean="0"/>
              <a:t>Limited time offer thru 7/31/10 </a:t>
            </a:r>
          </a:p>
          <a:p>
            <a:pPr algn="ctr"/>
            <a:r>
              <a:rPr lang="en-US" sz="1200" dirty="0" smtClean="0"/>
              <a:t>Overage at partner Consumption rates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01341" y="2303130"/>
            <a:ext cx="242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Available for selected startups   </a:t>
            </a:r>
          </a:p>
          <a:p>
            <a:pPr algn="ctr"/>
            <a:r>
              <a:rPr lang="en-US" sz="1200" dirty="0" smtClean="0"/>
              <a:t>Program participation is by invitation only  </a:t>
            </a:r>
          </a:p>
          <a:p>
            <a:pPr algn="ctr"/>
            <a:r>
              <a:rPr lang="en-US" sz="1200" dirty="0" smtClean="0"/>
              <a:t>Program available in 10 countries</a:t>
            </a:r>
            <a:endParaRPr lang="en-US" sz="12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792743" y="2171204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772552" y="2157556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61113" y="2148916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 bwMode="invGray">
          <a:xfrm>
            <a:off x="0" y="3520030"/>
            <a:ext cx="9143999" cy="55815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 bwMode="invGray">
          <a:xfrm>
            <a:off x="95000" y="3515928"/>
            <a:ext cx="8989625" cy="452432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16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Amount of Windows Azure platform services included per month at no charge </a:t>
            </a:r>
            <a:endParaRPr lang="en-US" sz="1600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grpSp>
        <p:nvGrpSpPr>
          <p:cNvPr id="2" name="Group 77"/>
          <p:cNvGrpSpPr/>
          <p:nvPr/>
        </p:nvGrpSpPr>
        <p:grpSpPr>
          <a:xfrm>
            <a:off x="2521306" y="5937663"/>
            <a:ext cx="3978233" cy="759032"/>
            <a:chOff x="2521306" y="5937663"/>
            <a:chExt cx="3978233" cy="759032"/>
          </a:xfrm>
        </p:grpSpPr>
        <p:sp>
          <p:nvSpPr>
            <p:cNvPr id="76" name="Rectangle 75"/>
            <p:cNvSpPr/>
            <p:nvPr/>
          </p:nvSpPr>
          <p:spPr bwMode="invGray">
            <a:xfrm>
              <a:off x="2521306" y="5937663"/>
              <a:ext cx="3978233" cy="759032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050" kern="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89444" y="6011082"/>
              <a:ext cx="3368864" cy="6124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63">
                <a:lnSpc>
                  <a:spcPct val="90000"/>
                </a:lnSpc>
                <a:spcBef>
                  <a:spcPct val="20000"/>
                </a:spcBef>
              </a:pP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</a:rPr>
                <a:t>Additional 5% off for partners</a:t>
              </a:r>
            </a:p>
            <a:p>
              <a:pPr algn="ctr" defTabSz="914363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</a:rPr>
                <a:t>(except storage &amp; data transfers</a:t>
              </a:r>
              <a:r>
                <a:rPr lang="en-US" sz="16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406" y="116775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 rot="10800000">
            <a:off x="2381" y="0"/>
            <a:ext cx="9141619" cy="6785594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922752" y="76956"/>
            <a:ext cx="5345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pc="-150" dirty="0" smtClean="0">
                <a:ln w="3175">
                  <a:noFill/>
                </a:ln>
                <a:solidFill>
                  <a:srgbClr val="FFFFFF">
                    <a:lumMod val="95000"/>
                  </a:srgbClr>
                </a:solidFill>
                <a:latin typeface="Segoe UI" pitchFamily="34" charset="0"/>
                <a:cs typeface="Segoe UI" pitchFamily="34" charset="0"/>
              </a:rPr>
              <a:t>Development Accelerator Offer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258810" y="1822034"/>
            <a:ext cx="2481453" cy="98882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2114" y="2171772"/>
            <a:ext cx="2512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CORE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6495"/>
            <a:ext cx="27747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Windows Azure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Compute 750 hrs 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Storage 10 GB 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Storage X-actions 1M   </a:t>
            </a:r>
          </a:p>
          <a:p>
            <a:pPr algn="ctr"/>
            <a:endParaRPr lang="en-US" sz="6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513678" y="1849329"/>
            <a:ext cx="2481453" cy="988828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82748" y="2161668"/>
            <a:ext cx="2512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EXTENDED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39700">
                  <a:schemeClr val="bg1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50172" y="3103158"/>
            <a:ext cx="225188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Includes CORE plus </a:t>
            </a:r>
            <a:endParaRPr lang="en-US" sz="1400" b="1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endParaRPr lang="en-US" sz="1200" b="1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  <a:p>
            <a:pPr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SQL Azure </a:t>
            </a:r>
          </a:p>
          <a:p>
            <a:pPr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Business Edition (10 GB) </a:t>
            </a:r>
          </a:p>
          <a:p>
            <a:pPr algn="ctr"/>
            <a:endParaRPr lang="en-US" sz="12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ozuka Gothic Pro R" pitchFamily="34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9225" y="658681"/>
            <a:ext cx="7640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6 month subscription offered at 42%-46% off consumption prices   </a:t>
            </a:r>
          </a:p>
          <a:p>
            <a:pPr algn="ctr"/>
            <a:r>
              <a:rPr lang="en-US" sz="1400" dirty="0" smtClean="0"/>
              <a:t>Offered as a monthly “unit” (you can order multiple “units”)</a:t>
            </a:r>
          </a:p>
          <a:p>
            <a:pPr algn="ctr"/>
            <a:r>
              <a:rPr lang="en-US" sz="1400" dirty="0" smtClean="0"/>
              <a:t>Overage charged at Consumption rates</a:t>
            </a:r>
          </a:p>
          <a:p>
            <a:pPr algn="ctr"/>
            <a:r>
              <a:rPr lang="en-US" sz="1400" dirty="0" smtClean="0"/>
              <a:t>Promotional offer, expires 6/30/2010 for new subscriptions </a:t>
            </a:r>
            <a:endParaRPr lang="en-US" sz="1400" dirty="0"/>
          </a:p>
        </p:txBody>
      </p:sp>
      <p:grpSp>
        <p:nvGrpSpPr>
          <p:cNvPr id="2" name="Group 57"/>
          <p:cNvGrpSpPr/>
          <p:nvPr/>
        </p:nvGrpSpPr>
        <p:grpSpPr>
          <a:xfrm>
            <a:off x="1338119" y="4255454"/>
            <a:ext cx="2319801" cy="1308655"/>
            <a:chOff x="1366127" y="4749907"/>
            <a:chExt cx="2319801" cy="1308655"/>
          </a:xfrm>
        </p:grpSpPr>
        <p:sp>
          <p:nvSpPr>
            <p:cNvPr id="39" name="TextBox 38"/>
            <p:cNvSpPr txBox="1"/>
            <p:nvPr/>
          </p:nvSpPr>
          <p:spPr bwMode="invGray">
            <a:xfrm>
              <a:off x="1520576" y="4749907"/>
              <a:ext cx="1881966" cy="452432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z="16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Monthly price </a:t>
              </a:r>
              <a:endParaRPr lang="en-US" sz="1600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763711" y="5259710"/>
              <a:ext cx="1519982" cy="2382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366127" y="5342981"/>
              <a:ext cx="2319801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$59.95 </a:t>
              </a:r>
            </a:p>
            <a:p>
              <a:pPr algn="ctr">
                <a:spcAft>
                  <a:spcPts val="300"/>
                </a:spcAft>
              </a:pPr>
              <a:r>
                <a:rPr lang="en-US" sz="1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(42% off consumption prices)</a:t>
              </a:r>
            </a:p>
          </p:txBody>
        </p:sp>
      </p:grpSp>
      <p:grpSp>
        <p:nvGrpSpPr>
          <p:cNvPr id="3" name="Group 58"/>
          <p:cNvGrpSpPr/>
          <p:nvPr/>
        </p:nvGrpSpPr>
        <p:grpSpPr>
          <a:xfrm>
            <a:off x="5620657" y="4276353"/>
            <a:ext cx="2319801" cy="1316061"/>
            <a:chOff x="5641923" y="4707375"/>
            <a:chExt cx="2319801" cy="1316061"/>
          </a:xfrm>
        </p:grpSpPr>
        <p:sp>
          <p:nvSpPr>
            <p:cNvPr id="40" name="TextBox 39"/>
            <p:cNvSpPr txBox="1"/>
            <p:nvPr/>
          </p:nvSpPr>
          <p:spPr bwMode="invGray">
            <a:xfrm>
              <a:off x="5763291" y="4707375"/>
              <a:ext cx="1881966" cy="452432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z="16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Monthly price</a:t>
              </a:r>
              <a:endParaRPr lang="en-US" sz="1600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012762" y="5218766"/>
              <a:ext cx="1519982" cy="2382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641923" y="5307855"/>
              <a:ext cx="2319801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$109.95 </a:t>
              </a:r>
            </a:p>
            <a:p>
              <a:pPr algn="ctr">
                <a:spcAft>
                  <a:spcPts val="300"/>
                </a:spcAft>
              </a:pPr>
              <a:r>
                <a:rPr lang="en-US" sz="1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(46% off consumption prices)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223233" y="3556405"/>
            <a:ext cx="275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Data transfer </a:t>
            </a:r>
          </a:p>
          <a:p>
            <a:pPr lvl="0"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 7GB In/14GB Out N.A &amp; EU</a:t>
            </a:r>
          </a:p>
          <a:p>
            <a:pPr lvl="0"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2.5GB In/5GB Out Asia Pacific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04443" y="3112073"/>
            <a:ext cx="228600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200" b="1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Message Operations </a:t>
            </a:r>
          </a:p>
          <a:p>
            <a:pPr lvl="0" algn="ctr"/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R" pitchFamily="34" charset="-128"/>
              </a:rPr>
              <a:t> Messages 1 M </a:t>
            </a:r>
          </a:p>
        </p:txBody>
      </p:sp>
      <p:grpSp>
        <p:nvGrpSpPr>
          <p:cNvPr id="4" name="Group 59"/>
          <p:cNvGrpSpPr/>
          <p:nvPr/>
        </p:nvGrpSpPr>
        <p:grpSpPr>
          <a:xfrm>
            <a:off x="451968" y="5825460"/>
            <a:ext cx="8277101" cy="964300"/>
            <a:chOff x="2521306" y="5937663"/>
            <a:chExt cx="3978233" cy="759032"/>
          </a:xfrm>
        </p:grpSpPr>
        <p:sp>
          <p:nvSpPr>
            <p:cNvPr id="63" name="Rectangle 62"/>
            <p:cNvSpPr/>
            <p:nvPr/>
          </p:nvSpPr>
          <p:spPr bwMode="invGray">
            <a:xfrm>
              <a:off x="2521306" y="5937663"/>
              <a:ext cx="3978233" cy="759032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050" kern="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50086" y="6075539"/>
              <a:ext cx="3368864" cy="5305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14363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</a:rPr>
                <a:t>Additional 5% off for partners</a:t>
              </a:r>
            </a:p>
            <a:p>
              <a:pPr algn="ctr" defTabSz="914363"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</a:rPr>
                <a:t>(except storage &amp; data transfers</a:t>
              </a:r>
              <a:r>
                <a:rPr lang="en-US" spc="-80" dirty="0" smtClean="0">
                  <a:ln w="3175">
                    <a:noFill/>
                  </a:ln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</a:rPr>
                <a:t>)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1749673" y="3021077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952226" y="3007429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Types of Cloud Computing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285720" y="1285860"/>
            <a:ext cx="8501122" cy="3482387"/>
          </a:xfrm>
          <a:prstGeom prst="roundRect">
            <a:avLst>
              <a:gd name="adj" fmla="val 912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Cloud Platform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4870671"/>
            <a:ext cx="8501122" cy="15363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Local application platform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39362" y="5292969"/>
            <a:ext cx="2193838" cy="1024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0" rtlCol="0" anchor="ctr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Application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9542" y="5292969"/>
            <a:ext cx="2193838" cy="10242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Browser/</a:t>
            </a:r>
          </a:p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HiFi UI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67365" y="5292969"/>
            <a:ext cx="2193838" cy="10242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tIns="0" rtlCol="0" anchor="ctr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Application</a:t>
            </a:r>
            <a:endParaRPr lang="fi-FI" sz="24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0566" y="1797976"/>
            <a:ext cx="2611790" cy="2765425"/>
            <a:chOff x="1571604" y="1142984"/>
            <a:chExt cx="1821669" cy="1928826"/>
          </a:xfrm>
        </p:grpSpPr>
        <p:sp>
          <p:nvSpPr>
            <p:cNvPr id="10" name="Rounded Rectangle 9"/>
            <p:cNvSpPr/>
            <p:nvPr/>
          </p:nvSpPr>
          <p:spPr>
            <a:xfrm>
              <a:off x="1571604" y="1142984"/>
              <a:ext cx="1821669" cy="192882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i-FI" sz="2400" dirty="0" smtClean="0">
                  <a:solidFill>
                    <a:schemeClr val="bg1"/>
                  </a:solidFill>
                </a:rPr>
                <a:t>Software as a Service (SaaS)</a:t>
              </a:r>
              <a:endParaRPr lang="fi-FI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60901" y="1974966"/>
              <a:ext cx="1643074" cy="668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fi-FI" sz="2400" dirty="0" smtClean="0">
                  <a:solidFill>
                    <a:schemeClr val="bg1"/>
                  </a:solidFill>
                </a:rPr>
                <a:t>Application</a:t>
              </a:r>
              <a:endParaRPr lang="fi-FI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0386" y="1797976"/>
            <a:ext cx="2611790" cy="2765425"/>
            <a:chOff x="3607587" y="1142984"/>
            <a:chExt cx="1821669" cy="1928826"/>
          </a:xfrm>
        </p:grpSpPr>
        <p:sp>
          <p:nvSpPr>
            <p:cNvPr id="13" name="Rounded Rectangle 12"/>
            <p:cNvSpPr/>
            <p:nvPr/>
          </p:nvSpPr>
          <p:spPr>
            <a:xfrm>
              <a:off x="3607587" y="1142984"/>
              <a:ext cx="1821669" cy="192882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i-FI" sz="2400" dirty="0" smtClean="0">
                  <a:solidFill>
                    <a:schemeClr val="bg1"/>
                  </a:solidFill>
                </a:rPr>
                <a:t>Attached Service</a:t>
              </a:r>
              <a:endParaRPr lang="fi-FI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96884" y="1974966"/>
              <a:ext cx="1643074" cy="66821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tIns="0" rtlCol="0" anchor="t" anchorCtr="0"/>
            <a:lstStyle/>
            <a:p>
              <a:pPr algn="ctr"/>
              <a:r>
                <a:rPr lang="fi-FI" sz="2400" dirty="0" smtClean="0">
                  <a:solidFill>
                    <a:schemeClr val="bg1"/>
                  </a:solidFill>
                </a:rPr>
                <a:t>Additional</a:t>
              </a:r>
            </a:p>
            <a:p>
              <a:pPr algn="ctr"/>
              <a:r>
                <a:rPr lang="fi-FI" sz="2400" dirty="0" smtClean="0">
                  <a:solidFill>
                    <a:schemeClr val="bg1"/>
                  </a:solidFill>
                </a:rPr>
                <a:t>functionality</a:t>
              </a:r>
              <a:endParaRPr lang="fi-FI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958390" y="1797976"/>
            <a:ext cx="2611790" cy="27654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Infrastructure or Platform as a Service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86418" y="4051285"/>
            <a:ext cx="2355732" cy="4096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Platform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86418" y="2990818"/>
            <a:ext cx="2355732" cy="9580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Application</a:t>
            </a:r>
            <a:endParaRPr lang="fi-FI" sz="2400" dirty="0">
              <a:solidFill>
                <a:schemeClr val="bg1"/>
              </a:solidFill>
            </a:endParaRPr>
          </a:p>
        </p:txBody>
      </p:sp>
      <p:cxnSp>
        <p:nvCxnSpPr>
          <p:cNvPr id="19" name="Curved Connector 18"/>
          <p:cNvCxnSpPr>
            <a:endCxn id="7" idx="0"/>
          </p:cNvCxnSpPr>
          <p:nvPr/>
        </p:nvCxnSpPr>
        <p:spPr>
          <a:xfrm rot="5400000">
            <a:off x="1124408" y="4620915"/>
            <a:ext cx="1344106" cy="2277"/>
          </a:xfrm>
          <a:prstGeom prst="curvedConnector3">
            <a:avLst>
              <a:gd name="adj1" fmla="val 49062"/>
            </a:avLst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6" idx="0"/>
          </p:cNvCxnSpPr>
          <p:nvPr/>
        </p:nvCxnSpPr>
        <p:spPr>
          <a:xfrm rot="5400000">
            <a:off x="3864228" y="4620915"/>
            <a:ext cx="1344106" cy="227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8" idx="0"/>
          </p:cNvCxnSpPr>
          <p:nvPr/>
        </p:nvCxnSpPr>
        <p:spPr>
          <a:xfrm rot="5400000">
            <a:off x="6848289" y="4876973"/>
            <a:ext cx="831991" cy="227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381" y="0"/>
            <a:ext cx="9141619" cy="6869875"/>
            <a:chOff x="3174" y="-11875"/>
            <a:chExt cx="12185651" cy="6869875"/>
          </a:xfrm>
        </p:grpSpPr>
        <p:sp>
          <p:nvSpPr>
            <p:cNvPr id="4" name="Rectangle 3"/>
            <p:cNvSpPr/>
            <p:nvPr/>
          </p:nvSpPr>
          <p:spPr bwMode="auto">
            <a:xfrm rot="10800000">
              <a:off x="3174" y="-11875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174" y="72406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</p:grpSp>
      <p:sp>
        <p:nvSpPr>
          <p:cNvPr id="6" name="Title 33"/>
          <p:cNvSpPr txBox="1">
            <a:spLocks/>
          </p:cNvSpPr>
          <p:nvPr/>
        </p:nvSpPr>
        <p:spPr>
          <a:xfrm>
            <a:off x="385561" y="167912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The Value of Service Management 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-13647" y="5320053"/>
            <a:ext cx="9157647" cy="1326394"/>
            <a:chOff x="-13648" y="5235623"/>
            <a:chExt cx="9157647" cy="1331392"/>
          </a:xfrm>
        </p:grpSpPr>
        <p:sp>
          <p:nvSpPr>
            <p:cNvPr id="8" name="Rectangle 7"/>
            <p:cNvSpPr/>
            <p:nvPr/>
          </p:nvSpPr>
          <p:spPr bwMode="invGray">
            <a:xfrm>
              <a:off x="0" y="5235623"/>
              <a:ext cx="9143999" cy="1331392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100" kern="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invGray">
            <a:xfrm>
              <a:off x="-13648" y="5354781"/>
              <a:ext cx="9144000" cy="563231"/>
            </a:xfrm>
            <a:prstGeom prst="rect">
              <a:avLst/>
            </a:prstGeom>
            <a:noFill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spcBef>
                  <a:spcPts val="600"/>
                </a:spcBef>
                <a:buClr>
                  <a:srgbClr val="FFC000"/>
                </a:buClr>
              </a:pPr>
              <a:r>
                <a:rPr lang="en-US" sz="24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Price for Service Management is Zero $ </a:t>
              </a:r>
              <a:endParaRPr lang="en-US" sz="2400" spc="-50" dirty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251" y="5932207"/>
              <a:ext cx="8584442" cy="37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Kozuka Gothic Pro M"/>
                </a:rPr>
                <a:t>Service lifecycle management is always included in the low base price!   </a:t>
              </a:r>
              <a:endParaRPr lang="en-US" sz="4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endParaRPr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469729" y="1937983"/>
            <a:ext cx="8769521" cy="966713"/>
            <a:chOff x="374479" y="1937983"/>
            <a:chExt cx="8769521" cy="966713"/>
          </a:xfrm>
        </p:grpSpPr>
        <p:sp>
          <p:nvSpPr>
            <p:cNvPr id="39" name="Rectangle 38"/>
            <p:cNvSpPr/>
            <p:nvPr/>
          </p:nvSpPr>
          <p:spPr bwMode="invGray">
            <a:xfrm>
              <a:off x="2098627" y="1937983"/>
              <a:ext cx="7045373" cy="955342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050" kern="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invGray">
            <a:xfrm>
              <a:off x="2538482" y="2208904"/>
              <a:ext cx="58139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Bef>
                  <a:spcPts val="900"/>
                </a:spcBef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Reduce infrastructure and operational costs  </a:t>
              </a:r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374479" y="1953219"/>
              <a:ext cx="1918341" cy="951477"/>
              <a:chOff x="2421647" y="5201398"/>
              <a:chExt cx="2015062" cy="1051111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2421647" y="5201398"/>
                <a:ext cx="2015062" cy="1051111"/>
              </a:xfrm>
              <a:prstGeom prst="roundRect">
                <a:avLst>
                  <a:gd name="adj" fmla="val 8190"/>
                </a:avLst>
              </a:prstGeom>
              <a:gradFill flip="none" rotWithShape="1">
                <a:gsLst>
                  <a:gs pos="0">
                    <a:srgbClr val="041E3A">
                      <a:alpha val="20000"/>
                    </a:srgbClr>
                  </a:gs>
                  <a:gs pos="39000">
                    <a:schemeClr val="tx1">
                      <a:alpha val="17000"/>
                    </a:schemeClr>
                  </a:gs>
                  <a:gs pos="88000">
                    <a:srgbClr val="05284F">
                      <a:alpha val="20000"/>
                    </a:srgbClr>
                  </a:gs>
                </a:gsLst>
                <a:lin ang="3000000" scaled="0"/>
                <a:tileRect/>
              </a:gradFill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rightRoom" dir="t"/>
              </a:scene3d>
              <a:sp3d prstMaterial="softEdge">
                <a:extrusionClr>
                  <a:srgbClr val="041E3A"/>
                </a:extrusionClr>
                <a:contourClr>
                  <a:srgbClr val="000000"/>
                </a:contourClr>
              </a:sp3d>
            </p:spPr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r>
                  <a:rPr lang="en-US" dirty="0" smtClean="0">
                    <a:solidFill>
                      <a:srgbClr val="FFFFFF"/>
                    </a:solidFill>
                    <a:latin typeface="Segoe" pitchFamily="34" charset="0"/>
                  </a:rPr>
                  <a:t>  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65069" y="5410603"/>
                <a:ext cx="1686294" cy="616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Lower </a:t>
                </a:r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TCO </a:t>
                </a: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139700">
                      <a:schemeClr val="bg1">
                        <a:lumMod val="85000"/>
                        <a:lumOff val="1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13" name="Group 42"/>
          <p:cNvGrpSpPr/>
          <p:nvPr/>
        </p:nvGrpSpPr>
        <p:grpSpPr>
          <a:xfrm>
            <a:off x="466243" y="818865"/>
            <a:ext cx="8758660" cy="967559"/>
            <a:chOff x="370993" y="818865"/>
            <a:chExt cx="8758660" cy="967559"/>
          </a:xfrm>
        </p:grpSpPr>
        <p:sp>
          <p:nvSpPr>
            <p:cNvPr id="38" name="Rectangle 37"/>
            <p:cNvSpPr/>
            <p:nvPr/>
          </p:nvSpPr>
          <p:spPr bwMode="invGray">
            <a:xfrm>
              <a:off x="2084280" y="818865"/>
              <a:ext cx="7045373" cy="955343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050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22"/>
            <p:cNvGrpSpPr/>
            <p:nvPr/>
          </p:nvGrpSpPr>
          <p:grpSpPr>
            <a:xfrm>
              <a:off x="370993" y="834947"/>
              <a:ext cx="1918341" cy="951477"/>
              <a:chOff x="207224" y="5188592"/>
              <a:chExt cx="2015062" cy="1051111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207224" y="5188592"/>
                <a:ext cx="2015062" cy="1051111"/>
              </a:xfrm>
              <a:prstGeom prst="roundRect">
                <a:avLst>
                  <a:gd name="adj" fmla="val 8190"/>
                </a:avLst>
              </a:prstGeom>
              <a:gradFill flip="none" rotWithShape="1">
                <a:gsLst>
                  <a:gs pos="0">
                    <a:srgbClr val="041E3A">
                      <a:alpha val="20000"/>
                    </a:srgbClr>
                  </a:gs>
                  <a:gs pos="39000">
                    <a:schemeClr val="tx1">
                      <a:alpha val="17000"/>
                    </a:schemeClr>
                  </a:gs>
                  <a:gs pos="88000">
                    <a:srgbClr val="05284F">
                      <a:alpha val="20000"/>
                    </a:srgbClr>
                  </a:gs>
                </a:gsLst>
                <a:lin ang="3000000" scaled="0"/>
                <a:tileRect/>
              </a:gradFill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rightRoom" dir="t"/>
              </a:scene3d>
              <a:sp3d prstMaterial="softEdge">
                <a:extrusionClr>
                  <a:srgbClr val="041E3A"/>
                </a:extrusionClr>
                <a:contourClr>
                  <a:srgbClr val="000000"/>
                </a:contourClr>
              </a:sp3d>
            </p:spPr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r>
                  <a:rPr lang="en-US" dirty="0" smtClean="0">
                    <a:solidFill>
                      <a:srgbClr val="FFFFFF"/>
                    </a:solidFill>
                    <a:latin typeface="Segoe" pitchFamily="34" charset="0"/>
                  </a:rPr>
                  <a:t>  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9561" y="5423978"/>
                <a:ext cx="1339987" cy="599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Reduce IT </a:t>
                </a:r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Complexity </a:t>
                </a: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139700">
                      <a:schemeClr val="bg1">
                        <a:lumMod val="85000"/>
                        <a:lumOff val="1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538080" y="1108862"/>
              <a:ext cx="59098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Bef>
                  <a:spcPts val="900"/>
                </a:spcBef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Shift valuable resources to focus on high value areas   </a:t>
              </a: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472005" y="3029804"/>
            <a:ext cx="8767245" cy="996280"/>
            <a:chOff x="376755" y="3029804"/>
            <a:chExt cx="8767245" cy="996280"/>
          </a:xfrm>
        </p:grpSpPr>
        <p:sp>
          <p:nvSpPr>
            <p:cNvPr id="40" name="Rectangle 39"/>
            <p:cNvSpPr/>
            <p:nvPr/>
          </p:nvSpPr>
          <p:spPr bwMode="invGray">
            <a:xfrm>
              <a:off x="2098627" y="3029804"/>
              <a:ext cx="7045373" cy="982638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050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28"/>
            <p:cNvGrpSpPr/>
            <p:nvPr/>
          </p:nvGrpSpPr>
          <p:grpSpPr>
            <a:xfrm>
              <a:off x="376755" y="3074607"/>
              <a:ext cx="1918341" cy="951477"/>
              <a:chOff x="2421647" y="5201398"/>
              <a:chExt cx="2015062" cy="1051111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2421647" y="5201398"/>
                <a:ext cx="2015062" cy="1051111"/>
              </a:xfrm>
              <a:prstGeom prst="roundRect">
                <a:avLst>
                  <a:gd name="adj" fmla="val 8190"/>
                </a:avLst>
              </a:prstGeom>
              <a:gradFill flip="none" rotWithShape="1">
                <a:gsLst>
                  <a:gs pos="0">
                    <a:srgbClr val="041E3A">
                      <a:alpha val="20000"/>
                    </a:srgbClr>
                  </a:gs>
                  <a:gs pos="39000">
                    <a:schemeClr val="tx1">
                      <a:alpha val="17000"/>
                    </a:schemeClr>
                  </a:gs>
                  <a:gs pos="88000">
                    <a:srgbClr val="05284F">
                      <a:alpha val="20000"/>
                    </a:srgbClr>
                  </a:gs>
                </a:gsLst>
                <a:lin ang="3000000" scaled="0"/>
                <a:tileRect/>
              </a:gradFill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rightRoom" dir="t"/>
              </a:scene3d>
              <a:sp3d prstMaterial="softEdge">
                <a:extrusionClr>
                  <a:srgbClr val="041E3A"/>
                </a:extrusionClr>
                <a:contourClr>
                  <a:srgbClr val="000000"/>
                </a:contourClr>
              </a:sp3d>
            </p:spPr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r>
                  <a:rPr lang="en-US" dirty="0" smtClean="0">
                    <a:solidFill>
                      <a:srgbClr val="FFFFFF"/>
                    </a:solidFill>
                    <a:latin typeface="Segoe" pitchFamily="34" charset="0"/>
                  </a:rPr>
                  <a:t>  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79405" y="5410603"/>
                <a:ext cx="1686294" cy="616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Automated</a:t>
                </a:r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Management  </a:t>
                </a: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139700">
                      <a:schemeClr val="bg1">
                        <a:lumMod val="85000"/>
                        <a:lumOff val="1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2553615" y="3177666"/>
              <a:ext cx="58533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336550" defTabSz="914325" fontAlgn="base"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Automated service management means automatic </a:t>
              </a:r>
            </a:p>
            <a:p>
              <a:pPr marL="336550" lvl="1" indent="-336550" defTabSz="914325" fontAlgn="base">
                <a:spcAft>
                  <a:spcPct val="0"/>
                </a:spcAft>
              </a:pPr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upgrades &amp; no more patches </a:t>
              </a: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474277" y="4176215"/>
            <a:ext cx="8764973" cy="996286"/>
            <a:chOff x="379027" y="4176215"/>
            <a:chExt cx="8764973" cy="996286"/>
          </a:xfrm>
        </p:grpSpPr>
        <p:sp>
          <p:nvSpPr>
            <p:cNvPr id="41" name="Rectangle 40"/>
            <p:cNvSpPr/>
            <p:nvPr/>
          </p:nvSpPr>
          <p:spPr bwMode="invGray">
            <a:xfrm>
              <a:off x="2098627" y="4176215"/>
              <a:ext cx="7045373" cy="996286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050" kern="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52131" y="4344623"/>
              <a:ext cx="56911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gradFill>
                    <a:gsLst>
                      <a:gs pos="0">
                        <a:srgbClr val="FFFFFF"/>
                      </a:gs>
                      <a:gs pos="81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Kozuka Gothic Pro R" pitchFamily="34" charset="-128"/>
                </a:rPr>
                <a:t>Platform as a service provided at global scale with a dependable service level agreement    </a:t>
              </a:r>
              <a:endParaRPr lang="en-US" dirty="0"/>
            </a:p>
          </p:txBody>
        </p:sp>
        <p:grpSp>
          <p:nvGrpSpPr>
            <p:cNvPr id="18" name="Group 34"/>
            <p:cNvGrpSpPr/>
            <p:nvPr/>
          </p:nvGrpSpPr>
          <p:grpSpPr>
            <a:xfrm>
              <a:off x="379027" y="4196015"/>
              <a:ext cx="1918341" cy="951477"/>
              <a:chOff x="2421647" y="5201398"/>
              <a:chExt cx="2015062" cy="1051111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2421647" y="5201398"/>
                <a:ext cx="2015062" cy="1051111"/>
              </a:xfrm>
              <a:prstGeom prst="roundRect">
                <a:avLst>
                  <a:gd name="adj" fmla="val 8190"/>
                </a:avLst>
              </a:prstGeom>
              <a:gradFill flip="none" rotWithShape="1">
                <a:gsLst>
                  <a:gs pos="0">
                    <a:srgbClr val="041E3A">
                      <a:alpha val="20000"/>
                    </a:srgbClr>
                  </a:gs>
                  <a:gs pos="39000">
                    <a:schemeClr val="tx1">
                      <a:alpha val="17000"/>
                    </a:schemeClr>
                  </a:gs>
                  <a:gs pos="88000">
                    <a:srgbClr val="05284F">
                      <a:alpha val="20000"/>
                    </a:srgbClr>
                  </a:gs>
                </a:gsLst>
                <a:lin ang="3000000" scaled="0"/>
                <a:tileRect/>
              </a:gradFill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rightRoom" dir="t"/>
              </a:scene3d>
              <a:sp3d prstMaterial="softEdge">
                <a:extrusionClr>
                  <a:srgbClr val="041E3A"/>
                </a:extrusionClr>
                <a:contourClr>
                  <a:srgbClr val="000000"/>
                </a:contourClr>
              </a:sp3d>
            </p:spPr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8585"/>
                <a:r>
                  <a:rPr lang="en-US" dirty="0" smtClean="0">
                    <a:solidFill>
                      <a:srgbClr val="FFFFFF"/>
                    </a:solidFill>
                    <a:latin typeface="Segoe" pitchFamily="34" charset="0"/>
                  </a:rPr>
                  <a:t>  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453586" y="5390601"/>
                <a:ext cx="1906670" cy="676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Comprehensive </a:t>
                </a:r>
              </a:p>
              <a:p>
                <a:pPr algn="ctr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spc="-80" dirty="0" smtClean="0">
                    <a:ln w="3175">
                      <a:noFill/>
                    </a:ln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</a:rPr>
                  <a:t>SLA </a:t>
                </a: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139700">
                      <a:schemeClr val="bg1">
                        <a:lumMod val="85000"/>
                        <a:lumOff val="1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 rot="10800000">
            <a:off x="-500271" y="5365506"/>
            <a:ext cx="10127935" cy="2797008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381" y="-11875"/>
            <a:ext cx="9141619" cy="6869875"/>
            <a:chOff x="3174" y="-11875"/>
            <a:chExt cx="12185651" cy="6869875"/>
          </a:xfrm>
        </p:grpSpPr>
        <p:sp>
          <p:nvSpPr>
            <p:cNvPr id="3" name="Rectangle 2"/>
            <p:cNvSpPr/>
            <p:nvPr/>
          </p:nvSpPr>
          <p:spPr bwMode="auto">
            <a:xfrm rot="10800000">
              <a:off x="3174" y="-11875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174" y="72406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</p:grpSp>
      <p:sp>
        <p:nvSpPr>
          <p:cNvPr id="97" name="Title 33"/>
          <p:cNvSpPr txBox="1">
            <a:spLocks/>
          </p:cNvSpPr>
          <p:nvPr/>
        </p:nvSpPr>
        <p:spPr>
          <a:xfrm>
            <a:off x="421186" y="141211"/>
            <a:ext cx="8375946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Monthly Service Level Agreement 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339973" y="1205842"/>
            <a:ext cx="1671980" cy="5242459"/>
          </a:xfrm>
          <a:prstGeom prst="rect">
            <a:avLst/>
          </a:prstGeom>
          <a:gradFill>
            <a:gsLst>
              <a:gs pos="0">
                <a:schemeClr val="accent6"/>
              </a:gs>
              <a:gs pos="80000">
                <a:schemeClr val="accent6">
                  <a:alpha val="10000"/>
                </a:schemeClr>
              </a:gs>
              <a:gs pos="100000">
                <a:schemeClr val="accent6">
                  <a:alpha val="0"/>
                </a:schemeClr>
              </a:gs>
            </a:gsLst>
          </a:gradFill>
          <a:ln w="19050"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val="FFFFFF">
                <a:alpha val="1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endParaRPr lang="en-US" sz="1400" dirty="0" smtClean="0"/>
          </a:p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en-US" sz="14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729096" y="1205842"/>
            <a:ext cx="1671980" cy="5242459"/>
          </a:xfrm>
          <a:prstGeom prst="rect">
            <a:avLst/>
          </a:prstGeom>
          <a:gradFill>
            <a:gsLst>
              <a:gs pos="0">
                <a:schemeClr val="accent4"/>
              </a:gs>
              <a:gs pos="80000">
                <a:schemeClr val="accent4">
                  <a:alpha val="10000"/>
                </a:schemeClr>
              </a:gs>
              <a:gs pos="100000">
                <a:schemeClr val="accent4">
                  <a:alpha val="0"/>
                </a:schemeClr>
              </a:gs>
            </a:gsLst>
          </a:gradFill>
          <a:ln w="19050"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val="FFFFFF">
                <a:alpha val="1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en-US" sz="14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04664" y="1221606"/>
            <a:ext cx="1671980" cy="5214819"/>
          </a:xfrm>
          <a:prstGeom prst="rect">
            <a:avLst/>
          </a:prstGeom>
          <a:gradFill>
            <a:gsLst>
              <a:gs pos="0">
                <a:schemeClr val="accent5"/>
              </a:gs>
              <a:gs pos="80000">
                <a:schemeClr val="accent5">
                  <a:alpha val="10000"/>
                </a:schemeClr>
              </a:gs>
              <a:gs pos="100000">
                <a:schemeClr val="accent5">
                  <a:alpha val="0"/>
                </a:schemeClr>
              </a:gs>
            </a:gsLst>
          </a:gradFill>
          <a:ln w="19050"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val="FFFFFF">
                <a:alpha val="1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11422" y="1347730"/>
            <a:ext cx="1671980" cy="5088695"/>
          </a:xfrm>
          <a:prstGeom prst="rect">
            <a:avLst/>
          </a:prstGeom>
          <a:gradFill>
            <a:gsLst>
              <a:gs pos="0">
                <a:schemeClr val="accent2"/>
              </a:gs>
              <a:gs pos="80000">
                <a:schemeClr val="accent2">
                  <a:alpha val="10000"/>
                </a:schemeClr>
              </a:gs>
              <a:gs pos="100000">
                <a:schemeClr val="accent2">
                  <a:alpha val="0"/>
                </a:schemeClr>
              </a:gs>
            </a:gsLst>
          </a:gradFill>
          <a:ln w="19050"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val="FFFFFF">
                <a:alpha val="1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477" y="2659276"/>
            <a:ext cx="1583140" cy="215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Your service is connected &amp; reachable via web</a:t>
            </a: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Internet facing roles will have external connectivity</a:t>
            </a: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endParaRPr lang="en-US" sz="1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42449" y="2644962"/>
            <a:ext cx="1801504" cy="25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All running</a:t>
            </a:r>
            <a:b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</a:b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roles will be continuously monitored</a:t>
            </a: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If role is unhealthy we will detect &amp; initiate corrective state</a:t>
            </a: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endParaRPr lang="en-US" sz="1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endParaRPr lang="en-US" sz="14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549595" y="1268903"/>
            <a:ext cx="1671980" cy="5179398"/>
          </a:xfrm>
          <a:prstGeom prst="rect">
            <a:avLst/>
          </a:prstGeom>
          <a:gradFill>
            <a:gsLst>
              <a:gs pos="0">
                <a:schemeClr val="accent3"/>
              </a:gs>
              <a:gs pos="80000">
                <a:schemeClr val="accent3">
                  <a:alpha val="10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 w="19050"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63500" sx="101000" sy="101000" algn="ctr" rotWithShape="0">
              <a:srgbClr val="FFFFFF">
                <a:alpha val="1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Segoe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13728" y="2627020"/>
            <a:ext cx="1705970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Database is connected to the internet gateway </a:t>
            </a: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All databases will be continuously monitored</a:t>
            </a:r>
          </a:p>
          <a:p>
            <a:pPr marL="231775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endParaRPr lang="en-US" sz="4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61435" y="2392324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80020" y="2392324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618193" y="2392324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97694" y="2372465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08571" y="2392324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72068" y="506899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90653" y="506899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28826" y="506899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08327" y="506899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19204" y="5068993"/>
            <a:ext cx="1519982" cy="2382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61435" y="5438065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&gt;99.95%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39681" y="5406534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&gt;99.9%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64527" y="5438065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&gt;99.9%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73033" y="5401274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&gt;99.9%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88939" y="5430970"/>
            <a:ext cx="1519982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31775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&gt;99.9%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672590" y="2615014"/>
            <a:ext cx="1745539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Storage service will be available/ reachable (connectivity)</a:t>
            </a:r>
          </a:p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Your storage requests will</a:t>
            </a:r>
            <a:b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</a:b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R" pitchFamily="34" charset="-128"/>
                <a:ea typeface="Kozuka Gothic Pro R" pitchFamily="34" charset="-128"/>
              </a:rPr>
              <a:t>be processed successfully</a:t>
            </a:r>
          </a:p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en-US" sz="200" dirty="0" smtClean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00297" y="2592529"/>
            <a:ext cx="17208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rgbClr val="FFFFFF"/>
                </a:solidFill>
              </a:rPr>
              <a:t>Service bus &amp; access control endpoints will have external connectivity</a:t>
            </a:r>
          </a:p>
          <a:p>
            <a:pPr marL="231775" lvl="0" indent="-231775" defTabSz="91432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rgbClr val="FFFFFF"/>
                </a:solidFill>
              </a:rPr>
              <a:t>Message operation requests processed successfully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94596" y="852687"/>
            <a:ext cx="1702673" cy="1250677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918138" y="847432"/>
            <a:ext cx="1702673" cy="1250677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3731174" y="847433"/>
            <a:ext cx="1702673" cy="1250677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528442" y="847432"/>
            <a:ext cx="1702673" cy="1250677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330965" y="847431"/>
            <a:ext cx="1702673" cy="1250677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19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0841" y="1053999"/>
            <a:ext cx="1797268" cy="8817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Instance monitoring &amp; restart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52347" y="1117064"/>
            <a:ext cx="1797268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Storage 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availability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49613" y="1132829"/>
            <a:ext cx="1797268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Database 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availability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7902" y="1041174"/>
            <a:ext cx="1797268" cy="8817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Service bus &amp; Access control availability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533" y="1138084"/>
            <a:ext cx="1797268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Compute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9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connectivity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381" y="-11875"/>
            <a:ext cx="9141619" cy="6869875"/>
            <a:chOff x="3174" y="-11875"/>
            <a:chExt cx="12185651" cy="6869875"/>
          </a:xfrm>
        </p:grpSpPr>
        <p:sp>
          <p:nvSpPr>
            <p:cNvPr id="33" name="Rectangle 32"/>
            <p:cNvSpPr/>
            <p:nvPr/>
          </p:nvSpPr>
          <p:spPr bwMode="auto">
            <a:xfrm rot="10800000">
              <a:off x="3174" y="-11875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174" y="72406"/>
              <a:ext cx="12185651" cy="6785594"/>
            </a:xfrm>
            <a:prstGeom prst="rect">
              <a:avLst/>
            </a:prstGeom>
            <a:gradFill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alpha val="0"/>
                  </a:srgbClr>
                </a:gs>
              </a:gsLst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665585" y="692893"/>
            <a:ext cx="2899298" cy="908133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0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26537" y="21266"/>
            <a:ext cx="8389917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Support For Customers &amp; Partners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 bwMode="invGray">
          <a:xfrm>
            <a:off x="423077" y="1746553"/>
            <a:ext cx="3332873" cy="9172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086" y="962185"/>
            <a:ext cx="20309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Online Self Help  </a:t>
            </a:r>
          </a:p>
        </p:txBody>
      </p:sp>
      <p:sp>
        <p:nvSpPr>
          <p:cNvPr id="35" name="Rectangle 34"/>
          <p:cNvSpPr/>
          <p:nvPr/>
        </p:nvSpPr>
        <p:spPr bwMode="invGray">
          <a:xfrm>
            <a:off x="5152198" y="1742798"/>
            <a:ext cx="3332873" cy="9172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408352" y="681518"/>
            <a:ext cx="2899298" cy="908133"/>
          </a:xfrm>
          <a:prstGeom prst="roundRect">
            <a:avLst>
              <a:gd name="adj" fmla="val 8190"/>
            </a:avLst>
          </a:prstGeom>
          <a:gradFill flip="none" rotWithShape="1">
            <a:gsLst>
              <a:gs pos="0">
                <a:srgbClr val="041E3A">
                  <a:alpha val="20000"/>
                </a:srgbClr>
              </a:gs>
              <a:gs pos="39000">
                <a:schemeClr val="tx1">
                  <a:alpha val="17000"/>
                </a:schemeClr>
              </a:gs>
              <a:gs pos="88000">
                <a:srgbClr val="05284F">
                  <a:alpha val="20000"/>
                </a:srgbClr>
              </a:gs>
            </a:gsLst>
            <a:lin ang="3000000" scaled="0"/>
            <a:tileRect/>
          </a:gra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softEdge">
            <a:extrusionClr>
              <a:srgbClr val="041E3A"/>
            </a:extrusionClr>
            <a:contourClr>
              <a:srgbClr val="000000"/>
            </a:contourClr>
          </a:sp3d>
        </p:spPr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1218585"/>
            <a:r>
              <a:rPr lang="en-US" sz="20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2424" y="952420"/>
            <a:ext cx="22467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20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Assisted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976" y="1874881"/>
            <a:ext cx="3728852" cy="5786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Windows Azure Platform Portal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4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(http://azure.com)</a:t>
            </a:r>
            <a:endParaRPr lang="en-US" sz="1600" spc="-80" dirty="0" smtClean="0">
              <a:ln w="3175">
                <a:noFill/>
              </a:ln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4407" y="1893712"/>
            <a:ext cx="3860534" cy="5786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Customer  Care 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4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(no charge 24/7 phone access) </a:t>
            </a:r>
            <a:endParaRPr lang="en-US" spc="-80" dirty="0" smtClean="0">
              <a:ln w="3175">
                <a:noFill/>
              </a:ln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442292" y="2811767"/>
            <a:ext cx="3332873" cy="9172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invGray">
          <a:xfrm>
            <a:off x="5087875" y="2806511"/>
            <a:ext cx="3332873" cy="9172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invGray">
          <a:xfrm>
            <a:off x="0" y="4990388"/>
            <a:ext cx="9144000" cy="107577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invGray">
          <a:xfrm>
            <a:off x="5132492" y="3872621"/>
            <a:ext cx="3332873" cy="9172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3786" y="2980609"/>
            <a:ext cx="2680786" cy="5786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Developer Support  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4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(paid developer support)</a:t>
            </a:r>
            <a:endParaRPr lang="en-US" sz="1600" spc="-80" dirty="0" smtClean="0">
              <a:ln w="3175">
                <a:noFill/>
              </a:ln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2613" y="2963751"/>
            <a:ext cx="2824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Service Dashboard</a:t>
            </a:r>
          </a:p>
          <a:p>
            <a:pPr algn="ctr"/>
            <a:r>
              <a:rPr lang="en-US" sz="14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(available to all users) </a:t>
            </a:r>
            <a:r>
              <a:rPr lang="en-US" sz="12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 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148149"/>
            <a:ext cx="9144000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Microsoft Developer Network (MSDN) &amp; Microsoft Partner Network (MPN) Benefits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4137" y="3986288"/>
            <a:ext cx="3753135" cy="6124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Premier Windows Azure Platform  </a:t>
            </a:r>
          </a:p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z="16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(now fully integrated)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5539812"/>
            <a:ext cx="9144000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63">
              <a:lnSpc>
                <a:spcPct val="90000"/>
              </a:lnSpc>
              <a:spcBef>
                <a:spcPct val="20000"/>
              </a:spcBef>
            </a:pPr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Managed forums w/ response SLA, incident support, advanced technical guidance, &amp; training   </a:t>
            </a:r>
          </a:p>
        </p:txBody>
      </p:sp>
      <p:sp>
        <p:nvSpPr>
          <p:cNvPr id="26" name="Rectangle 25"/>
          <p:cNvSpPr/>
          <p:nvPr/>
        </p:nvSpPr>
        <p:spPr bwMode="invGray">
          <a:xfrm>
            <a:off x="392674" y="3878518"/>
            <a:ext cx="3332873" cy="9172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 cmpd="thickThin" algn="ctr"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2995" y="4041135"/>
            <a:ext cx="2824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Public Forums</a:t>
            </a:r>
          </a:p>
          <a:p>
            <a:pPr algn="ctr"/>
            <a:r>
              <a:rPr lang="en-US" sz="14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(available to all users) </a:t>
            </a:r>
            <a:r>
              <a:rPr lang="en-US" sz="1200" spc="-80" dirty="0" smtClean="0">
                <a:ln w="3175">
                  <a:noFill/>
                </a:ln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</a:rPr>
              <a:t>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38000" contrast="-25000"/>
          </a:blip>
          <a:stretch>
            <a:fillRect/>
          </a:stretch>
        </p:blipFill>
        <p:spPr bwMode="auto">
          <a:xfrm>
            <a:off x="0" y="492861"/>
            <a:ext cx="9144000" cy="65610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/>
              </a:gs>
            </a:gsLst>
            <a:lin ang="27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838" y="2153039"/>
            <a:ext cx="17526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12.   Netherlands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13.   New </a:t>
            </a: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Zealand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14.   Norway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15.   Portugal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16.   Singapore 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17.   Spain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18.   Sweden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19.   Switzerland 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20.   UK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21.   United States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973" y="2138965"/>
            <a:ext cx="17815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1.   Austria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2.   Belgium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3.   Canada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4.   Denmark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5.   Finland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6.   France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7.   Germany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8.   Ireland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9.   India 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10. Italy</a:t>
            </a:r>
          </a:p>
          <a:p>
            <a:pPr marL="342900" indent="-342900" defTabSz="914400">
              <a:spcAft>
                <a:spcPts val="120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11. Japan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5435" y="2120648"/>
            <a:ext cx="19575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Australia </a:t>
            </a: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Brazil</a:t>
            </a:r>
            <a:endParaRPr lang="en-US" sz="1400" baseline="30000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Chile</a:t>
            </a:r>
            <a:endParaRPr lang="en-US" sz="1400" baseline="30000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Colombia</a:t>
            </a:r>
            <a:endParaRPr lang="en-US" sz="1400" baseline="30000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Costa Rica</a:t>
            </a: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Cyprus </a:t>
            </a: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Czech Republic  </a:t>
            </a: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Greece</a:t>
            </a: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Hong Kong</a:t>
            </a:r>
          </a:p>
          <a:p>
            <a:pPr marL="342900" indent="-342900" defTabSz="914400">
              <a:spcAft>
                <a:spcPts val="1200"/>
              </a:spcAft>
              <a:buAutoNum type="arabicPeriod" startAt="22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Hungary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2158" y="2121636"/>
            <a:ext cx="21362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1200"/>
              </a:spcAft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32.   Israel 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Luxemburg 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Malaysia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Mexico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Peru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Philippines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Poland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Puerto Rico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Romania</a:t>
            </a:r>
          </a:p>
          <a:p>
            <a:pPr marL="342900" indent="-342900" defTabSz="914400">
              <a:spcAft>
                <a:spcPts val="1200"/>
              </a:spcAft>
              <a:buAutoNum type="arabicPeriod" startAt="33"/>
            </a:pPr>
            <a:r>
              <a:rPr lang="en-US" sz="1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Trinidad &amp; Tobago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682853" y="1935468"/>
            <a:ext cx="4115872" cy="182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01600" algn="ctr" rotWithShape="0">
              <a:prstClr val="black">
                <a:alpha val="83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1300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 bwMode="invGray">
          <a:xfrm>
            <a:off x="429152" y="1228730"/>
            <a:ext cx="4055761" cy="5078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Available in 21 countries Jan  2010  </a:t>
            </a:r>
            <a:endParaRPr lang="en-US" sz="2000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25" name="TextBox 24"/>
          <p:cNvSpPr txBox="1"/>
          <p:nvPr/>
        </p:nvSpPr>
        <p:spPr bwMode="invGray">
          <a:xfrm>
            <a:off x="4634534" y="1225902"/>
            <a:ext cx="4007135" cy="5078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Available in 41 countries Q2 2010 </a:t>
            </a:r>
            <a:endParaRPr lang="en-US" sz="2000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15388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/>
              </a:gs>
            </a:gsLst>
            <a:lin ang="27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12" y="659797"/>
            <a:ext cx="6254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Windows Azure Platform availability in worldwide geographies </a:t>
            </a:r>
            <a:endParaRPr lang="en-US" sz="3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8" name="Title 33"/>
          <p:cNvSpPr txBox="1">
            <a:spLocks/>
          </p:cNvSpPr>
          <p:nvPr/>
        </p:nvSpPr>
        <p:spPr>
          <a:xfrm>
            <a:off x="385561" y="154351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International Roadmap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76900" y="1924095"/>
            <a:ext cx="4261443" cy="182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01600" algn="ctr" rotWithShape="0">
              <a:prstClr val="black">
                <a:alpha val="83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38000" contrast="-25000"/>
          </a:blip>
          <a:stretch>
            <a:fillRect/>
          </a:stretch>
        </p:blipFill>
        <p:spPr bwMode="auto">
          <a:xfrm>
            <a:off x="0" y="492861"/>
            <a:ext cx="9144000" cy="65610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/>
              </a:gs>
            </a:gsLst>
            <a:lin ang="27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82853" y="1957240"/>
            <a:ext cx="4115872" cy="182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01600" algn="ctr" rotWithShape="0">
              <a:prstClr val="black">
                <a:alpha val="83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1300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 bwMode="invGray">
          <a:xfrm>
            <a:off x="429152" y="1228730"/>
            <a:ext cx="4164619" cy="5078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Available in 11 currencies Jan  2010  </a:t>
            </a:r>
            <a:endParaRPr lang="en-US" sz="2000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25" name="TextBox 24"/>
          <p:cNvSpPr txBox="1"/>
          <p:nvPr/>
        </p:nvSpPr>
        <p:spPr bwMode="invGray">
          <a:xfrm>
            <a:off x="4634534" y="1225902"/>
            <a:ext cx="4259095" cy="507831"/>
          </a:xfrm>
          <a:prstGeom prst="rect">
            <a:avLst/>
          </a:prstGeom>
          <a:noFill/>
        </p:spPr>
        <p:txBody>
          <a:bodyPr wrap="square" tIns="182880" rtlCol="0">
            <a:spAutoFit/>
          </a:bodyPr>
          <a:lstStyle/>
          <a:p>
            <a:pPr marL="273050" lvl="1" indent="-155575" algn="ctr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</a:pPr>
            <a:r>
              <a:rPr lang="en-US" sz="20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Kozuka Gothic Pro M"/>
              </a:rPr>
              <a:t>Available in 12 currencies Q2 2010 </a:t>
            </a:r>
            <a:endParaRPr lang="en-US" sz="2000" spc="-50" dirty="0">
              <a:gradFill flip="none" rotWithShape="1">
                <a:gsLst>
                  <a:gs pos="52000">
                    <a:srgbClr val="FFFFFF"/>
                  </a:gs>
                  <a:gs pos="83000">
                    <a:srgbClr val="2E95EA"/>
                  </a:gs>
                </a:gsLst>
                <a:lin ang="5400000" scaled="1"/>
                <a:tileRect/>
              </a:gradFill>
              <a:effectLst>
                <a:glow rad="63500">
                  <a:srgbClr val="2E95EA">
                    <a:alpha val="40000"/>
                  </a:srgbClr>
                </a:glow>
                <a:outerShdw blurRad="304800" algn="ctr" rotWithShape="0">
                  <a:srgbClr val="2E1400"/>
                </a:outerShdw>
              </a:effectLst>
              <a:latin typeface="Kozuka Gothic Pro M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15388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/>
              </a:gs>
            </a:gsLst>
            <a:lin ang="27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hangingPunct="0">
              <a:defRPr/>
            </a:pPr>
            <a:endParaRPr lang="en-US" kern="0" dirty="0">
              <a:solidFill>
                <a:sysClr val="windowText" lastClr="000000"/>
              </a:solidFill>
              <a:latin typeface="Sego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6172" y="659797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Windows Azure Platform purchasing availability in worldwide currencies  </a:t>
            </a:r>
            <a:endParaRPr lang="en-US" sz="3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6200000" scaled="0"/>
              </a:gradFill>
              <a:latin typeface="Kozuka Gothic Pro M"/>
            </a:endParaRPr>
          </a:p>
        </p:txBody>
      </p:sp>
      <p:sp>
        <p:nvSpPr>
          <p:cNvPr id="8" name="Title 33"/>
          <p:cNvSpPr txBox="1">
            <a:spLocks/>
          </p:cNvSpPr>
          <p:nvPr/>
        </p:nvSpPr>
        <p:spPr>
          <a:xfrm>
            <a:off x="385561" y="154351"/>
            <a:ext cx="8375946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pc="-150" dirty="0" smtClean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latin typeface="Segoe UI" pitchFamily="34" charset="0"/>
                <a:cs typeface="Segoe UI" pitchFamily="34" charset="0"/>
              </a:rPr>
              <a:t>International Pricing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76900" y="1945867"/>
            <a:ext cx="4261443" cy="182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01600" algn="ctr" rotWithShape="0">
              <a:prstClr val="black">
                <a:alpha val="83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0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5243" y="2629313"/>
            <a:ext cx="34347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11.   Australian Dollar (AUD) / FX Rate 1.25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5882" y="2256591"/>
            <a:ext cx="36937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 US Dollar (USD)                      </a:t>
            </a:r>
          </a:p>
          <a:p>
            <a:pPr marL="173038" lvl="0" indent="-1730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 Canadian Dollar (CAD) / FX Rate 1.11  </a:t>
            </a:r>
          </a:p>
          <a:p>
            <a:pPr marL="173038" lvl="0" indent="-1730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 British Pound (GBP) / FX Rate 0.6061</a:t>
            </a:r>
          </a:p>
          <a:p>
            <a:pPr marL="173038" lvl="0" indent="-17303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 Danish </a:t>
            </a:r>
            <a:r>
              <a:rPr lang="en-US" sz="1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Krone</a:t>
            </a: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(DKK) / FX Rate 5.46</a:t>
            </a:r>
          </a:p>
          <a:p>
            <a:pPr marL="228600" lvl="0" indent="-228600">
              <a:spcAft>
                <a:spcPts val="1200"/>
              </a:spcAft>
              <a:buAutoNum type="arabicPeriod" startAt="6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EURO (EUR) / FX Rate 0.7092</a:t>
            </a:r>
          </a:p>
          <a:p>
            <a:pPr marL="228600" lvl="0" indent="-228600">
              <a:spcAft>
                <a:spcPts val="1200"/>
              </a:spcAft>
              <a:buAutoNum type="arabicPeriod" startAt="6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Norwegian Kroner (NOK) / FX Rate 6.15  </a:t>
            </a:r>
          </a:p>
          <a:p>
            <a:pPr marL="228600" lvl="0" indent="-228600">
              <a:spcAft>
                <a:spcPts val="1200"/>
              </a:spcAft>
              <a:buAutoNum type="arabicPeriod" startAt="6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Swedish </a:t>
            </a:r>
            <a:r>
              <a:rPr lang="en-US" sz="1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Krona</a:t>
            </a: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(SEK) / FX Rate 7.5</a:t>
            </a:r>
          </a:p>
          <a:p>
            <a:pPr marL="228600" lvl="0" indent="-228600">
              <a:spcAft>
                <a:spcPts val="1200"/>
              </a:spcAft>
              <a:buAutoNum type="arabicPeriod" startAt="6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Swiss Franc (CHF) / FX Rate 1.1</a:t>
            </a:r>
          </a:p>
          <a:p>
            <a:pPr marL="228600" lvl="0" indent="-228600">
              <a:spcAft>
                <a:spcPts val="1200"/>
              </a:spcAft>
              <a:buAutoNum type="arabicPeriod" startAt="6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Japanese Yen (JPY) / FX Rate 98 </a:t>
            </a:r>
          </a:p>
          <a:p>
            <a:pPr marL="228600" lvl="0" indent="-228600">
              <a:spcAft>
                <a:spcPts val="1200"/>
              </a:spcAft>
              <a:buAutoNum type="arabicPeriod" startAt="6"/>
              <a:defRPr/>
            </a:pP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SimSun" pitchFamily="49" charset="-122"/>
                <a:cs typeface="Segoe UI" pitchFamily="34" charset="0"/>
              </a:rPr>
              <a:t>  New Zealand Dollar (NZD) / FX Rate 1.563 </a:t>
            </a:r>
          </a:p>
          <a:p>
            <a:pPr marL="173038" lvl="0" indent="-173038">
              <a:buFont typeface="+mj-lt"/>
              <a:buAutoNum type="arabicPeriod"/>
              <a:defRPr/>
            </a:pPr>
            <a:endPara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SimSun" pitchFamily="49" charset="-122"/>
              <a:cs typeface="Segoe UI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4799279" y="3861175"/>
            <a:ext cx="4025269" cy="1440180"/>
            <a:chOff x="4875478" y="5622390"/>
            <a:chExt cx="4025269" cy="810308"/>
          </a:xfrm>
        </p:grpSpPr>
        <p:sp>
          <p:nvSpPr>
            <p:cNvPr id="35" name="Rectangle 34"/>
            <p:cNvSpPr/>
            <p:nvPr/>
          </p:nvSpPr>
          <p:spPr bwMode="invGray">
            <a:xfrm>
              <a:off x="4880347" y="5622390"/>
              <a:ext cx="3842221" cy="810308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w="12700" cap="flat" cmpd="thickThin" algn="ctr">
              <a:gradFill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200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 bwMode="invGray">
            <a:xfrm>
              <a:off x="4976023" y="5746351"/>
              <a:ext cx="3710763" cy="452432"/>
            </a:xfrm>
            <a:prstGeom prst="rect">
              <a:avLst/>
            </a:prstGeom>
            <a:noFill/>
            <a:effectLst/>
          </p:spPr>
          <p:txBody>
            <a:bodyPr wrap="square" tIns="182880" rtlCol="0">
              <a:spAutoFit/>
            </a:bodyPr>
            <a:lstStyle/>
            <a:p>
              <a:pPr marL="273050" lvl="1" indent="-155575" algn="ctr">
                <a:lnSpc>
                  <a:spcPct val="90000"/>
                </a:lnSpc>
                <a:buClr>
                  <a:srgbClr val="FFC000"/>
                </a:buClr>
              </a:pPr>
              <a:r>
                <a:rPr lang="en-US" sz="1600" spc="-50" dirty="0" smtClean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Kozuka Gothic Pro M"/>
                </a:rPr>
                <a:t>Billing localized in 5 languages Jan 2010 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5478" y="6064195"/>
              <a:ext cx="4025269" cy="173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(English, French, German, Japanese, &amp; Spanish)  </a:t>
              </a:r>
              <a:endParaRPr lang="en-US" sz="1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04647" y="6337370"/>
            <a:ext cx="5301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Kozuka Gothic Pro M"/>
              </a:rPr>
              <a:t>International prices determined by using USD prices and applying FX rates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5" descr="E:\RESOURCES\DVD_ART36\Artwork_Imagery\Shapes\Arrows\Straight\up light trans blue arrow u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144809">
            <a:off x="3380445" y="1187180"/>
            <a:ext cx="1829158" cy="98586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7" y="298910"/>
            <a:ext cx="8375946" cy="683264"/>
          </a:xfrm>
        </p:spPr>
        <p:txBody>
          <a:bodyPr>
            <a:noAutofit/>
          </a:bodyPr>
          <a:lstStyle/>
          <a:p>
            <a:r>
              <a:rPr lang="en-US" sz="4000" dirty="0" smtClean="0"/>
              <a:t>Windows Azure Platform Roadmap</a:t>
            </a:r>
            <a:endParaRPr lang="en-US" sz="4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090334" y="5401955"/>
            <a:ext cx="1005840" cy="2773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3454514" y="2692801"/>
            <a:ext cx="2277481" cy="2349468"/>
          </a:xfrm>
          <a:prstGeom prst="roundRect">
            <a:avLst>
              <a:gd name="adj" fmla="val 4793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0" tIns="0" rIns="91436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Geo investments</a:t>
            </a:r>
          </a:p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Legacy app migration</a:t>
            </a:r>
          </a:p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Enhanced </a:t>
            </a:r>
            <a:r>
              <a:rPr lang="en-US" b="1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compliance</a:t>
            </a:r>
          </a:p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rPr>
              <a:t>SQL Azure data hub</a:t>
            </a:r>
            <a:endParaRPr lang="en-US" b="1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+mn-ea"/>
              <a:cs typeface="+mn-cs"/>
            </a:endParaRPr>
          </a:p>
        </p:txBody>
      </p:sp>
      <p:pic>
        <p:nvPicPr>
          <p:cNvPr id="17" name="Picture 6" descr="E:\RESOURCES\DVD_ART36\Artwork_Imagery\Shapes\Circular shapes\sphere ball\blue sphere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057" y="5863080"/>
            <a:ext cx="329213" cy="329213"/>
          </a:xfrm>
          <a:prstGeom prst="rect">
            <a:avLst/>
          </a:prstGeom>
          <a:noFill/>
        </p:spPr>
      </p:pic>
      <p:grpSp>
        <p:nvGrpSpPr>
          <p:cNvPr id="3" name="Group 47"/>
          <p:cNvGrpSpPr/>
          <p:nvPr/>
        </p:nvGrpSpPr>
        <p:grpSpPr>
          <a:xfrm>
            <a:off x="3175480" y="5212381"/>
            <a:ext cx="2835549" cy="484844"/>
            <a:chOff x="2915517" y="4853733"/>
            <a:chExt cx="3779748" cy="484844"/>
          </a:xfrm>
        </p:grpSpPr>
        <p:grpSp>
          <p:nvGrpSpPr>
            <p:cNvPr id="4" name="Group 114"/>
            <p:cNvGrpSpPr/>
            <p:nvPr/>
          </p:nvGrpSpPr>
          <p:grpSpPr>
            <a:xfrm>
              <a:off x="2915517" y="4853733"/>
              <a:ext cx="3779748" cy="443390"/>
              <a:chOff x="1072655" y="4931231"/>
              <a:chExt cx="1886414" cy="443390"/>
            </a:xfrm>
          </p:grpSpPr>
          <p:sp>
            <p:nvSpPr>
              <p:cNvPr id="21" name="Rectangle 20"/>
              <p:cNvSpPr/>
              <p:nvPr/>
            </p:nvSpPr>
            <p:spPr bwMode="auto">
              <a:xfrm rot="10800000">
                <a:off x="1072655" y="4949296"/>
                <a:ext cx="1886414" cy="425325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>
                      <a:alpha val="0"/>
                    </a:srgbClr>
                  </a:gs>
                  <a:gs pos="5000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lin ang="0" scaled="1"/>
                <a:tileRect/>
              </a:gradFill>
              <a:ln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contourClr>
                  <a:schemeClr val="accent2">
                    <a:lumMod val="40000"/>
                    <a:lumOff val="6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61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kern="1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425452" y="5373645"/>
                <a:ext cx="1191641" cy="167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50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420042" y="4931231"/>
                <a:ext cx="1191641" cy="167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50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3716823" y="4904612"/>
              <a:ext cx="2194560" cy="433965"/>
            </a:xfrm>
            <a:prstGeom prst="rect">
              <a:avLst/>
            </a:prstGeom>
          </p:spPr>
          <p:txBody>
            <a:bodyPr wrap="square" rIns="0" anchor="ctr" anchorCtr="0">
              <a:spAutoFit/>
            </a:bodyPr>
            <a:lstStyle/>
            <a:p>
              <a:pPr algn="ctr" defTabSz="914363" rtl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kern="1200" spc="-50" dirty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  <a:ea typeface="+mn-ea"/>
                  <a:cs typeface="+mn-cs"/>
                </a:rPr>
                <a:t>CY 10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rot="5400000">
            <a:off x="1160396" y="5719859"/>
            <a:ext cx="1005840" cy="2773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524575" y="3019454"/>
            <a:ext cx="2277481" cy="2349468"/>
          </a:xfrm>
          <a:prstGeom prst="roundRect">
            <a:avLst>
              <a:gd name="adj" fmla="val 5453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0" rIns="91436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Commercial launch</a:t>
            </a:r>
          </a:p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Geo location</a:t>
            </a:r>
          </a:p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Inter-role communication</a:t>
            </a:r>
          </a:p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Variable VM sizes</a:t>
            </a:r>
          </a:p>
        </p:txBody>
      </p:sp>
      <p:pic>
        <p:nvPicPr>
          <p:cNvPr id="27" name="Picture 6" descr="E:\RESOURCES\DVD_ART36\Artwork_Imagery\Shapes\Circular shapes\sphere ball\blue sphere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99119" y="6180337"/>
            <a:ext cx="329213" cy="329213"/>
          </a:xfrm>
          <a:prstGeom prst="rect">
            <a:avLst/>
          </a:prstGeom>
          <a:noFill/>
        </p:spPr>
      </p:pic>
      <p:grpSp>
        <p:nvGrpSpPr>
          <p:cNvPr id="5" name="Group 45"/>
          <p:cNvGrpSpPr/>
          <p:nvPr/>
        </p:nvGrpSpPr>
        <p:grpSpPr>
          <a:xfrm>
            <a:off x="245541" y="5527229"/>
            <a:ext cx="2835549" cy="500562"/>
            <a:chOff x="327303" y="5287685"/>
            <a:chExt cx="3779748" cy="500562"/>
          </a:xfrm>
        </p:grpSpPr>
        <p:sp>
          <p:nvSpPr>
            <p:cNvPr id="29" name="Rectangle 28"/>
            <p:cNvSpPr/>
            <p:nvPr/>
          </p:nvSpPr>
          <p:spPr bwMode="auto">
            <a:xfrm rot="10800000">
              <a:off x="327303" y="5305750"/>
              <a:ext cx="3779748" cy="425325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61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+mn-ea"/>
                <a:cs typeface="+mn-cs"/>
              </a:endParaRPr>
            </a:p>
          </p:txBody>
        </p:sp>
        <p:grpSp>
          <p:nvGrpSpPr>
            <p:cNvPr id="6" name="Group 44"/>
            <p:cNvGrpSpPr/>
            <p:nvPr/>
          </p:nvGrpSpPr>
          <p:grpSpPr>
            <a:xfrm>
              <a:off x="1023351" y="5287685"/>
              <a:ext cx="2398493" cy="500562"/>
              <a:chOff x="1023351" y="5287685"/>
              <a:chExt cx="2398493" cy="50056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034191" y="5730099"/>
                <a:ext cx="2387653" cy="167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50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1120858" y="5354282"/>
                <a:ext cx="2194560" cy="433965"/>
              </a:xfrm>
              <a:prstGeom prst="rect">
                <a:avLst/>
              </a:prstGeom>
            </p:spPr>
            <p:txBody>
              <a:bodyPr wrap="square" rIns="0" anchor="ctr" anchorCtr="0">
                <a:spAutoFit/>
              </a:bodyPr>
              <a:lstStyle/>
              <a:p>
                <a:pPr algn="ctr" defTabSz="914363" rtl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400" kern="1200" spc="-50" dirty="0">
                    <a:gradFill flip="none" rotWithShape="1">
                      <a:gsLst>
                        <a:gs pos="52000">
                          <a:srgbClr val="FFFFFF"/>
                        </a:gs>
                        <a:gs pos="83000">
                          <a:srgbClr val="2E95EA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2E95EA">
                          <a:alpha val="40000"/>
                        </a:srgbClr>
                      </a:glow>
                      <a:outerShdw blurRad="304800" algn="ctr" rotWithShape="0">
                        <a:srgbClr val="2E1400"/>
                      </a:outerShdw>
                    </a:effectLst>
                    <a:latin typeface="+mj-lt"/>
                    <a:ea typeface="+mn-ea"/>
                    <a:cs typeface="+mn-cs"/>
                  </a:rPr>
                  <a:t>PDC ‘09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023351" y="5287685"/>
                <a:ext cx="2387653" cy="167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5000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Straight Connector 34"/>
          <p:cNvCxnSpPr/>
          <p:nvPr/>
        </p:nvCxnSpPr>
        <p:spPr>
          <a:xfrm rot="5400000">
            <a:off x="7020273" y="5074009"/>
            <a:ext cx="1005840" cy="2773"/>
          </a:xfrm>
          <a:prstGeom prst="line">
            <a:avLst/>
          </a:prstGeom>
          <a:ln w="6350">
            <a:gradFill flip="none" rotWithShape="1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 bwMode="auto">
          <a:xfrm>
            <a:off x="6384453" y="2347353"/>
            <a:ext cx="2277481" cy="2349468"/>
          </a:xfrm>
          <a:prstGeom prst="roundRect">
            <a:avLst>
              <a:gd name="adj" fmla="val 4793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0" tIns="0" rIns="91436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61" rtl="0">
              <a:lnSpc>
                <a:spcPct val="90000"/>
              </a:lnSpc>
              <a:spcBef>
                <a:spcPts val="1200"/>
              </a:spcBef>
            </a:pPr>
            <a:r>
              <a:rPr lang="en-US" b="1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rPr>
              <a:t>Partner/Customer hosted</a:t>
            </a:r>
            <a:endParaRPr lang="en-US" b="1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+mn-ea"/>
              <a:cs typeface="+mn-cs"/>
            </a:endParaRPr>
          </a:p>
          <a:p>
            <a:pPr marL="169863" indent="-169863" algn="l" defTabSz="914325" rtl="0">
              <a:lnSpc>
                <a:spcPct val="90000"/>
              </a:lnSpc>
              <a:spcBef>
                <a:spcPts val="1200"/>
              </a:spcBef>
              <a:buFontTx/>
              <a:buBlip>
                <a:blip r:embed="rId4"/>
              </a:buBlip>
            </a:pPr>
            <a:r>
              <a:rPr lang="en-US" sz="12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latin typeface="+mj-lt"/>
                <a:ea typeface="Kozuka Gothic Pro R" pitchFamily="34" charset="-128"/>
                <a:cs typeface="+mn-cs"/>
              </a:rPr>
              <a:t>Common development model</a:t>
            </a:r>
          </a:p>
          <a:p>
            <a:pPr marL="169863" indent="-169863" algn="l" defTabSz="914325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2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latin typeface="+mj-lt"/>
                <a:ea typeface="Kozuka Gothic Pro R" pitchFamily="34" charset="-128"/>
                <a:cs typeface="+mn-cs"/>
              </a:rPr>
              <a:t>Integrated management</a:t>
            </a:r>
          </a:p>
          <a:p>
            <a:pPr marL="169863" indent="-169863" algn="l" defTabSz="914325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2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latin typeface="+mj-lt"/>
                <a:ea typeface="Kozuka Gothic Pro R" pitchFamily="34" charset="-128"/>
                <a:cs typeface="+mn-cs"/>
              </a:rPr>
              <a:t>Public/private cloud portability</a:t>
            </a:r>
          </a:p>
          <a:p>
            <a:pPr marL="169863" indent="-169863" algn="l" defTabSz="914325" rtl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200" kern="1200" dirty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latin typeface="+mj-lt"/>
                <a:ea typeface="Kozuka Gothic Pro R" pitchFamily="34" charset="-128"/>
                <a:cs typeface="+mn-cs"/>
              </a:rPr>
              <a:t>Security </a:t>
            </a:r>
            <a:r>
              <a:rPr lang="en-US" sz="1200" kern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latin typeface="+mj-lt"/>
                <a:ea typeface="Kozuka Gothic Pro R" pitchFamily="34" charset="-128"/>
                <a:cs typeface="+mn-cs"/>
              </a:rPr>
              <a:t>framework</a:t>
            </a:r>
          </a:p>
          <a:p>
            <a:pPr marL="169863" indent="-169863" algn="ctr" defTabSz="914325" rtl="0">
              <a:lnSpc>
                <a:spcPct val="90000"/>
              </a:lnSpc>
              <a:spcBef>
                <a:spcPct val="20000"/>
              </a:spcBef>
            </a:pPr>
            <a:r>
              <a:rPr lang="en-US" sz="1400" b="1" kern="1200" dirty="0" smtClean="0">
                <a:gradFill>
                  <a:gsLst>
                    <a:gs pos="0">
                      <a:srgbClr val="FFFFFF"/>
                    </a:gs>
                    <a:gs pos="81000">
                      <a:srgbClr val="FFFFFF"/>
                    </a:gs>
                  </a:gsLst>
                  <a:lin ang="5400000" scaled="0"/>
                </a:gradFill>
                <a:latin typeface="+mj-lt"/>
                <a:ea typeface="Kozuka Gothic Pro R" pitchFamily="34" charset="-128"/>
                <a:cs typeface="+mn-cs"/>
              </a:rPr>
              <a:t>SQL Azure BI</a:t>
            </a:r>
            <a:endParaRPr lang="en-US" sz="1400" b="1" kern="1200" dirty="0">
              <a:gradFill>
                <a:gsLst>
                  <a:gs pos="0">
                    <a:srgbClr val="FFFFFF"/>
                  </a:gs>
                  <a:gs pos="81000">
                    <a:srgbClr val="FFFFFF"/>
                  </a:gs>
                </a:gsLst>
                <a:lin ang="5400000" scaled="0"/>
              </a:gradFill>
              <a:latin typeface="+mj-lt"/>
              <a:ea typeface="Kozuka Gothic Pro R" pitchFamily="34" charset="-128"/>
              <a:cs typeface="+mn-cs"/>
            </a:endParaRPr>
          </a:p>
        </p:txBody>
      </p:sp>
      <p:pic>
        <p:nvPicPr>
          <p:cNvPr id="37" name="Picture 6" descr="E:\RESOURCES\DVD_ART36\Artwork_Imagery\Shapes\Circular shapes\sphere ball\blue sphere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996" y="5536428"/>
            <a:ext cx="329213" cy="329213"/>
          </a:xfrm>
          <a:prstGeom prst="rect">
            <a:avLst/>
          </a:prstGeom>
          <a:noFill/>
        </p:spPr>
      </p:pic>
      <p:grpSp>
        <p:nvGrpSpPr>
          <p:cNvPr id="7" name="Group 53"/>
          <p:cNvGrpSpPr/>
          <p:nvPr/>
        </p:nvGrpSpPr>
        <p:grpSpPr>
          <a:xfrm>
            <a:off x="6105419" y="4890548"/>
            <a:ext cx="2835549" cy="493877"/>
            <a:chOff x="8138438" y="4016824"/>
            <a:chExt cx="3779748" cy="49387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845326" y="4459238"/>
              <a:ext cx="2387653" cy="16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 bwMode="auto">
            <a:xfrm rot="10800000">
              <a:off x="8138438" y="4034889"/>
              <a:ext cx="3779748" cy="425325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61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31032" y="4076736"/>
              <a:ext cx="2194560" cy="433965"/>
            </a:xfrm>
            <a:prstGeom prst="rect">
              <a:avLst/>
            </a:prstGeom>
          </p:spPr>
          <p:txBody>
            <a:bodyPr wrap="square" rIns="0" anchor="ctr" anchorCtr="0">
              <a:spAutoFit/>
            </a:bodyPr>
            <a:lstStyle/>
            <a:p>
              <a:pPr algn="ctr" defTabSz="914363" rtl="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kern="1200" spc="-50" dirty="0">
                  <a:gradFill flip="none" rotWithShape="1">
                    <a:gsLst>
                      <a:gs pos="52000">
                        <a:srgbClr val="FFFFFF"/>
                      </a:gs>
                      <a:gs pos="83000">
                        <a:srgbClr val="2E95EA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2E95EA">
                        <a:alpha val="40000"/>
                      </a:srgbClr>
                    </a:glow>
                    <a:outerShdw blurRad="304800" algn="ctr" rotWithShape="0">
                      <a:srgbClr val="2E1400"/>
                    </a:outerShdw>
                  </a:effectLst>
                  <a:latin typeface="+mj-lt"/>
                  <a:ea typeface="+mn-ea"/>
                  <a:cs typeface="+mn-cs"/>
                </a:rPr>
                <a:t>Future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834486" y="4016824"/>
              <a:ext cx="2387653" cy="16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Gold gradient; white stroke; shadow"/>
          <p:cNvSpPr/>
          <p:nvPr/>
        </p:nvSpPr>
        <p:spPr bwMode="auto">
          <a:xfrm>
            <a:off x="1010417" y="1120512"/>
            <a:ext cx="7123165" cy="1033748"/>
          </a:xfrm>
          <a:prstGeom prst="roundRect">
            <a:avLst>
              <a:gd name="adj" fmla="val 3079"/>
            </a:avLst>
          </a:prstGeom>
          <a:gradFill flip="none" rotWithShape="1">
            <a:gsLst>
              <a:gs pos="0">
                <a:srgbClr val="FFFFFF">
                  <a:alpha val="51000"/>
                </a:srgbClr>
              </a:gs>
              <a:gs pos="35000">
                <a:srgbClr val="FFFFFF">
                  <a:alpha val="0"/>
                </a:srgbClr>
              </a:gs>
              <a:gs pos="33000">
                <a:srgbClr val="000000">
                  <a:alpha val="0"/>
                </a:srgbClr>
              </a:gs>
              <a:gs pos="100000">
                <a:srgbClr val="000000">
                  <a:alpha val="3000"/>
                </a:srgbClr>
              </a:gs>
            </a:gsLst>
            <a:lin ang="6000000" scaled="0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25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8" name="Group 52"/>
          <p:cNvGrpSpPr/>
          <p:nvPr/>
        </p:nvGrpSpPr>
        <p:grpSpPr>
          <a:xfrm>
            <a:off x="1451551" y="1357298"/>
            <a:ext cx="3650065" cy="462611"/>
            <a:chOff x="2007338" y="1020915"/>
            <a:chExt cx="4865486" cy="61681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28A0092B-C50C-407e-A947-70E740481C1C">
                  <a14:useLocalDpi xmlns="" xmlns:a14="http://schemas.microsoft.com/office/drawing/2007/7/7/main" val="0"/>
                </a:ext>
              </a:extLst>
            </a:blip>
            <a:stretch>
              <a:fillRect/>
            </a:stretch>
          </p:blipFill>
          <p:spPr>
            <a:xfrm>
              <a:off x="2007338" y="1020915"/>
              <a:ext cx="2022222" cy="61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12" descr="\\SERVER3\InternalBin\Resource DVD\DVD_ART36\Logos\Azure Services Platform\Microsoft .NET Services\.Net Services logo r Net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409941" y="1153839"/>
              <a:ext cx="2462883" cy="483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Rectangle 56"/>
          <p:cNvSpPr/>
          <p:nvPr/>
        </p:nvSpPr>
        <p:spPr>
          <a:xfrm>
            <a:off x="3437078" y="8786209"/>
            <a:ext cx="1646349" cy="646331"/>
          </a:xfrm>
          <a:prstGeom prst="rect">
            <a:avLst/>
          </a:prstGeom>
        </p:spPr>
        <p:txBody>
          <a:bodyPr wrap="square" rIns="0" anchor="ctr" anchorCtr="0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Enhanced compliance</a:t>
            </a:r>
            <a:endParaRPr lang="en-US" sz="1200" b="1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49070" y="8025803"/>
            <a:ext cx="1646349" cy="646331"/>
          </a:xfrm>
          <a:prstGeom prst="rect">
            <a:avLst/>
          </a:prstGeom>
        </p:spPr>
        <p:txBody>
          <a:bodyPr wrap="square" rIns="0" anchor="ctr" anchorCtr="0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Legacy App Migration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795818" y="7099336"/>
            <a:ext cx="2830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Geo Investments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86528" y="7251736"/>
            <a:ext cx="283062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Partner Hosted</a:t>
            </a:r>
          </a:p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endParaRPr lang="en-US" sz="2000" b="1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"/>
              <a:ea typeface="+mn-ea"/>
              <a:cs typeface="+mn-cs"/>
            </a:endParaRPr>
          </a:p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Customer Hosted</a:t>
            </a:r>
          </a:p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endParaRPr lang="en-US" sz="2000" b="1" kern="1200" dirty="0">
              <a:solidFill>
                <a:srgbClr val="000000"/>
              </a:solidFill>
              <a:latin typeface="Segoe"/>
              <a:ea typeface="+mn-ea"/>
              <a:cs typeface="+mn-cs"/>
            </a:endParaRPr>
          </a:p>
          <a:p>
            <a:pPr marL="342900" indent="-342900" algn="l" defTabSz="914361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  <a:latin typeface="Segoe" charset="0"/>
                <a:ea typeface="+mn-ea"/>
                <a:cs typeface="Segoe" charset="0"/>
              </a:rPr>
              <a:t>Common Development Model</a:t>
            </a:r>
          </a:p>
          <a:p>
            <a:pPr marL="342900" indent="-342900" algn="l" defTabSz="914361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  <a:latin typeface="Segoe" charset="0"/>
                <a:ea typeface="+mn-ea"/>
                <a:cs typeface="Segoe" charset="0"/>
              </a:rPr>
              <a:t>Integrated Management</a:t>
            </a:r>
          </a:p>
          <a:p>
            <a:pPr marL="342900" indent="-342900" algn="l" defTabSz="914361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  <a:latin typeface="Segoe" charset="0"/>
                <a:ea typeface="+mn-ea"/>
                <a:cs typeface="Segoe" charset="0"/>
              </a:rPr>
              <a:t>Public/private cloud portability</a:t>
            </a:r>
          </a:p>
          <a:p>
            <a:pPr marL="342900" indent="-342900" algn="l" defTabSz="914361" rtl="0">
              <a:buFont typeface="Arial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  <a:latin typeface="Segoe" charset="0"/>
                <a:ea typeface="+mn-ea"/>
                <a:cs typeface="Segoe" charset="0"/>
              </a:rPr>
              <a:t>Security framework</a:t>
            </a:r>
          </a:p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endParaRPr lang="en-US" sz="2000" b="1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-1735651" y="7850928"/>
            <a:ext cx="1646349" cy="923330"/>
          </a:xfrm>
          <a:prstGeom prst="rect">
            <a:avLst/>
          </a:prstGeom>
        </p:spPr>
        <p:txBody>
          <a:bodyPr wrap="square" rIns="0" anchor="ctr" anchorCtr="0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Inter-Role Communication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-1646349" y="8708331"/>
            <a:ext cx="1646349" cy="646331"/>
          </a:xfrm>
          <a:prstGeom prst="rect">
            <a:avLst/>
          </a:prstGeom>
        </p:spPr>
        <p:txBody>
          <a:bodyPr wrap="square" rIns="0" anchor="ctr" anchorCtr="0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Variable VM Sizes</a:t>
            </a:r>
            <a:endParaRPr lang="en-US" sz="1200" b="1" kern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-1725321" y="6719502"/>
            <a:ext cx="1646349" cy="1261884"/>
          </a:xfrm>
          <a:prstGeom prst="rect">
            <a:avLst/>
          </a:prstGeom>
        </p:spPr>
        <p:txBody>
          <a:bodyPr wrap="square" rIns="0" anchor="ctr" anchorCtr="0">
            <a:spAutoFit/>
          </a:bodyPr>
          <a:lstStyle/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Commercial Launch</a:t>
            </a:r>
          </a:p>
          <a:p>
            <a:pPr algn="ctr" defTabSz="914361" rtl="0">
              <a:lnSpc>
                <a:spcPct val="90000"/>
              </a:lnSpc>
              <a:spcBef>
                <a:spcPct val="20000"/>
              </a:spcBef>
            </a:pPr>
            <a:r>
              <a:rPr lang="en-US" sz="2000" b="1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/>
                <a:ea typeface="+mn-ea"/>
                <a:cs typeface="+mn-cs"/>
              </a:rPr>
              <a:t>Geo Location</a:t>
            </a:r>
          </a:p>
        </p:txBody>
      </p:sp>
      <p:pic>
        <p:nvPicPr>
          <p:cNvPr id="43" name="Picture 42" descr="WinAzure_AppFabric_h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1357298"/>
            <a:ext cx="2857520" cy="547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Useful Links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The Battle for Clouds whitepaper:</a:t>
            </a:r>
            <a:br>
              <a:rPr lang="fi-FI" dirty="0" smtClean="0"/>
            </a:br>
            <a:r>
              <a:rPr lang="fi-FI" dirty="0" smtClean="0">
                <a:hlinkClick r:id="rId2"/>
              </a:rPr>
              <a:t>http://blogs.msdn.com/pasim/archive/2009/10/01/the-battle-for-clouds.aspx</a:t>
            </a:r>
            <a:endParaRPr lang="fi-FI" dirty="0" smtClean="0"/>
          </a:p>
          <a:p>
            <a:r>
              <a:rPr lang="fi-FI" dirty="0" smtClean="0"/>
              <a:t>Open Source Azure Grid Computing Framework:</a:t>
            </a:r>
            <a:br>
              <a:rPr lang="fi-FI" dirty="0" smtClean="0"/>
            </a:br>
            <a:r>
              <a:rPr lang="fi-FI" dirty="0" smtClean="0">
                <a:hlinkClick r:id="rId3"/>
              </a:rPr>
              <a:t>http://azuregrid.codeplex.com/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hlinkClick r:id="rId4"/>
              </a:rPr>
              <a:t>http://davidpallmann.blogspot.com/search/label/Grid%20Computing</a:t>
            </a:r>
            <a:endParaRPr lang="fi-FI" dirty="0" smtClean="0"/>
          </a:p>
          <a:p>
            <a:r>
              <a:rPr lang="fi-FI" dirty="0" smtClean="0"/>
              <a:t>Windows Azure Portal Site: </a:t>
            </a:r>
            <a:br>
              <a:rPr lang="fi-FI" dirty="0" smtClean="0"/>
            </a:br>
            <a:r>
              <a:rPr lang="fi-FI" dirty="0" smtClean="0">
                <a:hlinkClick r:id="rId5"/>
              </a:rPr>
              <a:t>https://windows.azure.com</a:t>
            </a:r>
            <a:endParaRPr lang="fi-FI" dirty="0" smtClean="0"/>
          </a:p>
          <a:p>
            <a:r>
              <a:rPr lang="fi-FI" dirty="0" smtClean="0"/>
              <a:t>Windows Azure on MSDN:</a:t>
            </a:r>
            <a:br>
              <a:rPr lang="fi-FI" dirty="0" smtClean="0"/>
            </a:br>
            <a:r>
              <a:rPr lang="fi-FI" dirty="0" smtClean="0">
                <a:hlinkClick r:id="rId6"/>
              </a:rPr>
              <a:t>http://msdn.microsoft.com/en-us/library/dd163896.aspx</a:t>
            </a:r>
            <a:endParaRPr lang="fi-FI" dirty="0" smtClean="0"/>
          </a:p>
          <a:p>
            <a:r>
              <a:rPr lang="fi-FI" dirty="0" smtClean="0"/>
              <a:t>Azure Training Kit </a:t>
            </a:r>
            <a:br>
              <a:rPr lang="fi-FI" dirty="0" smtClean="0"/>
            </a:br>
            <a:r>
              <a:rPr lang="fi-FI" dirty="0" smtClean="0">
                <a:hlinkClick r:id="rId7"/>
              </a:rPr>
              <a:t>http://www.microsoft.com/downloads/details.aspx?FamilyID=413E88F8-5966-4A83-B309-53B7B77EDF78&amp;displaylang=en</a:t>
            </a:r>
            <a:endParaRPr lang="fi-FI" dirty="0" smtClean="0"/>
          </a:p>
          <a:p>
            <a:r>
              <a:rPr lang="fi-FI" dirty="0" smtClean="0"/>
              <a:t>Windows Azure Home Page</a:t>
            </a:r>
            <a:br>
              <a:rPr lang="fi-FI" dirty="0" smtClean="0"/>
            </a:br>
            <a:r>
              <a:rPr lang="fi-FI" dirty="0" smtClean="0">
                <a:hlinkClick r:id="rId8"/>
              </a:rPr>
              <a:t>http://www.microsoft.com/azure/default.mspx</a:t>
            </a:r>
            <a:endParaRPr lang="fi-F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Useful Links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Windows Azure Resources</a:t>
            </a:r>
            <a:br>
              <a:rPr lang="fi-FI" sz="2000" dirty="0" smtClean="0"/>
            </a:br>
            <a:r>
              <a:rPr lang="fi-FI" sz="2000" dirty="0" smtClean="0">
                <a:hlinkClick r:id="rId2"/>
              </a:rPr>
              <a:t>http://www.microsoft.com/azure/sdk.mspx</a:t>
            </a:r>
            <a:endParaRPr lang="fi-FI" sz="2000" dirty="0" smtClean="0"/>
          </a:p>
          <a:p>
            <a:r>
              <a:rPr lang="fi-FI" sz="2000" dirty="0" smtClean="0"/>
              <a:t>Get SQL Azure account:</a:t>
            </a:r>
            <a:br>
              <a:rPr lang="fi-FI" sz="2000" dirty="0" smtClean="0"/>
            </a:br>
            <a:r>
              <a:rPr lang="fi-FI" sz="2000" dirty="0" smtClean="0">
                <a:hlinkClick r:id="rId3"/>
              </a:rPr>
              <a:t>https://connect.microsoft.com/Survey/NominationSurvey.aspx?SurveyID=5719&amp;ProgramID=2089&amp;SiteID=547</a:t>
            </a:r>
            <a:endParaRPr lang="fi-FI" sz="2000" dirty="0" smtClean="0"/>
          </a:p>
          <a:p>
            <a:r>
              <a:rPr lang="fi-FI" sz="2000" dirty="0" smtClean="0"/>
              <a:t>Manage your SQL Azure:</a:t>
            </a:r>
            <a:br>
              <a:rPr lang="fi-FI" sz="2000" dirty="0" smtClean="0"/>
            </a:br>
            <a:r>
              <a:rPr lang="fi-FI" sz="2000" dirty="0" smtClean="0">
                <a:hlinkClick r:id="rId4"/>
              </a:rPr>
              <a:t>https://sql.azure.com</a:t>
            </a:r>
            <a:endParaRPr lang="fi-FI" sz="2000" dirty="0" smtClean="0"/>
          </a:p>
          <a:p>
            <a:r>
              <a:rPr lang="fi-FI" sz="2000" dirty="0" smtClean="0"/>
              <a:t>SQL Azure Documentation:</a:t>
            </a:r>
            <a:br>
              <a:rPr lang="fi-FI" sz="2000" dirty="0" smtClean="0"/>
            </a:br>
            <a:r>
              <a:rPr lang="fi-FI" sz="2000" dirty="0" smtClean="0">
                <a:hlinkClick r:id="rId5"/>
              </a:rPr>
              <a:t>http://msdn.microsoft.com/en-us/library/ee336279.aspx</a:t>
            </a:r>
            <a:endParaRPr lang="fi-FI" sz="2000" dirty="0" smtClean="0"/>
          </a:p>
          <a:p>
            <a:r>
              <a:rPr lang="en-US" sz="1900" dirty="0" smtClean="0"/>
              <a:t>Building An Azure Application From The Ground Up</a:t>
            </a:r>
            <a:br>
              <a:rPr lang="en-US" sz="1900" dirty="0" smtClean="0"/>
            </a:br>
            <a:r>
              <a:rPr lang="en-US" sz="1900" dirty="0" smtClean="0">
                <a:hlinkClick r:id="rId6"/>
              </a:rPr>
              <a:t>http://www.robbagby.com/azure/building-an-azure-application-from-the-ground-up/</a:t>
            </a:r>
            <a:endParaRPr lang="en-US" sz="1900" dirty="0" smtClean="0"/>
          </a:p>
          <a:p>
            <a:r>
              <a:rPr lang="en-US" sz="1900" dirty="0" smtClean="0"/>
              <a:t>Azure on Channel 9:</a:t>
            </a:r>
            <a:br>
              <a:rPr lang="en-US" sz="1900" dirty="0" smtClean="0"/>
            </a:br>
            <a:r>
              <a:rPr lang="en-US" sz="2000" u="sng" dirty="0" smtClean="0">
                <a:hlinkClick r:id="rId7"/>
              </a:rPr>
              <a:t>http://channel9.msdn.com/azure/</a:t>
            </a:r>
            <a:endParaRPr lang="en-US" sz="2000" u="sng" dirty="0" smtClean="0"/>
          </a:p>
          <a:p>
            <a:endParaRPr lang="en-US" sz="1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What is a cloud platform?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5" name="Group 9"/>
          <p:cNvGrpSpPr/>
          <p:nvPr/>
        </p:nvGrpSpPr>
        <p:grpSpPr>
          <a:xfrm>
            <a:off x="170980" y="1000108"/>
            <a:ext cx="8776669" cy="5715040"/>
            <a:chOff x="1500166" y="1571612"/>
            <a:chExt cx="6143668" cy="4000528"/>
          </a:xfrm>
        </p:grpSpPr>
        <p:sp>
          <p:nvSpPr>
            <p:cNvPr id="6" name="Rectangle 5"/>
            <p:cNvSpPr/>
            <p:nvPr/>
          </p:nvSpPr>
          <p:spPr>
            <a:xfrm>
              <a:off x="1500166" y="4929198"/>
              <a:ext cx="6143668" cy="6429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i-FI" sz="2400" dirty="0" err="1" smtClean="0"/>
                <a:t>Dynamic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Computing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Infrastructure</a:t>
              </a:r>
              <a:endParaRPr lang="fi-FI" sz="2400" dirty="0"/>
            </a:p>
          </p:txBody>
        </p:sp>
        <p:sp>
          <p:nvSpPr>
            <p:cNvPr id="7" name="Pentagon 6"/>
            <p:cNvSpPr/>
            <p:nvPr/>
          </p:nvSpPr>
          <p:spPr>
            <a:xfrm rot="5400000">
              <a:off x="4143372" y="-1071594"/>
              <a:ext cx="857256" cy="6143668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/>
            <a:lstStyle/>
            <a:p>
              <a:pPr algn="ctr"/>
              <a:r>
                <a:rPr lang="fi-FI" sz="2400" dirty="0" err="1" smtClean="0"/>
                <a:t>Self</a:t>
              </a:r>
              <a:r>
                <a:rPr lang="fi-FI" sz="2400" dirty="0" smtClean="0"/>
                <a:t> Service</a:t>
              </a:r>
              <a:endParaRPr lang="fi-FI" sz="2400" dirty="0"/>
            </a:p>
          </p:txBody>
        </p:sp>
        <p:sp>
          <p:nvSpPr>
            <p:cNvPr id="8" name="Pentagon 7"/>
            <p:cNvSpPr/>
            <p:nvPr/>
          </p:nvSpPr>
          <p:spPr>
            <a:xfrm rot="16200000">
              <a:off x="4107653" y="1321579"/>
              <a:ext cx="928694" cy="6143668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fi-FI" sz="2400" dirty="0" smtClean="0"/>
                <a:t>Service </a:t>
              </a:r>
              <a:r>
                <a:rPr lang="fi-FI" sz="2400" dirty="0" err="1" smtClean="0"/>
                <a:t>Centric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Approach</a:t>
              </a:r>
              <a:endParaRPr lang="fi-FI" sz="2400" dirty="0" smtClean="0"/>
            </a:p>
          </p:txBody>
        </p:sp>
        <p:sp>
          <p:nvSpPr>
            <p:cNvPr id="9" name="Pentagon 8"/>
            <p:cNvSpPr/>
            <p:nvPr/>
          </p:nvSpPr>
          <p:spPr>
            <a:xfrm rot="16200000">
              <a:off x="5840024" y="2411009"/>
              <a:ext cx="2178859" cy="1428760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/>
              <a:r>
                <a:rPr lang="fi-FI" sz="2400" dirty="0" err="1" smtClean="0"/>
                <a:t>Usage</a:t>
              </a:r>
              <a:r>
                <a:rPr lang="fi-FI" sz="2400" dirty="0" smtClean="0"/>
                <a:t/>
              </a:r>
              <a:br>
                <a:rPr lang="fi-FI" sz="2400" dirty="0" smtClean="0"/>
              </a:br>
              <a:r>
                <a:rPr lang="fi-FI" sz="2400" dirty="0" err="1" smtClean="0"/>
                <a:t>Based</a:t>
              </a:r>
              <a:r>
                <a:rPr lang="fi-FI" sz="2400" dirty="0" smtClean="0"/>
                <a:t/>
              </a:r>
              <a:br>
                <a:rPr lang="fi-FI" sz="2400" dirty="0" smtClean="0"/>
              </a:br>
              <a:r>
                <a:rPr lang="fi-FI" sz="2400" dirty="0" err="1" smtClean="0"/>
                <a:t>Billing</a:t>
              </a:r>
              <a:endParaRPr lang="fi-FI" sz="2400" dirty="0"/>
            </a:p>
          </p:txBody>
        </p:sp>
        <p:sp>
          <p:nvSpPr>
            <p:cNvPr id="10" name="Pentagon 9"/>
            <p:cNvSpPr/>
            <p:nvPr/>
          </p:nvSpPr>
          <p:spPr>
            <a:xfrm>
              <a:off x="1500166" y="2143115"/>
              <a:ext cx="1714512" cy="2143140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108000" tIns="0" rIns="0" bIns="0" rtlCol="0" anchor="ctr"/>
            <a:lstStyle/>
            <a:p>
              <a:r>
                <a:rPr lang="fi-FI" sz="2400" dirty="0" smtClean="0"/>
                <a:t>Auto-</a:t>
              </a:r>
            </a:p>
            <a:p>
              <a:r>
                <a:rPr lang="fi-FI" sz="2400" dirty="0" err="1" smtClean="0"/>
                <a:t>mated</a:t>
              </a:r>
              <a:r>
                <a:rPr lang="fi-FI" sz="2400" dirty="0" smtClean="0"/>
                <a:t/>
              </a:r>
              <a:br>
                <a:rPr lang="fi-FI" sz="2400" dirty="0" smtClean="0"/>
              </a:br>
              <a:r>
                <a:rPr lang="fi-FI" sz="2400" dirty="0" err="1" smtClean="0"/>
                <a:t>Manage-</a:t>
              </a:r>
              <a:endParaRPr lang="fi-FI" sz="2400" dirty="0" smtClean="0"/>
            </a:p>
            <a:p>
              <a:r>
                <a:rPr lang="fi-FI" sz="2400" dirty="0" err="1" smtClean="0"/>
                <a:t>ment</a:t>
              </a:r>
              <a:endParaRPr lang="fi-FI" sz="2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928926" y="2250272"/>
              <a:ext cx="3286148" cy="192882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fi-FI" sz="2400" dirty="0" smtClean="0"/>
                <a:t>Cloud Applications</a:t>
              </a:r>
              <a:endParaRPr lang="fi-FI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lvl="0"/>
            <a:r>
              <a:rPr lang="en-US" dirty="0" smtClean="0"/>
              <a:t>Azure Platform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 bwMode="auto">
          <a:xfrm rot="10800000">
            <a:off x="-1834990" y="1433944"/>
            <a:ext cx="12813979" cy="75552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4" name="Rectangle 63"/>
          <p:cNvSpPr/>
          <p:nvPr/>
        </p:nvSpPr>
        <p:spPr bwMode="auto">
          <a:xfrm rot="10800000">
            <a:off x="-1834990" y="5701731"/>
            <a:ext cx="12813979" cy="75552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25912" y="1630335"/>
            <a:ext cx="2092176" cy="4247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Web and clouds</a:t>
            </a:r>
          </a:p>
        </p:txBody>
      </p:sp>
      <p:grpSp>
        <p:nvGrpSpPr>
          <p:cNvPr id="5" name="Group 131"/>
          <p:cNvGrpSpPr/>
          <p:nvPr/>
        </p:nvGrpSpPr>
        <p:grpSpPr>
          <a:xfrm>
            <a:off x="6090071" y="1549124"/>
            <a:ext cx="2284486" cy="431857"/>
            <a:chOff x="7478352" y="1549124"/>
            <a:chExt cx="3045189" cy="431857"/>
          </a:xfrm>
        </p:grpSpPr>
        <p:pic>
          <p:nvPicPr>
            <p:cNvPr id="1026" name="Picture 2" descr="E:\RESOURCES\DVD_ART36\Artwork_Imagery\Icons - Illustrations\Internet Clouds web\cloud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78352" y="1549124"/>
              <a:ext cx="930828" cy="392795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8352143" y="1642427"/>
              <a:ext cx="2171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Third party cloud</a:t>
              </a:r>
            </a:p>
          </p:txBody>
        </p:sp>
      </p:grpSp>
      <p:grpSp>
        <p:nvGrpSpPr>
          <p:cNvPr id="6" name="Group 130"/>
          <p:cNvGrpSpPr/>
          <p:nvPr/>
        </p:nvGrpSpPr>
        <p:grpSpPr>
          <a:xfrm>
            <a:off x="1101613" y="1592318"/>
            <a:ext cx="1966134" cy="388664"/>
            <a:chOff x="1985002" y="1592317"/>
            <a:chExt cx="2620828" cy="388664"/>
          </a:xfrm>
        </p:grpSpPr>
        <p:pic>
          <p:nvPicPr>
            <p:cNvPr id="1027" name="Picture 3" descr="E:\RESOURCES\DVD_ART36\Artwork_Imagery\Icons - Illustrations\_ MSN ICONS\web page internet scree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1194" y="1592317"/>
              <a:ext cx="444636" cy="386561"/>
            </a:xfrm>
            <a:prstGeom prst="rect">
              <a:avLst/>
            </a:prstGeom>
            <a:noFill/>
          </p:spPr>
        </p:pic>
        <p:sp>
          <p:nvSpPr>
            <p:cNvPr id="71" name="TextBox 70"/>
            <p:cNvSpPr txBox="1"/>
            <p:nvPr/>
          </p:nvSpPr>
          <p:spPr>
            <a:xfrm>
              <a:off x="1985002" y="1642427"/>
              <a:ext cx="21849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Web applications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701311" y="5898122"/>
            <a:ext cx="1754006" cy="4247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spc="-50" dirty="0" smtClean="0">
                <a:gradFill flip="none" rotWithShape="1">
                  <a:gsLst>
                    <a:gs pos="52000">
                      <a:srgbClr val="FFFFFF"/>
                    </a:gs>
                    <a:gs pos="83000">
                      <a:srgbClr val="2E95EA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2E95EA">
                      <a:alpha val="40000"/>
                    </a:srgbClr>
                  </a:glow>
                  <a:outerShdw blurRad="304800" algn="ctr" rotWithShape="0">
                    <a:srgbClr val="2E1400"/>
                  </a:outerShdw>
                </a:effectLst>
                <a:latin typeface="+mj-lt"/>
              </a:rPr>
              <a:t>On-premises</a:t>
            </a:r>
          </a:p>
        </p:txBody>
      </p:sp>
      <p:grpSp>
        <p:nvGrpSpPr>
          <p:cNvPr id="7" name="Group 129"/>
          <p:cNvGrpSpPr/>
          <p:nvPr/>
        </p:nvGrpSpPr>
        <p:grpSpPr>
          <a:xfrm>
            <a:off x="5970133" y="5820726"/>
            <a:ext cx="2380266" cy="428042"/>
            <a:chOff x="7343248" y="5820726"/>
            <a:chExt cx="3172862" cy="428042"/>
          </a:xfrm>
        </p:grpSpPr>
        <p:sp>
          <p:nvSpPr>
            <p:cNvPr id="74" name="TextBox 73"/>
            <p:cNvSpPr txBox="1"/>
            <p:nvPr/>
          </p:nvSpPr>
          <p:spPr>
            <a:xfrm>
              <a:off x="7831885" y="5910214"/>
              <a:ext cx="2684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On-premises systems</a:t>
              </a:r>
            </a:p>
          </p:txBody>
        </p:sp>
        <p:pic>
          <p:nvPicPr>
            <p:cNvPr id="75" name="Picture 2" descr="E:\RESOURCES\DVD_ART36\Artwork_Imagery\Icons - Illustrations\_ VIRTUALIZATION ICONS\Application Virtual Web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343248" y="5820726"/>
              <a:ext cx="461259" cy="3896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128"/>
          <p:cNvGrpSpPr/>
          <p:nvPr/>
        </p:nvGrpSpPr>
        <p:grpSpPr>
          <a:xfrm>
            <a:off x="713091" y="5799024"/>
            <a:ext cx="2473407" cy="449744"/>
            <a:chOff x="1594252" y="5799024"/>
            <a:chExt cx="3297018" cy="449744"/>
          </a:xfrm>
        </p:grpSpPr>
        <p:sp>
          <p:nvSpPr>
            <p:cNvPr id="73" name="TextBox 72"/>
            <p:cNvSpPr txBox="1"/>
            <p:nvPr/>
          </p:nvSpPr>
          <p:spPr>
            <a:xfrm>
              <a:off x="1594252" y="5910214"/>
              <a:ext cx="2897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Composite applications</a:t>
              </a:r>
            </a:p>
          </p:txBody>
        </p:sp>
        <p:pic>
          <p:nvPicPr>
            <p:cNvPr id="76" name="Picture 7" descr="D:\Resource DVD 35\DVD_ART35\Artwork_Imagery\Icons - Illustrations\_XML ICONS\Generic Application App screen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508966" y="5799024"/>
              <a:ext cx="382304" cy="420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104"/>
          <p:cNvGrpSpPr/>
          <p:nvPr/>
        </p:nvGrpSpPr>
        <p:grpSpPr>
          <a:xfrm>
            <a:off x="100532" y="2811195"/>
            <a:ext cx="8942936" cy="2268806"/>
            <a:chOff x="134007" y="2811195"/>
            <a:chExt cx="11920810" cy="2268806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34007" y="2811195"/>
              <a:ext cx="11920810" cy="2268806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chemeClr val="bg1">
                  <a:alpha val="1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203419" y="3004423"/>
              <a:ext cx="3781987" cy="188235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rightRoom" dir="t"/>
            </a:scene3d>
            <a:sp3d contourW="25400" prstMaterial="powder">
              <a:bevelT w="38100" h="12700"/>
              <a:contourClr>
                <a:schemeClr val="bg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80842" y="3004423"/>
              <a:ext cx="3781987" cy="188235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rightRoom" dir="t"/>
            </a:scene3d>
            <a:sp3d contourW="25400" prstMaterial="powder">
              <a:bevelT w="38100" h="12700"/>
              <a:contourClr>
                <a:schemeClr val="bg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8125995" y="3004423"/>
              <a:ext cx="3781987" cy="188235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rightRoom" dir="t"/>
            </a:scene3d>
            <a:sp3d contourW="25400" prstMaterial="powder">
              <a:bevelT w="38100" h="12700"/>
              <a:contourClr>
                <a:schemeClr val="bg2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pic>
          <p:nvPicPr>
            <p:cNvPr id="67" name="Picture 3" descr="D:\AA - Microsoft\Events DVD 35\DVD_ART35\Logos\Azure Services Platform\Windows Azure\Windows Azure logo bl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15592" y="3268194"/>
              <a:ext cx="3286002" cy="394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Picture 132" descr="SQLAzurelogo_BlkTex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3145" y="3043026"/>
              <a:ext cx="2794911" cy="645148"/>
            </a:xfrm>
            <a:prstGeom prst="rect">
              <a:avLst/>
            </a:prstGeom>
          </p:spPr>
        </p:pic>
        <p:grpSp>
          <p:nvGrpSpPr>
            <p:cNvPr id="10" name="Group 134"/>
            <p:cNvGrpSpPr/>
            <p:nvPr/>
          </p:nvGrpSpPr>
          <p:grpSpPr>
            <a:xfrm>
              <a:off x="862056" y="4102202"/>
              <a:ext cx="177712" cy="393082"/>
              <a:chOff x="403899" y="4105841"/>
              <a:chExt cx="2666667" cy="5898448"/>
            </a:xfrm>
          </p:grpSpPr>
          <p:pic>
            <p:nvPicPr>
              <p:cNvPr id="85" name="Picture 5" descr="E:\RESOURCES\PPT Resources\RESOURCE DVD 35\Artwork_Imagery\Icons - Illustrations\_XML ICONS\Binary Code document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403899" y="4290003"/>
                <a:ext cx="2666667" cy="571428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" name="Group 133"/>
              <p:cNvGrpSpPr/>
              <p:nvPr/>
            </p:nvGrpSpPr>
            <p:grpSpPr>
              <a:xfrm>
                <a:off x="625029" y="4105841"/>
                <a:ext cx="2021982" cy="5504317"/>
                <a:chOff x="417212" y="4268006"/>
                <a:chExt cx="772570" cy="2103120"/>
              </a:xfrm>
            </p:grpSpPr>
            <p:pic>
              <p:nvPicPr>
                <p:cNvPr id="91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 bwMode="auto">
                <a:xfrm>
                  <a:off x="417212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 bwMode="auto">
                <a:xfrm>
                  <a:off x="417212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 bwMode="auto">
                <a:xfrm>
                  <a:off x="417212" y="4268006"/>
                  <a:ext cx="769620" cy="21031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Picture 8" descr="E:\RESOURCES\DVD_ART36\Artwork_Imagery\Icons - Illustrations\Innovation - ideas\binary code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 bwMode="auto">
                <a:xfrm>
                  <a:off x="417212" y="4268012"/>
                  <a:ext cx="772570" cy="15938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45" name="TextBox 144"/>
            <p:cNvSpPr txBox="1"/>
            <p:nvPr/>
          </p:nvSpPr>
          <p:spPr>
            <a:xfrm>
              <a:off x="401545" y="4461457"/>
              <a:ext cx="109873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Compute</a:t>
              </a:r>
            </a:p>
          </p:txBody>
        </p:sp>
        <p:pic>
          <p:nvPicPr>
            <p:cNvPr id="79" name="Picture 2" descr="D:\Resource DVD 35\DVD_ART35\Artwork_Imagery\Icons - Illustrations\_WINDOWS SERVER ICONS\Media\Media 3.25 Floppy Disk.pn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844975" y="4154899"/>
              <a:ext cx="290883" cy="215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TextBox 145"/>
            <p:cNvSpPr txBox="1"/>
            <p:nvPr/>
          </p:nvSpPr>
          <p:spPr>
            <a:xfrm>
              <a:off x="1502604" y="4461457"/>
              <a:ext cx="97479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Storage</a:t>
              </a:r>
            </a:p>
          </p:txBody>
        </p:sp>
        <p:grpSp>
          <p:nvGrpSpPr>
            <p:cNvPr id="12" name="Group 140"/>
            <p:cNvGrpSpPr/>
            <p:nvPr/>
          </p:nvGrpSpPr>
          <p:grpSpPr>
            <a:xfrm>
              <a:off x="2928005" y="4141657"/>
              <a:ext cx="504865" cy="280176"/>
              <a:chOff x="-274333" y="3980455"/>
              <a:chExt cx="1108513" cy="615171"/>
            </a:xfrm>
          </p:grpSpPr>
          <p:pic>
            <p:nvPicPr>
              <p:cNvPr id="142" name="Picture 5" descr="C:\Work\Katmai Marketing\PAG_icon library\PAG_icon library\stocks line graph chart icon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314110" y="4037000"/>
                <a:ext cx="520070" cy="39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Picture 2" descr="C:\Work\Katmai Marketing\PAG_icon library\PAG_icon library\Database blue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-56190" y="3980455"/>
                <a:ext cx="511257" cy="6151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Picture 3" descr="C:\Work\Katmai Marketing\PAG_icon library\PAG_icon library\Security Threat Detected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-274333" y="4042638"/>
                <a:ext cx="547444" cy="472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7" name="TextBox 146"/>
            <p:cNvSpPr txBox="1"/>
            <p:nvPr/>
          </p:nvSpPr>
          <p:spPr>
            <a:xfrm>
              <a:off x="2439168" y="4461457"/>
              <a:ext cx="14812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Management</a:t>
              </a:r>
            </a:p>
          </p:txBody>
        </p:sp>
        <p:pic>
          <p:nvPicPr>
            <p:cNvPr id="4" name="Picture 3" descr="E:\RESOURCES\DVD_ART36\Artwork_Imagery\Icons - Illustrations\_ XML ICONS\Database 4 blu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84749" y="4122960"/>
              <a:ext cx="432170" cy="264981"/>
            </a:xfrm>
            <a:prstGeom prst="rect">
              <a:avLst/>
            </a:prstGeom>
            <a:noFill/>
          </p:spPr>
        </p:pic>
        <p:sp>
          <p:nvSpPr>
            <p:cNvPr id="148" name="TextBox 147"/>
            <p:cNvSpPr txBox="1"/>
            <p:nvPr/>
          </p:nvSpPr>
          <p:spPr>
            <a:xfrm>
              <a:off x="6101949" y="4461457"/>
              <a:ext cx="14812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Management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586485" y="4461457"/>
              <a:ext cx="16285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Relational data</a:t>
              </a:r>
            </a:p>
          </p:txBody>
        </p:sp>
        <p:pic>
          <p:nvPicPr>
            <p:cNvPr id="125" name="Picture 3" descr="D:\Resource DVD 35\DVD_ART35\Artwork_Imagery\Icons - Illustrations\_XML ICONS\Message Bus network connection.png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8543553" y="4188702"/>
              <a:ext cx="407237" cy="165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TextBox 149"/>
            <p:cNvSpPr txBox="1"/>
            <p:nvPr/>
          </p:nvSpPr>
          <p:spPr>
            <a:xfrm>
              <a:off x="8044369" y="4461457"/>
              <a:ext cx="14042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Connectivity</a:t>
              </a:r>
            </a:p>
          </p:txBody>
        </p:sp>
        <p:pic>
          <p:nvPicPr>
            <p:cNvPr id="124" name="Picture 2" descr="D:\AA - Microsoft\Events DVD 35\DVD_ART35\Artwork_Imagery\Icons - Illustrations\_XML ICONS\XML web services icon open end.png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9801642" y="4131533"/>
              <a:ext cx="349060" cy="249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TextBox 150"/>
            <p:cNvSpPr txBox="1"/>
            <p:nvPr/>
          </p:nvSpPr>
          <p:spPr>
            <a:xfrm>
              <a:off x="9359146" y="4357694"/>
              <a:ext cx="12333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Inter-</a:t>
              </a:r>
              <a:b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</a:br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operability</a:t>
              </a:r>
            </a:p>
          </p:txBody>
        </p:sp>
        <p:pic>
          <p:nvPicPr>
            <p:cNvPr id="122" name="Picture 121" descr="hand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29879" y="4145331"/>
              <a:ext cx="257640" cy="230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TextBox 151"/>
            <p:cNvSpPr txBox="1"/>
            <p:nvPr/>
          </p:nvSpPr>
          <p:spPr>
            <a:xfrm>
              <a:off x="10807716" y="4357694"/>
              <a:ext cx="9000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Access</a:t>
              </a:r>
              <a:b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</a:br>
              <a:r>
                <a:rPr lang="en-US" sz="13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control</a:t>
              </a:r>
            </a:p>
          </p:txBody>
        </p:sp>
        <p:pic>
          <p:nvPicPr>
            <p:cNvPr id="1029" name="Picture 5" descr="E:\RESOURCES\PPT Resources\RESOURCE DVD 35\Artwork_Imagery\Shapes\Arrows\Blue Gradient Collection\arrow 0 blue arrow double headed 1-6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612726" y="3786190"/>
              <a:ext cx="1053064" cy="417005"/>
            </a:xfrm>
            <a:prstGeom prst="rect">
              <a:avLst/>
            </a:prstGeom>
            <a:noFill/>
          </p:spPr>
        </p:pic>
        <p:pic>
          <p:nvPicPr>
            <p:cNvPr id="86" name="Picture 5" descr="E:\RESOURCES\PPT Resources\RESOURCE DVD 35\Artwork_Imagery\Shapes\Arrows\Blue Gradient Collection\arrow 0 blue arrow double headed 1-6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535302" y="3786190"/>
              <a:ext cx="1053064" cy="417005"/>
            </a:xfrm>
            <a:prstGeom prst="rect">
              <a:avLst/>
            </a:prstGeom>
            <a:noFill/>
          </p:spPr>
        </p:pic>
        <p:grpSp>
          <p:nvGrpSpPr>
            <p:cNvPr id="13" name="Group 65"/>
            <p:cNvGrpSpPr/>
            <p:nvPr/>
          </p:nvGrpSpPr>
          <p:grpSpPr>
            <a:xfrm>
              <a:off x="6590786" y="4141657"/>
              <a:ext cx="504865" cy="280176"/>
              <a:chOff x="-274333" y="3980455"/>
              <a:chExt cx="1108513" cy="615171"/>
            </a:xfrm>
          </p:grpSpPr>
          <p:pic>
            <p:nvPicPr>
              <p:cNvPr id="68" name="Picture 5" descr="C:\Work\Katmai Marketing\PAG_icon library\PAG_icon library\stocks line graph chart icon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314110" y="4036995"/>
                <a:ext cx="520070" cy="396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Picture 2" descr="C:\Work\Katmai Marketing\PAG_icon library\PAG_icon library\Database blue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-56190" y="3980455"/>
                <a:ext cx="511257" cy="6151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3" descr="C:\Work\Katmai Marketing\PAG_icon library\PAG_icon library\Security Threat Detected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-274333" y="4042638"/>
                <a:ext cx="547445" cy="472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" name="Group 104"/>
          <p:cNvGrpSpPr/>
          <p:nvPr/>
        </p:nvGrpSpPr>
        <p:grpSpPr>
          <a:xfrm>
            <a:off x="687538" y="2056614"/>
            <a:ext cx="7768923" cy="737518"/>
            <a:chOff x="-4929188" y="2951163"/>
            <a:chExt cx="3884613" cy="2055812"/>
          </a:xfrm>
          <a:effectLst>
            <a:outerShdw blurRad="63500" algn="ctr" rotWithShape="0">
              <a:schemeClr val="tx2">
                <a:alpha val="40000"/>
              </a:schemeClr>
            </a:outerShdw>
          </a:effectLst>
        </p:grpSpPr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-4929188" y="2951163"/>
              <a:ext cx="1960563" cy="205581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1" y="314"/>
                </a:cxn>
                <a:cxn ang="0">
                  <a:pos x="432" y="548"/>
                </a:cxn>
              </a:cxnLst>
              <a:rect l="0" t="0" r="r" b="b"/>
              <a:pathLst>
                <a:path w="523" h="548">
                  <a:moveTo>
                    <a:pt x="30" y="0"/>
                  </a:moveTo>
                  <a:cubicBezTo>
                    <a:pt x="30" y="0"/>
                    <a:pt x="0" y="146"/>
                    <a:pt x="261" y="314"/>
                  </a:cubicBezTo>
                  <a:cubicBezTo>
                    <a:pt x="523" y="481"/>
                    <a:pt x="432" y="548"/>
                    <a:pt x="432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-4700588" y="2951163"/>
              <a:ext cx="1728788" cy="20558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0" y="314"/>
                </a:cxn>
                <a:cxn ang="0">
                  <a:pos x="382" y="548"/>
                </a:cxn>
              </a:cxnLst>
              <a:rect l="0" t="0" r="r" b="b"/>
              <a:pathLst>
                <a:path w="461" h="548">
                  <a:moveTo>
                    <a:pt x="26" y="0"/>
                  </a:moveTo>
                  <a:cubicBezTo>
                    <a:pt x="26" y="0"/>
                    <a:pt x="0" y="146"/>
                    <a:pt x="230" y="314"/>
                  </a:cubicBezTo>
                  <a:cubicBezTo>
                    <a:pt x="461" y="481"/>
                    <a:pt x="382" y="548"/>
                    <a:pt x="382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-4471988" y="2951163"/>
              <a:ext cx="1497013" cy="205581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0" y="314"/>
                </a:cxn>
                <a:cxn ang="0">
                  <a:pos x="331" y="548"/>
                </a:cxn>
              </a:cxnLst>
              <a:rect l="0" t="0" r="r" b="b"/>
              <a:pathLst>
                <a:path w="399" h="548">
                  <a:moveTo>
                    <a:pt x="23" y="0"/>
                  </a:moveTo>
                  <a:cubicBezTo>
                    <a:pt x="23" y="0"/>
                    <a:pt x="0" y="146"/>
                    <a:pt x="200" y="314"/>
                  </a:cubicBezTo>
                  <a:cubicBezTo>
                    <a:pt x="399" y="481"/>
                    <a:pt x="331" y="548"/>
                    <a:pt x="331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-4243388" y="2951163"/>
              <a:ext cx="1268413" cy="20558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69" y="314"/>
                </a:cxn>
                <a:cxn ang="0">
                  <a:pos x="280" y="548"/>
                </a:cxn>
              </a:cxnLst>
              <a:rect l="0" t="0" r="r" b="b"/>
              <a:pathLst>
                <a:path w="338" h="548">
                  <a:moveTo>
                    <a:pt x="19" y="0"/>
                  </a:moveTo>
                  <a:cubicBezTo>
                    <a:pt x="19" y="0"/>
                    <a:pt x="0" y="146"/>
                    <a:pt x="169" y="314"/>
                  </a:cubicBezTo>
                  <a:cubicBezTo>
                    <a:pt x="338" y="481"/>
                    <a:pt x="280" y="548"/>
                    <a:pt x="280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-4013200" y="2951163"/>
              <a:ext cx="1033463" cy="20558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8" y="314"/>
                </a:cxn>
                <a:cxn ang="0">
                  <a:pos x="229" y="548"/>
                </a:cxn>
              </a:cxnLst>
              <a:rect l="0" t="0" r="r" b="b"/>
              <a:pathLst>
                <a:path w="276" h="548">
                  <a:moveTo>
                    <a:pt x="16" y="0"/>
                  </a:moveTo>
                  <a:cubicBezTo>
                    <a:pt x="16" y="0"/>
                    <a:pt x="0" y="146"/>
                    <a:pt x="138" y="314"/>
                  </a:cubicBezTo>
                  <a:cubicBezTo>
                    <a:pt x="276" y="481"/>
                    <a:pt x="229" y="548"/>
                    <a:pt x="229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-3784600" y="2951163"/>
              <a:ext cx="804863" cy="20558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7" y="314"/>
                </a:cxn>
                <a:cxn ang="0">
                  <a:pos x="178" y="548"/>
                </a:cxn>
              </a:cxnLst>
              <a:rect l="0" t="0" r="r" b="b"/>
              <a:pathLst>
                <a:path w="215" h="548">
                  <a:moveTo>
                    <a:pt x="12" y="0"/>
                  </a:moveTo>
                  <a:cubicBezTo>
                    <a:pt x="12" y="0"/>
                    <a:pt x="0" y="146"/>
                    <a:pt x="107" y="314"/>
                  </a:cubicBezTo>
                  <a:cubicBezTo>
                    <a:pt x="215" y="481"/>
                    <a:pt x="178" y="548"/>
                    <a:pt x="178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-3556000" y="2951163"/>
              <a:ext cx="573088" cy="20558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6" y="314"/>
                </a:cxn>
                <a:cxn ang="0">
                  <a:pos x="127" y="548"/>
                </a:cxn>
              </a:cxnLst>
              <a:rect l="0" t="0" r="r" b="b"/>
              <a:pathLst>
                <a:path w="153" h="548">
                  <a:moveTo>
                    <a:pt x="8" y="0"/>
                  </a:moveTo>
                  <a:cubicBezTo>
                    <a:pt x="8" y="0"/>
                    <a:pt x="0" y="146"/>
                    <a:pt x="76" y="314"/>
                  </a:cubicBezTo>
                  <a:cubicBezTo>
                    <a:pt x="153" y="481"/>
                    <a:pt x="127" y="548"/>
                    <a:pt x="127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-3327400" y="2951163"/>
              <a:ext cx="344488" cy="20558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6" y="314"/>
                </a:cxn>
                <a:cxn ang="0">
                  <a:pos x="76" y="548"/>
                </a:cxn>
              </a:cxnLst>
              <a:rect l="0" t="0" r="r" b="b"/>
              <a:pathLst>
                <a:path w="92" h="548">
                  <a:moveTo>
                    <a:pt x="5" y="0"/>
                  </a:moveTo>
                  <a:cubicBezTo>
                    <a:pt x="5" y="0"/>
                    <a:pt x="0" y="146"/>
                    <a:pt x="46" y="314"/>
                  </a:cubicBezTo>
                  <a:cubicBezTo>
                    <a:pt x="92" y="481"/>
                    <a:pt x="76" y="548"/>
                    <a:pt x="76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-3098800" y="2951163"/>
              <a:ext cx="112713" cy="2055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14"/>
                </a:cxn>
                <a:cxn ang="0">
                  <a:pos x="25" y="548"/>
                </a:cxn>
              </a:cxnLst>
              <a:rect l="0" t="0" r="r" b="b"/>
              <a:pathLst>
                <a:path w="30" h="548">
                  <a:moveTo>
                    <a:pt x="1" y="0"/>
                  </a:moveTo>
                  <a:cubicBezTo>
                    <a:pt x="1" y="0"/>
                    <a:pt x="0" y="146"/>
                    <a:pt x="15" y="314"/>
                  </a:cubicBezTo>
                  <a:cubicBezTo>
                    <a:pt x="30" y="481"/>
                    <a:pt x="25" y="548"/>
                    <a:pt x="25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-2986088" y="2951163"/>
              <a:ext cx="112713" cy="205581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5" y="314"/>
                </a:cxn>
                <a:cxn ang="0">
                  <a:pos x="5" y="548"/>
                </a:cxn>
              </a:cxnLst>
              <a:rect l="0" t="0" r="r" b="b"/>
              <a:pathLst>
                <a:path w="30" h="548">
                  <a:moveTo>
                    <a:pt x="29" y="0"/>
                  </a:moveTo>
                  <a:cubicBezTo>
                    <a:pt x="29" y="0"/>
                    <a:pt x="30" y="146"/>
                    <a:pt x="15" y="314"/>
                  </a:cubicBezTo>
                  <a:cubicBezTo>
                    <a:pt x="0" y="481"/>
                    <a:pt x="5" y="548"/>
                    <a:pt x="5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-2990850" y="2951163"/>
              <a:ext cx="346075" cy="205581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46" y="314"/>
                </a:cxn>
                <a:cxn ang="0">
                  <a:pos x="16" y="548"/>
                </a:cxn>
              </a:cxnLst>
              <a:rect l="0" t="0" r="r" b="b"/>
              <a:pathLst>
                <a:path w="92" h="548">
                  <a:moveTo>
                    <a:pt x="87" y="0"/>
                  </a:moveTo>
                  <a:cubicBezTo>
                    <a:pt x="87" y="0"/>
                    <a:pt x="92" y="146"/>
                    <a:pt x="46" y="314"/>
                  </a:cubicBezTo>
                  <a:cubicBezTo>
                    <a:pt x="0" y="481"/>
                    <a:pt x="16" y="548"/>
                    <a:pt x="16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-2990850" y="2951163"/>
              <a:ext cx="574675" cy="2055812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77" y="314"/>
                </a:cxn>
                <a:cxn ang="0">
                  <a:pos x="26" y="548"/>
                </a:cxn>
              </a:cxnLst>
              <a:rect l="0" t="0" r="r" b="b"/>
              <a:pathLst>
                <a:path w="153" h="548">
                  <a:moveTo>
                    <a:pt x="145" y="0"/>
                  </a:moveTo>
                  <a:cubicBezTo>
                    <a:pt x="145" y="0"/>
                    <a:pt x="153" y="146"/>
                    <a:pt x="77" y="314"/>
                  </a:cubicBezTo>
                  <a:cubicBezTo>
                    <a:pt x="0" y="481"/>
                    <a:pt x="26" y="548"/>
                    <a:pt x="26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-2994025" y="2951163"/>
              <a:ext cx="806450" cy="2055812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108" y="314"/>
                </a:cxn>
                <a:cxn ang="0">
                  <a:pos x="37" y="548"/>
                </a:cxn>
              </a:cxnLst>
              <a:rect l="0" t="0" r="r" b="b"/>
              <a:pathLst>
                <a:path w="215" h="548">
                  <a:moveTo>
                    <a:pt x="203" y="0"/>
                  </a:moveTo>
                  <a:cubicBezTo>
                    <a:pt x="203" y="0"/>
                    <a:pt x="215" y="146"/>
                    <a:pt x="108" y="314"/>
                  </a:cubicBezTo>
                  <a:cubicBezTo>
                    <a:pt x="0" y="481"/>
                    <a:pt x="37" y="548"/>
                    <a:pt x="37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-2994025" y="2951163"/>
              <a:ext cx="1035050" cy="205581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138" y="314"/>
                </a:cxn>
                <a:cxn ang="0">
                  <a:pos x="47" y="548"/>
                </a:cxn>
              </a:cxnLst>
              <a:rect l="0" t="0" r="r" b="b"/>
              <a:pathLst>
                <a:path w="276" h="548">
                  <a:moveTo>
                    <a:pt x="260" y="0"/>
                  </a:moveTo>
                  <a:cubicBezTo>
                    <a:pt x="260" y="0"/>
                    <a:pt x="276" y="146"/>
                    <a:pt x="138" y="314"/>
                  </a:cubicBezTo>
                  <a:cubicBezTo>
                    <a:pt x="0" y="481"/>
                    <a:pt x="47" y="548"/>
                    <a:pt x="47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-2997200" y="2951163"/>
              <a:ext cx="1266825" cy="2055812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169" y="314"/>
                </a:cxn>
                <a:cxn ang="0">
                  <a:pos x="58" y="548"/>
                </a:cxn>
              </a:cxnLst>
              <a:rect l="0" t="0" r="r" b="b"/>
              <a:pathLst>
                <a:path w="338" h="548">
                  <a:moveTo>
                    <a:pt x="319" y="0"/>
                  </a:moveTo>
                  <a:cubicBezTo>
                    <a:pt x="319" y="0"/>
                    <a:pt x="338" y="146"/>
                    <a:pt x="169" y="314"/>
                  </a:cubicBezTo>
                  <a:cubicBezTo>
                    <a:pt x="0" y="481"/>
                    <a:pt x="58" y="548"/>
                    <a:pt x="58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-2997200" y="2951163"/>
              <a:ext cx="1495425" cy="20558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199" y="314"/>
                </a:cxn>
                <a:cxn ang="0">
                  <a:pos x="68" y="548"/>
                </a:cxn>
              </a:cxnLst>
              <a:rect l="0" t="0" r="r" b="b"/>
              <a:pathLst>
                <a:path w="399" h="548">
                  <a:moveTo>
                    <a:pt x="376" y="0"/>
                  </a:moveTo>
                  <a:cubicBezTo>
                    <a:pt x="376" y="0"/>
                    <a:pt x="399" y="146"/>
                    <a:pt x="199" y="314"/>
                  </a:cubicBezTo>
                  <a:cubicBezTo>
                    <a:pt x="0" y="481"/>
                    <a:pt x="68" y="548"/>
                    <a:pt x="68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-3001963" y="2951163"/>
              <a:ext cx="1728788" cy="2055812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231" y="314"/>
                </a:cxn>
                <a:cxn ang="0">
                  <a:pos x="79" y="548"/>
                </a:cxn>
              </a:cxnLst>
              <a:rect l="0" t="0" r="r" b="b"/>
              <a:pathLst>
                <a:path w="461" h="548">
                  <a:moveTo>
                    <a:pt x="435" y="0"/>
                  </a:moveTo>
                  <a:cubicBezTo>
                    <a:pt x="435" y="0"/>
                    <a:pt x="461" y="146"/>
                    <a:pt x="231" y="314"/>
                  </a:cubicBezTo>
                  <a:cubicBezTo>
                    <a:pt x="0" y="481"/>
                    <a:pt x="79" y="548"/>
                    <a:pt x="79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-3005138" y="2951163"/>
              <a:ext cx="1960563" cy="2055812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262" y="314"/>
                </a:cxn>
                <a:cxn ang="0">
                  <a:pos x="91" y="548"/>
                </a:cxn>
              </a:cxnLst>
              <a:rect l="0" t="0" r="r" b="b"/>
              <a:pathLst>
                <a:path w="523" h="548">
                  <a:moveTo>
                    <a:pt x="493" y="0"/>
                  </a:moveTo>
                  <a:cubicBezTo>
                    <a:pt x="493" y="0"/>
                    <a:pt x="523" y="146"/>
                    <a:pt x="262" y="314"/>
                  </a:cubicBezTo>
                  <a:cubicBezTo>
                    <a:pt x="0" y="481"/>
                    <a:pt x="91" y="548"/>
                    <a:pt x="91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05"/>
          <p:cNvGrpSpPr/>
          <p:nvPr/>
        </p:nvGrpSpPr>
        <p:grpSpPr>
          <a:xfrm flipV="1">
            <a:off x="687538" y="5092266"/>
            <a:ext cx="7768923" cy="737518"/>
            <a:chOff x="-4929188" y="2951163"/>
            <a:chExt cx="3884613" cy="2055812"/>
          </a:xfrm>
          <a:effectLst>
            <a:outerShdw blurRad="63500" algn="ctr" rotWithShape="0">
              <a:schemeClr val="tx2">
                <a:alpha val="40000"/>
              </a:schemeClr>
            </a:outerShdw>
          </a:effectLst>
        </p:grpSpPr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-4929188" y="2951163"/>
              <a:ext cx="1960563" cy="205581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1" y="314"/>
                </a:cxn>
                <a:cxn ang="0">
                  <a:pos x="432" y="548"/>
                </a:cxn>
              </a:cxnLst>
              <a:rect l="0" t="0" r="r" b="b"/>
              <a:pathLst>
                <a:path w="523" h="548">
                  <a:moveTo>
                    <a:pt x="30" y="0"/>
                  </a:moveTo>
                  <a:cubicBezTo>
                    <a:pt x="30" y="0"/>
                    <a:pt x="0" y="146"/>
                    <a:pt x="261" y="314"/>
                  </a:cubicBezTo>
                  <a:cubicBezTo>
                    <a:pt x="523" y="481"/>
                    <a:pt x="432" y="548"/>
                    <a:pt x="432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-4700588" y="2951163"/>
              <a:ext cx="1728788" cy="20558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0" y="314"/>
                </a:cxn>
                <a:cxn ang="0">
                  <a:pos x="382" y="548"/>
                </a:cxn>
              </a:cxnLst>
              <a:rect l="0" t="0" r="r" b="b"/>
              <a:pathLst>
                <a:path w="461" h="548">
                  <a:moveTo>
                    <a:pt x="26" y="0"/>
                  </a:moveTo>
                  <a:cubicBezTo>
                    <a:pt x="26" y="0"/>
                    <a:pt x="0" y="146"/>
                    <a:pt x="230" y="314"/>
                  </a:cubicBezTo>
                  <a:cubicBezTo>
                    <a:pt x="461" y="481"/>
                    <a:pt x="382" y="548"/>
                    <a:pt x="382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-4471988" y="2951163"/>
              <a:ext cx="1497013" cy="205581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0" y="314"/>
                </a:cxn>
                <a:cxn ang="0">
                  <a:pos x="331" y="548"/>
                </a:cxn>
              </a:cxnLst>
              <a:rect l="0" t="0" r="r" b="b"/>
              <a:pathLst>
                <a:path w="399" h="548">
                  <a:moveTo>
                    <a:pt x="23" y="0"/>
                  </a:moveTo>
                  <a:cubicBezTo>
                    <a:pt x="23" y="0"/>
                    <a:pt x="0" y="146"/>
                    <a:pt x="200" y="314"/>
                  </a:cubicBezTo>
                  <a:cubicBezTo>
                    <a:pt x="399" y="481"/>
                    <a:pt x="331" y="548"/>
                    <a:pt x="331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-4243388" y="2951163"/>
              <a:ext cx="1268413" cy="20558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69" y="314"/>
                </a:cxn>
                <a:cxn ang="0">
                  <a:pos x="280" y="548"/>
                </a:cxn>
              </a:cxnLst>
              <a:rect l="0" t="0" r="r" b="b"/>
              <a:pathLst>
                <a:path w="338" h="548">
                  <a:moveTo>
                    <a:pt x="19" y="0"/>
                  </a:moveTo>
                  <a:cubicBezTo>
                    <a:pt x="19" y="0"/>
                    <a:pt x="0" y="146"/>
                    <a:pt x="169" y="314"/>
                  </a:cubicBezTo>
                  <a:cubicBezTo>
                    <a:pt x="338" y="481"/>
                    <a:pt x="280" y="548"/>
                    <a:pt x="280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-4013200" y="2951163"/>
              <a:ext cx="1033463" cy="20558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8" y="314"/>
                </a:cxn>
                <a:cxn ang="0">
                  <a:pos x="229" y="548"/>
                </a:cxn>
              </a:cxnLst>
              <a:rect l="0" t="0" r="r" b="b"/>
              <a:pathLst>
                <a:path w="276" h="548">
                  <a:moveTo>
                    <a:pt x="16" y="0"/>
                  </a:moveTo>
                  <a:cubicBezTo>
                    <a:pt x="16" y="0"/>
                    <a:pt x="0" y="146"/>
                    <a:pt x="138" y="314"/>
                  </a:cubicBezTo>
                  <a:cubicBezTo>
                    <a:pt x="276" y="481"/>
                    <a:pt x="229" y="548"/>
                    <a:pt x="229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-3784600" y="2951163"/>
              <a:ext cx="804863" cy="20558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7" y="314"/>
                </a:cxn>
                <a:cxn ang="0">
                  <a:pos x="178" y="548"/>
                </a:cxn>
              </a:cxnLst>
              <a:rect l="0" t="0" r="r" b="b"/>
              <a:pathLst>
                <a:path w="215" h="548">
                  <a:moveTo>
                    <a:pt x="12" y="0"/>
                  </a:moveTo>
                  <a:cubicBezTo>
                    <a:pt x="12" y="0"/>
                    <a:pt x="0" y="146"/>
                    <a:pt x="107" y="314"/>
                  </a:cubicBezTo>
                  <a:cubicBezTo>
                    <a:pt x="215" y="481"/>
                    <a:pt x="178" y="548"/>
                    <a:pt x="178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-3556000" y="2951163"/>
              <a:ext cx="573088" cy="20558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6" y="314"/>
                </a:cxn>
                <a:cxn ang="0">
                  <a:pos x="127" y="548"/>
                </a:cxn>
              </a:cxnLst>
              <a:rect l="0" t="0" r="r" b="b"/>
              <a:pathLst>
                <a:path w="153" h="548">
                  <a:moveTo>
                    <a:pt x="8" y="0"/>
                  </a:moveTo>
                  <a:cubicBezTo>
                    <a:pt x="8" y="0"/>
                    <a:pt x="0" y="146"/>
                    <a:pt x="76" y="314"/>
                  </a:cubicBezTo>
                  <a:cubicBezTo>
                    <a:pt x="153" y="481"/>
                    <a:pt x="127" y="548"/>
                    <a:pt x="127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-3327400" y="2951163"/>
              <a:ext cx="344488" cy="20558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6" y="314"/>
                </a:cxn>
                <a:cxn ang="0">
                  <a:pos x="76" y="548"/>
                </a:cxn>
              </a:cxnLst>
              <a:rect l="0" t="0" r="r" b="b"/>
              <a:pathLst>
                <a:path w="92" h="548">
                  <a:moveTo>
                    <a:pt x="5" y="0"/>
                  </a:moveTo>
                  <a:cubicBezTo>
                    <a:pt x="5" y="0"/>
                    <a:pt x="0" y="146"/>
                    <a:pt x="46" y="314"/>
                  </a:cubicBezTo>
                  <a:cubicBezTo>
                    <a:pt x="92" y="481"/>
                    <a:pt x="76" y="548"/>
                    <a:pt x="76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-3098800" y="2951163"/>
              <a:ext cx="112713" cy="20558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" y="314"/>
                </a:cxn>
                <a:cxn ang="0">
                  <a:pos x="25" y="548"/>
                </a:cxn>
              </a:cxnLst>
              <a:rect l="0" t="0" r="r" b="b"/>
              <a:pathLst>
                <a:path w="30" h="548">
                  <a:moveTo>
                    <a:pt x="1" y="0"/>
                  </a:moveTo>
                  <a:cubicBezTo>
                    <a:pt x="1" y="0"/>
                    <a:pt x="0" y="146"/>
                    <a:pt x="15" y="314"/>
                  </a:cubicBezTo>
                  <a:cubicBezTo>
                    <a:pt x="30" y="481"/>
                    <a:pt x="25" y="548"/>
                    <a:pt x="25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-2986088" y="2951163"/>
              <a:ext cx="112713" cy="205581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5" y="314"/>
                </a:cxn>
                <a:cxn ang="0">
                  <a:pos x="5" y="548"/>
                </a:cxn>
              </a:cxnLst>
              <a:rect l="0" t="0" r="r" b="b"/>
              <a:pathLst>
                <a:path w="30" h="548">
                  <a:moveTo>
                    <a:pt x="29" y="0"/>
                  </a:moveTo>
                  <a:cubicBezTo>
                    <a:pt x="29" y="0"/>
                    <a:pt x="30" y="146"/>
                    <a:pt x="15" y="314"/>
                  </a:cubicBezTo>
                  <a:cubicBezTo>
                    <a:pt x="0" y="481"/>
                    <a:pt x="5" y="548"/>
                    <a:pt x="5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-2990850" y="2951163"/>
              <a:ext cx="346075" cy="205581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46" y="314"/>
                </a:cxn>
                <a:cxn ang="0">
                  <a:pos x="16" y="548"/>
                </a:cxn>
              </a:cxnLst>
              <a:rect l="0" t="0" r="r" b="b"/>
              <a:pathLst>
                <a:path w="92" h="548">
                  <a:moveTo>
                    <a:pt x="87" y="0"/>
                  </a:moveTo>
                  <a:cubicBezTo>
                    <a:pt x="87" y="0"/>
                    <a:pt x="92" y="146"/>
                    <a:pt x="46" y="314"/>
                  </a:cubicBezTo>
                  <a:cubicBezTo>
                    <a:pt x="0" y="481"/>
                    <a:pt x="16" y="548"/>
                    <a:pt x="16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-2990850" y="2951163"/>
              <a:ext cx="574675" cy="2055812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77" y="314"/>
                </a:cxn>
                <a:cxn ang="0">
                  <a:pos x="26" y="548"/>
                </a:cxn>
              </a:cxnLst>
              <a:rect l="0" t="0" r="r" b="b"/>
              <a:pathLst>
                <a:path w="153" h="548">
                  <a:moveTo>
                    <a:pt x="145" y="0"/>
                  </a:moveTo>
                  <a:cubicBezTo>
                    <a:pt x="145" y="0"/>
                    <a:pt x="153" y="146"/>
                    <a:pt x="77" y="314"/>
                  </a:cubicBezTo>
                  <a:cubicBezTo>
                    <a:pt x="0" y="481"/>
                    <a:pt x="26" y="548"/>
                    <a:pt x="26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-2994025" y="2951163"/>
              <a:ext cx="806450" cy="2055812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108" y="314"/>
                </a:cxn>
                <a:cxn ang="0">
                  <a:pos x="37" y="548"/>
                </a:cxn>
              </a:cxnLst>
              <a:rect l="0" t="0" r="r" b="b"/>
              <a:pathLst>
                <a:path w="215" h="548">
                  <a:moveTo>
                    <a:pt x="203" y="0"/>
                  </a:moveTo>
                  <a:cubicBezTo>
                    <a:pt x="203" y="0"/>
                    <a:pt x="215" y="146"/>
                    <a:pt x="108" y="314"/>
                  </a:cubicBezTo>
                  <a:cubicBezTo>
                    <a:pt x="0" y="481"/>
                    <a:pt x="37" y="548"/>
                    <a:pt x="37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-2994025" y="2951163"/>
              <a:ext cx="1035050" cy="2055812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138" y="314"/>
                </a:cxn>
                <a:cxn ang="0">
                  <a:pos x="47" y="548"/>
                </a:cxn>
              </a:cxnLst>
              <a:rect l="0" t="0" r="r" b="b"/>
              <a:pathLst>
                <a:path w="276" h="548">
                  <a:moveTo>
                    <a:pt x="260" y="0"/>
                  </a:moveTo>
                  <a:cubicBezTo>
                    <a:pt x="260" y="0"/>
                    <a:pt x="276" y="146"/>
                    <a:pt x="138" y="314"/>
                  </a:cubicBezTo>
                  <a:cubicBezTo>
                    <a:pt x="0" y="481"/>
                    <a:pt x="47" y="548"/>
                    <a:pt x="47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-2997200" y="2951163"/>
              <a:ext cx="1266825" cy="2055812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169" y="314"/>
                </a:cxn>
                <a:cxn ang="0">
                  <a:pos x="58" y="548"/>
                </a:cxn>
              </a:cxnLst>
              <a:rect l="0" t="0" r="r" b="b"/>
              <a:pathLst>
                <a:path w="338" h="548">
                  <a:moveTo>
                    <a:pt x="319" y="0"/>
                  </a:moveTo>
                  <a:cubicBezTo>
                    <a:pt x="319" y="0"/>
                    <a:pt x="338" y="146"/>
                    <a:pt x="169" y="314"/>
                  </a:cubicBezTo>
                  <a:cubicBezTo>
                    <a:pt x="0" y="481"/>
                    <a:pt x="58" y="548"/>
                    <a:pt x="58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-2997200" y="2951163"/>
              <a:ext cx="1495425" cy="20558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199" y="314"/>
                </a:cxn>
                <a:cxn ang="0">
                  <a:pos x="68" y="548"/>
                </a:cxn>
              </a:cxnLst>
              <a:rect l="0" t="0" r="r" b="b"/>
              <a:pathLst>
                <a:path w="399" h="548">
                  <a:moveTo>
                    <a:pt x="376" y="0"/>
                  </a:moveTo>
                  <a:cubicBezTo>
                    <a:pt x="376" y="0"/>
                    <a:pt x="399" y="146"/>
                    <a:pt x="199" y="314"/>
                  </a:cubicBezTo>
                  <a:cubicBezTo>
                    <a:pt x="0" y="481"/>
                    <a:pt x="68" y="548"/>
                    <a:pt x="68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-3001963" y="2951163"/>
              <a:ext cx="1728788" cy="2055812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231" y="314"/>
                </a:cxn>
                <a:cxn ang="0">
                  <a:pos x="79" y="548"/>
                </a:cxn>
              </a:cxnLst>
              <a:rect l="0" t="0" r="r" b="b"/>
              <a:pathLst>
                <a:path w="461" h="548">
                  <a:moveTo>
                    <a:pt x="435" y="0"/>
                  </a:moveTo>
                  <a:cubicBezTo>
                    <a:pt x="435" y="0"/>
                    <a:pt x="461" y="146"/>
                    <a:pt x="231" y="314"/>
                  </a:cubicBezTo>
                  <a:cubicBezTo>
                    <a:pt x="0" y="481"/>
                    <a:pt x="79" y="548"/>
                    <a:pt x="79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-3005138" y="2951163"/>
              <a:ext cx="1960563" cy="2055812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262" y="314"/>
                </a:cxn>
                <a:cxn ang="0">
                  <a:pos x="91" y="548"/>
                </a:cxn>
              </a:cxnLst>
              <a:rect l="0" t="0" r="r" b="b"/>
              <a:pathLst>
                <a:path w="523" h="548">
                  <a:moveTo>
                    <a:pt x="493" y="0"/>
                  </a:moveTo>
                  <a:cubicBezTo>
                    <a:pt x="493" y="0"/>
                    <a:pt x="523" y="146"/>
                    <a:pt x="262" y="314"/>
                  </a:cubicBezTo>
                  <a:cubicBezTo>
                    <a:pt x="0" y="481"/>
                    <a:pt x="91" y="548"/>
                    <a:pt x="91" y="548"/>
                  </a:cubicBezTo>
                </a:path>
              </a:pathLst>
            </a:custGeom>
            <a:noFill/>
            <a:ln w="9" cap="flat">
              <a:gradFill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2">
                      <a:alpha val="50000"/>
                    </a:schemeClr>
                  </a:gs>
                  <a:gs pos="100000">
                    <a:schemeClr val="tx2">
                      <a:alpha val="10000"/>
                    </a:schemeClr>
                  </a:gs>
                </a:gsLst>
                <a:lin ang="5400000" scaled="0"/>
              </a:gra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0" name="Freeform 6"/>
          <p:cNvSpPr>
            <a:spLocks/>
          </p:cNvSpPr>
          <p:nvPr/>
        </p:nvSpPr>
        <p:spPr bwMode="auto">
          <a:xfrm>
            <a:off x="799782" y="2241450"/>
            <a:ext cx="7583110" cy="473170"/>
          </a:xfrm>
          <a:custGeom>
            <a:avLst/>
            <a:gdLst/>
            <a:ahLst/>
            <a:cxnLst>
              <a:cxn ang="0">
                <a:pos x="1092" y="302"/>
              </a:cxn>
              <a:cxn ang="0">
                <a:pos x="0" y="302"/>
              </a:cxn>
            </a:cxnLst>
            <a:rect l="0" t="0" r="r" b="b"/>
            <a:pathLst>
              <a:path w="1092" h="302">
                <a:moveTo>
                  <a:pt x="1092" y="302"/>
                </a:moveTo>
                <a:cubicBezTo>
                  <a:pt x="790" y="0"/>
                  <a:pt x="302" y="0"/>
                  <a:pt x="0" y="302"/>
                </a:cubicBezTo>
              </a:path>
            </a:pathLst>
          </a:custGeom>
          <a:noFill/>
          <a:ln w="38100" cap="flat">
            <a:gradFill>
              <a:gsLst>
                <a:gs pos="0">
                  <a:srgbClr val="FFFFFF"/>
                </a:gs>
                <a:gs pos="50000">
                  <a:srgbClr val="FFFFFF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ffectLst>
            <a:outerShdw blurRad="63500" algn="ctr" rotWithShape="0">
              <a:srgbClr val="FFFFFF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6893738" y="1678770"/>
            <a:ext cx="1214443" cy="428627"/>
          </a:xfrm>
          <a:prstGeom prst="line">
            <a:avLst/>
          </a:prstGeom>
          <a:noFill/>
          <a:ln w="38100" cap="flat">
            <a:gradFill>
              <a:gsLst>
                <a:gs pos="0">
                  <a:srgbClr val="FFFFFF"/>
                </a:gs>
                <a:gs pos="50000">
                  <a:srgbClr val="FFFFFF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prstDash val="solid"/>
            <a:miter lim="800000"/>
            <a:headEnd/>
            <a:tailEnd/>
          </a:ln>
          <a:effectLst>
            <a:outerShdw blurRad="63500" algn="ctr" rotWithShape="0">
              <a:srgbClr val="FFFFFF">
                <a:alpha val="40000"/>
              </a:srgbClr>
            </a:outerShdw>
          </a:effectLst>
        </p:spPr>
      </p:cxnSp>
      <p:grpSp>
        <p:nvGrpSpPr>
          <p:cNvPr id="16" name="Group 134"/>
          <p:cNvGrpSpPr/>
          <p:nvPr/>
        </p:nvGrpSpPr>
        <p:grpSpPr>
          <a:xfrm>
            <a:off x="5870259" y="-24"/>
            <a:ext cx="3345211" cy="1471750"/>
            <a:chOff x="6790248" y="7191803"/>
            <a:chExt cx="4459119" cy="1471750"/>
          </a:xfrm>
        </p:grpSpPr>
        <p:sp>
          <p:nvSpPr>
            <p:cNvPr id="96" name="Rounded Rectangle 95"/>
            <p:cNvSpPr/>
            <p:nvPr/>
          </p:nvSpPr>
          <p:spPr bwMode="auto">
            <a:xfrm>
              <a:off x="6790248" y="7191803"/>
              <a:ext cx="4415028" cy="147175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chemeClr val="bg1">
                  <a:alpha val="1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Segoe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864279" y="7329737"/>
              <a:ext cx="3385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Kozuka Gothic Pro B" pitchFamily="34" charset="-128"/>
                  <a:ea typeface="Kozuka Gothic Pro B" pitchFamily="34" charset="-128"/>
                </a:rPr>
                <a:t>Developer Experience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68802" y="7579260"/>
              <a:ext cx="3318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</a:rPr>
                <a:t>Use existing skills and tools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7099220" y="8005771"/>
              <a:ext cx="1828800" cy="523623"/>
            </a:xfrm>
            <a:prstGeom prst="rect">
              <a:avLst/>
            </a:prstGeom>
            <a:solidFill>
              <a:schemeClr val="accent6">
                <a:lumMod val="50000"/>
                <a:alpha val="50000"/>
              </a:schemeClr>
            </a:soli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chemeClr val="bg1">
                  <a:alpha val="1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9067505" y="8005771"/>
              <a:ext cx="1828800" cy="523623"/>
            </a:xfrm>
            <a:prstGeom prst="rect">
              <a:avLst/>
            </a:prstGeom>
            <a:solidFill>
              <a:schemeClr val="accent6">
                <a:lumMod val="50000"/>
                <a:alpha val="50000"/>
              </a:schemeClr>
            </a:soli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  <a:effectLst>
              <a:outerShdw blurRad="63500" sx="101000" sy="101000" algn="ctr" rotWithShape="0">
                <a:schemeClr val="bg1">
                  <a:alpha val="15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contourClr>
                <a:schemeClr val="accent2">
                  <a:lumMod val="40000"/>
                  <a:lumOff val="6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369504" y="8036750"/>
              <a:ext cx="1224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63" rtl="0"/>
              <a:r>
                <a:rPr lang="en-US" sz="1200" kern="1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+mn-ea"/>
                  <a:cs typeface="+mn-cs"/>
                </a:rPr>
                <a:t>Third party</a:t>
              </a:r>
              <a:br>
                <a:rPr lang="en-US" sz="1200" kern="1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+mn-ea"/>
                  <a:cs typeface="+mn-cs"/>
                </a:rPr>
              </a:br>
              <a:r>
                <a:rPr lang="en-US" sz="1200" kern="1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+mn-ea"/>
                  <a:cs typeface="+mn-cs"/>
                </a:rPr>
                <a:t>languages</a:t>
              </a:r>
              <a:endParaRPr lang="en-US" sz="1200" kern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Semibold" pitchFamily="34" charset="0"/>
                <a:ea typeface="+mn-ea"/>
                <a:cs typeface="+mn-cs"/>
              </a:endParaRPr>
            </a:p>
          </p:txBody>
        </p:sp>
        <p:pic>
          <p:nvPicPr>
            <p:cNvPr id="134" name="Picture 14" descr="E:\RESOURCES\DVD_ART36\Logos\Visual Studio\Visual Studio (generic)\Visual Studio (generic) -r h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238682" y="8144454"/>
              <a:ext cx="1549995" cy="183928"/>
            </a:xfrm>
            <a:prstGeom prst="rect">
              <a:avLst/>
            </a:prstGeom>
            <a:noFill/>
          </p:spPr>
        </p:pic>
      </p:grpSp>
      <p:pic>
        <p:nvPicPr>
          <p:cNvPr id="105" name="Picture 104" descr="WinAzure_AppFabric_h_rgb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143636" y="3214686"/>
            <a:ext cx="2857520" cy="547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381000" y="4259188"/>
            <a:ext cx="1684416" cy="1684412"/>
            <a:chOff x="3579274" y="3627421"/>
            <a:chExt cx="1822116" cy="1822112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579274" y="3627421"/>
              <a:ext cx="1822116" cy="1822112"/>
            </a:xfrm>
            <a:prstGeom prst="ellipse">
              <a:avLst/>
            </a:prstGeom>
            <a:gradFill flip="none" rotWithShape="1">
              <a:gsLst>
                <a:gs pos="14000">
                  <a:srgbClr val="FFFFFF"/>
                </a:gs>
                <a:gs pos="50000">
                  <a:srgbClr val="000000">
                    <a:alpha val="0"/>
                  </a:srgbClr>
                </a:gs>
                <a:gs pos="74000">
                  <a:srgbClr val="000000">
                    <a:alpha val="50000"/>
                  </a:srgbClr>
                </a:gs>
                <a:gs pos="90000">
                  <a:srgbClr val="FFFFFF">
                    <a:alpha val="4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76200" cmpd="sng">
              <a:solidFill>
                <a:srgbClr val="FFFFFF">
                  <a:alpha val="50000"/>
                </a:srgbClr>
              </a:solidFill>
              <a:headEnd type="none" w="med" len="med"/>
              <a:tailEnd type="none" w="med" len="med"/>
            </a:ln>
            <a:effectLst>
              <a:outerShdw blurRad="304800" sx="103000" sy="103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508000" h="1270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9" name="Picture 28" descr="C:\Program Files\Microsoft Resource DVD Artwork\DVD_ART\BoxShots_Logos\Microsoft .NET - NET\Microsoft .NET logo 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2131" y="3962842"/>
              <a:ext cx="1260986" cy="664548"/>
            </a:xfrm>
            <a:prstGeom prst="rect">
              <a:avLst/>
            </a:prstGeom>
            <a:noFill/>
          </p:spPr>
        </p:pic>
        <p:pic>
          <p:nvPicPr>
            <p:cNvPr id="30" name="Picture 3" descr="\\eventsql\dvd\Online_ART\DVD_ART34\Logos\Microsoft .NET Framework - NET\NET framework logo white vert.png"/>
            <p:cNvPicPr>
              <a:picLocks noChangeAspect="1" noChangeArrowheads="1"/>
            </p:cNvPicPr>
            <p:nvPr/>
          </p:nvPicPr>
          <p:blipFill>
            <a:blip r:embed="rId4" cstate="print"/>
            <a:srcRect l="4407" t="56555"/>
            <a:stretch>
              <a:fillRect/>
            </a:stretch>
          </p:blipFill>
          <p:spPr bwMode="auto">
            <a:xfrm>
              <a:off x="3818069" y="4727216"/>
              <a:ext cx="1408381" cy="260997"/>
            </a:xfrm>
            <a:prstGeom prst="rect">
              <a:avLst/>
            </a:prstGeom>
            <a:noFill/>
          </p:spPr>
        </p:pic>
      </p:grpSp>
      <p:sp>
        <p:nvSpPr>
          <p:cNvPr id="41" name="Freeform 28"/>
          <p:cNvSpPr>
            <a:spLocks noChangeAspect="1"/>
          </p:cNvSpPr>
          <p:nvPr/>
        </p:nvSpPr>
        <p:spPr bwMode="auto">
          <a:xfrm rot="17333896">
            <a:off x="4986941" y="3048885"/>
            <a:ext cx="3109039" cy="2060809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 noChangeAspect="1"/>
          </p:cNvSpPr>
          <p:nvPr/>
        </p:nvSpPr>
        <p:spPr bwMode="auto">
          <a:xfrm rot="13714494" flipV="1">
            <a:off x="1357868" y="3020355"/>
            <a:ext cx="2919429" cy="2089626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4" descr="C:\Program Files\Microsoft Resource DVD Artwork\DVD_ART\Artwork_Imagery\Shapes and Graphics\Internet Cloud\cloud 1.png"/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586303" y="1196398"/>
            <a:ext cx="7565603" cy="2805586"/>
          </a:xfrm>
          <a:prstGeom prst="ellipse">
            <a:avLst/>
          </a:prstGeom>
          <a:noFill/>
        </p:spPr>
      </p:pic>
      <p:pic>
        <p:nvPicPr>
          <p:cNvPr id="48" name="Picture 47" descr="Rubh_white.png"/>
          <p:cNvPicPr>
            <a:picLocks noChangeAspect="1"/>
          </p:cNvPicPr>
          <p:nvPr/>
        </p:nvPicPr>
        <p:blipFill>
          <a:blip r:embed="rId6" cstate="print"/>
          <a:srcRect l="18200" b="32178"/>
          <a:stretch>
            <a:fillRect/>
          </a:stretch>
        </p:blipFill>
        <p:spPr>
          <a:xfrm>
            <a:off x="4020402" y="4377338"/>
            <a:ext cx="1300957" cy="1322992"/>
          </a:xfrm>
          <a:prstGeom prst="rect">
            <a:avLst/>
          </a:prstGeom>
          <a:effectLst>
            <a:outerShdw blurRad="127000" dist="50800" dir="5760000" algn="ctr" rotWithShape="0">
              <a:schemeClr val="tx1"/>
            </a:outerShdw>
          </a:effectLst>
        </p:spPr>
      </p:pic>
      <p:pic>
        <p:nvPicPr>
          <p:cNvPr id="49" name="Picture 2" descr="http://www.protenus.com/Portals/0/java%20logo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2994389" y="3836671"/>
            <a:ext cx="851107" cy="1583270"/>
          </a:xfrm>
          <a:prstGeom prst="rect">
            <a:avLst/>
          </a:prstGeom>
          <a:noFill/>
        </p:spPr>
      </p:pic>
      <p:pic>
        <p:nvPicPr>
          <p:cNvPr id="50" name="Picture 49" descr="python.png"/>
          <p:cNvPicPr>
            <a:picLocks noChangeAspect="1"/>
          </p:cNvPicPr>
          <p:nvPr/>
        </p:nvPicPr>
        <p:blipFill>
          <a:blip r:embed="rId8" cstate="print">
            <a:lum bright="100000"/>
          </a:blip>
          <a:stretch>
            <a:fillRect/>
          </a:stretch>
        </p:blipFill>
        <p:spPr>
          <a:xfrm>
            <a:off x="2158355" y="5831561"/>
            <a:ext cx="2411321" cy="747368"/>
          </a:xfrm>
          <a:prstGeom prst="rect">
            <a:avLst/>
          </a:prstGeom>
        </p:spPr>
      </p:pic>
      <p:pic>
        <p:nvPicPr>
          <p:cNvPr id="51" name="Picture 4" descr="http://neowide.com/images/neowide/http:__www.sizlopedia.com_wp-content_uploads_php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4302" y="4548249"/>
            <a:ext cx="1522283" cy="805174"/>
          </a:xfrm>
          <a:prstGeom prst="rect">
            <a:avLst/>
          </a:prstGeom>
          <a:noFill/>
        </p:spPr>
      </p:pic>
      <p:sp>
        <p:nvSpPr>
          <p:cNvPr id="57" name="Freeform 28"/>
          <p:cNvSpPr>
            <a:spLocks noChangeAspect="1"/>
          </p:cNvSpPr>
          <p:nvPr/>
        </p:nvSpPr>
        <p:spPr bwMode="auto">
          <a:xfrm rot="15923225" flipV="1">
            <a:off x="531346" y="2330288"/>
            <a:ext cx="2117585" cy="1490802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8"/>
          <p:cNvSpPr>
            <a:spLocks noChangeAspect="1"/>
          </p:cNvSpPr>
          <p:nvPr/>
        </p:nvSpPr>
        <p:spPr bwMode="auto">
          <a:xfrm rot="17836196">
            <a:off x="3543378" y="2645630"/>
            <a:ext cx="1725797" cy="1233522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8"/>
          <p:cNvSpPr>
            <a:spLocks noChangeAspect="1"/>
          </p:cNvSpPr>
          <p:nvPr/>
        </p:nvSpPr>
        <p:spPr bwMode="auto">
          <a:xfrm rot="16488392">
            <a:off x="4719211" y="2654424"/>
            <a:ext cx="1879887" cy="1422231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Azure is Interoperable</a:t>
            </a:r>
            <a:endParaRPr lang="en-US" dirty="0"/>
          </a:p>
        </p:txBody>
      </p:sp>
      <p:pic>
        <p:nvPicPr>
          <p:cNvPr id="22" name="Picture 21" descr="openid-logo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93476" y="5714244"/>
            <a:ext cx="2608613" cy="870625"/>
          </a:xfrm>
          <a:prstGeom prst="rect">
            <a:avLst/>
          </a:prstGeom>
        </p:spPr>
      </p:pic>
      <p:pic>
        <p:nvPicPr>
          <p:cNvPr id="23" name="Picture 2" descr="http://www.thedebugstore.com/acatalog/Large_Eclipse_Logo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243941" y="4358246"/>
            <a:ext cx="1840679" cy="18406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4" name="Freeform 28"/>
          <p:cNvSpPr>
            <a:spLocks noChangeAspect="1"/>
          </p:cNvSpPr>
          <p:nvPr/>
        </p:nvSpPr>
        <p:spPr bwMode="auto">
          <a:xfrm rot="3665357" flipH="1">
            <a:off x="2594252" y="2719448"/>
            <a:ext cx="1489264" cy="1267436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8"/>
          <p:cNvSpPr>
            <a:spLocks noChangeAspect="1"/>
          </p:cNvSpPr>
          <p:nvPr/>
        </p:nvSpPr>
        <p:spPr bwMode="auto">
          <a:xfrm rot="17413964">
            <a:off x="6792701" y="2674597"/>
            <a:ext cx="1759170" cy="1497139"/>
          </a:xfrm>
          <a:custGeom>
            <a:avLst/>
            <a:gdLst/>
            <a:ahLst/>
            <a:cxnLst>
              <a:cxn ang="0">
                <a:pos x="29" y="2041"/>
              </a:cxn>
              <a:cxn ang="0">
                <a:pos x="2688" y="536"/>
              </a:cxn>
              <a:cxn ang="0">
                <a:pos x="2851" y="619"/>
              </a:cxn>
              <a:cxn ang="0">
                <a:pos x="2745" y="0"/>
              </a:cxn>
              <a:cxn ang="0">
                <a:pos x="2182" y="440"/>
              </a:cxn>
              <a:cxn ang="0">
                <a:pos x="2365" y="450"/>
              </a:cxn>
              <a:cxn ang="0">
                <a:pos x="0" y="2041"/>
              </a:cxn>
            </a:cxnLst>
            <a:rect l="0" t="0" r="r" b="b"/>
            <a:pathLst>
              <a:path w="2851" h="2041">
                <a:moveTo>
                  <a:pt x="29" y="2041"/>
                </a:moveTo>
                <a:cubicBezTo>
                  <a:pt x="1973" y="2041"/>
                  <a:pt x="2688" y="536"/>
                  <a:pt x="2688" y="536"/>
                </a:cubicBezTo>
                <a:cubicBezTo>
                  <a:pt x="2851" y="619"/>
                  <a:pt x="2851" y="619"/>
                  <a:pt x="2851" y="619"/>
                </a:cubicBezTo>
                <a:cubicBezTo>
                  <a:pt x="2745" y="0"/>
                  <a:pt x="2745" y="0"/>
                  <a:pt x="2745" y="0"/>
                </a:cubicBezTo>
                <a:cubicBezTo>
                  <a:pt x="2400" y="300"/>
                  <a:pt x="2182" y="440"/>
                  <a:pt x="2182" y="440"/>
                </a:cubicBezTo>
                <a:cubicBezTo>
                  <a:pt x="2365" y="450"/>
                  <a:pt x="2365" y="450"/>
                  <a:pt x="2365" y="450"/>
                </a:cubicBezTo>
                <a:cubicBezTo>
                  <a:pt x="2365" y="450"/>
                  <a:pt x="1878" y="1748"/>
                  <a:pt x="0" y="2041"/>
                </a:cubicBez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 bwMode="gray">
          <a:xfrm rot="10800000" flipH="1" flipV="1">
            <a:off x="199627" y="1315275"/>
            <a:ext cx="8738562" cy="2552700"/>
          </a:xfrm>
          <a:prstGeom prst="roundRect">
            <a:avLst>
              <a:gd name="adj" fmla="val 9720"/>
            </a:avLst>
          </a:prstGeom>
          <a:gradFill flip="none" rotWithShape="1">
            <a:gsLst>
              <a:gs pos="0">
                <a:srgbClr val="FFFFFF"/>
              </a:gs>
              <a:gs pos="7000">
                <a:srgbClr val="FFFFFF">
                  <a:alpha val="47000"/>
                </a:srgbClr>
              </a:gs>
              <a:gs pos="35000">
                <a:srgbClr val="FFFFFF">
                  <a:alpha val="2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96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1096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Segoe" pitchFamily="34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Segoe" pitchFamily="34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0" y="1838980"/>
            <a:ext cx="4005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Azure</a:t>
            </a:r>
            <a:r>
              <a:rPr lang="en-US" sz="1400" baseline="5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™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Services Platform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5914" y="298823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XML</a:t>
            </a:r>
            <a:endParaRPr lang="fi-FI" sz="24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0294" y="321468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REST</a:t>
            </a:r>
            <a:endParaRPr lang="fi-FI" sz="24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2440" y="284535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ATOM</a:t>
            </a:r>
            <a:endParaRPr lang="fi-FI" sz="24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8324" y="3214686"/>
            <a:ext cx="1871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Web Services</a:t>
            </a:r>
            <a:endParaRPr lang="fi-FI" sz="24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Launch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71463" y="5061768"/>
            <a:ext cx="6650037" cy="38779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CTP with launch feature set</a:t>
            </a:r>
          </a:p>
        </p:txBody>
      </p:sp>
      <p:sp>
        <p:nvSpPr>
          <p:cNvPr id="3" name="Notched Right Arrow 2"/>
          <p:cNvSpPr/>
          <p:nvPr/>
        </p:nvSpPr>
        <p:spPr bwMode="auto">
          <a:xfrm rot="16200000">
            <a:off x="703434" y="4864859"/>
            <a:ext cx="1322694" cy="791568"/>
          </a:xfrm>
          <a:prstGeom prst="notchedRightArrow">
            <a:avLst>
              <a:gd name="adj1" fmla="val 77397"/>
              <a:gd name="adj2" fmla="val 3150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40005" dist="22860" dir="5400000" rotWithShape="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8" name="Notched Right Arrow 7"/>
          <p:cNvSpPr/>
          <p:nvPr/>
        </p:nvSpPr>
        <p:spPr bwMode="auto">
          <a:xfrm rot="16200000">
            <a:off x="576622" y="3399431"/>
            <a:ext cx="1608162" cy="791568"/>
          </a:xfrm>
          <a:prstGeom prst="notchedRightArrow">
            <a:avLst>
              <a:gd name="adj1" fmla="val 77397"/>
              <a:gd name="adj2" fmla="val 3150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40005" dist="22860" dir="5400000" rotWithShape="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Jan</a:t>
            </a:r>
          </a:p>
        </p:txBody>
      </p:sp>
      <p:sp>
        <p:nvSpPr>
          <p:cNvPr id="9" name="Notched Right Arrow 8"/>
          <p:cNvSpPr/>
          <p:nvPr/>
        </p:nvSpPr>
        <p:spPr bwMode="auto">
          <a:xfrm rot="16200000">
            <a:off x="646567" y="1887372"/>
            <a:ext cx="1472820" cy="791568"/>
          </a:xfrm>
          <a:prstGeom prst="notchedRightArrow">
            <a:avLst>
              <a:gd name="adj1" fmla="val 77397"/>
              <a:gd name="adj2" fmla="val 3150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40005" dist="22860" dir="5400000" rotWithShape="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Feb 1</a:t>
            </a:r>
          </a:p>
        </p:txBody>
      </p:sp>
      <p:sp>
        <p:nvSpPr>
          <p:cNvPr id="16" name="Text Placeholder 14"/>
          <p:cNvSpPr txBox="1">
            <a:spLocks/>
          </p:cNvSpPr>
          <p:nvPr/>
        </p:nvSpPr>
        <p:spPr>
          <a:xfrm>
            <a:off x="1970268" y="3609877"/>
            <a:ext cx="6649234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marR="0" lvl="0" indent="-4603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3D69B"/>
              </a:buClr>
              <a:buSzPct val="90000"/>
              <a:buFont typeface="Segoe UI" pitchFamily="34" charset="0"/>
              <a:buChar char="&gt;"/>
              <a:tabLst/>
              <a:defRPr/>
            </a:pPr>
            <a:r>
              <a:rPr lang="en-US" sz="2800" noProof="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Commercial platform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14"/>
          <p:cNvSpPr txBox="1">
            <a:spLocks/>
          </p:cNvSpPr>
          <p:nvPr/>
        </p:nvSpPr>
        <p:spPr>
          <a:xfrm>
            <a:off x="1968293" y="2111116"/>
            <a:ext cx="6649234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marR="0" lvl="0" indent="-4603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3D69B"/>
              </a:buClr>
              <a:buSzPct val="90000"/>
              <a:buFont typeface="Segoe UI" pitchFamily="34" charset="0"/>
              <a:buChar char="&gt;"/>
              <a:tabLst/>
              <a:defRPr/>
            </a:pPr>
            <a:r>
              <a:rPr lang="en-US" sz="28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P</a:t>
            </a:r>
            <a:r>
              <a:rPr lang="en-US" sz="2800" noProof="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aid usage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" grpId="0" animBg="1"/>
      <p:bldP spid="8" grpId="0" animBg="1"/>
      <p:bldP spid="9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gitial direct.bmp"/>
          <p:cNvPicPr>
            <a:picLocks noChangeAspect="1"/>
          </p:cNvPicPr>
          <p:nvPr/>
        </p:nvPicPr>
        <p:blipFill>
          <a:blip r:embed="rId2" cstate="screen"/>
          <a:srcRect l="-12933" t="-12347" r="-10225" b="-20987"/>
          <a:stretch>
            <a:fillRect/>
          </a:stretch>
        </p:blipFill>
        <p:spPr>
          <a:xfrm>
            <a:off x="3903885" y="1667222"/>
            <a:ext cx="1671639" cy="485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Momentum</a:t>
            </a:r>
            <a:endParaRPr lang="en-US" dirty="0"/>
          </a:p>
        </p:txBody>
      </p:sp>
      <p:pic>
        <p:nvPicPr>
          <p:cNvPr id="26" name="Picture 25" descr="EMC Conchango"/>
          <p:cNvPicPr>
            <a:picLocks noChangeAspect="1" noChangeArrowheads="1"/>
          </p:cNvPicPr>
          <p:nvPr/>
        </p:nvPicPr>
        <p:blipFill>
          <a:blip r:embed="rId3" cstate="screen"/>
          <a:srcRect l="-4503" t="-23697" r="-733" b="-10353"/>
          <a:stretch>
            <a:fillRect/>
          </a:stretch>
        </p:blipFill>
        <p:spPr bwMode="auto">
          <a:xfrm>
            <a:off x="285720" y="1357298"/>
            <a:ext cx="1208862" cy="33708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31" name="Picture 2" descr="NeoGeo Logo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716435" y="4544615"/>
            <a:ext cx="1075851" cy="45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6" descr="Bluehoo Logo"/>
          <p:cNvPicPr>
            <a:picLocks noChangeAspect="1" noChangeArrowheads="1"/>
          </p:cNvPicPr>
          <p:nvPr/>
        </p:nvPicPr>
        <p:blipFill>
          <a:blip r:embed="rId5" cstate="screen"/>
          <a:srcRect l="-6998" t="-17343" r="-6574" b="-19233"/>
          <a:stretch>
            <a:fillRect/>
          </a:stretch>
        </p:blipFill>
        <p:spPr bwMode="auto">
          <a:xfrm>
            <a:off x="3476402" y="1267619"/>
            <a:ext cx="1003345" cy="33094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36" name="Picture 12" descr="Open Text Logo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2353464" y="2249118"/>
            <a:ext cx="855522" cy="4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327200" y="5671442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eduify</a:t>
            </a:r>
            <a:r>
              <a:rPr lang="en-US" b="1" dirty="0" smtClean="0">
                <a:solidFill>
                  <a:schemeClr val="tx2"/>
                </a:solidFill>
              </a:rPr>
              <a:t> | </a:t>
            </a:r>
            <a:r>
              <a:rPr lang="en-US" b="1" dirty="0" smtClean="0">
                <a:solidFill>
                  <a:srgbClr val="FFFFFF"/>
                </a:solidFill>
              </a:rPr>
              <a:t>write faster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4" name="Group 51"/>
          <p:cNvGrpSpPr/>
          <p:nvPr/>
        </p:nvGrpSpPr>
        <p:grpSpPr>
          <a:xfrm>
            <a:off x="5868989" y="1323888"/>
            <a:ext cx="3387301" cy="2560778"/>
            <a:chOff x="7252765" y="2820691"/>
            <a:chExt cx="4515225" cy="2560778"/>
          </a:xfrm>
        </p:grpSpPr>
        <p:pic>
          <p:nvPicPr>
            <p:cNvPr id="49" name="Picture 2" descr="E:\RESOURCES\DVD_ART36\Artwork_Imagery\Icons - Illustrations\Newspaper headlines quotes\Istock 5254152 - Torn paper newspaper news headlines quotes 1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252765" y="2820691"/>
              <a:ext cx="4515225" cy="2560778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7264801" y="3270142"/>
              <a:ext cx="44487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7950" indent="-107950"/>
              <a: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“	... It’s become much clearer that</a:t>
              </a:r>
              <a:b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</a:br>
              <a: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Windows Azure will change the</a:t>
              </a:r>
              <a:b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</a:br>
              <a: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cloud computing landscape.”</a:t>
              </a:r>
            </a:p>
          </p:txBody>
        </p:sp>
        <p:pic>
          <p:nvPicPr>
            <p:cNvPr id="10" name="Rectangle 9223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10037000" y="4281223"/>
              <a:ext cx="1430279" cy="402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52"/>
          <p:cNvGrpSpPr/>
          <p:nvPr/>
        </p:nvGrpSpPr>
        <p:grpSpPr>
          <a:xfrm>
            <a:off x="5265731" y="3539563"/>
            <a:ext cx="3449673" cy="2560778"/>
            <a:chOff x="7284025" y="2773801"/>
            <a:chExt cx="4598366" cy="2560778"/>
          </a:xfrm>
        </p:grpSpPr>
        <p:pic>
          <p:nvPicPr>
            <p:cNvPr id="54" name="Picture 2" descr="E:\RESOURCES\DVD_ART36\Artwork_Imagery\Icons - Illustrations\Newspaper headlines quotes\Istock 5254152 - Torn paper newspaper news headlines quotes 1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284025" y="2773801"/>
              <a:ext cx="4515225" cy="2560778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7376734" y="3020428"/>
              <a:ext cx="45056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950" indent="-107950"/>
              <a: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“	... I think it’s a very visionary,</a:t>
              </a:r>
              <a:b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</a:br>
              <a:r>
                <a:rPr lang="en-US" sz="18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pragmatic idea... And Microsoft has delivered with incredible speed. Can anyone touch them? ”</a:t>
              </a:r>
            </a:p>
            <a:p>
              <a:pPr marL="107950" indent="-107950"/>
              <a:r>
                <a:rPr lang="en-US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	</a:t>
              </a:r>
              <a:r>
                <a:rPr lang="en-US" sz="1400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— </a:t>
              </a:r>
              <a:r>
                <a:rPr lang="en-US" sz="1400" i="1" dirty="0" smtClean="0"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</a:rPr>
                <a:t>David Smith</a:t>
              </a:r>
              <a:endParaRPr lang="en-US" sz="1800" i="1" dirty="0" smtClean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15140" y="5101541"/>
            <a:ext cx="1411875" cy="3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 descr="InfosysLogo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30678" y="1867439"/>
            <a:ext cx="855038" cy="333785"/>
          </a:xfrm>
          <a:prstGeom prst="rect">
            <a:avLst/>
          </a:prstGeom>
        </p:spPr>
      </p:pic>
      <p:pic>
        <p:nvPicPr>
          <p:cNvPr id="58" name="Picture 57" descr="Adslot_Logo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277000" y="1500555"/>
            <a:ext cx="937143" cy="417143"/>
          </a:xfrm>
          <a:prstGeom prst="rect">
            <a:avLst/>
          </a:prstGeom>
        </p:spPr>
      </p:pic>
      <p:pic>
        <p:nvPicPr>
          <p:cNvPr id="59" name="Picture 58" descr="Glympse_Logo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557787" y="2168527"/>
            <a:ext cx="1033361" cy="315495"/>
          </a:xfrm>
          <a:prstGeom prst="rect">
            <a:avLst/>
          </a:prstGeom>
        </p:spPr>
      </p:pic>
      <p:pic>
        <p:nvPicPr>
          <p:cNvPr id="61" name="Picture 60" descr="Wipro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07665" y="2619215"/>
            <a:ext cx="544115" cy="640136"/>
          </a:xfrm>
          <a:prstGeom prst="rect">
            <a:avLst/>
          </a:prstGeom>
        </p:spPr>
      </p:pic>
      <p:pic>
        <p:nvPicPr>
          <p:cNvPr id="62" name="Picture 61" descr="Avanade_Logo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464971" y="2762026"/>
            <a:ext cx="1358002" cy="43437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34827" y="3972517"/>
            <a:ext cx="2117813" cy="3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Palado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/>
          <a:srcRect l="-7563" t="-37507" r="-6775" b="-41476"/>
          <a:stretch>
            <a:fillRect/>
          </a:stretch>
        </p:blipFill>
        <p:spPr bwMode="auto">
          <a:xfrm>
            <a:off x="2690008" y="4011848"/>
            <a:ext cx="996204" cy="3210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3" name="Picture 62" descr="Epicore_Logo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026477" y="4701269"/>
            <a:ext cx="1161389" cy="201185"/>
          </a:xfrm>
          <a:prstGeom prst="rect">
            <a:avLst/>
          </a:prstGeom>
        </p:spPr>
      </p:pic>
      <p:pic>
        <p:nvPicPr>
          <p:cNvPr id="64" name="Picture 63" descr="FullArmor_Logo.pn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383484" y="5298481"/>
            <a:ext cx="1371719" cy="224048"/>
          </a:xfrm>
          <a:prstGeom prst="rect">
            <a:avLst/>
          </a:prstGeom>
        </p:spPr>
      </p:pic>
      <p:pic>
        <p:nvPicPr>
          <p:cNvPr id="65" name="Picture 64" descr="Volantis_Logo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2406739" y="6089553"/>
            <a:ext cx="1371719" cy="324641"/>
          </a:xfrm>
          <a:prstGeom prst="rect">
            <a:avLst/>
          </a:prstGeom>
        </p:spPr>
      </p:pic>
      <p:pic>
        <p:nvPicPr>
          <p:cNvPr id="66" name="Picture 65" descr="CSC_Logo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207857" y="4677716"/>
            <a:ext cx="658425" cy="434378"/>
          </a:xfrm>
          <a:prstGeom prst="rect">
            <a:avLst/>
          </a:prstGeom>
        </p:spPr>
      </p:pic>
      <p:pic>
        <p:nvPicPr>
          <p:cNvPr id="3" name="Picture 0" descr="logo_main.jp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23616" y="6240603"/>
            <a:ext cx="1344168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1184873" y="3399947"/>
            <a:ext cx="1282869" cy="4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1156662" y="5128162"/>
            <a:ext cx="1028615" cy="4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http://multimedia.3m.com/mws/mediawebserver?7777771amfi7oYv7HYv77VKzSFRuuuuT-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236992" y="2891683"/>
            <a:ext cx="798820" cy="406542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818126" y="2349336"/>
            <a:ext cx="142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v-katrih\AppData\Local\Microsoft\Windows\Temporary Internet Files\Content.Outlook\201RX9O6\SigHPD_1X_148px_gray.jpg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1785918" y="1000108"/>
            <a:ext cx="932688" cy="524637"/>
          </a:xfrm>
          <a:prstGeom prst="rect">
            <a:avLst/>
          </a:prstGeom>
          <a:noFill/>
        </p:spPr>
      </p:pic>
      <p:pic>
        <p:nvPicPr>
          <p:cNvPr id="39" name="Picture 38" descr="WestMonroe.logo.jpg"/>
          <p:cNvPicPr/>
          <p:nvPr/>
        </p:nvPicPr>
        <p:blipFill>
          <a:blip r:embed="rId2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05" t="-16089" r="-2740" b="-16523"/>
          <a:stretch>
            <a:fillRect/>
          </a:stretch>
        </p:blipFill>
        <p:spPr>
          <a:xfrm>
            <a:off x="4000496" y="5857893"/>
            <a:ext cx="2515255" cy="612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1" name="Picture 40" descr="logo.gif"/>
          <p:cNvPicPr>
            <a:picLocks noChangeAspect="1"/>
          </p:cNvPicPr>
          <p:nvPr/>
        </p:nvPicPr>
        <p:blipFill>
          <a:blip r:embed="rId29" cstate="screen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679" y="3422409"/>
            <a:ext cx="1271588" cy="67865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07/7/12/main" val="4167801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 bwMode="auto">
          <a:xfrm>
            <a:off x="2187498" y="2712075"/>
            <a:ext cx="4599667" cy="1357647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94000"/>
                </a:scheme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363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b="1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Microsoft Codename “Dallas”</a:t>
            </a:r>
            <a:r>
              <a:rPr lang="en-US" sz="2400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/>
            </a:r>
            <a:br>
              <a:rPr lang="en-US" sz="2400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400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Information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“Dallas”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Brokerage and Discovery platform </a:t>
            </a:r>
          </a:p>
          <a:p>
            <a:pPr lvl="1"/>
            <a:r>
              <a:rPr lang="en-US" dirty="0" smtClean="0"/>
              <a:t>Discover, Explore, and Use any type of content (blobs, structured, real-time web services)</a:t>
            </a:r>
          </a:p>
          <a:p>
            <a:pPr lvl="1"/>
            <a:r>
              <a:rPr lang="en-US" dirty="0" smtClean="0"/>
              <a:t>Tap into an ecosystem of global content providers</a:t>
            </a:r>
          </a:p>
          <a:p>
            <a:pPr lvl="1"/>
            <a:r>
              <a:rPr lang="en-US" dirty="0" smtClean="0"/>
              <a:t>Process &amp; analyze data</a:t>
            </a:r>
          </a:p>
          <a:p>
            <a:r>
              <a:rPr lang="en-US" dirty="0" smtClean="0"/>
              <a:t>Empowers developers of all sizes</a:t>
            </a:r>
          </a:p>
          <a:p>
            <a:r>
              <a:rPr lang="en-US" dirty="0" smtClean="0"/>
              <a:t>Built on Windows Azure and SQL Azure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Bounce&lt;/TransitionType&gt;&#10;  &lt;UniqueID&gt;0&lt;/UniqueID&gt;&#10;  &lt;ShowPreviews&gt;true&lt;/ShowPreviews&gt;&#10;  &lt;ShowReviews&gt;true&lt;/ShowReviews&gt;&#10;  &lt;SectionTemplate&gt;Template2&lt;/SectionTemplate&gt;&#10;  &lt;SectionTemplateColor&gt;&#10;    &lt;A&gt;255&lt;/A&gt;&#10;    &lt;R&gt;128&lt;/R&gt;&#10;    &lt;G&gt;128&lt;/G&gt;&#10;    &lt;B&gt;128&lt;/B&gt;&#10;    &lt;ScA&gt;1&lt;/ScA&gt;&#10;    &lt;ScR&gt;0.2158605&lt;/ScR&gt;&#10;    &lt;ScG&gt;0.2158605&lt;/ScG&gt;&#10;    &lt;ScB&gt;0.2158605&lt;/ScB&gt;&#10;  &lt;/SectionTemplateColor&gt;&#10;  &lt;SectionArrangement&gt;Simple&lt;/SectionArrangement&gt;&#10;&lt;/PresentationMetadata&gt;"/>
</p:tagLst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1447</TotalTime>
  <Words>1982</Words>
  <Application>Microsoft Office PowerPoint</Application>
  <PresentationFormat>On-screen Show (4:3)</PresentationFormat>
  <Paragraphs>578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Deluxe</vt:lpstr>
      <vt:lpstr>Microsoft Azure palvelualusta</vt:lpstr>
      <vt:lpstr>Types of Cloud Computing</vt:lpstr>
      <vt:lpstr>What is a cloud platform?</vt:lpstr>
      <vt:lpstr>Azure Platform</vt:lpstr>
      <vt:lpstr>Azure is Interoperable</vt:lpstr>
      <vt:lpstr>Commercial Launch </vt:lpstr>
      <vt:lpstr>Momentum</vt:lpstr>
      <vt:lpstr>Slide 8</vt:lpstr>
      <vt:lpstr>Introducing “Dallas”</vt:lpstr>
      <vt:lpstr>Slide 10</vt:lpstr>
      <vt:lpstr>Slide 11</vt:lpstr>
      <vt:lpstr>Slide 12</vt:lpstr>
      <vt:lpstr>Windows Azure Platform Purchasing Models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Support For Customers &amp; Partners</vt:lpstr>
      <vt:lpstr>Slide 23</vt:lpstr>
      <vt:lpstr>Slide 24</vt:lpstr>
      <vt:lpstr>Windows Azure Platform Roadmap</vt:lpstr>
      <vt:lpstr>Useful Links</vt:lpstr>
      <vt:lpstr>Useful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PasiM</dc:creator>
  <cp:lastModifiedBy>juhaniv</cp:lastModifiedBy>
  <cp:revision>138</cp:revision>
  <dcterms:created xsi:type="dcterms:W3CDTF">2009-04-14T20:23:40Z</dcterms:created>
  <dcterms:modified xsi:type="dcterms:W3CDTF">2009-12-16T05:56:20Z</dcterms:modified>
</cp:coreProperties>
</file>