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4"/>
  </p:notesMasterIdLst>
  <p:handoutMasterIdLst>
    <p:handoutMasterId r:id="rId15"/>
  </p:handoutMasterIdLst>
  <p:sldIdLst>
    <p:sldId id="264" r:id="rId2"/>
    <p:sldId id="283" r:id="rId3"/>
    <p:sldId id="304" r:id="rId4"/>
    <p:sldId id="299" r:id="rId5"/>
    <p:sldId id="312" r:id="rId6"/>
    <p:sldId id="308" r:id="rId7"/>
    <p:sldId id="300" r:id="rId8"/>
    <p:sldId id="301" r:id="rId9"/>
    <p:sldId id="311" r:id="rId10"/>
    <p:sldId id="297" r:id="rId11"/>
    <p:sldId id="295" r:id="rId12"/>
    <p:sldId id="290" r:id="rId13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5405" autoAdjust="0"/>
  </p:normalViewPr>
  <p:slideViewPr>
    <p:cSldViewPr>
      <p:cViewPr varScale="1">
        <p:scale>
          <a:sx n="85" d="100"/>
          <a:sy n="85" d="100"/>
        </p:scale>
        <p:origin x="6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4EE5-BE84-4F01-811E-83CB7EB8500F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46E2-02E9-494B-9333-68CF6FB449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27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C743-98B0-42C5-A1F1-0B01470248EA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C95CA-94C7-4A73-88DA-EEBA400B38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9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 smtClean="0"/>
              <a:t>Valitaan sisältösitoumukset: 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Ravitsemussitoumuksen voi tehdä kahdeksalla eri sisältöalueella, joihin ravitsemussuosituksissa kohdistuu keskeisiä muutostavoitteita. Nämä kaikki ovat väestön ravitsemuksen parantamisen kannalta merkittäviä tuote- tai palvelumuotoilun kohteita. Ravitsemussuositusten sisällöllisten tavoitteiden mukaisesti näitä kutsutaan sisältösitoumuksiksi.</a:t>
            </a:r>
          </a:p>
          <a:p>
            <a:pPr marL="171450" indent="-171450">
              <a:buFontTx/>
              <a:buChar char="-"/>
            </a:pPr>
            <a:endParaRPr lang="fi-FI" dirty="0" smtClean="0"/>
          </a:p>
          <a:p>
            <a:pPr marL="171450" indent="-171450">
              <a:buFontTx/>
              <a:buChar char="-"/>
            </a:pPr>
            <a:r>
              <a:rPr lang="fi-FI" dirty="0" smtClean="0"/>
              <a:t>Ravitsemussuositusten</a:t>
            </a:r>
            <a:r>
              <a:rPr lang="fi-FI" baseline="0" dirty="0" smtClean="0"/>
              <a:t> keskeiset muutostavoitteet</a:t>
            </a:r>
          </a:p>
          <a:p>
            <a:pPr marL="0" indent="0">
              <a:buFontTx/>
              <a:buNone/>
            </a:pP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Raformulaation</a:t>
            </a:r>
            <a:r>
              <a:rPr lang="fi-FI" baseline="0" dirty="0" smtClean="0"/>
              <a:t> tavoitteet suolan, rasvan laadun, lisätyn sokerin saannin vähentämiseksi</a:t>
            </a:r>
          </a:p>
          <a:p>
            <a:pPr marL="171450" indent="-171450">
              <a:buFontTx/>
              <a:buChar char="-"/>
            </a:pP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smtClean="0"/>
              <a:t>Tuotteet lapsille; tavoite: entistä terveellisempiä tuotteita lapsille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Lounaat, lautasmallin mukaiset ateriat ja ravitsemuslaadun kriteereiden käyttöön otto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Ruokaohjeet </a:t>
            </a:r>
            <a:r>
              <a:rPr lang="fi-FI" baseline="0" dirty="0" smtClean="0">
                <a:sym typeface="Wingdings" panose="05000000000000000000" pitchFamily="2" charset="2"/>
              </a:rPr>
              <a:t> tukemaan kuluttajia ja suurtalouksia toteuttamaan ruokasuosituksia käytännössä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C95CA-94C7-4A73-88DA-EEBA400B3849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39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b="1" dirty="0" smtClean="0">
                <a:effectLst/>
              </a:rPr>
              <a:t>On huomioitava, että ravitsemussitoumuksen tavoitteissa esitetyt tuotemuotoilun (</a:t>
            </a:r>
            <a:r>
              <a:rPr lang="fi-FI" b="1" dirty="0" err="1" smtClean="0">
                <a:effectLst/>
              </a:rPr>
              <a:t>reformulaation</a:t>
            </a:r>
            <a:r>
              <a:rPr lang="fi-FI" b="1" dirty="0" smtClean="0">
                <a:effectLst/>
              </a:rPr>
              <a:t>) ratkaisut eivät pääsääntöisesti täytä väiteasetuksen ravitsemus- ja terveysväitteiden käytön ehtoja. On varottava ravitsemussitoumuksesta kerrottaessa, että kuluttaja ymmärtäisi sen niin, että kyseessä olisi ravitsemus- tai terveysväite. Siksi ravitsemussitoumusta koskevaa viestiä ei voi liittää yksittäisen tuotteen tai tuoteryhmän yhteyteen. Ravitsemussitoumuksen voi esittää ainoastaan yrityksen yleisviestinnässä.</a:t>
            </a:r>
            <a:endParaRPr lang="fi-FI" dirty="0" smtClean="0">
              <a:effectLst/>
            </a:endParaRPr>
          </a:p>
          <a:p>
            <a:pPr rtl="0"/>
            <a:r>
              <a:rPr lang="fi-FI" dirty="0" smtClean="0">
                <a:effectLst/>
              </a:rPr>
              <a:t>Yritysviestinnässä ravitsemussitoumuksen tehnyt toimija voi ilmasta, että on mukana/tehnyt ravitsemussitoumuksen seuraavilla lauseilla:</a:t>
            </a:r>
          </a:p>
          <a:p>
            <a:pPr rtl="0"/>
            <a:r>
              <a:rPr lang="fi-FI" i="1" dirty="0" smtClean="0"/>
              <a:t>Oy Yritys Ab on sitoutunut parantamaan tuotteidensa ravitsemuksellista laatua [suolan/rasvan/sokerin/kasvisten/lapsille suunnattujen tuotteiden/annos- ja pakkauskokojen/aterioiden/ruokaohjeiden] osalta</a:t>
            </a:r>
            <a:r>
              <a:rPr lang="fi-FI" dirty="0" smtClean="0"/>
              <a:t>.</a:t>
            </a:r>
          </a:p>
          <a:p>
            <a:pPr rtl="0"/>
            <a:r>
              <a:rPr lang="fi-FI" i="1" dirty="0" smtClean="0"/>
              <a:t>Tuemme ravitsemussuositusten toteutumista olemalla mukana ravitsemussitoumuksessa.</a:t>
            </a:r>
            <a:endParaRPr lang="fi-FI" dirty="0" smtClean="0"/>
          </a:p>
          <a:p>
            <a:pPr rtl="0"/>
            <a:r>
              <a:rPr lang="fi-FI" i="1" dirty="0" smtClean="0"/>
              <a:t>Yrityksemme on tehnyt ravitsemussitoumuksen ja tuotamme elintarvikkeita, jotka tukevat ravitsemussuositusten mukaista syömistä.</a:t>
            </a:r>
            <a:endParaRPr lang="fi-FI" dirty="0" smtClean="0"/>
          </a:p>
          <a:p>
            <a:pPr rtl="0"/>
            <a:r>
              <a:rPr lang="fi-FI" i="1" dirty="0" smtClean="0"/>
              <a:t>Tuemme ravitsemussuositusten toteutumista. Yrityksemme on tehnyt ravitsemussitoumuksen.</a:t>
            </a:r>
            <a:endParaRPr lang="fi-FI" dirty="0" smtClean="0"/>
          </a:p>
          <a:p>
            <a:pPr rtl="0"/>
            <a:r>
              <a:rPr lang="fi-FI" i="1" dirty="0" smtClean="0"/>
              <a:t>Oy Yritys Ab on tehnyt ravitsemussitoumuksen # 001/2017 (linkki sitoumussivustolle).</a:t>
            </a:r>
            <a:endParaRPr lang="fi-FI" dirty="0" smtClean="0"/>
          </a:p>
          <a:p>
            <a:pPr rtl="0"/>
            <a:r>
              <a:rPr lang="fi-FI" i="1" dirty="0" smtClean="0"/>
              <a:t>Yrityksemme on mukana ravitsemussitoumuksessa. Jatkolause…</a:t>
            </a:r>
            <a:endParaRPr lang="fi-FI" dirty="0" smtClean="0"/>
          </a:p>
          <a:p>
            <a:pPr rtl="0"/>
            <a:r>
              <a:rPr lang="fi-FI" i="1" dirty="0" smtClean="0"/>
              <a:t>Yrityksemme on tehnyt ravitsemussitoumuksen. Jatkolause…</a:t>
            </a:r>
            <a:endParaRPr lang="fi-FI" dirty="0" smtClean="0"/>
          </a:p>
          <a:p>
            <a:pPr lvl="1" rtl="0"/>
            <a:r>
              <a:rPr lang="fi-FI" i="1" dirty="0" smtClean="0"/>
              <a:t>Jatkolausevaihtoehdot:</a:t>
            </a:r>
            <a:endParaRPr lang="fi-FI" dirty="0" smtClean="0"/>
          </a:p>
          <a:p>
            <a:pPr lvl="2" rtl="0"/>
            <a:r>
              <a:rPr lang="fi-FI" i="1" dirty="0" smtClean="0"/>
              <a:t>Tuemme kuluttajia suolan saannin vähentämisessä.</a:t>
            </a:r>
            <a:endParaRPr lang="fi-FI" dirty="0" smtClean="0"/>
          </a:p>
          <a:p>
            <a:pPr lvl="2" rtl="0"/>
            <a:r>
              <a:rPr lang="fi-FI" i="1" dirty="0" smtClean="0"/>
              <a:t>Parannamme tuotteidemme/valmistamiemme/tarjoamiemme aterioiden tai välipalojen rasvan laatua</a:t>
            </a:r>
            <a:endParaRPr lang="fi-FI" dirty="0" smtClean="0"/>
          </a:p>
          <a:p>
            <a:pPr lvl="2" rtl="0"/>
            <a:r>
              <a:rPr lang="fi-FI" i="1" dirty="0" smtClean="0"/>
              <a:t>Tuemme kuluttajia sokerin saannin vähentämisessä.</a:t>
            </a:r>
            <a:endParaRPr lang="fi-FI" dirty="0" smtClean="0"/>
          </a:p>
          <a:p>
            <a:pPr lvl="2" rtl="0"/>
            <a:r>
              <a:rPr lang="fi-FI" i="1" dirty="0" smtClean="0"/>
              <a:t>Lisäämme kasvisten osuutta tuotteissamme/valmistamissamme/ tarjoamissamme aterioissa tai välipaloissa.</a:t>
            </a:r>
            <a:endParaRPr lang="fi-FI" dirty="0" smtClean="0"/>
          </a:p>
          <a:p>
            <a:pPr lvl="2" rtl="0"/>
            <a:r>
              <a:rPr lang="fi-FI" i="1" dirty="0" smtClean="0"/>
              <a:t>Parannamme lapsille suunnattujen tuotteiden/aterioiden/välipalojen ravitsemuslaatua ja vastuullista markkinointia</a:t>
            </a:r>
            <a:endParaRPr lang="fi-FI" dirty="0" smtClean="0"/>
          </a:p>
          <a:p>
            <a:pPr lvl="2" rtl="0"/>
            <a:r>
              <a:rPr lang="fi-FI" i="1" dirty="0" smtClean="0"/>
              <a:t>Tuemme kuluttajien tavoitetta vähentää energiansaantia tuottamalla kohtuullisia annos- ja/tai pakkauskokoja.</a:t>
            </a:r>
            <a:endParaRPr lang="fi-FI" dirty="0" smtClean="0"/>
          </a:p>
          <a:p>
            <a:pPr lvl="2" rtl="0"/>
            <a:r>
              <a:rPr lang="fi-FI" i="1" dirty="0" smtClean="0"/>
              <a:t>Parannamme aterioiden ja välipalojen ravitsemuslaatua.</a:t>
            </a:r>
            <a:endParaRPr lang="fi-FI" dirty="0" smtClean="0"/>
          </a:p>
          <a:p>
            <a:pPr lvl="2" rtl="0"/>
            <a:r>
              <a:rPr lang="fi-FI" i="1" dirty="0" smtClean="0"/>
              <a:t>Parannamme ruokaohjeiden ravitsemuslaatua.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C95CA-94C7-4A73-88DA-EEBA400B3849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64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6" y="269315"/>
            <a:ext cx="734648" cy="6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28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800725" cy="581183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6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5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90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3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89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54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10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68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F79E-A73B-4750-B90D-B1AAC90CC864}" type="datetimeFigureOut">
              <a:rPr lang="fi-FI" smtClean="0"/>
              <a:pPr/>
              <a:t>8.6.2017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4C5B-726A-4B22-861A-2E11B50ADF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4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itoumus2050.f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cid:9301A358-D598-445F-B775-81943C23C028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vrn.fi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cid:9301A358-D598-445F-B775-81943C23C028" TargetMode="External"/><Relationship Id="rId3" Type="http://schemas.openxmlformats.org/officeDocument/2006/relationships/hyperlink" Target="http://www.pickpack.fi/images/Kuluttajainformaatioasetus%201169%202011.pdf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4.png"/><Relationship Id="rId4" Type="http://schemas.openxmlformats.org/officeDocument/2006/relationships/hyperlink" Target="http://eur-lex.europa.eu/legal-content/FI/TXT/PDF/?uri=CELEX:32006R1924&amp;from=F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cid:9301A358-D598-445F-B775-81943C23C0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cid:9301A358-D598-445F-B775-81943C23C0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cid:9301A358-D598-445F-B775-81943C23C0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9301A358-D598-445F-B775-81943C23C02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cid:9301A358-D598-445F-B775-81943C23C02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cid:9301A358-D598-445F-B775-81943C23C028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08912" cy="2088232"/>
          </a:xfrm>
        </p:spPr>
        <p:txBody>
          <a:bodyPr>
            <a:normAutofit fontScale="90000"/>
          </a:bodyPr>
          <a:lstStyle/>
          <a:p>
            <a:r>
              <a:rPr lang="fi-FI" altLang="fi-FI" sz="4800" b="1" dirty="0" smtClean="0">
                <a:solidFill>
                  <a:schemeClr val="accent5"/>
                </a:solidFill>
              </a:rPr>
              <a:t/>
            </a:r>
            <a:br>
              <a:rPr lang="fi-FI" altLang="fi-FI" sz="4800" b="1" dirty="0" smtClean="0">
                <a:solidFill>
                  <a:schemeClr val="accent5"/>
                </a:solidFill>
              </a:rPr>
            </a:br>
            <a:r>
              <a:rPr lang="fi-FI" altLang="fi-FI" sz="4800" b="1" dirty="0">
                <a:solidFill>
                  <a:schemeClr val="accent5"/>
                </a:solidFill>
              </a:rPr>
              <a:t/>
            </a:r>
            <a:br>
              <a:rPr lang="fi-FI" altLang="fi-FI" sz="4800" b="1" dirty="0">
                <a:solidFill>
                  <a:schemeClr val="accent5"/>
                </a:solidFill>
              </a:rPr>
            </a:br>
            <a:r>
              <a:rPr lang="fi-FI" altLang="fi-FI" sz="4800" b="1" dirty="0" smtClean="0">
                <a:solidFill>
                  <a:schemeClr val="accent5"/>
                </a:solidFill>
              </a:rPr>
              <a:t/>
            </a:r>
            <a:br>
              <a:rPr lang="fi-FI" altLang="fi-FI" sz="4800" b="1" dirty="0" smtClean="0">
                <a:solidFill>
                  <a:schemeClr val="accent5"/>
                </a:solidFill>
              </a:rPr>
            </a:br>
            <a:r>
              <a:rPr lang="fi-FI" altLang="fi-FI" sz="4800" b="1" dirty="0">
                <a:solidFill>
                  <a:schemeClr val="accent5"/>
                </a:solidFill>
              </a:rPr>
              <a:t/>
            </a:r>
            <a:br>
              <a:rPr lang="fi-FI" altLang="fi-FI" sz="4800" b="1" dirty="0">
                <a:solidFill>
                  <a:schemeClr val="accent5"/>
                </a:solidFill>
              </a:rPr>
            </a:br>
            <a:r>
              <a:rPr lang="fi-FI" altLang="fi-FI" sz="4800" b="1" dirty="0" smtClean="0">
                <a:solidFill>
                  <a:schemeClr val="accent5"/>
                </a:solidFill>
              </a:rPr>
              <a:t/>
            </a:r>
            <a:br>
              <a:rPr lang="fi-FI" altLang="fi-FI" sz="4800" b="1" dirty="0" smtClean="0">
                <a:solidFill>
                  <a:schemeClr val="accent5"/>
                </a:solidFill>
              </a:rPr>
            </a:br>
            <a:r>
              <a:rPr lang="fi-FI" altLang="fi-FI" sz="4800" b="1" dirty="0">
                <a:solidFill>
                  <a:schemeClr val="accent5"/>
                </a:solidFill>
              </a:rPr>
              <a:t/>
            </a:r>
            <a:br>
              <a:rPr lang="fi-FI" altLang="fi-FI" sz="4800" b="1" dirty="0">
                <a:solidFill>
                  <a:schemeClr val="accent5"/>
                </a:solidFill>
              </a:rPr>
            </a:br>
            <a:r>
              <a:rPr lang="fi-FI" altLang="fi-FI" sz="4800" b="1" dirty="0" smtClean="0">
                <a:solidFill>
                  <a:schemeClr val="accent5"/>
                </a:solidFill>
              </a:rPr>
              <a:t/>
            </a:r>
            <a:br>
              <a:rPr lang="fi-FI" altLang="fi-FI" sz="4800" b="1" dirty="0" smtClean="0">
                <a:solidFill>
                  <a:schemeClr val="accent5"/>
                </a:solidFill>
              </a:rPr>
            </a:br>
            <a:r>
              <a:rPr lang="fi-FI" altLang="fi-FI" sz="4800" b="1" dirty="0" smtClean="0">
                <a:solidFill>
                  <a:schemeClr val="accent5"/>
                </a:solidFill>
              </a:rPr>
              <a:t/>
            </a:r>
            <a:br>
              <a:rPr lang="fi-FI" altLang="fi-FI" sz="4800" b="1" dirty="0" smtClean="0">
                <a:solidFill>
                  <a:schemeClr val="accent5"/>
                </a:solidFill>
              </a:rPr>
            </a:br>
            <a:r>
              <a:rPr lang="fi-FI" altLang="fi-FI" sz="4800" b="1" dirty="0" smtClean="0">
                <a:solidFill>
                  <a:schemeClr val="accent5"/>
                </a:solidFill>
              </a:rPr>
              <a:t>Ravitsemussitoumus-sivuston avaaminen ja toimintamallin esittely</a:t>
            </a:r>
            <a:r>
              <a:rPr lang="fi-FI" altLang="fi-FI" sz="4800" dirty="0" smtClean="0">
                <a:solidFill>
                  <a:schemeClr val="accent5"/>
                </a:solidFill>
              </a:rPr>
              <a:t/>
            </a:r>
            <a:br>
              <a:rPr lang="fi-FI" altLang="fi-FI" sz="4800" dirty="0" smtClean="0">
                <a:solidFill>
                  <a:schemeClr val="accent5"/>
                </a:solidFill>
              </a:rPr>
            </a:br>
            <a:r>
              <a:rPr lang="fi-FI" altLang="fi-FI" sz="3100" dirty="0" smtClean="0">
                <a:solidFill>
                  <a:schemeClr val="accent5"/>
                </a:solidFill>
              </a:rPr>
              <a:t> </a:t>
            </a:r>
            <a:r>
              <a:rPr lang="fi-FI" altLang="fi-FI" sz="4800" dirty="0">
                <a:solidFill>
                  <a:schemeClr val="accent5"/>
                </a:solidFill>
              </a:rPr>
              <a:t/>
            </a:r>
            <a:br>
              <a:rPr lang="fi-FI" altLang="fi-FI" sz="4800" dirty="0">
                <a:solidFill>
                  <a:schemeClr val="accent5"/>
                </a:solidFill>
              </a:rPr>
            </a:br>
            <a:endParaRPr lang="fi-FI" sz="4400" dirty="0">
              <a:solidFill>
                <a:schemeClr val="accent5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403648" y="361541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hlinkClick r:id="rId2"/>
              </a:rPr>
              <a:t>www.sitoumus2050.fi</a:t>
            </a:r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446449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4644008" y="362644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>
                <a:hlinkClick r:id="rId4"/>
              </a:rPr>
              <a:t>www.vrn.fi</a:t>
            </a:r>
            <a:endParaRPr lang="fi-FI" sz="2400" dirty="0" smtClean="0"/>
          </a:p>
          <a:p>
            <a:pPr algn="ctr"/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2123728" y="573325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rgbClr val="0066CC"/>
                </a:solidFill>
              </a:rPr>
              <a:t>Arja Lyytikäinen, pääsihteeri </a:t>
            </a:r>
          </a:p>
          <a:p>
            <a:r>
              <a:rPr lang="fi-FI" dirty="0" smtClean="0">
                <a:solidFill>
                  <a:srgbClr val="0066CC"/>
                </a:solidFill>
              </a:rPr>
              <a:t>Valtion ravitsemusneuvottelukunta, Smolna 8.6.2017</a:t>
            </a:r>
            <a:endParaRPr lang="fi-FI" dirty="0">
              <a:solidFill>
                <a:srgbClr val="0066CC"/>
              </a:solidFill>
            </a:endParaRPr>
          </a:p>
        </p:txBody>
      </p:sp>
      <p:pic>
        <p:nvPicPr>
          <p:cNvPr id="9" name="Kuva 8" descr="cid:9301A358-D598-445F-B775-81943C23C028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7884368" y="332656"/>
            <a:ext cx="720080" cy="57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57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188641"/>
            <a:ext cx="6480720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>
                <a:solidFill>
                  <a:schemeClr val="accent5"/>
                </a:solidFill>
              </a:rPr>
              <a:t>Ravitsemussitoumuksen täytettävä peruskriteerit</a:t>
            </a: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1032" y="1124744"/>
            <a:ext cx="8533456" cy="561662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fi-FI" sz="2400" b="1" dirty="0" smtClean="0"/>
              <a:t>On tuettava Ravitsemussitoumuksen </a:t>
            </a:r>
            <a:r>
              <a:rPr lang="fi-FI" sz="2400" b="1" dirty="0"/>
              <a:t>visiota ja yleisiä </a:t>
            </a:r>
            <a:r>
              <a:rPr lang="fi-FI" sz="2400" b="1" dirty="0" smtClean="0"/>
              <a:t>tavoitteita </a:t>
            </a:r>
            <a:r>
              <a:rPr lang="fi-FI" sz="2400" b="1" dirty="0"/>
              <a:t>sekä edistettävä yhtä tai useampaa </a:t>
            </a:r>
            <a:r>
              <a:rPr lang="fi-FI" sz="2400" b="1" dirty="0" smtClean="0"/>
              <a:t>sisältösitoumusta</a:t>
            </a:r>
            <a:r>
              <a:rPr lang="fi-FI" sz="2400" b="1" dirty="0" smtClean="0"/>
              <a:t>.</a:t>
            </a:r>
          </a:p>
          <a:p>
            <a:pPr marL="0" indent="0">
              <a:buNone/>
            </a:pPr>
            <a:endParaRPr lang="fi-FI" sz="2400" b="1" dirty="0" smtClean="0"/>
          </a:p>
          <a:p>
            <a:pPr marL="457200" indent="-457200">
              <a:buAutoNum type="arabicPeriod" startAt="2"/>
            </a:pPr>
            <a:r>
              <a:rPr lang="fi-FI" sz="2400" b="1" dirty="0" smtClean="0"/>
              <a:t>On huomioitava kokonaisuus</a:t>
            </a:r>
            <a:endParaRPr lang="fi-FI" sz="1800" b="1" dirty="0"/>
          </a:p>
          <a:p>
            <a:pPr marL="457200" indent="-457200">
              <a:buNone/>
            </a:pPr>
            <a:r>
              <a:rPr lang="fi-FI" sz="1800" dirty="0" smtClean="0"/>
              <a:t>	</a:t>
            </a:r>
            <a:r>
              <a:rPr lang="fi-FI" sz="1900" dirty="0" smtClean="0"/>
              <a:t>Tuotemuotoilussa </a:t>
            </a:r>
            <a:r>
              <a:rPr lang="fi-FI" sz="1900" dirty="0" smtClean="0"/>
              <a:t>tuotteiden laadun tulee kokonaisuudessaan parantua. Kun vähennetään tai lisätään yksittäisen ravintoaineen määrää, ravitsemuslaatu ei saa huonontua muiden ravintoaineiden </a:t>
            </a:r>
            <a:r>
              <a:rPr lang="fi-FI" sz="1900" dirty="0" smtClean="0"/>
              <a:t>osalta.</a:t>
            </a:r>
            <a:endParaRPr lang="fi-FI" sz="1900" dirty="0" smtClean="0"/>
          </a:p>
          <a:p>
            <a:pPr marL="457200" indent="-457200">
              <a:buAutoNum type="arabicPeriod" startAt="3"/>
            </a:pPr>
            <a:r>
              <a:rPr lang="fi-FI" sz="2400" b="1" dirty="0" smtClean="0"/>
              <a:t>Oltava ravitsemusvastuullista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fi-FI" sz="2400" b="1" dirty="0" smtClean="0"/>
              <a:t>	</a:t>
            </a:r>
            <a:r>
              <a:rPr lang="fi-FI" sz="1900" b="1" dirty="0" smtClean="0"/>
              <a:t>Toimijoiden tulee markkinoinnissa ja viestinnässä toimia ravitsemusvastuullisesti eli noudattaa elintarviketietoasetusta (</a:t>
            </a:r>
            <a:r>
              <a:rPr lang="fi-FI" sz="1900" b="1" dirty="0" smtClean="0">
                <a:hlinkClick r:id="rId3" tooltip="Elintarviketietoasetus 1169/2011"/>
              </a:rPr>
              <a:t>EU N:o 1169/2011</a:t>
            </a:r>
            <a:r>
              <a:rPr lang="fi-FI" sz="1900" b="1" dirty="0" smtClean="0"/>
              <a:t>) ja ravitsemus- ja </a:t>
            </a:r>
            <a:r>
              <a:rPr lang="fi-FI" sz="1900" b="1" dirty="0" smtClean="0"/>
              <a:t>terveysväiteasetusta </a:t>
            </a:r>
            <a:r>
              <a:rPr lang="fi-FI" sz="1900" b="1" dirty="0" smtClean="0"/>
              <a:t>(</a:t>
            </a:r>
            <a:r>
              <a:rPr lang="fi-FI" sz="1900" b="1" dirty="0" smtClean="0">
                <a:hlinkClick r:id="rId4" tooltip="Väiteasetus_1924/2006"/>
              </a:rPr>
              <a:t>EU N:o 1924/2006</a:t>
            </a:r>
            <a:r>
              <a:rPr lang="fi-FI" sz="1900" b="1" dirty="0" smtClean="0"/>
              <a:t>) </a:t>
            </a:r>
            <a:r>
              <a:rPr lang="fi-FI" sz="1900" b="1" dirty="0" smtClean="0"/>
              <a:t>sekä </a:t>
            </a:r>
            <a:r>
              <a:rPr lang="fi-FI" sz="1900" b="1" dirty="0" smtClean="0"/>
              <a:t>soveltuvin osin </a:t>
            </a:r>
            <a:r>
              <a:rPr lang="fi-FI" sz="1900" b="1" dirty="0" smtClean="0"/>
              <a:t>markkinointiviestinnän </a:t>
            </a:r>
            <a:r>
              <a:rPr lang="fi-FI" sz="1900" b="1" dirty="0"/>
              <a:t>ohjeita/suosituksia</a:t>
            </a:r>
            <a:r>
              <a:rPr lang="fi-FI" sz="1900" b="1" dirty="0" smtClean="0"/>
              <a:t>.</a:t>
            </a:r>
          </a:p>
          <a:p>
            <a:pPr marL="457200" indent="-457200">
              <a:buNone/>
            </a:pPr>
            <a:r>
              <a:rPr lang="fi-FI" sz="1900" dirty="0"/>
              <a:t>	</a:t>
            </a:r>
            <a:r>
              <a:rPr lang="fi-FI" sz="1900" dirty="0" smtClean="0"/>
              <a:t>-   ravitsemussitoumuksen viestiä ei voi liittää yksittäiseen tuotteeseen/tuoteryhmään, </a:t>
            </a:r>
          </a:p>
          <a:p>
            <a:pPr marL="457200" indent="-457200">
              <a:buNone/>
            </a:pPr>
            <a:r>
              <a:rPr lang="fi-FI" sz="1900" dirty="0"/>
              <a:t> </a:t>
            </a:r>
            <a:r>
              <a:rPr lang="fi-FI" sz="1900" dirty="0" smtClean="0"/>
              <a:t>              ellei se täytä asetusten vaatimuksia</a:t>
            </a:r>
          </a:p>
          <a:p>
            <a:pPr marL="457200" indent="-457200">
              <a:buNone/>
            </a:pPr>
            <a:r>
              <a:rPr lang="fi-FI" sz="1900" dirty="0"/>
              <a:t> 	</a:t>
            </a:r>
            <a:r>
              <a:rPr lang="fi-FI" sz="1900" dirty="0" smtClean="0"/>
              <a:t> -  yritysviestinnässä toimija voi ilmaista, että on mukana/tehnyt ravitsemussitoumuksen</a:t>
            </a:r>
          </a:p>
          <a:p>
            <a:pPr marL="457200" indent="-457200">
              <a:buNone/>
            </a:pPr>
            <a:r>
              <a:rPr lang="fi-FI" sz="1900" dirty="0"/>
              <a:t> </a:t>
            </a:r>
            <a:r>
              <a:rPr lang="fi-FI" sz="1900" dirty="0" smtClean="0"/>
              <a:t>              ja kuvata toimenpiteitä yleisillä lausekkeilla </a:t>
            </a:r>
          </a:p>
          <a:p>
            <a:pPr marL="457200" indent="-457200">
              <a:buNone/>
            </a:pPr>
            <a:r>
              <a:rPr lang="fi-FI" sz="1900" dirty="0"/>
              <a:t> </a:t>
            </a:r>
            <a:r>
              <a:rPr lang="fi-FI" sz="1900" dirty="0" smtClean="0"/>
              <a:t>           -  ravitsemussitoumuksen saa myös yksilöidä sitoumuksen numerolla. </a:t>
            </a:r>
          </a:p>
          <a:p>
            <a:pPr marL="457200" indent="-457200">
              <a:buNone/>
            </a:pPr>
            <a:r>
              <a:rPr lang="fi-FI" sz="1800" dirty="0" smtClean="0"/>
              <a:t> </a:t>
            </a:r>
            <a:r>
              <a:rPr lang="fi-FI" sz="2400" b="1" dirty="0" smtClean="0"/>
              <a:t>4.1</a:t>
            </a:r>
            <a:r>
              <a:rPr lang="fi-FI" sz="2400" b="1" dirty="0"/>
              <a:t>. Oltava konkreettisia, spesifisiä ja </a:t>
            </a:r>
            <a:r>
              <a:rPr lang="fi-FI" sz="2400" b="1" dirty="0" smtClean="0"/>
              <a:t>merkittäviä</a:t>
            </a:r>
          </a:p>
          <a:p>
            <a:pPr>
              <a:buNone/>
            </a:pPr>
            <a:r>
              <a:rPr lang="fi-FI" sz="2400" b="1" dirty="0" smtClean="0"/>
              <a:t>4.2</a:t>
            </a:r>
            <a:r>
              <a:rPr lang="fi-FI" sz="2400" b="1" dirty="0"/>
              <a:t>. Oltava mitattavia ja </a:t>
            </a:r>
            <a:r>
              <a:rPr lang="fi-FI" sz="2400" b="1" dirty="0" smtClean="0"/>
              <a:t>seurattavia</a:t>
            </a:r>
          </a:p>
          <a:p>
            <a:pPr>
              <a:buNone/>
            </a:pPr>
            <a:r>
              <a:rPr lang="fi-FI" sz="2400" b="1" dirty="0"/>
              <a:t>4.3</a:t>
            </a:r>
            <a:r>
              <a:rPr lang="fi-FI" sz="2400" b="1" dirty="0" smtClean="0"/>
              <a:t>. Luotava </a:t>
            </a:r>
            <a:r>
              <a:rPr lang="fi-FI" sz="2400" b="1" dirty="0"/>
              <a:t>uutta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5643852"/>
            <a:ext cx="3024207" cy="107883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947049" cy="864096"/>
          </a:xfrm>
          <a:prstGeom prst="rect">
            <a:avLst/>
          </a:prstGeom>
        </p:spPr>
      </p:pic>
      <p:pic>
        <p:nvPicPr>
          <p:cNvPr id="6" name="Kuva 5" descr="cid:9301A358-D598-445F-B775-81943C23C028"/>
          <p:cNvPicPr/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8172400" y="260650"/>
            <a:ext cx="792088" cy="648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10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365128"/>
            <a:ext cx="7255718" cy="1325563"/>
          </a:xfrm>
        </p:spPr>
        <p:txBody>
          <a:bodyPr/>
          <a:lstStyle/>
          <a:p>
            <a:r>
              <a:rPr lang="fi-FI" b="1" dirty="0">
                <a:solidFill>
                  <a:schemeClr val="accent5"/>
                </a:solidFill>
              </a:rPr>
              <a:t>Ravitsemussitoumusten seuranta </a:t>
            </a:r>
            <a:r>
              <a:rPr lang="fi-FI" dirty="0">
                <a:solidFill>
                  <a:schemeClr val="accent5"/>
                </a:solidFill>
              </a:rPr>
              <a:t/>
            </a:r>
            <a:br>
              <a:rPr lang="fi-FI" dirty="0">
                <a:solidFill>
                  <a:schemeClr val="accent5"/>
                </a:solidFill>
              </a:rPr>
            </a:b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400600"/>
          </a:xfrm>
        </p:spPr>
        <p:txBody>
          <a:bodyPr>
            <a:normAutofit/>
          </a:bodyPr>
          <a:lstStyle/>
          <a:p>
            <a:pPr marL="114300" indent="-457200">
              <a:buAutoNum type="arabicPeriod"/>
            </a:pPr>
            <a:r>
              <a:rPr lang="fi-FI" sz="2500" b="1" dirty="0" smtClean="0"/>
              <a:t>Ravitsemussitoumusjärjestelmän tuottama julkinen</a:t>
            </a:r>
          </a:p>
          <a:p>
            <a:pPr marL="114300" indent="-457200">
              <a:buNone/>
            </a:pPr>
            <a:r>
              <a:rPr lang="fi-FI" sz="2500" b="1" dirty="0" smtClean="0"/>
              <a:t>       seurantatieto </a:t>
            </a:r>
            <a:r>
              <a:rPr lang="fi-FI" sz="2500" b="1" dirty="0" smtClean="0">
                <a:solidFill>
                  <a:schemeClr val="accent5"/>
                </a:solidFill>
              </a:rPr>
              <a:t>sitoumus2050</a:t>
            </a:r>
            <a:r>
              <a:rPr lang="fi-FI" sz="2500" b="1" dirty="0" smtClean="0"/>
              <a:t>-sivulla:</a:t>
            </a:r>
            <a:endParaRPr lang="fi-FI" sz="2500" b="1" dirty="0" smtClean="0"/>
          </a:p>
          <a:p>
            <a:pPr marL="457200" lvl="1" indent="-457200">
              <a:spcBef>
                <a:spcPts val="750"/>
              </a:spcBef>
              <a:buNone/>
            </a:pPr>
            <a:r>
              <a:rPr lang="fi-FI" sz="2200" dirty="0" smtClean="0"/>
              <a:t>		mm. sitoumusten lukumäärä, sisältö, tykkäykset ja lähetetyt </a:t>
            </a:r>
          </a:p>
          <a:p>
            <a:pPr marL="457200" lvl="1" indent="-457200">
              <a:spcBef>
                <a:spcPts val="750"/>
              </a:spcBef>
              <a:buNone/>
            </a:pPr>
            <a:r>
              <a:rPr lang="fi-FI" sz="2200" dirty="0" smtClean="0"/>
              <a:t>           kommentit. </a:t>
            </a:r>
          </a:p>
          <a:p>
            <a:pPr>
              <a:buNone/>
            </a:pPr>
            <a:r>
              <a:rPr lang="fi-FI" sz="2200" b="1" dirty="0" smtClean="0"/>
              <a:t>2.     </a:t>
            </a:r>
            <a:r>
              <a:rPr lang="fi-FI" sz="2400" b="1" dirty="0" smtClean="0"/>
              <a:t>VRN </a:t>
            </a:r>
            <a:r>
              <a:rPr lang="fi-FI" sz="2400" b="1" dirty="0"/>
              <a:t>seuraa </a:t>
            </a:r>
            <a:r>
              <a:rPr lang="fi-FI" sz="2400" b="1" dirty="0" smtClean="0"/>
              <a:t>toteutumista</a:t>
            </a:r>
            <a:endParaRPr lang="fi-FI" sz="2200" b="1" dirty="0" smtClean="0"/>
          </a:p>
          <a:p>
            <a:pPr lvl="2"/>
            <a:r>
              <a:rPr lang="fi-FI" sz="2200" dirty="0" smtClean="0"/>
              <a:t>tehdyt sitoumukset sisältöalueittain, lukumäärää</a:t>
            </a:r>
            <a:r>
              <a:rPr lang="fi-FI" sz="2200" dirty="0"/>
              <a:t>, </a:t>
            </a:r>
            <a:r>
              <a:rPr lang="fi-FI" sz="2200" dirty="0" smtClean="0"/>
              <a:t>asetetut tavoitteet</a:t>
            </a:r>
          </a:p>
          <a:p>
            <a:pPr lvl="2"/>
            <a:r>
              <a:rPr lang="fi-FI" sz="2200" dirty="0" smtClean="0"/>
              <a:t>toteutumatiedot, tavoitteiden saavuttaminen </a:t>
            </a:r>
          </a:p>
          <a:p>
            <a:pPr lvl="2"/>
            <a:r>
              <a:rPr lang="fi-FI" sz="2200" dirty="0" smtClean="0"/>
              <a:t>vuosiraportti (ravitsemussitoumusten sisältö- ja raportointitietoa)</a:t>
            </a:r>
          </a:p>
          <a:p>
            <a:pPr>
              <a:buNone/>
            </a:pPr>
            <a:r>
              <a:rPr lang="fi-FI" sz="2400" b="1" dirty="0" smtClean="0"/>
              <a:t>3</a:t>
            </a:r>
            <a:r>
              <a:rPr lang="fi-FI" sz="2200" b="1" dirty="0" smtClean="0"/>
              <a:t>.     Vuosittain sidosryhmätapaamisia</a:t>
            </a:r>
          </a:p>
          <a:p>
            <a:pPr lvl="2"/>
            <a:r>
              <a:rPr lang="fi-FI" sz="2000" dirty="0" smtClean="0"/>
              <a:t>Arvioidaan yhdessä toimintamallin toimivuutta  ja saavutuksia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sz="2500" b="1" dirty="0" smtClean="0"/>
              <a:t>4.    </a:t>
            </a:r>
            <a:r>
              <a:rPr lang="fi-FI" sz="2200" b="1" dirty="0" smtClean="0"/>
              <a:t>Väestötason ravitsemus- ja terveysvaikutusten arviointi</a:t>
            </a:r>
          </a:p>
          <a:p>
            <a:pPr marL="800100" lvl="1"/>
            <a:r>
              <a:rPr lang="fi-FI" sz="2000" dirty="0" smtClean="0"/>
              <a:t>Seuranta mm. osana </a:t>
            </a:r>
            <a:r>
              <a:rPr lang="fi-FI" sz="2000" dirty="0" err="1" smtClean="0"/>
              <a:t>THL:n</a:t>
            </a:r>
            <a:r>
              <a:rPr lang="fi-FI" sz="2000" dirty="0" smtClean="0"/>
              <a:t> </a:t>
            </a:r>
            <a:r>
              <a:rPr lang="fi-FI" sz="2000" dirty="0" err="1" smtClean="0"/>
              <a:t>Finterveys</a:t>
            </a:r>
            <a:r>
              <a:rPr lang="fi-FI" sz="2000" dirty="0" smtClean="0"/>
              <a:t> 2017 ja 2022 tutkimuksia</a:t>
            </a:r>
          </a:p>
          <a:p>
            <a:pPr lvl="1"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2" y="260648"/>
            <a:ext cx="868128" cy="792088"/>
          </a:xfrm>
          <a:prstGeom prst="rect">
            <a:avLst/>
          </a:prstGeom>
        </p:spPr>
      </p:pic>
      <p:pic>
        <p:nvPicPr>
          <p:cNvPr id="5" name="Kuva 4" descr="cid:9301A358-D598-445F-B775-81943C23C028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8028384" y="260650"/>
            <a:ext cx="936104" cy="720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61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C8549FCC-D82C-4F0B-B411-C70CE1379D4F" descr="28032530-D484-4A9F-A2B1-C547F516D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473934" cy="83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45024"/>
            <a:ext cx="2304256" cy="22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1080120"/>
          </a:xfrm>
        </p:spPr>
        <p:txBody>
          <a:bodyPr>
            <a:normAutofit/>
          </a:bodyPr>
          <a:lstStyle/>
          <a:p>
            <a:r>
              <a:rPr lang="fi-FI" altLang="fi-FI" sz="3600" b="1" dirty="0" smtClean="0">
                <a:solidFill>
                  <a:schemeClr val="accent5"/>
                </a:solidFill>
              </a:rPr>
              <a:t>Mikä on Ravitsemussitoumus? </a:t>
            </a:r>
            <a:endParaRPr lang="fi-FI" sz="3600" dirty="0">
              <a:solidFill>
                <a:srgbClr val="0066CC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340768"/>
            <a:ext cx="8280920" cy="396044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Uusi toimintamalli, jolla toimijoita kannustetaan tekemään konkreettisia toimenpiteitä </a:t>
            </a:r>
          </a:p>
          <a:p>
            <a:pPr lvl="1"/>
            <a:r>
              <a:rPr lang="fi-FI" sz="2000" dirty="0" smtClean="0"/>
              <a:t>ravitsemussuositusten toteutumiseksi</a:t>
            </a:r>
          </a:p>
          <a:p>
            <a:pPr lvl="1"/>
            <a:r>
              <a:rPr lang="fi-FI" sz="2000" dirty="0" smtClean="0"/>
              <a:t>elintarvikkeiden ravitsemuslaadun parantamiseksi </a:t>
            </a:r>
          </a:p>
          <a:p>
            <a:r>
              <a:rPr lang="fi-FI" sz="2400" dirty="0" smtClean="0"/>
              <a:t>Väline suunnitteluun, seurantaan   </a:t>
            </a:r>
          </a:p>
          <a:p>
            <a:r>
              <a:rPr lang="fi-FI" sz="2400" dirty="0" smtClean="0"/>
              <a:t>Väline toimijoille tuoda esille elintarvikkeiden ravitsemuslaadun parantaminen ja ravitsemusvastuulliset toimenpiteet </a:t>
            </a:r>
          </a:p>
          <a:p>
            <a:pPr lvl="1"/>
            <a:r>
              <a:rPr lang="fi-FI" sz="2000" dirty="0" smtClean="0"/>
              <a:t>Näkyvyyttä terveyden edistämisen toimenpiteille</a:t>
            </a:r>
          </a:p>
          <a:p>
            <a:pPr lvl="1"/>
            <a:r>
              <a:rPr lang="fi-FI" sz="2000" dirty="0" smtClean="0"/>
              <a:t>Mahdollistaa vähittäisiä ja tavoitteellisia muutoksia </a:t>
            </a:r>
          </a:p>
          <a:p>
            <a:pPr marL="342900" lvl="1" indent="0">
              <a:buNone/>
            </a:pPr>
            <a:endParaRPr lang="fi-FI" sz="2000" dirty="0" smtClean="0"/>
          </a:p>
        </p:txBody>
      </p:sp>
      <p:sp>
        <p:nvSpPr>
          <p:cNvPr id="4" name="Suorakulmio 3"/>
          <p:cNvSpPr/>
          <p:nvPr/>
        </p:nvSpPr>
        <p:spPr>
          <a:xfrm>
            <a:off x="1763688" y="4869160"/>
            <a:ext cx="568863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altLang="fi-FI" b="1" dirty="0"/>
              <a:t/>
            </a:r>
            <a:br>
              <a:rPr lang="fi-FI" altLang="fi-FI" b="1" dirty="0"/>
            </a:br>
            <a:r>
              <a:rPr lang="fi-FI" altLang="fi-FI" sz="2000" b="1" dirty="0"/>
              <a:t>Visio: </a:t>
            </a:r>
            <a:endParaRPr lang="fi-FI" altLang="fi-FI" sz="2000" b="1" dirty="0" smtClean="0"/>
          </a:p>
          <a:p>
            <a:pPr algn="ctr"/>
            <a:r>
              <a:rPr lang="fi-FI" altLang="fi-FI" sz="2000" b="1" dirty="0" smtClean="0"/>
              <a:t> ”</a:t>
            </a:r>
            <a:r>
              <a:rPr lang="fi-FI" altLang="fi-FI" sz="2000" b="1" dirty="0"/>
              <a:t>Kaikkien on helppo nauttia ravitsemussuositusten </a:t>
            </a:r>
            <a:endParaRPr lang="fi-FI" altLang="fi-FI" sz="2000" b="1" dirty="0" smtClean="0"/>
          </a:p>
          <a:p>
            <a:pPr algn="ctr"/>
            <a:r>
              <a:rPr lang="fi-FI" altLang="fi-FI" sz="2000" b="1" dirty="0" smtClean="0"/>
              <a:t>mukaista </a:t>
            </a:r>
            <a:r>
              <a:rPr lang="fi-FI" altLang="fi-FI" sz="2000" b="1" dirty="0"/>
              <a:t>ruokaa 2020</a:t>
            </a:r>
            <a:r>
              <a:rPr lang="fi-FI" altLang="fi-FI" sz="2000" b="1" dirty="0" smtClean="0"/>
              <a:t>”</a:t>
            </a:r>
          </a:p>
          <a:p>
            <a:endParaRPr lang="fi-FI" b="1" dirty="0">
              <a:solidFill>
                <a:srgbClr val="92D050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0" y="260650"/>
            <a:ext cx="1135038" cy="1035620"/>
          </a:xfrm>
          <a:prstGeom prst="rect">
            <a:avLst/>
          </a:prstGeom>
        </p:spPr>
      </p:pic>
      <p:pic>
        <p:nvPicPr>
          <p:cNvPr id="6" name="Kuva 5" descr="cid:9301A358-D598-445F-B775-81943C23C028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7596336" y="332656"/>
            <a:ext cx="122413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20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88643"/>
            <a:ext cx="7886700" cy="792087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 smtClean="0">
                <a:solidFill>
                  <a:schemeClr val="accent5"/>
                </a:solidFill>
              </a:rPr>
              <a:t>Miten Ravitsemussitoumus syntyi?</a:t>
            </a:r>
            <a:endParaRPr lang="fi-FI" sz="3600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/>
          </a:bodyPr>
          <a:lstStyle/>
          <a:p>
            <a:r>
              <a:rPr lang="fi-FI" sz="2400" b="1" dirty="0" err="1" smtClean="0"/>
              <a:t>VRN:n</a:t>
            </a:r>
            <a:r>
              <a:rPr lang="fi-FI" sz="2400" b="1" dirty="0" smtClean="0"/>
              <a:t> sidosryhmäseminaari 13.6.2016</a:t>
            </a:r>
          </a:p>
          <a:p>
            <a:pPr lvl="1"/>
            <a:r>
              <a:rPr lang="fi-FI" dirty="0" smtClean="0"/>
              <a:t>Vauhdittajana EU:n tiekartta ja päätelmät toimenpiteiksi elintarvikkeiden laadun parantamiseen ja lasten lihavuuden ehkäisyyn</a:t>
            </a:r>
          </a:p>
          <a:p>
            <a:pPr lvl="2"/>
            <a:r>
              <a:rPr lang="fi-FI" sz="1900" dirty="0" smtClean="0"/>
              <a:t>Suolan, kovan rasvan, lisätyn sokerin vähentäminen</a:t>
            </a:r>
          </a:p>
          <a:p>
            <a:pPr lvl="2"/>
            <a:r>
              <a:rPr lang="fi-FI" sz="1900" dirty="0" smtClean="0"/>
              <a:t>Tyydyttymättömän rasvan osuuden, kasvisten ja kuidun lisääminen</a:t>
            </a:r>
          </a:p>
          <a:p>
            <a:pPr lvl="2"/>
            <a:r>
              <a:rPr lang="fi-FI" sz="1900" dirty="0" smtClean="0"/>
              <a:t>Annoskokojen kohtuullistaminen</a:t>
            </a:r>
          </a:p>
          <a:p>
            <a:pPr lvl="2"/>
            <a:r>
              <a:rPr lang="fi-FI" sz="1900" dirty="0" smtClean="0"/>
              <a:t>Erityisesti lapsille </a:t>
            </a:r>
            <a:r>
              <a:rPr lang="fi-FI" sz="1900" dirty="0" smtClean="0"/>
              <a:t>kohdistettujen tuotteiden parantaminen</a:t>
            </a:r>
          </a:p>
          <a:p>
            <a:pPr lvl="2">
              <a:buNone/>
            </a:pPr>
            <a:endParaRPr lang="fi-FI" sz="1900" dirty="0" smtClean="0"/>
          </a:p>
          <a:p>
            <a:pPr>
              <a:lnSpc>
                <a:spcPct val="100000"/>
              </a:lnSpc>
            </a:pPr>
            <a:r>
              <a:rPr lang="fi-FI" sz="2400" b="1" dirty="0" smtClean="0"/>
              <a:t>Työpajatyöskentely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itchFamily="2" charset="2"/>
              </a:rPr>
              <a:t>  	</a:t>
            </a:r>
            <a:r>
              <a:rPr lang="fi-FI" sz="2000" dirty="0" smtClean="0">
                <a:sym typeface="Wingdings" pitchFamily="2" charset="2"/>
              </a:rPr>
              <a:t>Miten ravitsemushaasteisiin vastataan?  </a:t>
            </a:r>
            <a:r>
              <a:rPr lang="fi-FI" sz="2400" dirty="0" smtClean="0">
                <a:sym typeface="Wingdings" pitchFamily="2" charset="2"/>
              </a:rPr>
              <a:t>						</a:t>
            </a:r>
            <a:r>
              <a:rPr lang="fi-FI" sz="2000" dirty="0" smtClean="0">
                <a:sym typeface="Wingdings" pitchFamily="2" charset="2"/>
              </a:rPr>
              <a:t>Millaisia uusia toimintamalleja  tarvitaan?						Mitä yhteistyössä?</a:t>
            </a:r>
          </a:p>
          <a:p>
            <a:pPr>
              <a:lnSpc>
                <a:spcPct val="100000"/>
              </a:lnSpc>
              <a:buNone/>
            </a:pPr>
            <a:endParaRPr lang="fi-FI" sz="2000" dirty="0" smtClean="0">
              <a:sym typeface="Wingdings" pitchFamily="2" charset="2"/>
            </a:endParaRPr>
          </a:p>
          <a:p>
            <a:r>
              <a:rPr lang="fi-FI" sz="2400" b="1" dirty="0" err="1" smtClean="0">
                <a:sym typeface="Wingdings" pitchFamily="2" charset="2"/>
              </a:rPr>
              <a:t>VRN:n</a:t>
            </a:r>
            <a:r>
              <a:rPr lang="fi-FI" sz="2400" b="1" dirty="0" smtClean="0">
                <a:sym typeface="Wingdings" pitchFamily="2" charset="2"/>
              </a:rPr>
              <a:t> </a:t>
            </a:r>
            <a:r>
              <a:rPr lang="fi-FI" sz="2400" b="1" dirty="0" smtClean="0">
                <a:sym typeface="Wingdings" pitchFamily="2" charset="2"/>
              </a:rPr>
              <a:t>työ</a:t>
            </a:r>
            <a:r>
              <a:rPr lang="fi-FI" sz="2400" b="1" dirty="0" smtClean="0">
                <a:sym typeface="Wingdings" pitchFamily="2" charset="2"/>
              </a:rPr>
              <a:t>ryhmätyöskentelyä</a:t>
            </a:r>
            <a:r>
              <a:rPr lang="fi-FI" sz="2400" b="1" dirty="0" smtClean="0">
                <a:sym typeface="Wingdings" pitchFamily="2" charset="2"/>
              </a:rPr>
              <a:t>, asiantuntijakuulemisia</a:t>
            </a:r>
          </a:p>
          <a:p>
            <a:pPr lvl="1"/>
            <a:r>
              <a:rPr lang="fi-FI" sz="2000" dirty="0" smtClean="0">
                <a:sym typeface="Wingdings" pitchFamily="2" charset="2"/>
              </a:rPr>
              <a:t> VRN, STM, MMM, THL, ETL, PTY, AMKO, SYDÄNLIITTO, tukijoita, asiantuntijoita</a:t>
            </a:r>
          </a:p>
          <a:p>
            <a:pPr lvl="1"/>
            <a:r>
              <a:rPr lang="fi-FI" sz="2000" dirty="0" smtClean="0">
                <a:sym typeface="Wingdings" pitchFamily="2" charset="2"/>
              </a:rPr>
              <a:t> Valmistelu ja päätökset </a:t>
            </a:r>
            <a:r>
              <a:rPr lang="fi-FI" sz="2000" dirty="0" err="1" smtClean="0">
                <a:sym typeface="Wingdings" pitchFamily="2" charset="2"/>
              </a:rPr>
              <a:t>VRN:ssä</a:t>
            </a:r>
            <a:r>
              <a:rPr lang="fi-FI" sz="2000" dirty="0" smtClean="0">
                <a:sym typeface="Wingdings" pitchFamily="2" charset="2"/>
              </a:rPr>
              <a:t> </a:t>
            </a:r>
          </a:p>
          <a:p>
            <a:pPr lvl="1"/>
            <a:r>
              <a:rPr lang="fi-FI" sz="2000" dirty="0" smtClean="0">
                <a:sym typeface="Wingdings" pitchFamily="2" charset="2"/>
              </a:rPr>
              <a:t>Yhteistyö </a:t>
            </a:r>
            <a:r>
              <a:rPr lang="fi-FI" sz="2000" dirty="0" err="1" smtClean="0">
                <a:sym typeface="Wingdings" pitchFamily="2" charset="2"/>
              </a:rPr>
              <a:t>VNK:n</a:t>
            </a:r>
            <a:r>
              <a:rPr lang="fi-FI" sz="2000" dirty="0" smtClean="0">
                <a:sym typeface="Wingdings" pitchFamily="2" charset="2"/>
              </a:rPr>
              <a:t>, </a:t>
            </a:r>
            <a:r>
              <a:rPr lang="fi-FI" sz="2000" dirty="0" smtClean="0">
                <a:sym typeface="Wingdings" pitchFamily="2" charset="2"/>
              </a:rPr>
              <a:t>ohjelmistotuottajan </a:t>
            </a:r>
            <a:r>
              <a:rPr lang="fi-FI" sz="2000" dirty="0" smtClean="0">
                <a:sym typeface="Wingdings" pitchFamily="2" charset="2"/>
              </a:rPr>
              <a:t>ja konseptikäsikirjoittajan kanssa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2"/>
            <a:ext cx="792088" cy="722708"/>
          </a:xfrm>
          <a:prstGeom prst="rect">
            <a:avLst/>
          </a:prstGeom>
        </p:spPr>
      </p:pic>
      <p:pic>
        <p:nvPicPr>
          <p:cNvPr id="5" name="Kuva 4" descr="cid:9301A358-D598-445F-B775-81943C23C028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7956376" y="404664"/>
            <a:ext cx="792088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0931"/>
            <a:ext cx="9144000" cy="332086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" y="1124744"/>
            <a:ext cx="9142517" cy="172819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691680" y="11663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3399"/>
                </a:solidFill>
              </a:rPr>
              <a:t>Ravitsemussitoumus - osa kestävän kehityksen yhteiskuntasitoumusta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6012160" y="5301208"/>
            <a:ext cx="2664296" cy="1224136"/>
          </a:xfrm>
          <a:prstGeom prst="ellipse">
            <a:avLst/>
          </a:prstGeom>
          <a:solidFill>
            <a:schemeClr val="bg1">
              <a:alpha val="81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chemeClr val="tx2"/>
                </a:solidFill>
              </a:rPr>
              <a:t>Agenda2030:n tavoitealueet             2 ja 3</a:t>
            </a:r>
            <a:endParaRPr lang="fi-FI" sz="2000" dirty="0">
              <a:solidFill>
                <a:schemeClr val="tx2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3"/>
            <a:ext cx="936104" cy="8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365128"/>
            <a:ext cx="7399734" cy="975643"/>
          </a:xfrm>
        </p:spPr>
        <p:txBody>
          <a:bodyPr/>
          <a:lstStyle/>
          <a:p>
            <a:r>
              <a:rPr lang="fi-FI" b="1" dirty="0">
                <a:solidFill>
                  <a:schemeClr val="accent5"/>
                </a:solidFill>
              </a:rPr>
              <a:t>K</a:t>
            </a:r>
            <a:r>
              <a:rPr lang="fi-FI" b="1" dirty="0" smtClean="0">
                <a:solidFill>
                  <a:schemeClr val="accent5"/>
                </a:solidFill>
              </a:rPr>
              <a:t>uka voi tehdä Ravitsemussitoumuksen?</a:t>
            </a:r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52786" y="1268763"/>
            <a:ext cx="6319614" cy="5256583"/>
          </a:xfrm>
        </p:spPr>
        <p:txBody>
          <a:bodyPr>
            <a:normAutofit/>
          </a:bodyPr>
          <a:lstStyle/>
          <a:p>
            <a:r>
              <a:rPr lang="fi-FI" b="1" dirty="0" smtClean="0"/>
              <a:t>Elintarviketeollisuus</a:t>
            </a:r>
          </a:p>
          <a:p>
            <a:r>
              <a:rPr lang="fi-FI" b="1" dirty="0" smtClean="0"/>
              <a:t>Elintarvikkeiden maahantuoja</a:t>
            </a:r>
          </a:p>
          <a:p>
            <a:r>
              <a:rPr lang="fi-FI" b="1" dirty="0" smtClean="0"/>
              <a:t>Kauppa</a:t>
            </a:r>
          </a:p>
          <a:p>
            <a:r>
              <a:rPr lang="fi-FI" b="1" dirty="0" smtClean="0"/>
              <a:t>Kunnan ruokapalvelu, liikelaitokset</a:t>
            </a:r>
          </a:p>
          <a:p>
            <a:r>
              <a:rPr lang="fi-FI" b="1" dirty="0" smtClean="0"/>
              <a:t>Lounasravintola</a:t>
            </a:r>
          </a:p>
          <a:p>
            <a:r>
              <a:rPr lang="fi-FI" b="1" dirty="0" smtClean="0"/>
              <a:t>Pikaruokaravintola</a:t>
            </a:r>
          </a:p>
          <a:p>
            <a:r>
              <a:rPr lang="fi-FI" b="1" dirty="0" smtClean="0"/>
              <a:t>Kahvila</a:t>
            </a:r>
          </a:p>
          <a:p>
            <a:r>
              <a:rPr lang="fi-FI" b="1" dirty="0" smtClean="0"/>
              <a:t>Koulu</a:t>
            </a:r>
          </a:p>
          <a:p>
            <a:r>
              <a:rPr lang="fi-FI" b="1" dirty="0" smtClean="0"/>
              <a:t>Päiväkoti</a:t>
            </a:r>
          </a:p>
          <a:p>
            <a:r>
              <a:rPr lang="fi-FI" b="1" dirty="0" smtClean="0"/>
              <a:t>Työnantajayritys</a:t>
            </a:r>
          </a:p>
          <a:p>
            <a:r>
              <a:rPr lang="fi-FI" b="1" dirty="0" smtClean="0"/>
              <a:t>Media </a:t>
            </a:r>
          </a:p>
          <a:p>
            <a:r>
              <a:rPr lang="fi-FI" b="1" dirty="0" smtClean="0"/>
              <a:t>Järjestöt </a:t>
            </a:r>
          </a:p>
          <a:p>
            <a:r>
              <a:rPr lang="fi-FI" b="1" dirty="0" smtClean="0"/>
              <a:t>Muu _______________________</a:t>
            </a:r>
            <a:endParaRPr lang="fi-FI" b="1" dirty="0"/>
          </a:p>
        </p:txBody>
      </p:sp>
      <p:pic>
        <p:nvPicPr>
          <p:cNvPr id="4" name="Kuva 3" descr="cid:9301A358-D598-445F-B775-81943C23C028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8172400" y="260650"/>
            <a:ext cx="792088" cy="648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2" y="260648"/>
            <a:ext cx="86812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lanuoli 74"/>
          <p:cNvSpPr/>
          <p:nvPr/>
        </p:nvSpPr>
        <p:spPr>
          <a:xfrm>
            <a:off x="3923928" y="1556792"/>
            <a:ext cx="1671877" cy="4320480"/>
          </a:xfrm>
          <a:prstGeom prst="downArrow">
            <a:avLst>
              <a:gd name="adj1" fmla="val 72521"/>
              <a:gd name="adj2" fmla="val 30529"/>
            </a:avLst>
          </a:prstGeom>
          <a:solidFill>
            <a:schemeClr val="accent6">
              <a:lumMod val="20000"/>
              <a:lumOff val="80000"/>
              <a:alpha val="58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4" name="Kuva 3" descr="cid:9301A358-D598-445F-B775-81943C23C028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7596336" y="404664"/>
            <a:ext cx="775853" cy="581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1331640" y="335461"/>
            <a:ext cx="7344816" cy="7105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68580" tIns="108000" rIns="68580" bIns="108000" rtlCol="0" anchor="ctr">
            <a:spAutoFit/>
          </a:bodyPr>
          <a:lstStyle/>
          <a:p>
            <a:pPr algn="ctr"/>
            <a:r>
              <a:rPr lang="fi-FI" sz="3200" b="1" dirty="0" smtClean="0">
                <a:solidFill>
                  <a:schemeClr val="accent5"/>
                </a:solidFill>
              </a:rPr>
              <a:t>RAVITSEMUSSITOUMUS </a:t>
            </a:r>
            <a:r>
              <a:rPr lang="fi-FI" sz="2400" b="1" dirty="0" smtClean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115616" y="1988840"/>
            <a:ext cx="86409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fi-FI" dirty="0"/>
          </a:p>
          <a:p>
            <a:pPr algn="ctr"/>
            <a:r>
              <a:rPr lang="fi-FI" dirty="0" smtClean="0"/>
              <a:t>Suola</a:t>
            </a:r>
            <a:endParaRPr lang="fi-FI" dirty="0"/>
          </a:p>
          <a:p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1979712" y="1988840"/>
            <a:ext cx="864095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Rasvan laatu</a:t>
            </a:r>
            <a:endParaRPr lang="fi-FI" dirty="0"/>
          </a:p>
        </p:txBody>
      </p:sp>
      <p:sp>
        <p:nvSpPr>
          <p:cNvPr id="18" name="Tekstiruutu 17"/>
          <p:cNvSpPr txBox="1"/>
          <p:nvPr/>
        </p:nvSpPr>
        <p:spPr>
          <a:xfrm>
            <a:off x="2843808" y="1988840"/>
            <a:ext cx="792088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fi-FI" dirty="0"/>
          </a:p>
          <a:p>
            <a:pPr algn="ctr"/>
            <a:r>
              <a:rPr lang="fi-FI" dirty="0" smtClean="0"/>
              <a:t>Sokeri</a:t>
            </a:r>
            <a:endParaRPr lang="fi-FI" dirty="0"/>
          </a:p>
          <a:p>
            <a:endParaRPr lang="fi-FI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635896" y="1988840"/>
            <a:ext cx="1008112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fi-FI" dirty="0"/>
          </a:p>
          <a:p>
            <a:pPr algn="ctr"/>
            <a:r>
              <a:rPr lang="fi-FI" dirty="0" smtClean="0"/>
              <a:t>Kasvikset</a:t>
            </a:r>
          </a:p>
          <a:p>
            <a:pPr algn="ctr"/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7668344" y="1988840"/>
            <a:ext cx="1008112" cy="933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fi-FI" dirty="0"/>
          </a:p>
          <a:p>
            <a:pPr algn="ctr"/>
            <a:r>
              <a:rPr lang="fi-FI" dirty="0"/>
              <a:t>Ruoka-</a:t>
            </a:r>
          </a:p>
          <a:p>
            <a:pPr algn="ctr"/>
            <a:r>
              <a:rPr lang="fi-FI" dirty="0" smtClean="0"/>
              <a:t>ohjeet</a:t>
            </a:r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4644009" y="1988840"/>
            <a:ext cx="1106642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dirty="0"/>
              <a:t>Annos- ja </a:t>
            </a:r>
            <a:r>
              <a:rPr lang="fi-FI" dirty="0" smtClean="0"/>
              <a:t>pakkaus-koot</a:t>
            </a:r>
            <a:endParaRPr lang="fi-FI" dirty="0"/>
          </a:p>
        </p:txBody>
      </p:sp>
      <p:cxnSp>
        <p:nvCxnSpPr>
          <p:cNvPr id="26" name="Suora yhdysviiva 25"/>
          <p:cNvCxnSpPr/>
          <p:nvPr/>
        </p:nvCxnSpPr>
        <p:spPr>
          <a:xfrm>
            <a:off x="6156176" y="1556792"/>
            <a:ext cx="0" cy="19442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7158436" y="1556792"/>
            <a:ext cx="5852" cy="4593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/>
          <p:cNvCxnSpPr/>
          <p:nvPr/>
        </p:nvCxnSpPr>
        <p:spPr>
          <a:xfrm>
            <a:off x="2411760" y="1556792"/>
            <a:ext cx="0" cy="45930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/>
          <p:cNvCxnSpPr/>
          <p:nvPr/>
        </p:nvCxnSpPr>
        <p:spPr>
          <a:xfrm>
            <a:off x="3275856" y="1556792"/>
            <a:ext cx="0" cy="45930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 flipH="1">
            <a:off x="4139952" y="1556792"/>
            <a:ext cx="6557" cy="45930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/>
          <p:cNvCxnSpPr/>
          <p:nvPr/>
        </p:nvCxnSpPr>
        <p:spPr>
          <a:xfrm>
            <a:off x="5364088" y="1556792"/>
            <a:ext cx="0" cy="4320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/>
          <p:cNvSpPr txBox="1"/>
          <p:nvPr/>
        </p:nvSpPr>
        <p:spPr>
          <a:xfrm>
            <a:off x="1331640" y="1201404"/>
            <a:ext cx="7344816" cy="377026"/>
          </a:xfrm>
          <a:prstGeom prst="rect">
            <a:avLst/>
          </a:prstGeom>
          <a:noFill/>
          <a:ln w="31750">
            <a:solidFill>
              <a:schemeClr val="accent5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2000" b="1" dirty="0" smtClean="0">
                <a:solidFill>
                  <a:schemeClr val="accent5"/>
                </a:solidFill>
              </a:rPr>
              <a:t>SISÄLTÖSITOUMUKSET</a:t>
            </a:r>
            <a:endParaRPr lang="fi-FI" sz="2000" b="1" dirty="0">
              <a:solidFill>
                <a:schemeClr val="accent5"/>
              </a:solidFill>
            </a:endParaRPr>
          </a:p>
        </p:txBody>
      </p:sp>
      <p:sp>
        <p:nvSpPr>
          <p:cNvPr id="67" name="Tekstiruutu 66"/>
          <p:cNvSpPr txBox="1"/>
          <p:nvPr/>
        </p:nvSpPr>
        <p:spPr>
          <a:xfrm>
            <a:off x="3256012" y="6021288"/>
            <a:ext cx="3764260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2000" b="1" dirty="0" smtClean="0"/>
              <a:t>Toteuttamisen aikajana</a:t>
            </a:r>
            <a:endParaRPr lang="fi-FI" sz="2000" b="1" dirty="0"/>
          </a:p>
        </p:txBody>
      </p:sp>
      <p:sp>
        <p:nvSpPr>
          <p:cNvPr id="69" name="Nuoli oikealle 68"/>
          <p:cNvSpPr/>
          <p:nvPr/>
        </p:nvSpPr>
        <p:spPr>
          <a:xfrm>
            <a:off x="1979712" y="5805264"/>
            <a:ext cx="5472608" cy="908720"/>
          </a:xfrm>
          <a:prstGeom prst="rightArrow">
            <a:avLst/>
          </a:prstGeom>
          <a:noFill/>
          <a:ln w="254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0" name="Tekstiruutu 69"/>
          <p:cNvSpPr txBox="1"/>
          <p:nvPr/>
        </p:nvSpPr>
        <p:spPr>
          <a:xfrm>
            <a:off x="2051720" y="6081246"/>
            <a:ext cx="100811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600" dirty="0"/>
              <a:t>2015 </a:t>
            </a:r>
            <a:r>
              <a:rPr lang="fi-FI" sz="1600" dirty="0">
                <a:sym typeface="Wingdings" panose="05000000000000000000" pitchFamily="2" charset="2"/>
              </a:rPr>
              <a:t></a:t>
            </a:r>
            <a:endParaRPr lang="fi-FI" sz="1600" dirty="0"/>
          </a:p>
        </p:txBody>
      </p:sp>
      <p:sp>
        <p:nvSpPr>
          <p:cNvPr id="71" name="Tekstiruutu 70"/>
          <p:cNvSpPr txBox="1"/>
          <p:nvPr/>
        </p:nvSpPr>
        <p:spPr>
          <a:xfrm>
            <a:off x="6283632" y="6093296"/>
            <a:ext cx="1096680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500" dirty="0"/>
              <a:t>1-5 vuotta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1835696" y="4437112"/>
            <a:ext cx="6128783" cy="39241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2100" dirty="0" smtClean="0"/>
              <a:t>Toimenpiteet, tavoitteet, mittarit, aikataulu</a:t>
            </a:r>
            <a:endParaRPr lang="fi-FI" sz="2100" dirty="0"/>
          </a:p>
        </p:txBody>
      </p:sp>
      <p:sp>
        <p:nvSpPr>
          <p:cNvPr id="76" name="Tekstiruutu 75"/>
          <p:cNvSpPr txBox="1"/>
          <p:nvPr/>
        </p:nvSpPr>
        <p:spPr>
          <a:xfrm>
            <a:off x="1907704" y="5661248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2000" dirty="0"/>
              <a:t>Lähtötilanne</a:t>
            </a:r>
          </a:p>
        </p:txBody>
      </p:sp>
      <p:sp>
        <p:nvSpPr>
          <p:cNvPr id="79" name="Tekstiruutu 78"/>
          <p:cNvSpPr txBox="1"/>
          <p:nvPr/>
        </p:nvSpPr>
        <p:spPr>
          <a:xfrm>
            <a:off x="7524328" y="5974104"/>
            <a:ext cx="1435781" cy="623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b="1" dirty="0" smtClean="0"/>
              <a:t>Raportointi</a:t>
            </a:r>
            <a:br>
              <a:rPr lang="fi-FI" b="1" dirty="0" smtClean="0"/>
            </a:br>
            <a:r>
              <a:rPr lang="fi-FI" b="1" dirty="0" smtClean="0"/>
              <a:t> </a:t>
            </a:r>
            <a:r>
              <a:rPr lang="fi-FI" b="1" dirty="0"/>
              <a:t>1 x/vuosi</a:t>
            </a:r>
          </a:p>
        </p:txBody>
      </p:sp>
      <p:cxnSp>
        <p:nvCxnSpPr>
          <p:cNvPr id="33" name="Suora yhdysviiva 26"/>
          <p:cNvCxnSpPr/>
          <p:nvPr/>
        </p:nvCxnSpPr>
        <p:spPr>
          <a:xfrm>
            <a:off x="7236296" y="1628800"/>
            <a:ext cx="0" cy="18722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7"/>
          <p:cNvCxnSpPr/>
          <p:nvPr/>
        </p:nvCxnSpPr>
        <p:spPr>
          <a:xfrm>
            <a:off x="2411760" y="2924944"/>
            <a:ext cx="0" cy="576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8"/>
          <p:cNvCxnSpPr/>
          <p:nvPr/>
        </p:nvCxnSpPr>
        <p:spPr>
          <a:xfrm>
            <a:off x="3275856" y="2924944"/>
            <a:ext cx="0" cy="64807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9"/>
          <p:cNvCxnSpPr/>
          <p:nvPr/>
        </p:nvCxnSpPr>
        <p:spPr>
          <a:xfrm flipH="1">
            <a:off x="4139952" y="2924944"/>
            <a:ext cx="3995" cy="6241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0"/>
          <p:cNvCxnSpPr/>
          <p:nvPr/>
        </p:nvCxnSpPr>
        <p:spPr>
          <a:xfrm>
            <a:off x="5364088" y="2924944"/>
            <a:ext cx="0" cy="64807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37"/>
          <p:cNvCxnSpPr/>
          <p:nvPr/>
        </p:nvCxnSpPr>
        <p:spPr>
          <a:xfrm>
            <a:off x="1691680" y="1556792"/>
            <a:ext cx="0" cy="41544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26"/>
          <p:cNvCxnSpPr/>
          <p:nvPr/>
        </p:nvCxnSpPr>
        <p:spPr>
          <a:xfrm>
            <a:off x="8171724" y="1556792"/>
            <a:ext cx="676" cy="4598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37"/>
          <p:cNvCxnSpPr/>
          <p:nvPr/>
        </p:nvCxnSpPr>
        <p:spPr>
          <a:xfrm flipH="1">
            <a:off x="1547664" y="2924944"/>
            <a:ext cx="1" cy="576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26"/>
          <p:cNvCxnSpPr>
            <a:stCxn id="20" idx="2"/>
          </p:cNvCxnSpPr>
          <p:nvPr/>
        </p:nvCxnSpPr>
        <p:spPr>
          <a:xfrm>
            <a:off x="8172400" y="2922639"/>
            <a:ext cx="0" cy="5783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Kuva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" y="260648"/>
            <a:ext cx="974025" cy="936104"/>
          </a:xfrm>
          <a:prstGeom prst="rect">
            <a:avLst/>
          </a:prstGeom>
        </p:spPr>
      </p:pic>
      <p:sp>
        <p:nvSpPr>
          <p:cNvPr id="66" name="Tekstiruutu 65"/>
          <p:cNvSpPr txBox="1"/>
          <p:nvPr/>
        </p:nvSpPr>
        <p:spPr>
          <a:xfrm>
            <a:off x="1331640" y="3501008"/>
            <a:ext cx="7128792" cy="43858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2400" dirty="0" smtClean="0"/>
              <a:t>Toimijan ravitsemussitoumukset </a:t>
            </a:r>
            <a:endParaRPr lang="fi-FI" sz="24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6732240" y="1988840"/>
            <a:ext cx="936104" cy="933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fi-FI" dirty="0"/>
          </a:p>
          <a:p>
            <a:pPr algn="ctr"/>
            <a:r>
              <a:rPr lang="fi-FI" dirty="0" smtClean="0"/>
              <a:t>Lounaat</a:t>
            </a:r>
            <a:endParaRPr lang="fi-FI" dirty="0"/>
          </a:p>
          <a:p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652120" y="1988840"/>
            <a:ext cx="1080120" cy="933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Tuotteet lapsille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336665" y="5719028"/>
            <a:ext cx="80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7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36" y="1556792"/>
            <a:ext cx="8934260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87624" y="2606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 smtClean="0">
                <a:solidFill>
                  <a:srgbClr val="0070C0"/>
                </a:solidFill>
              </a:rPr>
              <a:t>Sisältösitoumukset avautuvat toimenpiteisiin opastavina kortteina </a:t>
            </a:r>
            <a:endParaRPr lang="fi-FI" sz="3200" b="1" dirty="0">
              <a:solidFill>
                <a:srgbClr val="0070C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8128" cy="792088"/>
          </a:xfrm>
          <a:prstGeom prst="rect">
            <a:avLst/>
          </a:prstGeom>
        </p:spPr>
      </p:pic>
      <p:pic>
        <p:nvPicPr>
          <p:cNvPr id="7" name="Kuva 6" descr="cid:9301A358-D598-445F-B775-81943C23C028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0112" r="19800" b="22663"/>
          <a:stretch/>
        </p:blipFill>
        <p:spPr bwMode="auto">
          <a:xfrm>
            <a:off x="8100392" y="188640"/>
            <a:ext cx="792088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ikehys 7"/>
          <p:cNvSpPr txBox="1"/>
          <p:nvPr/>
        </p:nvSpPr>
        <p:spPr>
          <a:xfrm>
            <a:off x="323528" y="5653697"/>
            <a:ext cx="849694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i-FI" sz="2000" dirty="0" smtClean="0"/>
              <a:t>Ravitsemussitoumusten toimenpiteet </a:t>
            </a:r>
            <a:r>
              <a:rPr lang="fi-FI" sz="2000" dirty="0" smtClean="0"/>
              <a:t>sisältösitoumuksissa toivotaan </a:t>
            </a:r>
            <a:r>
              <a:rPr lang="fi-FI" sz="2000" dirty="0" smtClean="0"/>
              <a:t>kohdistettavan erityisesti ”suuren volyymin” tuotteisiin/ keskeisiin tuoteryhmiin  ja saannin kannalta merkittäviin ruokaryhmiin. 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40389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7036"/>
            <a:ext cx="9108504" cy="45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7531" y="4941168"/>
            <a:ext cx="8568952" cy="132556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2400" dirty="0" smtClean="0"/>
              <a:t>Sisältösitoumuksissa lukuisia mahdollisuuksia eri toimijoille – teollisuudelle, kaupalle, joukkoruokailulle, medialle, kunnille, </a:t>
            </a:r>
            <a:r>
              <a:rPr lang="fi-FI" sz="2400" dirty="0" err="1" smtClean="0"/>
              <a:t>järestöille</a:t>
            </a:r>
            <a:r>
              <a:rPr lang="fi-FI" sz="2400" dirty="0" smtClean="0"/>
              <a:t>, ruokakasvattajille …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1200" y="908720"/>
            <a:ext cx="9306414" cy="311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527</Words>
  <Application>Microsoft Office PowerPoint</Application>
  <PresentationFormat>Näytössä katseltava diaesitys (4:3)</PresentationFormat>
  <Paragraphs>133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Office-teema</vt:lpstr>
      <vt:lpstr>        Ravitsemussitoumus-sivuston avaaminen ja toimintamallin esittely   </vt:lpstr>
      <vt:lpstr>Mikä on Ravitsemussitoumus? </vt:lpstr>
      <vt:lpstr>Miten Ravitsemussitoumus syntyi?</vt:lpstr>
      <vt:lpstr>PowerPoint-esitys</vt:lpstr>
      <vt:lpstr>Kuka voi tehdä Ravitsemussitoumuksen?</vt:lpstr>
      <vt:lpstr>PowerPoint-esitys</vt:lpstr>
      <vt:lpstr>PowerPoint-esitys</vt:lpstr>
      <vt:lpstr>PowerPoint-esitys</vt:lpstr>
      <vt:lpstr>Sisältösitoumuksissa lukuisia mahdollisuuksia eri toimijoille – teollisuudelle, kaupalle, joukkoruokailulle, medialle, kunnille, järestöille, ruokakasvattajille …</vt:lpstr>
      <vt:lpstr>Ravitsemussitoumuksen täytettävä peruskriteerit</vt:lpstr>
      <vt:lpstr>Ravitsemussitoumusten seuranta  </vt:lpstr>
      <vt:lpstr>PowerPoint-esitys</vt:lpstr>
    </vt:vector>
  </TitlesOfParts>
  <Company>Evira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Uudet ravitsemussuositukset osana arkea</dc:title>
  <dc:creator>Lyytikäinen Arja</dc:creator>
  <cp:lastModifiedBy>Lyytikäinen Arja</cp:lastModifiedBy>
  <cp:revision>112</cp:revision>
  <cp:lastPrinted>2017-06-08T05:05:32Z</cp:lastPrinted>
  <dcterms:created xsi:type="dcterms:W3CDTF">2014-09-17T10:31:16Z</dcterms:created>
  <dcterms:modified xsi:type="dcterms:W3CDTF">2017-06-08T05:10:17Z</dcterms:modified>
</cp:coreProperties>
</file>