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 id="2147483690" r:id="rId4"/>
  </p:sldMasterIdLst>
  <p:notesMasterIdLst>
    <p:notesMasterId r:id="rId42"/>
  </p:notesMasterIdLst>
  <p:handoutMasterIdLst>
    <p:handoutMasterId r:id="rId43"/>
  </p:handoutMasterIdLst>
  <p:sldIdLst>
    <p:sldId id="256" r:id="rId5"/>
    <p:sldId id="259" r:id="rId6"/>
    <p:sldId id="260" r:id="rId7"/>
    <p:sldId id="261" r:id="rId8"/>
    <p:sldId id="262" r:id="rId9"/>
    <p:sldId id="263" r:id="rId10"/>
    <p:sldId id="264" r:id="rId11"/>
    <p:sldId id="265" r:id="rId12"/>
    <p:sldId id="270" r:id="rId13"/>
    <p:sldId id="271" r:id="rId14"/>
    <p:sldId id="272" r:id="rId15"/>
    <p:sldId id="273" r:id="rId16"/>
    <p:sldId id="274" r:id="rId17"/>
    <p:sldId id="266" r:id="rId18"/>
    <p:sldId id="267" r:id="rId19"/>
    <p:sldId id="275" r:id="rId20"/>
    <p:sldId id="276" r:id="rId21"/>
    <p:sldId id="277" r:id="rId22"/>
    <p:sldId id="278" r:id="rId23"/>
    <p:sldId id="279" r:id="rId24"/>
    <p:sldId id="280" r:id="rId25"/>
    <p:sldId id="281" r:id="rId26"/>
    <p:sldId id="282" r:id="rId27"/>
    <p:sldId id="283" r:id="rId28"/>
    <p:sldId id="296" r:id="rId29"/>
    <p:sldId id="284" r:id="rId30"/>
    <p:sldId id="286" r:id="rId31"/>
    <p:sldId id="287" r:id="rId32"/>
    <p:sldId id="288" r:id="rId33"/>
    <p:sldId id="289" r:id="rId34"/>
    <p:sldId id="290" r:id="rId35"/>
    <p:sldId id="291" r:id="rId36"/>
    <p:sldId id="292" r:id="rId37"/>
    <p:sldId id="293" r:id="rId38"/>
    <p:sldId id="294" r:id="rId39"/>
    <p:sldId id="295" r:id="rId40"/>
    <p:sldId id="269" r:id="rId4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C8"/>
    <a:srgbClr val="0083CD"/>
    <a:srgbClr val="FFFFFF"/>
    <a:srgbClr val="004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4282" autoAdjust="0"/>
  </p:normalViewPr>
  <p:slideViewPr>
    <p:cSldViewPr snapToGrid="0">
      <p:cViewPr>
        <p:scale>
          <a:sx n="76" d="100"/>
          <a:sy n="76" d="100"/>
        </p:scale>
        <p:origin x="-120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25A12-232B-4EF3-9E39-972F777AEFD9}" type="datetimeFigureOut">
              <a:rPr lang="fi-FI" smtClean="0"/>
              <a:pPr/>
              <a:t>7.9.2011</a:t>
            </a:fld>
            <a:endParaRPr lang="fi-FI"/>
          </a:p>
        </p:txBody>
      </p:sp>
      <p:sp>
        <p:nvSpPr>
          <p:cNvPr id="4" name="Alatunnisteen paikkamerkki 3"/>
          <p:cNvSpPr>
            <a:spLocks noGrp="1"/>
          </p:cNvSpPr>
          <p:nvPr>
            <p:ph type="ftr" sz="quarter" idx="2"/>
          </p:nvPr>
        </p:nvSpPr>
        <p:spPr>
          <a:xfrm>
            <a:off x="1213200" y="8685213"/>
            <a:ext cx="26280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CD7DD-E22B-41D1-9241-50D9241CEC0E}" type="slidenum">
              <a:rPr lang="fi-FI" smtClean="0"/>
              <a:pPr/>
              <a:t>‹#›</a:t>
            </a:fld>
            <a:endParaRPr lang="fi-FI"/>
          </a:p>
        </p:txBody>
      </p:sp>
      <p:pic>
        <p:nvPicPr>
          <p:cNvPr id="6" name="Picture 7" descr="Tekeslogo.png"/>
          <p:cNvPicPr>
            <a:picLocks noChangeAspect="1"/>
          </p:cNvPicPr>
          <p:nvPr/>
        </p:nvPicPr>
        <p:blipFill>
          <a:blip r:embed="rId2" cstate="print"/>
          <a:stretch>
            <a:fillRect/>
          </a:stretch>
        </p:blipFill>
        <p:spPr>
          <a:xfrm>
            <a:off x="240851" y="8429652"/>
            <a:ext cx="902133" cy="590208"/>
          </a:xfrm>
          <a:prstGeom prst="rect">
            <a:avLst/>
          </a:prstGeom>
        </p:spPr>
      </p:pic>
    </p:spTree>
    <p:extLst>
      <p:ext uri="{BB962C8B-B14F-4D97-AF65-F5344CB8AC3E}">
        <p14:creationId xmlns:p14="http://schemas.microsoft.com/office/powerpoint/2010/main" val="85481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B17DD-B316-41E4-AFA3-44A2B624DDBF}" type="datetimeFigureOut">
              <a:rPr lang="fi-FI" smtClean="0"/>
              <a:pPr/>
              <a:t>7.9.2011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1213200" y="8685213"/>
            <a:ext cx="26280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91FE6-03AF-416E-88DD-B04A74B50675}" type="slidenum">
              <a:rPr lang="fi-FI" smtClean="0"/>
              <a:pPr/>
              <a:t>‹#›</a:t>
            </a:fld>
            <a:endParaRPr lang="fi-FI"/>
          </a:p>
        </p:txBody>
      </p:sp>
      <p:pic>
        <p:nvPicPr>
          <p:cNvPr id="8" name="Picture 7" descr="Tekeslogo.png"/>
          <p:cNvPicPr>
            <a:picLocks noChangeAspect="1"/>
          </p:cNvPicPr>
          <p:nvPr/>
        </p:nvPicPr>
        <p:blipFill>
          <a:blip r:embed="rId2" cstate="print"/>
          <a:stretch>
            <a:fillRect/>
          </a:stretch>
        </p:blipFill>
        <p:spPr>
          <a:xfrm>
            <a:off x="240851" y="8429652"/>
            <a:ext cx="902133" cy="590208"/>
          </a:xfrm>
          <a:prstGeom prst="rect">
            <a:avLst/>
          </a:prstGeom>
        </p:spPr>
      </p:pic>
    </p:spTree>
    <p:extLst>
      <p:ext uri="{BB962C8B-B14F-4D97-AF65-F5344CB8AC3E}">
        <p14:creationId xmlns:p14="http://schemas.microsoft.com/office/powerpoint/2010/main" val="239106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1B5A501-17E4-40A4-B004-87EFF669983A}" type="slidenum">
              <a:rPr lang="fi-FI" smtClean="0">
                <a:solidFill>
                  <a:srgbClr val="000000"/>
                </a:solidFill>
              </a:rPr>
              <a:pPr/>
              <a:t>2</a:t>
            </a:fld>
            <a:endParaRPr lang="fi-FI" smtClean="0">
              <a:solidFill>
                <a:srgbClr val="000000"/>
              </a:solidFill>
            </a:endParaRPr>
          </a:p>
        </p:txBody>
      </p:sp>
      <p:sp>
        <p:nvSpPr>
          <p:cNvPr id="91139" name="Rectangle 2"/>
          <p:cNvSpPr>
            <a:spLocks noGrp="1" noRot="1" noChangeAspect="1" noChangeArrowheads="1" noTextEdit="1"/>
          </p:cNvSpPr>
          <p:nvPr>
            <p:ph type="sldImg"/>
          </p:nvPr>
        </p:nvSpPr>
        <p:spPr>
          <a:xfrm>
            <a:off x="879901" y="685837"/>
            <a:ext cx="5106361" cy="3430645"/>
          </a:xfrm>
          <a:ln/>
        </p:spPr>
      </p:sp>
      <p:sp>
        <p:nvSpPr>
          <p:cNvPr id="91140" name="Rectangle 3"/>
          <p:cNvSpPr>
            <a:spLocks noGrp="1" noChangeArrowheads="1"/>
          </p:cNvSpPr>
          <p:nvPr>
            <p:ph type="body" idx="1"/>
          </p:nvPr>
        </p:nvSpPr>
        <p:spPr>
          <a:xfrm>
            <a:off x="914183" y="4344607"/>
            <a:ext cx="5029635" cy="4113556"/>
          </a:xfrm>
          <a:noFill/>
          <a:ln/>
        </p:spPr>
        <p:txBody>
          <a:bodyPr/>
          <a:lstStyle/>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AD046D-7326-476D-980B-ECEE831C568C}" type="slidenum">
              <a:rPr lang="fi-FI" smtClean="0">
                <a:solidFill>
                  <a:srgbClr val="000000"/>
                </a:solidFill>
              </a:rPr>
              <a:pPr/>
              <a:t>9</a:t>
            </a:fld>
            <a:endParaRPr lang="fi-FI" smtClean="0">
              <a:solidFill>
                <a:srgbClr val="000000"/>
              </a:solidFill>
            </a:endParaRPr>
          </a:p>
        </p:txBody>
      </p:sp>
      <p:sp>
        <p:nvSpPr>
          <p:cNvPr id="92163" name="Rectangle 2"/>
          <p:cNvSpPr>
            <a:spLocks noGrp="1" noRot="1" noChangeAspect="1" noChangeArrowheads="1" noTextEdit="1"/>
          </p:cNvSpPr>
          <p:nvPr>
            <p:ph type="sldImg"/>
          </p:nvPr>
        </p:nvSpPr>
        <p:spPr>
          <a:xfrm>
            <a:off x="1884363" y="295275"/>
            <a:ext cx="3087687" cy="2316163"/>
          </a:xfrm>
          <a:ln/>
        </p:spPr>
      </p:sp>
      <p:sp>
        <p:nvSpPr>
          <p:cNvPr id="92164" name="Rectangle 3"/>
          <p:cNvSpPr>
            <a:spLocks noGrp="1" noChangeArrowheads="1"/>
          </p:cNvSpPr>
          <p:nvPr>
            <p:ph type="body" idx="1"/>
          </p:nvPr>
        </p:nvSpPr>
        <p:spPr>
          <a:xfrm>
            <a:off x="685637" y="2920289"/>
            <a:ext cx="5638546" cy="5672409"/>
          </a:xfrm>
          <a:noFill/>
          <a:ln/>
        </p:spPr>
        <p:txBody>
          <a:bodyPr/>
          <a:lstStyle/>
          <a:p>
            <a:r>
              <a:rPr lang="fi-FI" b="1" smtClean="0"/>
              <a:t>Poikkeus: Konsortio voi sopia toisin heidän oman intressinsä nimissä, mutta vain siten, että pk-yrityksille ja pk -yhteisöille osoitetaan kaikki ne oikeudet, joita ne tarvitsevat projektin tulosten hyödyntämiseen ja levittämiseen aikomallaan ja suunnittelemallaan tavalla.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55461B1-50AD-455C-9117-A6BEBE5EB9B1}" type="slidenum">
              <a:rPr lang="fi-FI" smtClean="0">
                <a:solidFill>
                  <a:srgbClr val="000000"/>
                </a:solidFill>
              </a:rPr>
              <a:pPr/>
              <a:t>10</a:t>
            </a:fld>
            <a:endParaRPr lang="fi-FI" smtClean="0">
              <a:solidFill>
                <a:srgbClr val="000000"/>
              </a:solidFill>
            </a:endParaRPr>
          </a:p>
        </p:txBody>
      </p:sp>
      <p:sp>
        <p:nvSpPr>
          <p:cNvPr id="93187" name="Rectangle 2"/>
          <p:cNvSpPr>
            <a:spLocks noGrp="1" noRot="1" noChangeAspect="1" noChangeArrowheads="1" noTextEdit="1"/>
          </p:cNvSpPr>
          <p:nvPr>
            <p:ph type="sldImg"/>
          </p:nvPr>
        </p:nvSpPr>
        <p:spPr>
          <a:xfrm>
            <a:off x="1884363" y="295275"/>
            <a:ext cx="3087687" cy="2316163"/>
          </a:xfrm>
          <a:ln/>
        </p:spPr>
      </p:sp>
      <p:sp>
        <p:nvSpPr>
          <p:cNvPr id="93188" name="Rectangle 3"/>
          <p:cNvSpPr>
            <a:spLocks noGrp="1" noChangeArrowheads="1"/>
          </p:cNvSpPr>
          <p:nvPr>
            <p:ph type="body" idx="1"/>
          </p:nvPr>
        </p:nvSpPr>
        <p:spPr>
          <a:xfrm>
            <a:off x="685637" y="2920289"/>
            <a:ext cx="5638546" cy="5672409"/>
          </a:xfrm>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51600" y="1393200"/>
            <a:ext cx="7416000" cy="1440000"/>
          </a:xfrm>
        </p:spPr>
        <p:txBody>
          <a:bodyPr/>
          <a:lstStyle>
            <a:lvl1pPr algn="r">
              <a:lnSpc>
                <a:spcPct val="100000"/>
              </a:lnSpc>
              <a:defRPr sz="4800">
                <a:solidFill>
                  <a:srgbClr val="0080C8"/>
                </a:solidFill>
              </a:defRPr>
            </a:lvl1pPr>
          </a:lstStyle>
          <a:p>
            <a:r>
              <a:rPr lang="fi-FI" smtClean="0"/>
              <a:t>Muokkaa perustyyl. napsautt.</a:t>
            </a:r>
            <a:endParaRPr lang="fi-FI" dirty="0"/>
          </a:p>
        </p:txBody>
      </p:sp>
      <p:sp>
        <p:nvSpPr>
          <p:cNvPr id="3" name="Alaotsikko 2"/>
          <p:cNvSpPr>
            <a:spLocks noGrp="1"/>
          </p:cNvSpPr>
          <p:nvPr>
            <p:ph type="subTitle" idx="1" hasCustomPrompt="1"/>
          </p:nvPr>
        </p:nvSpPr>
        <p:spPr>
          <a:xfrm>
            <a:off x="3427200" y="3528000"/>
            <a:ext cx="4644000" cy="900000"/>
          </a:xfrm>
        </p:spPr>
        <p:txBody>
          <a:bodyPr tIns="0"/>
          <a:lstStyle>
            <a:lvl1pPr marL="0" indent="0" algn="r">
              <a:buNone/>
              <a:defRPr sz="2800">
                <a:solidFill>
                  <a:srgbClr val="0080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Lisää esiintyjän nimi ja päivämäärä</a:t>
            </a:r>
            <a:endParaRPr lang="fi-FI" dirty="0"/>
          </a:p>
        </p:txBody>
      </p:sp>
      <p:sp>
        <p:nvSpPr>
          <p:cNvPr id="4" name="Päivämäärän paikkamerkki 3"/>
          <p:cNvSpPr>
            <a:spLocks noGrp="1"/>
          </p:cNvSpPr>
          <p:nvPr>
            <p:ph type="dt" sz="half" idx="10"/>
          </p:nvPr>
        </p:nvSpPr>
        <p:spPr/>
        <p:txBody>
          <a:bodyPr/>
          <a:lstStyle/>
          <a:p>
            <a:r>
              <a:rPr lang="fi-FI" smtClean="0"/>
              <a:t>11-2009</a:t>
            </a:r>
            <a:endParaRPr lang="fi-FI"/>
          </a:p>
        </p:txBody>
      </p:sp>
      <p:sp>
        <p:nvSpPr>
          <p:cNvPr id="5" name="Alatunnisteen paikkamerkki 4"/>
          <p:cNvSpPr>
            <a:spLocks noGrp="1"/>
          </p:cNvSpPr>
          <p:nvPr>
            <p:ph type="ftr" sz="quarter" idx="11"/>
          </p:nvPr>
        </p:nvSpPr>
        <p:spPr/>
        <p:txBody>
          <a:bodyPr/>
          <a:lstStyle/>
          <a:p>
            <a:r>
              <a:rPr lang="fi-FI" smtClean="0"/>
              <a:t>DM</a:t>
            </a:r>
            <a:endParaRPr lang="fi-FI"/>
          </a:p>
        </p:txBody>
      </p:sp>
      <p:sp>
        <p:nvSpPr>
          <p:cNvPr id="11" name="Suorakulmio 10"/>
          <p:cNvSpPr/>
          <p:nvPr userDrawn="1"/>
        </p:nvSpPr>
        <p:spPr>
          <a:xfrm>
            <a:off x="7524000" y="6537600"/>
            <a:ext cx="126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0000"/>
                </a:solidFill>
                <a:effectLst/>
                <a:uLnTx/>
                <a:uFillTx/>
                <a:latin typeface="+mn-lt"/>
                <a:ea typeface="+mn-ea"/>
                <a:cs typeface="+mn-cs"/>
              </a:rPr>
              <a:t>Copyright © Tekes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2" name="Päivämäärän paikkamerkki 1"/>
          <p:cNvSpPr>
            <a:spLocks noGrp="1"/>
          </p:cNvSpPr>
          <p:nvPr>
            <p:ph type="dt" sz="half" idx="10"/>
          </p:nvPr>
        </p:nvSpPr>
        <p:spPr/>
        <p:txBody>
          <a:bodyPr/>
          <a:lstStyle/>
          <a:p>
            <a:r>
              <a:rPr lang="fi-FI" smtClean="0"/>
              <a:t>11-2009</a:t>
            </a:r>
            <a:endParaRPr lang="fi-FI"/>
          </a:p>
        </p:txBody>
      </p:sp>
      <p:sp>
        <p:nvSpPr>
          <p:cNvPr id="3" name="Alatunnisteen paikkamerkki 2"/>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0000"/>
            <a:ext cx="3008313" cy="648000"/>
          </a:xfrm>
        </p:spPr>
        <p:txBody>
          <a:bodyPr anchor="b"/>
          <a:lstStyle>
            <a:lvl1pPr algn="l">
              <a:defRPr sz="2000" b="1">
                <a:solidFill>
                  <a:srgbClr val="0080C8"/>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3575050" y="540000"/>
            <a:ext cx="4730400" cy="5400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4" name="Tekstin paikkamerkki 3"/>
          <p:cNvSpPr>
            <a:spLocks noGrp="1"/>
          </p:cNvSpPr>
          <p:nvPr>
            <p:ph type="body" sz="half" idx="2"/>
          </p:nvPr>
        </p:nvSpPr>
        <p:spPr>
          <a:xfrm>
            <a:off x="457200" y="1256400"/>
            <a:ext cx="3008313" cy="4683600"/>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8"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5" name="Päivämäärän paikkamerkki 4"/>
          <p:cNvSpPr>
            <a:spLocks noGrp="1"/>
          </p:cNvSpPr>
          <p:nvPr>
            <p:ph type="dt" sz="half" idx="10"/>
          </p:nvPr>
        </p:nvSpPr>
        <p:spPr/>
        <p:txBody>
          <a:bodyPr/>
          <a:lstStyle/>
          <a:p>
            <a:r>
              <a:rPr lang="fi-FI" smtClean="0"/>
              <a:t>11-2009</a:t>
            </a:r>
            <a:endParaRPr lang="fi-FI"/>
          </a:p>
        </p:txBody>
      </p:sp>
      <p:sp>
        <p:nvSpPr>
          <p:cNvPr id="6" name="Alatunnisteen paikkamerkki 5"/>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0000"/>
            <a:ext cx="7848000" cy="889200"/>
          </a:xfrm>
        </p:spPr>
        <p:txBody>
          <a:bodyPr anchor="t" anchorCtr="0"/>
          <a:lstStyle>
            <a:lvl1pPr algn="l">
              <a:defRPr sz="3200" b="0"/>
            </a:lvl1pPr>
          </a:lstStyle>
          <a:p>
            <a:r>
              <a:rPr lang="fi-FI" smtClean="0"/>
              <a:t>Muokkaa perustyyl. napsautt.</a:t>
            </a:r>
            <a:endParaRPr lang="fi-FI" dirty="0"/>
          </a:p>
        </p:txBody>
      </p:sp>
      <p:sp>
        <p:nvSpPr>
          <p:cNvPr id="3" name="Kuvan paikkamerkki 2"/>
          <p:cNvSpPr>
            <a:spLocks noGrp="1"/>
          </p:cNvSpPr>
          <p:nvPr>
            <p:ph type="pic" idx="1" hasCustomPrompt="1"/>
          </p:nvPr>
        </p:nvSpPr>
        <p:spPr>
          <a:xfrm>
            <a:off x="460800" y="1591200"/>
            <a:ext cx="7848000" cy="32400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a:t>
            </a:r>
            <a:r>
              <a:rPr lang="fi-FI" dirty="0" err="1" smtClean="0"/>
              <a:t>syvätty</a:t>
            </a:r>
            <a:r>
              <a:rPr lang="fi-FI" dirty="0" smtClean="0"/>
              <a:t> kuva</a:t>
            </a:r>
          </a:p>
          <a:p>
            <a:endParaRPr lang="fi-FI" dirty="0"/>
          </a:p>
        </p:txBody>
      </p:sp>
      <p:sp>
        <p:nvSpPr>
          <p:cNvPr id="4" name="Tekstin paikkamerkki 3"/>
          <p:cNvSpPr>
            <a:spLocks noGrp="1"/>
          </p:cNvSpPr>
          <p:nvPr>
            <p:ph type="body" sz="half" idx="2" hasCustomPrompt="1"/>
          </p:nvPr>
        </p:nvSpPr>
        <p:spPr>
          <a:xfrm>
            <a:off x="468000" y="4900773"/>
            <a:ext cx="4644000" cy="1035627"/>
          </a:xfrm>
        </p:spPr>
        <p:txBody>
          <a:bodyPr/>
          <a:lstStyle>
            <a:lvl1pPr marL="0" indent="0">
              <a:buNone/>
              <a:defRPr sz="16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Kirjoita teksti tähän</a:t>
            </a:r>
          </a:p>
          <a:p>
            <a:pPr lvl="0"/>
            <a:endParaRPr lang="fi-FI" dirty="0" smtClean="0"/>
          </a:p>
        </p:txBody>
      </p:sp>
      <p:sp>
        <p:nvSpPr>
          <p:cNvPr id="8"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5" name="Päivämäärän paikkamerkki 4"/>
          <p:cNvSpPr>
            <a:spLocks noGrp="1"/>
          </p:cNvSpPr>
          <p:nvPr>
            <p:ph type="dt" sz="half" idx="10"/>
          </p:nvPr>
        </p:nvSpPr>
        <p:spPr/>
        <p:txBody>
          <a:bodyPr/>
          <a:lstStyle/>
          <a:p>
            <a:r>
              <a:rPr lang="fi-FI" smtClean="0"/>
              <a:t>11-2009</a:t>
            </a:r>
            <a:endParaRPr lang="fi-FI"/>
          </a:p>
        </p:txBody>
      </p:sp>
      <p:sp>
        <p:nvSpPr>
          <p:cNvPr id="6" name="Alatunnisteen paikkamerkki 5"/>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Tyhjä">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marL="0" indent="-179968">
              <a:defRPr sz="1900">
                <a:solidFill>
                  <a:schemeClr val="tx1"/>
                </a:solidFill>
              </a:defRPr>
            </a:lvl2pPr>
            <a:lvl3pPr marL="0" indent="-179968">
              <a:buFont typeface="Arial" pitchFamily="34" charset="0"/>
              <a:buChar char="•"/>
              <a:defRPr sz="1600"/>
            </a:lvl3pPr>
            <a:lvl4pPr marL="0" indent="-179968">
              <a:buFont typeface="Arial" pitchFamily="34" charset="0"/>
              <a:buChar char="•"/>
              <a:defRPr sz="1600"/>
            </a:lvl4pPr>
            <a:lvl5pPr marL="0" indent="-179968">
              <a:buFont typeface="Arial" pitchFamily="34" charset="0"/>
              <a:buChar char="−"/>
              <a:defRPr sz="1400">
                <a:solidFill>
                  <a:srgbClr val="0080C8"/>
                </a:solidFill>
              </a:defRPr>
            </a:lvl5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1" name="Sisällön paikkamerkki 10"/>
          <p:cNvSpPr>
            <a:spLocks noGrp="1"/>
          </p:cNvSpPr>
          <p:nvPr>
            <p:ph sz="quarter" idx="16"/>
          </p:nvPr>
        </p:nvSpPr>
        <p:spPr>
          <a:xfrm>
            <a:off x="7929563" y="6215063"/>
            <a:ext cx="914400"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p:txBody>
          <a:bodyPr/>
          <a:lstStyle>
            <a:lvl1pPr>
              <a:defRPr b="1"/>
            </a:lvl1pPr>
          </a:lstStyle>
          <a:p>
            <a:pPr>
              <a:defRPr/>
            </a:pPr>
            <a:endParaRPr lang="en-GB"/>
          </a:p>
        </p:txBody>
      </p:sp>
      <p:sp>
        <p:nvSpPr>
          <p:cNvPr id="5" name="Rectangle 5"/>
          <p:cNvSpPr>
            <a:spLocks noGrp="1" noChangeArrowheads="1"/>
          </p:cNvSpPr>
          <p:nvPr>
            <p:ph type="ftr" sz="quarter" idx="11"/>
          </p:nvPr>
        </p:nvSpPr>
        <p:spPr/>
        <p:txBody>
          <a:bodyPr/>
          <a:lstStyle>
            <a:lvl1pPr>
              <a:defRPr b="1"/>
            </a:lvl1pPr>
          </a:lstStyle>
          <a:p>
            <a:pPr>
              <a:defRPr/>
            </a:pPr>
            <a:endParaRPr lang="en-GB"/>
          </a:p>
        </p:txBody>
      </p:sp>
      <p:sp>
        <p:nvSpPr>
          <p:cNvPr id="6" name="Rectangle 6"/>
          <p:cNvSpPr>
            <a:spLocks noGrp="1" noChangeArrowheads="1"/>
          </p:cNvSpPr>
          <p:nvPr>
            <p:ph type="sldNum" sz="quarter" idx="12"/>
          </p:nvPr>
        </p:nvSpPr>
        <p:spPr>
          <a:xfrm>
            <a:off x="134938" y="6538913"/>
            <a:ext cx="288925" cy="179387"/>
          </a:xfrm>
          <a:prstGeom prst="rect">
            <a:avLst/>
          </a:prstGeom>
        </p:spPr>
        <p:txBody>
          <a:bodyPr/>
          <a:lstStyle>
            <a:lvl1pPr>
              <a:defRPr b="1"/>
            </a:lvl1pPr>
          </a:lstStyle>
          <a:p>
            <a:pPr>
              <a:defRPr/>
            </a:pPr>
            <a:fld id="{3D81B49F-BA89-4A95-B614-D045AABEFC1D}"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kes white">
    <p:spTree>
      <p:nvGrpSpPr>
        <p:cNvPr id="1" name=""/>
        <p:cNvGrpSpPr/>
        <p:nvPr/>
      </p:nvGrpSpPr>
      <p:grpSpPr>
        <a:xfrm>
          <a:off x="0" y="0"/>
          <a:ext cx="0" cy="0"/>
          <a:chOff x="0" y="0"/>
          <a:chExt cx="0" cy="0"/>
        </a:xfrm>
      </p:grpSpPr>
      <p:sp>
        <p:nvSpPr>
          <p:cNvPr id="5" name="Picture 10" descr="Tausta2.png"/>
          <p:cNvSpPr>
            <a:spLocks noChangeAspect="1"/>
          </p:cNvSpPr>
          <p:nvPr/>
        </p:nvSpPr>
        <p:spPr bwMode="auto">
          <a:xfrm>
            <a:off x="-49213" y="1312863"/>
            <a:ext cx="3865563" cy="5578475"/>
          </a:xfrm>
          <a:prstGeom prst="rect">
            <a:avLst/>
          </a:prstGeom>
          <a:noFill/>
          <a:ln w="9525">
            <a:noFill/>
            <a:miter lim="800000"/>
            <a:headEnd/>
            <a:tailEnd/>
          </a:ln>
        </p:spPr>
        <p:txBody>
          <a:bodyPr lIns="91424" tIns="45712" rIns="91424" bIns="45712"/>
          <a:lstStyle/>
          <a:p>
            <a:pPr>
              <a:defRPr/>
            </a:pPr>
            <a:endParaRPr lang="fi-FI" b="0">
              <a:solidFill>
                <a:srgbClr val="004B8D"/>
              </a:solidFill>
              <a:latin typeface="Arial"/>
            </a:endParaRPr>
          </a:p>
        </p:txBody>
      </p:sp>
      <p:sp>
        <p:nvSpPr>
          <p:cNvPr id="2" name="Title 1"/>
          <p:cNvSpPr>
            <a:spLocks noGrp="1"/>
          </p:cNvSpPr>
          <p:nvPr>
            <p:ph type="ctrTitle"/>
          </p:nvPr>
        </p:nvSpPr>
        <p:spPr>
          <a:xfrm>
            <a:off x="2143108" y="2130425"/>
            <a:ext cx="6219604" cy="792000"/>
          </a:xfrm>
        </p:spPr>
        <p:txBody>
          <a:bodyPr/>
          <a:lstStyle>
            <a:lvl1pPr algn="r">
              <a:lnSpc>
                <a:spcPct val="100000"/>
              </a:lnSpc>
              <a:defRPr sz="4800">
                <a:solidFill>
                  <a:srgbClr val="0080C8"/>
                </a:solidFill>
              </a:defRPr>
            </a:lvl1pPr>
          </a:lstStyle>
          <a:p>
            <a:r>
              <a:rPr lang="fi-FI" noProof="0" smtClean="0"/>
              <a:t>Muokkaa perustyyl. napsautt.</a:t>
            </a:r>
            <a:endParaRPr lang="fi-FI" noProof="0"/>
          </a:p>
        </p:txBody>
      </p:sp>
      <p:sp>
        <p:nvSpPr>
          <p:cNvPr id="3" name="Subtitle 2"/>
          <p:cNvSpPr>
            <a:spLocks noGrp="1"/>
          </p:cNvSpPr>
          <p:nvPr>
            <p:ph type="subTitle" idx="1"/>
          </p:nvPr>
        </p:nvSpPr>
        <p:spPr>
          <a:xfrm>
            <a:off x="3570214" y="1357298"/>
            <a:ext cx="4788000" cy="756000"/>
          </a:xfrm>
        </p:spPr>
        <p:txBody>
          <a:bodyPr tIns="0" anchor="b"/>
          <a:lstStyle>
            <a:lvl1pPr marL="0" indent="0" algn="r">
              <a:spcBef>
                <a:spcPts val="0"/>
              </a:spcBef>
              <a:buNone/>
              <a:defRPr sz="4800">
                <a:solidFill>
                  <a:srgbClr val="0080C8"/>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fi-FI" noProof="0" smtClean="0"/>
              <a:t>Muokkaa alaotsikon perustyyliä napsautt.</a:t>
            </a:r>
            <a:endParaRPr lang="fi-FI" noProof="0"/>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6" name="Date Placeholder 3"/>
          <p:cNvSpPr>
            <a:spLocks noGrp="1"/>
          </p:cNvSpPr>
          <p:nvPr>
            <p:ph type="dt" sz="half" idx="16"/>
          </p:nvPr>
        </p:nvSpPr>
        <p:spPr/>
        <p:txBody>
          <a:bodyPr/>
          <a:lstStyle>
            <a:lvl1pPr>
              <a:defRPr b="1">
                <a:solidFill>
                  <a:srgbClr val="000000"/>
                </a:solidFill>
              </a:defRPr>
            </a:lvl1pPr>
          </a:lstStyle>
          <a:p>
            <a:pPr>
              <a:defRPr/>
            </a:pPr>
            <a:endParaRPr lang="fi-FI"/>
          </a:p>
        </p:txBody>
      </p:sp>
      <p:sp>
        <p:nvSpPr>
          <p:cNvPr id="7" name="Footer Placeholder 4"/>
          <p:cNvSpPr>
            <a:spLocks noGrp="1"/>
          </p:cNvSpPr>
          <p:nvPr>
            <p:ph type="ftr" sz="quarter" idx="17"/>
          </p:nvPr>
        </p:nvSpPr>
        <p:spPr/>
        <p:txBody>
          <a:bodyPr/>
          <a:lstStyle>
            <a:lvl1pPr>
              <a:defRPr b="1">
                <a:solidFill>
                  <a:srgbClr val="000000"/>
                </a:solidFill>
              </a:defRPr>
            </a:lvl1pPr>
          </a:lstStyle>
          <a:p>
            <a:pPr>
              <a:defRPr/>
            </a:pPr>
            <a:endParaRPr lang="fi-FI"/>
          </a:p>
        </p:txBody>
      </p:sp>
      <p:sp>
        <p:nvSpPr>
          <p:cNvPr id="8" name="Slide Number Placeholder 5"/>
          <p:cNvSpPr>
            <a:spLocks noGrp="1"/>
          </p:cNvSpPr>
          <p:nvPr>
            <p:ph type="sldNum" sz="quarter" idx="18"/>
          </p:nvPr>
        </p:nvSpPr>
        <p:spPr>
          <a:xfrm>
            <a:off x="134938" y="6538913"/>
            <a:ext cx="288925" cy="179387"/>
          </a:xfrm>
          <a:prstGeom prst="rect">
            <a:avLst/>
          </a:prstGeom>
        </p:spPr>
        <p:txBody>
          <a:bodyPr/>
          <a:lstStyle>
            <a:lvl1pPr>
              <a:defRPr b="1">
                <a:solidFill>
                  <a:srgbClr val="000000"/>
                </a:solidFill>
              </a:defRPr>
            </a:lvl1pPr>
          </a:lstStyle>
          <a:p>
            <a:pPr>
              <a:defRPr/>
            </a:pPr>
            <a:fld id="{709D0008-C934-4A21-8CCD-BB0ACA69E2B2}"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marL="0" indent="-179968">
              <a:defRPr sz="1900">
                <a:solidFill>
                  <a:schemeClr val="tx1"/>
                </a:solidFill>
              </a:defRPr>
            </a:lvl2pPr>
            <a:lvl3pPr marL="0" indent="-179968">
              <a:buFont typeface="Arial" pitchFamily="34" charset="0"/>
              <a:buChar char="•"/>
              <a:defRPr sz="1600"/>
            </a:lvl3pPr>
            <a:lvl4pPr marL="0" indent="-179968">
              <a:buFont typeface="Arial" pitchFamily="34" charset="0"/>
              <a:buChar char="•"/>
              <a:defRPr sz="1600"/>
            </a:lvl4pPr>
            <a:lvl5pPr marL="0" indent="-179968">
              <a:buFont typeface="Arial" pitchFamily="34" charset="0"/>
              <a:buChar char="−"/>
              <a:defRPr sz="1400">
                <a:solidFill>
                  <a:srgbClr val="0080C8"/>
                </a:solidFill>
              </a:defRPr>
            </a:lvl5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1" name="Sisällön paikkamerkki 10"/>
          <p:cNvSpPr>
            <a:spLocks noGrp="1"/>
          </p:cNvSpPr>
          <p:nvPr>
            <p:ph sz="quarter" idx="16"/>
          </p:nvPr>
        </p:nvSpPr>
        <p:spPr>
          <a:xfrm>
            <a:off x="7929563" y="6215063"/>
            <a:ext cx="914400"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marL="0" indent="-179968">
              <a:defRPr sz="1900">
                <a:solidFill>
                  <a:schemeClr val="tx1"/>
                </a:solidFill>
              </a:defRPr>
            </a:lvl2pPr>
            <a:lvl3pPr marL="0" indent="-179968">
              <a:buFont typeface="Arial" pitchFamily="34" charset="0"/>
              <a:buChar char="•"/>
              <a:defRPr sz="1600"/>
            </a:lvl3pPr>
            <a:lvl4pPr marL="0" indent="-179968">
              <a:buFont typeface="Arial" pitchFamily="34" charset="0"/>
              <a:buChar char="•"/>
              <a:defRPr sz="1600"/>
            </a:lvl4pPr>
            <a:lvl5pPr marL="0" indent="-179968">
              <a:buFont typeface="Arial" pitchFamily="34" charset="0"/>
              <a:buChar char="−"/>
              <a:defRPr sz="1400">
                <a:solidFill>
                  <a:srgbClr val="0080C8"/>
                </a:solidFill>
              </a:defRPr>
            </a:lvl5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1" name="Sisällön paikkamerkki 10"/>
          <p:cNvSpPr>
            <a:spLocks noGrp="1"/>
          </p:cNvSpPr>
          <p:nvPr>
            <p:ph sz="quarter" idx="16"/>
          </p:nvPr>
        </p:nvSpPr>
        <p:spPr>
          <a:xfrm>
            <a:off x="7929563" y="6215063"/>
            <a:ext cx="914400"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530" y="2130976"/>
            <a:ext cx="7772943" cy="1470086"/>
          </a:xfrm>
          <a:prstGeom prst="rect">
            <a:avLst/>
          </a:prstGeom>
        </p:spPr>
        <p:txBody>
          <a:bodyPr lIns="80133" tIns="40067" rIns="80133" bIns="40067"/>
          <a:lstStyle/>
          <a:p>
            <a:r>
              <a:rPr lang="fr-FR" smtClean="0"/>
              <a:t>Cliquez pour modifier le style du titre</a:t>
            </a:r>
            <a:endParaRPr lang="fr-BE"/>
          </a:p>
        </p:txBody>
      </p:sp>
      <p:sp>
        <p:nvSpPr>
          <p:cNvPr id="3" name="Sous-titre 2"/>
          <p:cNvSpPr>
            <a:spLocks noGrp="1"/>
          </p:cNvSpPr>
          <p:nvPr>
            <p:ph type="subTitle" idx="1"/>
          </p:nvPr>
        </p:nvSpPr>
        <p:spPr>
          <a:xfrm>
            <a:off x="1371057" y="3886154"/>
            <a:ext cx="6401886" cy="1752295"/>
          </a:xfrm>
          <a:prstGeom prst="rect">
            <a:avLst/>
          </a:prstGeom>
        </p:spPr>
        <p:txBody>
          <a:bodyPr lIns="80133" tIns="40067" rIns="80133" bIns="40067"/>
          <a:lstStyle>
            <a:lvl1pPr marL="0" indent="0" algn="ctr">
              <a:buNone/>
              <a:defRPr/>
            </a:lvl1pPr>
            <a:lvl2pPr marL="400666" indent="0" algn="ctr">
              <a:buNone/>
              <a:defRPr/>
            </a:lvl2pPr>
            <a:lvl3pPr marL="801330" indent="0" algn="ctr">
              <a:buNone/>
              <a:defRPr/>
            </a:lvl3pPr>
            <a:lvl4pPr marL="1201995" indent="0" algn="ctr">
              <a:buNone/>
              <a:defRPr/>
            </a:lvl4pPr>
            <a:lvl5pPr marL="1602660" indent="0" algn="ctr">
              <a:buNone/>
              <a:defRPr/>
            </a:lvl5pPr>
            <a:lvl6pPr marL="2003326" indent="0" algn="ctr">
              <a:buNone/>
              <a:defRPr/>
            </a:lvl6pPr>
            <a:lvl7pPr marL="2403991" indent="0" algn="ctr">
              <a:buNone/>
              <a:defRPr/>
            </a:lvl7pPr>
            <a:lvl8pPr marL="2804656" indent="0" algn="ctr">
              <a:buNone/>
              <a:defRPr/>
            </a:lvl8pPr>
            <a:lvl9pPr marL="3205320" indent="0" algn="ctr">
              <a:buNone/>
              <a:defRPr/>
            </a:lvl9pPr>
          </a:lstStyle>
          <a:p>
            <a:r>
              <a:rPr lang="fr-FR" smtClean="0"/>
              <a:t>Cliquez pour modifier le style des sous-titres du masque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lvl1pPr>
              <a:defRPr sz="2000"/>
            </a:lvl1pPr>
            <a:lvl2pPr>
              <a:defRPr sz="1800"/>
            </a:lvl2pPr>
            <a:lvl3pPr>
              <a:defRPr sz="1600"/>
            </a:lvl3pPr>
            <a:lvl4pPr>
              <a:defRPr sz="16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7"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4" name="Päivämäärän paikkamerkki 3"/>
          <p:cNvSpPr>
            <a:spLocks noGrp="1"/>
          </p:cNvSpPr>
          <p:nvPr>
            <p:ph type="dt" sz="half" idx="10"/>
          </p:nvPr>
        </p:nvSpPr>
        <p:spPr/>
        <p:txBody>
          <a:bodyPr/>
          <a:lstStyle/>
          <a:p>
            <a:r>
              <a:rPr lang="fi-FI" smtClean="0"/>
              <a:t>11-2009</a:t>
            </a:r>
            <a:endParaRPr lang="fi-FI"/>
          </a:p>
        </p:txBody>
      </p:sp>
      <p:sp>
        <p:nvSpPr>
          <p:cNvPr id="5" name="Alatunnisteen paikkamerkki 4"/>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473" y="275013"/>
            <a:ext cx="8229057" cy="1143240"/>
          </a:xfrm>
          <a:prstGeom prst="rect">
            <a:avLst/>
          </a:prstGeom>
        </p:spPr>
        <p:txBody>
          <a:bodyPr lIns="80133" tIns="40067" rIns="80133" bIns="40067"/>
          <a:lstStyle/>
          <a:p>
            <a:r>
              <a:rPr lang="fr-FR" smtClean="0"/>
              <a:t>Cliquez pour modifier le style du titre</a:t>
            </a:r>
            <a:endParaRPr lang="fr-BE"/>
          </a:p>
        </p:txBody>
      </p:sp>
      <p:sp>
        <p:nvSpPr>
          <p:cNvPr id="3" name="Espace réservé du contenu 2"/>
          <p:cNvSpPr>
            <a:spLocks noGrp="1"/>
          </p:cNvSpPr>
          <p:nvPr>
            <p:ph idx="1"/>
          </p:nvPr>
        </p:nvSpPr>
        <p:spPr>
          <a:xfrm>
            <a:off x="457473" y="1599673"/>
            <a:ext cx="8229057" cy="4526884"/>
          </a:xfrm>
          <a:prstGeom prst="rect">
            <a:avLst/>
          </a:prstGeom>
        </p:spPr>
        <p:txBody>
          <a:bodyPr lIns="80133" tIns="40067" rIns="80133" bIns="40067"/>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2" y="4407379"/>
            <a:ext cx="7772943" cy="1362097"/>
          </a:xfrm>
          <a:prstGeom prst="rect">
            <a:avLst/>
          </a:prstGeom>
        </p:spPr>
        <p:txBody>
          <a:bodyPr lIns="80133" tIns="40067" rIns="80133" bIns="40067" anchor="t"/>
          <a:lstStyle>
            <a:lvl1pPr algn="l">
              <a:defRPr sz="35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182" y="2907057"/>
            <a:ext cx="7772943" cy="1500322"/>
          </a:xfrm>
          <a:prstGeom prst="rect">
            <a:avLst/>
          </a:prstGeom>
        </p:spPr>
        <p:txBody>
          <a:bodyPr lIns="80133" tIns="40067" rIns="80133" bIns="40067" anchor="b"/>
          <a:lstStyle>
            <a:lvl1pPr marL="0" indent="0">
              <a:buNone/>
              <a:defRPr sz="1800"/>
            </a:lvl1pPr>
            <a:lvl2pPr marL="400666" indent="0">
              <a:buNone/>
              <a:defRPr sz="1600"/>
            </a:lvl2pPr>
            <a:lvl3pPr marL="801330" indent="0">
              <a:buNone/>
              <a:defRPr sz="1400"/>
            </a:lvl3pPr>
            <a:lvl4pPr marL="1201995" indent="0">
              <a:buNone/>
              <a:defRPr sz="1200"/>
            </a:lvl4pPr>
            <a:lvl5pPr marL="1602660" indent="0">
              <a:buNone/>
              <a:defRPr sz="1200"/>
            </a:lvl5pPr>
            <a:lvl6pPr marL="2003326" indent="0">
              <a:buNone/>
              <a:defRPr sz="1200"/>
            </a:lvl6pPr>
            <a:lvl7pPr marL="2403991" indent="0">
              <a:buNone/>
              <a:defRPr sz="1200"/>
            </a:lvl7pPr>
            <a:lvl8pPr marL="2804656" indent="0">
              <a:buNone/>
              <a:defRPr sz="1200"/>
            </a:lvl8pPr>
            <a:lvl9pPr marL="3205320" indent="0">
              <a:buNone/>
              <a:defRPr sz="1200"/>
            </a:lvl9pPr>
          </a:lstStyle>
          <a:p>
            <a:pPr lvl="0"/>
            <a:r>
              <a:rPr lang="fr-FR" smtClean="0"/>
              <a:t>Cliquez pour modifier les styles du texte du masque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473" y="275013"/>
            <a:ext cx="8229057" cy="1143240"/>
          </a:xfrm>
          <a:prstGeom prst="rect">
            <a:avLst/>
          </a:prstGeom>
        </p:spPr>
        <p:txBody>
          <a:bodyPr lIns="80133" tIns="40067" rIns="80133" bIns="40067"/>
          <a:lstStyle/>
          <a:p>
            <a:r>
              <a:rPr lang="fr-FR" smtClean="0"/>
              <a:t>Cliquez pour modifier le style du titre</a:t>
            </a:r>
            <a:endParaRPr lang="fr-BE"/>
          </a:p>
        </p:txBody>
      </p:sp>
      <p:sp>
        <p:nvSpPr>
          <p:cNvPr id="3" name="Espace réservé du contenu 2"/>
          <p:cNvSpPr>
            <a:spLocks noGrp="1"/>
          </p:cNvSpPr>
          <p:nvPr>
            <p:ph sz="half" idx="1"/>
          </p:nvPr>
        </p:nvSpPr>
        <p:spPr>
          <a:xfrm>
            <a:off x="457473" y="1599673"/>
            <a:ext cx="4049369" cy="4526884"/>
          </a:xfrm>
          <a:prstGeom prst="rect">
            <a:avLst/>
          </a:prstGeom>
        </p:spPr>
        <p:txBody>
          <a:bodyPr lIns="80133" tIns="40067" rIns="80133" bIns="40067"/>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37159" y="1599673"/>
            <a:ext cx="4049370" cy="4526884"/>
          </a:xfrm>
          <a:prstGeom prst="rect">
            <a:avLst/>
          </a:prstGeom>
        </p:spPr>
        <p:txBody>
          <a:bodyPr lIns="80133" tIns="40067" rIns="80133" bIns="40067"/>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473" y="275013"/>
            <a:ext cx="8229057" cy="1143240"/>
          </a:xfrm>
          <a:prstGeom prst="rect">
            <a:avLst/>
          </a:prstGeom>
        </p:spPr>
        <p:txBody>
          <a:bodyPr lIns="80133" tIns="40067" rIns="80133" bIns="40067"/>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473" y="1534880"/>
            <a:ext cx="4039867" cy="639293"/>
          </a:xfrm>
          <a:prstGeom prst="rect">
            <a:avLst/>
          </a:prstGeom>
        </p:spPr>
        <p:txBody>
          <a:bodyPr lIns="80133" tIns="40067" rIns="80133" bIns="40067"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473" y="2174173"/>
            <a:ext cx="4039867" cy="3952385"/>
          </a:xfrm>
          <a:prstGeom prst="rect">
            <a:avLst/>
          </a:prstGeom>
        </p:spPr>
        <p:txBody>
          <a:bodyPr lIns="80133" tIns="40067" rIns="80133" bIns="40067"/>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305" y="1534880"/>
            <a:ext cx="4041225" cy="639293"/>
          </a:xfrm>
          <a:prstGeom prst="rect">
            <a:avLst/>
          </a:prstGeom>
        </p:spPr>
        <p:txBody>
          <a:bodyPr lIns="80133" tIns="40067" rIns="80133" bIns="40067"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305" y="2174173"/>
            <a:ext cx="4041225" cy="3952385"/>
          </a:xfrm>
          <a:prstGeom prst="rect">
            <a:avLst/>
          </a:prstGeom>
        </p:spPr>
        <p:txBody>
          <a:bodyPr lIns="80133" tIns="40067" rIns="80133" bIns="40067"/>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473" y="275013"/>
            <a:ext cx="8229057" cy="1143240"/>
          </a:xfrm>
          <a:prstGeom prst="rect">
            <a:avLst/>
          </a:prstGeom>
        </p:spPr>
        <p:txBody>
          <a:bodyPr lIns="80133" tIns="40067" rIns="80133" bIns="40067"/>
          <a:lstStyle/>
          <a:p>
            <a:r>
              <a:rPr lang="fr-FR" smtClean="0"/>
              <a:t>Cliquez pour modifier le style du titre</a:t>
            </a:r>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473" y="273573"/>
            <a:ext cx="3008181" cy="1161958"/>
          </a:xfrm>
          <a:prstGeom prst="rect">
            <a:avLst/>
          </a:prstGeom>
        </p:spPr>
        <p:txBody>
          <a:bodyPr lIns="80133" tIns="40067" rIns="80133" bIns="40067" anchor="b"/>
          <a:lstStyle>
            <a:lvl1pPr algn="l">
              <a:defRPr sz="18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609" y="273571"/>
            <a:ext cx="5110921" cy="5852986"/>
          </a:xfrm>
          <a:prstGeom prst="rect">
            <a:avLst/>
          </a:prstGeom>
        </p:spPr>
        <p:txBody>
          <a:bodyPr lIns="80133" tIns="40067" rIns="80133" bIns="40067"/>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473" y="1435531"/>
            <a:ext cx="3008181" cy="4691027"/>
          </a:xfrm>
          <a:prstGeom prst="rect">
            <a:avLst/>
          </a:prstGeom>
        </p:spPr>
        <p:txBody>
          <a:bodyPr lIns="80133" tIns="40067" rIns="80133" bIns="40067"/>
          <a:lstStyle>
            <a:lvl1pPr marL="0" indent="0">
              <a:buNone/>
              <a:defRPr sz="1200"/>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fr-FR" smtClean="0"/>
              <a:t>Cliquez pour modifier les styles du texte du masque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78" y="4800456"/>
            <a:ext cx="5486943" cy="567300"/>
          </a:xfrm>
          <a:prstGeom prst="rect">
            <a:avLst/>
          </a:prstGeom>
        </p:spPr>
        <p:txBody>
          <a:bodyPr lIns="80133" tIns="40067" rIns="80133" bIns="40067" anchor="b"/>
          <a:lstStyle>
            <a:lvl1pPr algn="l">
              <a:defRPr sz="18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1878" y="613376"/>
            <a:ext cx="5486943" cy="4113648"/>
          </a:xfrm>
          <a:prstGeom prst="rect">
            <a:avLst/>
          </a:prstGeom>
        </p:spPr>
        <p:txBody>
          <a:bodyPr lIns="80133" tIns="40067" rIns="80133" bIns="40067"/>
          <a:lstStyle>
            <a:lvl1pPr marL="0" indent="0">
              <a:buNone/>
              <a:defRPr sz="2800"/>
            </a:lvl1pPr>
            <a:lvl2pPr marL="400666" indent="0">
              <a:buNone/>
              <a:defRPr sz="2500"/>
            </a:lvl2pPr>
            <a:lvl3pPr marL="801330" indent="0">
              <a:buNone/>
              <a:defRPr sz="2100"/>
            </a:lvl3pPr>
            <a:lvl4pPr marL="1201995" indent="0">
              <a:buNone/>
              <a:defRPr sz="1800"/>
            </a:lvl4pPr>
            <a:lvl5pPr marL="1602660" indent="0">
              <a:buNone/>
              <a:defRPr sz="1800"/>
            </a:lvl5pPr>
            <a:lvl6pPr marL="2003326" indent="0">
              <a:buNone/>
              <a:defRPr sz="1800"/>
            </a:lvl6pPr>
            <a:lvl7pPr marL="2403991" indent="0">
              <a:buNone/>
              <a:defRPr sz="1800"/>
            </a:lvl7pPr>
            <a:lvl8pPr marL="2804656" indent="0">
              <a:buNone/>
              <a:defRPr sz="1800"/>
            </a:lvl8pPr>
            <a:lvl9pPr marL="3205320" indent="0">
              <a:buNone/>
              <a:defRPr sz="1800"/>
            </a:lvl9pPr>
          </a:lstStyle>
          <a:p>
            <a:pPr lvl="0"/>
            <a:endParaRPr lang="fr-BE" noProof="0" smtClean="0"/>
          </a:p>
        </p:txBody>
      </p:sp>
      <p:sp>
        <p:nvSpPr>
          <p:cNvPr id="4" name="Espace réservé du texte 3"/>
          <p:cNvSpPr>
            <a:spLocks noGrp="1"/>
          </p:cNvSpPr>
          <p:nvPr>
            <p:ph type="body" sz="half" idx="2"/>
          </p:nvPr>
        </p:nvSpPr>
        <p:spPr>
          <a:xfrm>
            <a:off x="1791878" y="5367757"/>
            <a:ext cx="5486943" cy="804876"/>
          </a:xfrm>
          <a:prstGeom prst="rect">
            <a:avLst/>
          </a:prstGeom>
        </p:spPr>
        <p:txBody>
          <a:bodyPr lIns="80133" tIns="40067" rIns="80133" bIns="40067"/>
          <a:lstStyle>
            <a:lvl1pPr marL="0" indent="0">
              <a:buNone/>
              <a:defRPr sz="1200"/>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fr-FR" smtClean="0"/>
              <a:t>Cliquez pour modifier les styles du texte du masque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473" y="275013"/>
            <a:ext cx="8229057" cy="1143240"/>
          </a:xfrm>
          <a:prstGeom prst="rect">
            <a:avLst/>
          </a:prstGeom>
        </p:spPr>
        <p:txBody>
          <a:bodyPr lIns="80133" tIns="40067" rIns="80133" bIns="40067"/>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473" y="1599673"/>
            <a:ext cx="8229057" cy="4526884"/>
          </a:xfrm>
          <a:prstGeom prst="rect">
            <a:avLst/>
          </a:prstGeom>
        </p:spPr>
        <p:txBody>
          <a:bodyPr vert="eaVert" lIns="80133" tIns="40067" rIns="80133" bIns="40067"/>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943" y="275013"/>
            <a:ext cx="2056586" cy="5851545"/>
          </a:xfrm>
          <a:prstGeom prst="rect">
            <a:avLst/>
          </a:prstGeom>
        </p:spPr>
        <p:txBody>
          <a:bodyPr vert="eaVert" lIns="80133" tIns="40067" rIns="80133" bIns="40067"/>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473" y="275013"/>
            <a:ext cx="6042153" cy="5851545"/>
          </a:xfrm>
          <a:prstGeom prst="rect">
            <a:avLst/>
          </a:prstGeom>
        </p:spPr>
        <p:txBody>
          <a:bodyPr vert="eaVert" lIns="80133" tIns="40067" rIns="80133" bIns="40067"/>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ala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0000"/>
            <a:ext cx="7848000" cy="531546"/>
          </a:xfrm>
        </p:spPr>
        <p:txBody>
          <a:bodyPr/>
          <a:lstStyle/>
          <a:p>
            <a:r>
              <a:rPr lang="fi-FI" smtClean="0"/>
              <a:t>Muokkaa perustyyl. napsautt.</a:t>
            </a:r>
            <a:endParaRPr lang="fi-FI" dirty="0"/>
          </a:p>
        </p:txBody>
      </p:sp>
      <p:sp>
        <p:nvSpPr>
          <p:cNvPr id="7" name="Tekstin paikkamerkki 6"/>
          <p:cNvSpPr>
            <a:spLocks noGrp="1"/>
          </p:cNvSpPr>
          <p:nvPr>
            <p:ph type="body" sz="quarter" idx="12"/>
          </p:nvPr>
        </p:nvSpPr>
        <p:spPr>
          <a:xfrm>
            <a:off x="457200" y="1071546"/>
            <a:ext cx="7848000" cy="357190"/>
          </a:xfrm>
        </p:spPr>
        <p:txBody>
          <a:bodyPr/>
          <a:lstStyle>
            <a:lvl1pPr marL="0" indent="0">
              <a:spcAft>
                <a:spcPts val="0"/>
              </a:spcAft>
              <a:buFontTx/>
              <a:buNone/>
              <a:defRPr sz="2000" b="1">
                <a:solidFill>
                  <a:srgbClr val="0083CD"/>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 napsauttamalla</a:t>
            </a:r>
          </a:p>
        </p:txBody>
      </p:sp>
      <p:sp>
        <p:nvSpPr>
          <p:cNvPr id="3" name="Sisällön paikkamerkki 2"/>
          <p:cNvSpPr>
            <a:spLocks noGrp="1"/>
          </p:cNvSpPr>
          <p:nvPr>
            <p:ph idx="1"/>
          </p:nvPr>
        </p:nvSpPr>
        <p:spPr/>
        <p:txBody>
          <a:bodyPr/>
          <a:lstStyle>
            <a:lvl1pPr>
              <a:defRPr sz="2000"/>
            </a:lvl1pPr>
            <a:lvl2pPr>
              <a:defRPr sz="1800"/>
            </a:lvl2pPr>
            <a:lvl3pPr>
              <a:defRPr sz="1600"/>
            </a:lvl3pPr>
            <a:lvl4pPr>
              <a:defRPr sz="16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8"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4" name="Päivämäärän paikkamerkki 3"/>
          <p:cNvSpPr>
            <a:spLocks noGrp="1"/>
          </p:cNvSpPr>
          <p:nvPr>
            <p:ph type="dt" sz="half" idx="10"/>
          </p:nvPr>
        </p:nvSpPr>
        <p:spPr/>
        <p:txBody>
          <a:bodyPr/>
          <a:lstStyle/>
          <a:p>
            <a:r>
              <a:rPr lang="fi-FI" smtClean="0"/>
              <a:t>11-2009</a:t>
            </a:r>
            <a:endParaRPr lang="fi-FI"/>
          </a:p>
        </p:txBody>
      </p:sp>
      <p:sp>
        <p:nvSpPr>
          <p:cNvPr id="5" name="Alatunnisteen paikkamerkki 4"/>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473" y="275013"/>
            <a:ext cx="8229057" cy="1143240"/>
          </a:xfrm>
          <a:prstGeom prst="rect">
            <a:avLst/>
          </a:prstGeom>
        </p:spPr>
        <p:txBody>
          <a:bodyPr lIns="80133" tIns="40067" rIns="80133" bIns="40067"/>
          <a:lstStyle/>
          <a:p>
            <a:r>
              <a:rPr lang="fi-FI" smtClean="0"/>
              <a:t>Muokkaa perustyyl. napsautt.</a:t>
            </a:r>
            <a:endParaRPr lang="fi-FI"/>
          </a:p>
        </p:txBody>
      </p:sp>
      <p:sp>
        <p:nvSpPr>
          <p:cNvPr id="3" name="Taulukon paikkamerkki 2"/>
          <p:cNvSpPr>
            <a:spLocks noGrp="1"/>
          </p:cNvSpPr>
          <p:nvPr>
            <p:ph type="tbl" idx="1"/>
          </p:nvPr>
        </p:nvSpPr>
        <p:spPr>
          <a:xfrm>
            <a:off x="457473" y="1599673"/>
            <a:ext cx="8229057" cy="4526884"/>
          </a:xfrm>
          <a:prstGeom prst="rect">
            <a:avLst/>
          </a:prstGeom>
        </p:spPr>
        <p:txBody>
          <a:bodyPr lIns="80133" tIns="40067" rIns="80133" bIns="40067"/>
          <a:lstStyle/>
          <a:p>
            <a:pPr lvl="0"/>
            <a:endParaRPr lang="fi-FI" noProof="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1"/>
            <a:ext cx="6400800" cy="1752600"/>
          </a:xfrm>
        </p:spPr>
        <p:txBody>
          <a:bodyPr/>
          <a:lstStyle>
            <a:lvl1pPr marL="0" indent="0" algn="ctr">
              <a:buNone/>
              <a:defRPr/>
            </a:lvl1pPr>
            <a:lvl2pPr marL="457119" indent="0" algn="ctr">
              <a:buNone/>
              <a:defRPr/>
            </a:lvl2pPr>
            <a:lvl3pPr marL="914239" indent="0" algn="ctr">
              <a:buNone/>
              <a:defRPr/>
            </a:lvl3pPr>
            <a:lvl4pPr marL="1371358" indent="0" algn="ctr">
              <a:buNone/>
              <a:defRPr/>
            </a:lvl4pPr>
            <a:lvl5pPr marL="1828477" indent="0" algn="ctr">
              <a:buNone/>
              <a:defRPr/>
            </a:lvl5pPr>
            <a:lvl6pPr marL="2285596" indent="0" algn="ctr">
              <a:buNone/>
              <a:defRPr/>
            </a:lvl6pPr>
            <a:lvl7pPr marL="2742716" indent="0" algn="ctr">
              <a:buNone/>
              <a:defRPr/>
            </a:lvl7pPr>
            <a:lvl8pPr marL="3199835" indent="0" algn="ctr">
              <a:buNone/>
              <a:defRPr/>
            </a:lvl8pPr>
            <a:lvl9pPr marL="3656954"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5C3FF2-092C-4E6E-9842-C1ED181CC504}"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D48B9C-824D-49CD-8805-7FA64D65ADF9}"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D7FCF9-AAEB-4F24-A191-389C874BD868}"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9E98CC3-58E1-41AD-B261-6734FB135A83}"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3E8858A-09C0-4F55-A0D6-7C61E5ADA22B}"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66CC8B8-D2DF-45D5-9014-FCF2807F958F}"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92812CB-DD84-4E61-9473-45878F125C9B}"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78354D-9A68-4AA9-878A-D4A3B748B7BA}"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E06CBA-217D-49FA-9DB7-8DFCDBF5AF6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ingressill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8" name="Tekstin paikkamerkki 7"/>
          <p:cNvSpPr>
            <a:spLocks noGrp="1"/>
          </p:cNvSpPr>
          <p:nvPr>
            <p:ph type="body" sz="quarter" idx="12" hasCustomPrompt="1"/>
          </p:nvPr>
        </p:nvSpPr>
        <p:spPr>
          <a:xfrm>
            <a:off x="457200" y="1656000"/>
            <a:ext cx="7848000" cy="1375200"/>
          </a:xfrm>
        </p:spPr>
        <p:txBody>
          <a:bodyPr/>
          <a:lstStyle>
            <a:lvl1pPr marL="0" indent="0">
              <a:spcAft>
                <a:spcPts val="0"/>
              </a:spcAft>
              <a:buFontTx/>
              <a:buNone/>
              <a:defRPr b="1">
                <a:solidFill>
                  <a:srgbClr val="0083CD"/>
                </a:solidFill>
              </a:defRPr>
            </a:lvl1pPr>
            <a:lvl2pPr indent="0">
              <a:spcAft>
                <a:spcPts val="0"/>
              </a:spcAft>
              <a:buFontTx/>
              <a:buNone/>
              <a:defRPr b="1">
                <a:solidFill>
                  <a:srgbClr val="0083CD"/>
                </a:solidFill>
              </a:defRPr>
            </a:lvl2pPr>
            <a:lvl3pPr indent="0">
              <a:spcAft>
                <a:spcPts val="0"/>
              </a:spcAft>
              <a:buFontTx/>
              <a:buNone/>
              <a:defRPr b="1">
                <a:solidFill>
                  <a:srgbClr val="0083CD"/>
                </a:solidFill>
              </a:defRPr>
            </a:lvl3pPr>
            <a:lvl4pPr indent="0">
              <a:spcAft>
                <a:spcPts val="0"/>
              </a:spcAft>
              <a:buFontTx/>
              <a:buNone/>
              <a:defRPr b="1">
                <a:solidFill>
                  <a:srgbClr val="0083CD"/>
                </a:solidFill>
              </a:defRPr>
            </a:lvl4pPr>
            <a:lvl5pPr indent="0">
              <a:spcAft>
                <a:spcPts val="0"/>
              </a:spcAft>
              <a:buFontTx/>
              <a:buNone/>
              <a:defRPr b="1">
                <a:solidFill>
                  <a:srgbClr val="0083CD"/>
                </a:solidFill>
              </a:defRPr>
            </a:lvl5pPr>
          </a:lstStyle>
          <a:p>
            <a:pPr lvl="0"/>
            <a:r>
              <a:rPr lang="fi-FI" dirty="0" smtClean="0"/>
              <a:t>Ingressi (korostukset Tekesin oranssilla)</a:t>
            </a:r>
          </a:p>
          <a:p>
            <a:pPr lvl="0"/>
            <a:endParaRPr lang="fi-FI" dirty="0"/>
          </a:p>
        </p:txBody>
      </p:sp>
      <p:sp>
        <p:nvSpPr>
          <p:cNvPr id="10" name="Tekstin paikkamerkki 9"/>
          <p:cNvSpPr>
            <a:spLocks noGrp="1"/>
          </p:cNvSpPr>
          <p:nvPr>
            <p:ph type="body" sz="quarter" idx="13"/>
          </p:nvPr>
        </p:nvSpPr>
        <p:spPr>
          <a:xfrm>
            <a:off x="457200" y="3031200"/>
            <a:ext cx="7848000" cy="655200"/>
          </a:xfrm>
        </p:spPr>
        <p:txBody>
          <a:bodyPr/>
          <a:lstStyle>
            <a:lvl1pPr marL="0" indent="0">
              <a:spcAft>
                <a:spcPts val="0"/>
              </a:spcAft>
              <a:buFontTx/>
              <a:buNone/>
              <a:defRPr sz="2000" b="1">
                <a:solidFill>
                  <a:srgbClr val="000000"/>
                </a:solidFill>
              </a:defRPr>
            </a:lvl1pPr>
            <a:lvl2pPr indent="0">
              <a:spcAft>
                <a:spcPts val="0"/>
              </a:spcAft>
              <a:buFontTx/>
              <a:buNone/>
              <a:defRPr sz="1800" b="1">
                <a:solidFill>
                  <a:srgbClr val="000000"/>
                </a:solidFill>
              </a:defRPr>
            </a:lvl2pPr>
            <a:lvl3pPr indent="0">
              <a:spcAft>
                <a:spcPts val="0"/>
              </a:spcAft>
              <a:buFontTx/>
              <a:buNone/>
              <a:defRPr sz="1800" b="1">
                <a:solidFill>
                  <a:srgbClr val="000000"/>
                </a:solidFill>
              </a:defRPr>
            </a:lvl3pPr>
            <a:lvl4pPr indent="0">
              <a:spcAft>
                <a:spcPts val="0"/>
              </a:spcAft>
              <a:buFontTx/>
              <a:buNone/>
              <a:defRPr sz="1800" b="1">
                <a:solidFill>
                  <a:srgbClr val="000000"/>
                </a:solidFill>
              </a:defRPr>
            </a:lvl4pPr>
            <a:lvl5pPr indent="0">
              <a:spcAft>
                <a:spcPts val="0"/>
              </a:spcAft>
              <a:buFontTx/>
              <a:buNone/>
              <a:defRPr sz="1800" b="1">
                <a:solidFill>
                  <a:srgbClr val="000000"/>
                </a:solidFill>
              </a:defRPr>
            </a:lvl5pPr>
          </a:lstStyle>
          <a:p>
            <a:pPr lvl="0"/>
            <a:r>
              <a:rPr lang="fi-FI" smtClean="0"/>
              <a:t>Muokkaa tekstin perustyylejä napsauttamalla</a:t>
            </a:r>
          </a:p>
        </p:txBody>
      </p:sp>
      <p:sp>
        <p:nvSpPr>
          <p:cNvPr id="3" name="Sisällön paikkamerkki 2"/>
          <p:cNvSpPr>
            <a:spLocks noGrp="1"/>
          </p:cNvSpPr>
          <p:nvPr>
            <p:ph idx="1"/>
          </p:nvPr>
        </p:nvSpPr>
        <p:spPr>
          <a:xfrm>
            <a:off x="457200" y="3714752"/>
            <a:ext cx="7848000" cy="222524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15"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4" name="Päivämäärän paikkamerkki 3"/>
          <p:cNvSpPr>
            <a:spLocks noGrp="1"/>
          </p:cNvSpPr>
          <p:nvPr>
            <p:ph type="dt" sz="half" idx="10"/>
          </p:nvPr>
        </p:nvSpPr>
        <p:spPr/>
        <p:txBody>
          <a:bodyPr/>
          <a:lstStyle/>
          <a:p>
            <a:r>
              <a:rPr lang="fi-FI" smtClean="0"/>
              <a:t>11-2009</a:t>
            </a:r>
            <a:endParaRPr lang="fi-FI"/>
          </a:p>
        </p:txBody>
      </p:sp>
      <p:sp>
        <p:nvSpPr>
          <p:cNvPr id="5" name="Alatunnisteen paikkamerkki 4"/>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DB7C9F-873D-4A2D-A001-0F3D251946F6}"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DE2EB6-B893-48E4-91D5-C3D4D1AFF47B}"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9"/>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7CA2C7A-1804-48D1-ACDA-27B145295502}"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5" name="Picture 6" descr="Title tausta.jpg"/>
          <p:cNvPicPr>
            <a:picLocks noChangeAspect="1"/>
          </p:cNvPicPr>
          <p:nvPr/>
        </p:nvPicPr>
        <p:blipFill>
          <a:blip r:embed="rId2" cstate="print"/>
          <a:srcRect/>
          <a:stretch>
            <a:fillRect/>
          </a:stretch>
        </p:blipFill>
        <p:spPr bwMode="auto">
          <a:xfrm>
            <a:off x="-47625" y="-3175"/>
            <a:ext cx="9199563" cy="6877050"/>
          </a:xfrm>
          <a:prstGeom prst="rect">
            <a:avLst/>
          </a:prstGeom>
          <a:noFill/>
          <a:ln w="9525">
            <a:noFill/>
            <a:miter lim="800000"/>
            <a:headEnd/>
            <a:tailEnd/>
          </a:ln>
        </p:spPr>
      </p:pic>
      <p:sp>
        <p:nvSpPr>
          <p:cNvPr id="2" name="Title 1"/>
          <p:cNvSpPr>
            <a:spLocks noGrp="1"/>
          </p:cNvSpPr>
          <p:nvPr>
            <p:ph type="ctrTitle"/>
          </p:nvPr>
        </p:nvSpPr>
        <p:spPr>
          <a:xfrm>
            <a:off x="2143108" y="2130425"/>
            <a:ext cx="6219604" cy="792000"/>
          </a:xfrm>
        </p:spPr>
        <p:txBody>
          <a:bodyPr/>
          <a:lstStyle>
            <a:lvl1pPr algn="r">
              <a:lnSpc>
                <a:spcPct val="100000"/>
              </a:lnSpc>
              <a:defRPr sz="4800">
                <a:solidFill>
                  <a:srgbClr val="FFFFFF"/>
                </a:solidFill>
              </a:defRPr>
            </a:lvl1pPr>
          </a:lstStyle>
          <a:p>
            <a:r>
              <a:rPr lang="fi-FI" noProof="0" smtClean="0"/>
              <a:t>Muokkaa perustyyl. napsautt.</a:t>
            </a:r>
            <a:endParaRPr lang="fi-FI" noProof="0"/>
          </a:p>
        </p:txBody>
      </p:sp>
      <p:sp>
        <p:nvSpPr>
          <p:cNvPr id="3" name="Subtitle 2"/>
          <p:cNvSpPr>
            <a:spLocks noGrp="1"/>
          </p:cNvSpPr>
          <p:nvPr>
            <p:ph type="subTitle" idx="1"/>
          </p:nvPr>
        </p:nvSpPr>
        <p:spPr>
          <a:xfrm>
            <a:off x="3570214" y="1357298"/>
            <a:ext cx="4788000" cy="756000"/>
          </a:xfrm>
        </p:spPr>
        <p:txBody>
          <a:bodyPr tIns="0" anchor="b"/>
          <a:lstStyle>
            <a:lvl1pPr marL="0" indent="0" algn="r">
              <a:spcBef>
                <a:spcPts val="0"/>
              </a:spcBef>
              <a:buNone/>
              <a:defRPr sz="4800">
                <a:solidFill>
                  <a:srgbClr val="FFFFFF"/>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fi-FI" noProof="0" smtClean="0"/>
              <a:t>Muokkaa alaotsikon perustyyliä napsautt.</a:t>
            </a:r>
            <a:endParaRPr lang="fi-FI" noProof="0"/>
          </a:p>
        </p:txBody>
      </p:sp>
      <p:sp>
        <p:nvSpPr>
          <p:cNvPr id="8" name="Text Placeholder 10"/>
          <p:cNvSpPr>
            <a:spLocks noGrp="1"/>
          </p:cNvSpPr>
          <p:nvPr>
            <p:ph type="body" sz="quarter" idx="15"/>
          </p:nvPr>
        </p:nvSpPr>
        <p:spPr>
          <a:xfrm rot="16200000">
            <a:off x="7743404" y="5314519"/>
            <a:ext cx="1764000" cy="180000"/>
          </a:xfrm>
        </p:spPr>
        <p:txBody>
          <a:bodyPr/>
          <a:lstStyle>
            <a:lvl1pPr>
              <a:buNone/>
              <a:defRPr sz="1000">
                <a:solidFill>
                  <a:schemeClr val="bg1"/>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6" name="Date Placeholder 8"/>
          <p:cNvSpPr>
            <a:spLocks noGrp="1"/>
          </p:cNvSpPr>
          <p:nvPr>
            <p:ph type="dt" sz="half" idx="16"/>
          </p:nvPr>
        </p:nvSpPr>
        <p:spPr/>
        <p:txBody>
          <a:bodyPr/>
          <a:lstStyle>
            <a:lvl1pPr>
              <a:defRPr b="1">
                <a:solidFill>
                  <a:prstClr val="white"/>
                </a:solidFill>
              </a:defRPr>
            </a:lvl1pPr>
          </a:lstStyle>
          <a:p>
            <a:pPr>
              <a:defRPr/>
            </a:pPr>
            <a:endParaRPr lang="fi-FI"/>
          </a:p>
        </p:txBody>
      </p:sp>
      <p:sp>
        <p:nvSpPr>
          <p:cNvPr id="7" name="Slide Number Placeholder 9"/>
          <p:cNvSpPr>
            <a:spLocks noGrp="1"/>
          </p:cNvSpPr>
          <p:nvPr>
            <p:ph type="sldNum" sz="quarter" idx="17"/>
          </p:nvPr>
        </p:nvSpPr>
        <p:spPr/>
        <p:txBody>
          <a:bodyPr/>
          <a:lstStyle>
            <a:lvl1pPr>
              <a:defRPr b="1">
                <a:solidFill>
                  <a:prstClr val="white"/>
                </a:solidFill>
              </a:defRPr>
            </a:lvl1pPr>
          </a:lstStyle>
          <a:p>
            <a:pPr>
              <a:defRPr/>
            </a:pPr>
            <a:fld id="{DA9761DA-5C22-49F6-B140-632BD38E46DB}" type="slidenum">
              <a:rPr lang="fi-FI"/>
              <a:pPr>
                <a:defRPr/>
              </a:pPr>
              <a:t>‹#›</a:t>
            </a:fld>
            <a:endParaRPr lang="fi-FI"/>
          </a:p>
        </p:txBody>
      </p:sp>
      <p:sp>
        <p:nvSpPr>
          <p:cNvPr id="9" name="Footer Placeholder 10"/>
          <p:cNvSpPr>
            <a:spLocks noGrp="1"/>
          </p:cNvSpPr>
          <p:nvPr>
            <p:ph type="ftr" sz="quarter" idx="18"/>
          </p:nvPr>
        </p:nvSpPr>
        <p:spPr/>
        <p:txBody>
          <a:bodyPr/>
          <a:lstStyle>
            <a:lvl1pPr>
              <a:defRPr b="1">
                <a:solidFill>
                  <a:prstClr val="white"/>
                </a:solidFill>
              </a:defRPr>
            </a:lvl1pPr>
          </a:lstStyle>
          <a:p>
            <a:pPr>
              <a:defRPr/>
            </a:pPr>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kes white">
    <p:spTree>
      <p:nvGrpSpPr>
        <p:cNvPr id="1" name=""/>
        <p:cNvGrpSpPr/>
        <p:nvPr/>
      </p:nvGrpSpPr>
      <p:grpSpPr>
        <a:xfrm>
          <a:off x="0" y="0"/>
          <a:ext cx="0" cy="0"/>
          <a:chOff x="0" y="0"/>
          <a:chExt cx="0" cy="0"/>
        </a:xfrm>
      </p:grpSpPr>
      <p:sp>
        <p:nvSpPr>
          <p:cNvPr id="5" name="Picture 10" descr="Tausta2.png"/>
          <p:cNvSpPr>
            <a:spLocks noChangeAspect="1"/>
          </p:cNvSpPr>
          <p:nvPr/>
        </p:nvSpPr>
        <p:spPr bwMode="auto">
          <a:xfrm>
            <a:off x="-49213" y="1312863"/>
            <a:ext cx="3865563" cy="5578475"/>
          </a:xfrm>
          <a:prstGeom prst="rect">
            <a:avLst/>
          </a:prstGeom>
          <a:noFill/>
          <a:ln w="9525">
            <a:noFill/>
            <a:miter lim="800000"/>
            <a:headEnd/>
            <a:tailEnd/>
          </a:ln>
        </p:spPr>
        <p:txBody>
          <a:bodyPr lIns="91424" tIns="45712" rIns="91424" bIns="45712"/>
          <a:lstStyle/>
          <a:p>
            <a:pPr fontAlgn="base">
              <a:spcBef>
                <a:spcPct val="0"/>
              </a:spcBef>
              <a:spcAft>
                <a:spcPct val="0"/>
              </a:spcAft>
              <a:defRPr/>
            </a:pPr>
            <a:endParaRPr lang="fi-FI">
              <a:solidFill>
                <a:srgbClr val="004B8D"/>
              </a:solidFill>
            </a:endParaRPr>
          </a:p>
        </p:txBody>
      </p:sp>
      <p:sp>
        <p:nvSpPr>
          <p:cNvPr id="2" name="Title 1"/>
          <p:cNvSpPr>
            <a:spLocks noGrp="1"/>
          </p:cNvSpPr>
          <p:nvPr>
            <p:ph type="ctrTitle"/>
          </p:nvPr>
        </p:nvSpPr>
        <p:spPr>
          <a:xfrm>
            <a:off x="2143108" y="2130425"/>
            <a:ext cx="6219604" cy="792000"/>
          </a:xfrm>
        </p:spPr>
        <p:txBody>
          <a:bodyPr/>
          <a:lstStyle>
            <a:lvl1pPr algn="r">
              <a:lnSpc>
                <a:spcPct val="100000"/>
              </a:lnSpc>
              <a:defRPr sz="4800">
                <a:solidFill>
                  <a:srgbClr val="0080C8"/>
                </a:solidFill>
              </a:defRPr>
            </a:lvl1pPr>
          </a:lstStyle>
          <a:p>
            <a:r>
              <a:rPr lang="fi-FI" noProof="0" smtClean="0"/>
              <a:t>Muokkaa perustyyl. napsautt.</a:t>
            </a:r>
            <a:endParaRPr lang="fi-FI" noProof="0"/>
          </a:p>
        </p:txBody>
      </p:sp>
      <p:sp>
        <p:nvSpPr>
          <p:cNvPr id="3" name="Subtitle 2"/>
          <p:cNvSpPr>
            <a:spLocks noGrp="1"/>
          </p:cNvSpPr>
          <p:nvPr>
            <p:ph type="subTitle" idx="1"/>
          </p:nvPr>
        </p:nvSpPr>
        <p:spPr>
          <a:xfrm>
            <a:off x="3570214" y="1357298"/>
            <a:ext cx="4788000" cy="756000"/>
          </a:xfrm>
        </p:spPr>
        <p:txBody>
          <a:bodyPr tIns="0" anchor="b"/>
          <a:lstStyle>
            <a:lvl1pPr marL="0" indent="0" algn="r">
              <a:spcBef>
                <a:spcPts val="0"/>
              </a:spcBef>
              <a:buNone/>
              <a:defRPr sz="4800">
                <a:solidFill>
                  <a:srgbClr val="0080C8"/>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fi-FI" noProof="0" smtClean="0"/>
              <a:t>Muokkaa alaotsikon perustyyliä napsautt.</a:t>
            </a:r>
            <a:endParaRPr lang="fi-FI" noProof="0"/>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6" name="Date Placeholder 3"/>
          <p:cNvSpPr>
            <a:spLocks noGrp="1"/>
          </p:cNvSpPr>
          <p:nvPr>
            <p:ph type="dt" sz="half" idx="16"/>
          </p:nvPr>
        </p:nvSpPr>
        <p:spPr/>
        <p:txBody>
          <a:bodyPr/>
          <a:lstStyle>
            <a:lvl1pPr>
              <a:defRPr b="1">
                <a:solidFill>
                  <a:srgbClr val="000000"/>
                </a:solidFill>
              </a:defRPr>
            </a:lvl1pPr>
          </a:lstStyle>
          <a:p>
            <a:pPr>
              <a:defRPr/>
            </a:pPr>
            <a:endParaRPr lang="fi-FI"/>
          </a:p>
        </p:txBody>
      </p:sp>
      <p:sp>
        <p:nvSpPr>
          <p:cNvPr id="7" name="Footer Placeholder 4"/>
          <p:cNvSpPr>
            <a:spLocks noGrp="1"/>
          </p:cNvSpPr>
          <p:nvPr>
            <p:ph type="ftr" sz="quarter" idx="17"/>
          </p:nvPr>
        </p:nvSpPr>
        <p:spPr/>
        <p:txBody>
          <a:bodyPr/>
          <a:lstStyle>
            <a:lvl1pPr>
              <a:defRPr b="1">
                <a:solidFill>
                  <a:srgbClr val="000000"/>
                </a:solidFill>
              </a:defRPr>
            </a:lvl1pPr>
          </a:lstStyle>
          <a:p>
            <a:pPr>
              <a:defRPr/>
            </a:pPr>
            <a:endParaRPr lang="fi-FI"/>
          </a:p>
        </p:txBody>
      </p:sp>
      <p:sp>
        <p:nvSpPr>
          <p:cNvPr id="8" name="Slide Number Placeholder 5"/>
          <p:cNvSpPr>
            <a:spLocks noGrp="1"/>
          </p:cNvSpPr>
          <p:nvPr>
            <p:ph type="sldNum" sz="quarter" idx="18"/>
          </p:nvPr>
        </p:nvSpPr>
        <p:spPr/>
        <p:txBody>
          <a:bodyPr/>
          <a:lstStyle>
            <a:lvl1pPr>
              <a:defRPr b="1">
                <a:solidFill>
                  <a:srgbClr val="000000"/>
                </a:solidFill>
              </a:defRPr>
            </a:lvl1pPr>
          </a:lstStyle>
          <a:p>
            <a:pPr>
              <a:defRPr/>
            </a:pPr>
            <a:fld id="{709D0008-C934-4A21-8CCD-BB0ACA69E2B2}" type="slidenum">
              <a:rPr lang="fi-FI"/>
              <a:pPr>
                <a:defRPr/>
              </a:pPr>
              <a:t>‹#›</a:t>
            </a:fld>
            <a:endParaRPr lang="fi-F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marL="0" indent="-179968">
              <a:defRPr sz="1900">
                <a:solidFill>
                  <a:schemeClr val="tx1"/>
                </a:solidFill>
              </a:defRPr>
            </a:lvl2pPr>
            <a:lvl3pPr marL="0" indent="-179968">
              <a:buFont typeface="Arial" pitchFamily="34" charset="0"/>
              <a:buChar char="•"/>
              <a:defRPr sz="1600"/>
            </a:lvl3pPr>
            <a:lvl4pPr marL="0" indent="-179968">
              <a:buFont typeface="Arial" pitchFamily="34" charset="0"/>
              <a:buChar char="•"/>
              <a:defRPr sz="1600"/>
            </a:lvl4pPr>
            <a:lvl5pPr marL="0" indent="-179968">
              <a:buFont typeface="Arial" pitchFamily="34" charset="0"/>
              <a:buChar char="−"/>
              <a:defRPr sz="1400">
                <a:solidFill>
                  <a:srgbClr val="0080C8"/>
                </a:solidFill>
              </a:defRPr>
            </a:lvl5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1" name="Sisällön paikkamerkki 10"/>
          <p:cNvSpPr>
            <a:spLocks noGrp="1"/>
          </p:cNvSpPr>
          <p:nvPr>
            <p:ph sz="quarter" idx="16"/>
          </p:nvPr>
        </p:nvSpPr>
        <p:spPr>
          <a:xfrm>
            <a:off x="7929563" y="6215063"/>
            <a:ext cx="914400"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2941" y="0"/>
            <a:ext cx="7693025" cy="6858000"/>
          </a:xfrm>
        </p:spPr>
        <p:txBody>
          <a:bodyPr rtlCol="0">
            <a:noAutofit/>
          </a:bodyPr>
          <a:lstStyle>
            <a:lvl1pPr>
              <a:defRPr/>
            </a:lvl1pPr>
          </a:lstStyle>
          <a:p>
            <a:pPr lvl="0"/>
            <a:r>
              <a:rPr lang="fi-FI" noProof="0" smtClean="0"/>
              <a:t>Lisää kuva napsauttamalla kuvaketta</a:t>
            </a:r>
            <a:endParaRPr lang="fi-FI" noProof="0" dirty="0"/>
          </a:p>
        </p:txBody>
      </p:sp>
      <p:sp>
        <p:nvSpPr>
          <p:cNvPr id="2" name="Title 1"/>
          <p:cNvSpPr>
            <a:spLocks noGrp="1"/>
          </p:cNvSpPr>
          <p:nvPr>
            <p:ph type="title"/>
          </p:nvPr>
        </p:nvSpPr>
        <p:spPr>
          <a:xfrm>
            <a:off x="722313" y="4406907"/>
            <a:ext cx="7200000" cy="1362075"/>
          </a:xfrm>
        </p:spPr>
        <p:txBody>
          <a:bodyPr/>
          <a:lstStyle>
            <a:lvl1pPr algn="l">
              <a:lnSpc>
                <a:spcPct val="100000"/>
              </a:lnSpc>
              <a:defRPr sz="3800" b="0" cap="all">
                <a:solidFill>
                  <a:srgbClr val="0080C8"/>
                </a:solidFill>
              </a:defRPr>
            </a:lvl1pPr>
          </a:lstStyle>
          <a:p>
            <a:r>
              <a:rPr lang="fi-FI" smtClean="0"/>
              <a:t>Muokkaa perustyyl. napsautt.</a:t>
            </a:r>
            <a:endParaRPr lang="fi-FI"/>
          </a:p>
        </p:txBody>
      </p:sp>
      <p:sp>
        <p:nvSpPr>
          <p:cNvPr id="3" name="Text Placeholder 2"/>
          <p:cNvSpPr>
            <a:spLocks noGrp="1"/>
          </p:cNvSpPr>
          <p:nvPr>
            <p:ph type="body" idx="1"/>
          </p:nvPr>
        </p:nvSpPr>
        <p:spPr>
          <a:xfrm>
            <a:off x="714351" y="6237290"/>
            <a:ext cx="3921125" cy="620710"/>
          </a:xfrm>
        </p:spPr>
        <p:txBody>
          <a:bodyPr anchor="b"/>
          <a:lstStyle>
            <a:lvl1pPr marL="0" indent="0">
              <a:buNone/>
              <a:defRPr sz="2000">
                <a:solidFill>
                  <a:schemeClr val="bg1"/>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fi-FI"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6" name="Date Placeholder 3"/>
          <p:cNvSpPr>
            <a:spLocks noGrp="1"/>
          </p:cNvSpPr>
          <p:nvPr>
            <p:ph type="dt" sz="half" idx="16"/>
          </p:nvPr>
        </p:nvSpPr>
        <p:spPr/>
        <p:txBody>
          <a:bodyPr/>
          <a:lstStyle>
            <a:lvl1pPr>
              <a:defRPr b="1"/>
            </a:lvl1pPr>
          </a:lstStyle>
          <a:p>
            <a:pPr>
              <a:defRPr/>
            </a:pPr>
            <a:endParaRPr lang="fi-FI"/>
          </a:p>
        </p:txBody>
      </p:sp>
      <p:sp>
        <p:nvSpPr>
          <p:cNvPr id="7" name="Footer Placeholder 4"/>
          <p:cNvSpPr>
            <a:spLocks noGrp="1"/>
          </p:cNvSpPr>
          <p:nvPr>
            <p:ph type="ftr" sz="quarter" idx="17"/>
          </p:nvPr>
        </p:nvSpPr>
        <p:spPr/>
        <p:txBody>
          <a:bodyPr/>
          <a:lstStyle>
            <a:lvl1pPr>
              <a:defRPr b="1"/>
            </a:lvl1pPr>
          </a:lstStyle>
          <a:p>
            <a:pPr>
              <a:defRPr/>
            </a:pPr>
            <a:endParaRPr lang="fi-FI"/>
          </a:p>
        </p:txBody>
      </p:sp>
      <p:sp>
        <p:nvSpPr>
          <p:cNvPr id="10" name="Slide Number Placeholder 5"/>
          <p:cNvSpPr>
            <a:spLocks noGrp="1"/>
          </p:cNvSpPr>
          <p:nvPr>
            <p:ph type="sldNum" sz="quarter" idx="18"/>
          </p:nvPr>
        </p:nvSpPr>
        <p:spPr/>
        <p:txBody>
          <a:bodyPr/>
          <a:lstStyle>
            <a:lvl1pPr>
              <a:defRPr b="1"/>
            </a:lvl1pPr>
          </a:lstStyle>
          <a:p>
            <a:pPr>
              <a:defRPr/>
            </a:pPr>
            <a:fld id="{823BA63D-FEA2-4F3A-B532-16F28BE7E38D}" type="slidenum">
              <a:rPr lang="fi-FI"/>
              <a:pPr>
                <a:defRPr/>
              </a:pPr>
              <a:t>‹#›</a:t>
            </a:fld>
            <a:endParaRPr lang="fi-F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a:p>
        </p:txBody>
      </p:sp>
      <p:sp>
        <p:nvSpPr>
          <p:cNvPr id="3" name="Content Placeholder 2"/>
          <p:cNvSpPr>
            <a:spLocks noGrp="1"/>
          </p:cNvSpPr>
          <p:nvPr>
            <p:ph sz="half" idx="1"/>
          </p:nvPr>
        </p:nvSpPr>
        <p:spPr>
          <a:xfrm>
            <a:off x="457200" y="1571612"/>
            <a:ext cx="3852000" cy="4392000"/>
          </a:xfrm>
        </p:spPr>
        <p:txBody>
          <a:bodyPr/>
          <a:lstStyle>
            <a:lvl1pPr>
              <a:defRPr sz="1800"/>
            </a:lvl1pPr>
            <a:lvl2pPr marL="0">
              <a:defRPr sz="1600"/>
            </a:lvl2pPr>
            <a:lvl3pPr marL="0">
              <a:defRPr sz="1600"/>
            </a:lvl3pPr>
            <a:lvl4pPr marL="0">
              <a:defRPr sz="1600"/>
            </a:lvl4pPr>
            <a:lvl5pPr marL="0">
              <a:buFont typeface="Arial" pitchFamily="34" charset="0"/>
              <a:buChar char="−"/>
              <a:defRPr sz="16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Content Placeholder 2"/>
          <p:cNvSpPr>
            <a:spLocks noGrp="1"/>
          </p:cNvSpPr>
          <p:nvPr>
            <p:ph sz="half" idx="14"/>
          </p:nvPr>
        </p:nvSpPr>
        <p:spPr>
          <a:xfrm>
            <a:off x="4460494" y="1571612"/>
            <a:ext cx="3852000" cy="4392000"/>
          </a:xfrm>
        </p:spPr>
        <p:txBody>
          <a:bodyPr/>
          <a:lstStyle>
            <a:lvl1pPr>
              <a:defRPr sz="1800"/>
            </a:lvl1pPr>
            <a:lvl2pPr marL="0">
              <a:defRPr sz="1600"/>
            </a:lvl2pPr>
            <a:lvl3pPr marL="0">
              <a:defRPr sz="1600"/>
            </a:lvl3pPr>
            <a:lvl4pPr marL="0">
              <a:defRPr sz="1600"/>
            </a:lvl4pPr>
            <a:lvl5pPr marL="0">
              <a:defRPr sz="16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11"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7" name="Date Placeholder 3"/>
          <p:cNvSpPr>
            <a:spLocks noGrp="1"/>
          </p:cNvSpPr>
          <p:nvPr>
            <p:ph type="dt" sz="half" idx="16"/>
          </p:nvPr>
        </p:nvSpPr>
        <p:spPr/>
        <p:txBody>
          <a:bodyPr/>
          <a:lstStyle>
            <a:lvl1pPr>
              <a:defRPr b="1"/>
            </a:lvl1pPr>
          </a:lstStyle>
          <a:p>
            <a:pPr>
              <a:defRPr/>
            </a:pPr>
            <a:endParaRPr lang="fi-FI"/>
          </a:p>
        </p:txBody>
      </p:sp>
      <p:sp>
        <p:nvSpPr>
          <p:cNvPr id="10" name="Footer Placeholder 4"/>
          <p:cNvSpPr>
            <a:spLocks noGrp="1"/>
          </p:cNvSpPr>
          <p:nvPr>
            <p:ph type="ftr" sz="quarter" idx="17"/>
          </p:nvPr>
        </p:nvSpPr>
        <p:spPr/>
        <p:txBody>
          <a:bodyPr/>
          <a:lstStyle>
            <a:lvl1pPr>
              <a:defRPr b="1"/>
            </a:lvl1pPr>
          </a:lstStyle>
          <a:p>
            <a:pPr>
              <a:defRPr/>
            </a:pPr>
            <a:endParaRPr lang="fi-FI"/>
          </a:p>
        </p:txBody>
      </p:sp>
      <p:sp>
        <p:nvSpPr>
          <p:cNvPr id="12" name="Slide Number Placeholder 5"/>
          <p:cNvSpPr>
            <a:spLocks noGrp="1"/>
          </p:cNvSpPr>
          <p:nvPr>
            <p:ph type="sldNum" sz="quarter" idx="18"/>
          </p:nvPr>
        </p:nvSpPr>
        <p:spPr/>
        <p:txBody>
          <a:bodyPr/>
          <a:lstStyle>
            <a:lvl1pPr>
              <a:defRPr b="1"/>
            </a:lvl1pPr>
          </a:lstStyle>
          <a:p>
            <a:pPr>
              <a:defRPr/>
            </a:pPr>
            <a:fld id="{B22AF12B-70C5-45A5-9455-31BCD92BC785}" type="slidenum">
              <a:rPr lang="fi-FI"/>
              <a:pPr>
                <a:defRPr/>
              </a:pPr>
              <a:t>‹#›</a:t>
            </a:fld>
            <a:endParaRPr lang="fi-F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noProof="0" smtClean="0"/>
              <a:t>Muokkaa perustyyl. napsautt.</a:t>
            </a:r>
            <a:endParaRPr lang="fi-FI" noProof="0"/>
          </a:p>
        </p:txBody>
      </p:sp>
      <p:sp>
        <p:nvSpPr>
          <p:cNvPr id="3" name="Text Placeholder 2"/>
          <p:cNvSpPr>
            <a:spLocks noGrp="1"/>
          </p:cNvSpPr>
          <p:nvPr>
            <p:ph type="body" idx="1"/>
          </p:nvPr>
        </p:nvSpPr>
        <p:spPr>
          <a:xfrm>
            <a:off x="457204" y="1596074"/>
            <a:ext cx="3788827" cy="639762"/>
          </a:xfrm>
        </p:spPr>
        <p:txBody>
          <a:bodyPr anchor="b"/>
          <a:lstStyle>
            <a:lvl1pPr marL="0" indent="0">
              <a:buNone/>
              <a:defRPr sz="2100" b="1">
                <a:solidFill>
                  <a:srgbClr val="0080C8"/>
                </a:solidFill>
              </a:defRPr>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fi-FI" noProof="0" smtClean="0"/>
              <a:t>Muokkaa tekstin perustyylejä napsauttamalla</a:t>
            </a:r>
          </a:p>
        </p:txBody>
      </p:sp>
      <p:sp>
        <p:nvSpPr>
          <p:cNvPr id="5" name="Text Placeholder 4"/>
          <p:cNvSpPr>
            <a:spLocks noGrp="1"/>
          </p:cNvSpPr>
          <p:nvPr>
            <p:ph type="body" sz="quarter" idx="3"/>
          </p:nvPr>
        </p:nvSpPr>
        <p:spPr>
          <a:xfrm>
            <a:off x="4518664" y="1603693"/>
            <a:ext cx="3790315" cy="639762"/>
          </a:xfrm>
        </p:spPr>
        <p:txBody>
          <a:bodyPr anchor="b"/>
          <a:lstStyle>
            <a:lvl1pPr marL="0" indent="0">
              <a:buNone/>
              <a:defRPr sz="2100" b="1">
                <a:solidFill>
                  <a:srgbClr val="0080C8"/>
                </a:solidFill>
              </a:defRPr>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fi-FI" noProof="0" smtClean="0"/>
              <a:t>Muokkaa tekstin perustyylejä napsauttamalla</a:t>
            </a:r>
          </a:p>
        </p:txBody>
      </p:sp>
      <p:sp>
        <p:nvSpPr>
          <p:cNvPr id="10" name="Content Placeholder 2"/>
          <p:cNvSpPr>
            <a:spLocks noGrp="1"/>
          </p:cNvSpPr>
          <p:nvPr>
            <p:ph sz="half" idx="13"/>
          </p:nvPr>
        </p:nvSpPr>
        <p:spPr>
          <a:xfrm>
            <a:off x="457200" y="2237415"/>
            <a:ext cx="3790800" cy="3780000"/>
          </a:xfrm>
        </p:spPr>
        <p:txBody>
          <a:bodyPr/>
          <a:lstStyle>
            <a:lvl1pPr>
              <a:defRPr sz="1800"/>
            </a:lvl1pPr>
            <a:lvl2pPr marL="0">
              <a:defRPr sz="1600"/>
            </a:lvl2pPr>
            <a:lvl3pPr marL="0">
              <a:defRPr sz="1600"/>
            </a:lvl3pPr>
            <a:lvl4pPr marL="0">
              <a:defRPr sz="1600"/>
            </a:lvl4pPr>
            <a:lvl5pPr marL="0">
              <a:defRPr sz="16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11" name="Content Placeholder 2"/>
          <p:cNvSpPr>
            <a:spLocks noGrp="1"/>
          </p:cNvSpPr>
          <p:nvPr>
            <p:ph sz="half" idx="14"/>
          </p:nvPr>
        </p:nvSpPr>
        <p:spPr>
          <a:xfrm>
            <a:off x="4515802" y="2237415"/>
            <a:ext cx="3790800" cy="3780000"/>
          </a:xfrm>
        </p:spPr>
        <p:txBody>
          <a:bodyPr/>
          <a:lstStyle>
            <a:lvl1pPr>
              <a:defRPr sz="1800"/>
            </a:lvl1pPr>
            <a:lvl2pPr marL="0">
              <a:defRPr sz="1600"/>
            </a:lvl2pPr>
            <a:lvl3pPr marL="0">
              <a:defRPr sz="1600"/>
            </a:lvl3pPr>
            <a:lvl4pPr marL="0">
              <a:defRPr sz="1600"/>
            </a:lvl4pPr>
            <a:lvl5pPr marL="0">
              <a:defRPr sz="16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13"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4" name="Text Placeholder 7"/>
          <p:cNvSpPr>
            <a:spLocks noGrp="1"/>
          </p:cNvSpPr>
          <p:nvPr>
            <p:ph type="body" sz="quarter" idx="16"/>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9" name="Date Placeholder 3"/>
          <p:cNvSpPr>
            <a:spLocks noGrp="1"/>
          </p:cNvSpPr>
          <p:nvPr>
            <p:ph type="dt" sz="half" idx="17"/>
          </p:nvPr>
        </p:nvSpPr>
        <p:spPr/>
        <p:txBody>
          <a:bodyPr/>
          <a:lstStyle>
            <a:lvl1pPr>
              <a:defRPr b="1"/>
            </a:lvl1pPr>
          </a:lstStyle>
          <a:p>
            <a:pPr>
              <a:defRPr/>
            </a:pPr>
            <a:endParaRPr lang="fi-FI"/>
          </a:p>
        </p:txBody>
      </p:sp>
      <p:sp>
        <p:nvSpPr>
          <p:cNvPr id="12" name="Footer Placeholder 4"/>
          <p:cNvSpPr>
            <a:spLocks noGrp="1"/>
          </p:cNvSpPr>
          <p:nvPr>
            <p:ph type="ftr" sz="quarter" idx="18"/>
          </p:nvPr>
        </p:nvSpPr>
        <p:spPr/>
        <p:txBody>
          <a:bodyPr/>
          <a:lstStyle>
            <a:lvl1pPr>
              <a:defRPr b="1"/>
            </a:lvl1pPr>
          </a:lstStyle>
          <a:p>
            <a:pPr>
              <a:defRPr/>
            </a:pPr>
            <a:endParaRPr lang="fi-FI"/>
          </a:p>
        </p:txBody>
      </p:sp>
      <p:sp>
        <p:nvSpPr>
          <p:cNvPr id="15" name="Slide Number Placeholder 5"/>
          <p:cNvSpPr>
            <a:spLocks noGrp="1"/>
          </p:cNvSpPr>
          <p:nvPr>
            <p:ph type="sldNum" sz="quarter" idx="19"/>
          </p:nvPr>
        </p:nvSpPr>
        <p:spPr/>
        <p:txBody>
          <a:bodyPr/>
          <a:lstStyle>
            <a:lvl1pPr>
              <a:defRPr b="1"/>
            </a:lvl1pPr>
          </a:lstStyle>
          <a:p>
            <a:pPr>
              <a:defRPr/>
            </a:pPr>
            <a:fld id="{07839A3B-C920-4CA8-A2EA-6B4168AD3F0E}" type="slidenum">
              <a:rPr lang="fi-FI"/>
              <a:pPr>
                <a:defRPr/>
              </a:pPr>
              <a:t>‹#›</a:t>
            </a:fld>
            <a:endParaRPr lang="fi-F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a:p>
        </p:txBody>
      </p:sp>
      <p:sp>
        <p:nvSpPr>
          <p:cNvPr id="7"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8"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5" name="Date Placeholder 3"/>
          <p:cNvSpPr>
            <a:spLocks noGrp="1"/>
          </p:cNvSpPr>
          <p:nvPr>
            <p:ph type="dt" sz="half" idx="16"/>
          </p:nvPr>
        </p:nvSpPr>
        <p:spPr/>
        <p:txBody>
          <a:bodyPr/>
          <a:lstStyle>
            <a:lvl1pPr>
              <a:defRPr b="1"/>
            </a:lvl1pPr>
          </a:lstStyle>
          <a:p>
            <a:pPr>
              <a:defRPr/>
            </a:pPr>
            <a:endParaRPr lang="fi-FI"/>
          </a:p>
        </p:txBody>
      </p:sp>
      <p:sp>
        <p:nvSpPr>
          <p:cNvPr id="6" name="Footer Placeholder 4"/>
          <p:cNvSpPr>
            <a:spLocks noGrp="1"/>
          </p:cNvSpPr>
          <p:nvPr>
            <p:ph type="ftr" sz="quarter" idx="17"/>
          </p:nvPr>
        </p:nvSpPr>
        <p:spPr/>
        <p:txBody>
          <a:bodyPr/>
          <a:lstStyle>
            <a:lvl1pPr>
              <a:defRPr b="1"/>
            </a:lvl1pPr>
          </a:lstStyle>
          <a:p>
            <a:pPr>
              <a:defRPr/>
            </a:pPr>
            <a:endParaRPr lang="fi-FI"/>
          </a:p>
        </p:txBody>
      </p:sp>
      <p:sp>
        <p:nvSpPr>
          <p:cNvPr id="9" name="Slide Number Placeholder 5"/>
          <p:cNvSpPr>
            <a:spLocks noGrp="1"/>
          </p:cNvSpPr>
          <p:nvPr>
            <p:ph type="sldNum" sz="quarter" idx="18"/>
          </p:nvPr>
        </p:nvSpPr>
        <p:spPr/>
        <p:txBody>
          <a:bodyPr/>
          <a:lstStyle>
            <a:lvl1pPr>
              <a:defRPr b="1"/>
            </a:lvl1pPr>
          </a:lstStyle>
          <a:p>
            <a:pPr>
              <a:defRPr/>
            </a:pPr>
            <a:fld id="{DE9245C0-8D2C-4DC8-89BC-D8DFD1ABA516}"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2">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white">
          <a:xfrm>
            <a:off x="651600" y="1393200"/>
            <a:ext cx="7416000" cy="1440000"/>
          </a:xfrm>
        </p:spPr>
        <p:txBody>
          <a:bodyPr/>
          <a:lstStyle>
            <a:lvl1pPr algn="r">
              <a:lnSpc>
                <a:spcPct val="100000"/>
              </a:lnSpc>
              <a:defRPr sz="4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hasCustomPrompt="1"/>
          </p:nvPr>
        </p:nvSpPr>
        <p:spPr bwMode="white">
          <a:xfrm>
            <a:off x="3427200" y="3528000"/>
            <a:ext cx="4644000" cy="900000"/>
          </a:xfrm>
        </p:spPr>
        <p:txBody>
          <a:bodyPr tIns="0"/>
          <a:lstStyle>
            <a:lvl1pPr marL="0" indent="0" algn="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Lisää esiintyjän nimi ja päivämäärä</a:t>
            </a:r>
            <a:endParaRPr lang="fi-FI" dirty="0"/>
          </a:p>
        </p:txBody>
      </p:sp>
      <p:sp>
        <p:nvSpPr>
          <p:cNvPr id="4" name="Päivämäärän paikkamerkki 3"/>
          <p:cNvSpPr>
            <a:spLocks noGrp="1"/>
          </p:cNvSpPr>
          <p:nvPr>
            <p:ph type="dt" sz="half" idx="10"/>
          </p:nvPr>
        </p:nvSpPr>
        <p:spPr bwMode="white"/>
        <p:txBody>
          <a:bodyPr/>
          <a:lstStyle>
            <a:lvl1pPr>
              <a:defRPr>
                <a:solidFill>
                  <a:srgbClr val="FFFFFF"/>
                </a:solidFill>
              </a:defRPr>
            </a:lvl1pPr>
          </a:lstStyle>
          <a:p>
            <a:r>
              <a:rPr lang="fi-FI" smtClean="0"/>
              <a:t>11-2009</a:t>
            </a:r>
            <a:endParaRPr lang="fi-FI"/>
          </a:p>
        </p:txBody>
      </p:sp>
      <p:sp>
        <p:nvSpPr>
          <p:cNvPr id="5" name="Alatunnisteen paikkamerkki 4"/>
          <p:cNvSpPr>
            <a:spLocks noGrp="1"/>
          </p:cNvSpPr>
          <p:nvPr>
            <p:ph type="ftr" sz="quarter" idx="11"/>
          </p:nvPr>
        </p:nvSpPr>
        <p:spPr bwMode="white"/>
        <p:txBody>
          <a:bodyPr/>
          <a:lstStyle>
            <a:lvl1pPr>
              <a:defRPr>
                <a:solidFill>
                  <a:srgbClr val="FFFFFF"/>
                </a:solidFill>
              </a:defRPr>
            </a:lvl1pPr>
          </a:lstStyle>
          <a:p>
            <a:r>
              <a:rPr lang="fi-FI" smtClean="0"/>
              <a:t>DM</a:t>
            </a:r>
            <a:endParaRPr lang="fi-FI"/>
          </a:p>
        </p:txBody>
      </p:sp>
      <p:sp>
        <p:nvSpPr>
          <p:cNvPr id="7" name="Suorakulmio 6"/>
          <p:cNvSpPr/>
          <p:nvPr userDrawn="1"/>
        </p:nvSpPr>
        <p:spPr bwMode="white">
          <a:xfrm>
            <a:off x="7524000" y="6537600"/>
            <a:ext cx="126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FFFFFF"/>
                </a:solidFill>
                <a:effectLst/>
                <a:uLnTx/>
                <a:uFillTx/>
                <a:latin typeface="+mn-lt"/>
                <a:ea typeface="+mn-ea"/>
                <a:cs typeface="+mn-cs"/>
              </a:rPr>
              <a:t>Copyright © Tekes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ke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a:p>
        </p:txBody>
      </p:sp>
      <p:sp>
        <p:nvSpPr>
          <p:cNvPr id="9" name="Content Placeholder 8"/>
          <p:cNvSpPr>
            <a:spLocks noGrp="1"/>
          </p:cNvSpPr>
          <p:nvPr>
            <p:ph sz="quarter" idx="13"/>
          </p:nvPr>
        </p:nvSpPr>
        <p:spPr>
          <a:xfrm>
            <a:off x="461988" y="1589723"/>
            <a:ext cx="7848000" cy="3240000"/>
          </a:xfrm>
        </p:spPr>
        <p:txBody>
          <a:bodyPr/>
          <a:lstStyle>
            <a:lvl1pPr>
              <a:defRPr/>
            </a:lvl1pPr>
          </a:lstStyle>
          <a:p>
            <a:pPr lvl="0"/>
            <a:r>
              <a:rPr lang="fi-FI" noProof="0" smtClean="0"/>
              <a:t>Muokkaa tekstin perustyylejä napsauttamalla</a:t>
            </a:r>
          </a:p>
        </p:txBody>
      </p:sp>
      <p:sp>
        <p:nvSpPr>
          <p:cNvPr id="10" name="Text Placeholder 7"/>
          <p:cNvSpPr>
            <a:spLocks noGrp="1"/>
          </p:cNvSpPr>
          <p:nvPr>
            <p:ph type="body" sz="quarter" idx="14"/>
          </p:nvPr>
        </p:nvSpPr>
        <p:spPr>
          <a:xfrm>
            <a:off x="469024" y="4857760"/>
            <a:ext cx="4644000" cy="1080000"/>
          </a:xfrm>
        </p:spPr>
        <p:txBody>
          <a:bodyPr/>
          <a:lstStyle>
            <a:lvl1pPr>
              <a:buNone/>
              <a:defRPr sz="16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12"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6" name="Date Placeholder 3"/>
          <p:cNvSpPr>
            <a:spLocks noGrp="1"/>
          </p:cNvSpPr>
          <p:nvPr>
            <p:ph type="dt" sz="half" idx="16"/>
          </p:nvPr>
        </p:nvSpPr>
        <p:spPr/>
        <p:txBody>
          <a:bodyPr/>
          <a:lstStyle>
            <a:lvl1pPr>
              <a:defRPr b="1"/>
            </a:lvl1pPr>
          </a:lstStyle>
          <a:p>
            <a:pPr>
              <a:defRPr/>
            </a:pPr>
            <a:endParaRPr lang="fi-FI"/>
          </a:p>
        </p:txBody>
      </p:sp>
      <p:sp>
        <p:nvSpPr>
          <p:cNvPr id="7" name="Footer Placeholder 4"/>
          <p:cNvSpPr>
            <a:spLocks noGrp="1"/>
          </p:cNvSpPr>
          <p:nvPr>
            <p:ph type="ftr" sz="quarter" idx="17"/>
          </p:nvPr>
        </p:nvSpPr>
        <p:spPr/>
        <p:txBody>
          <a:bodyPr/>
          <a:lstStyle>
            <a:lvl1pPr>
              <a:defRPr b="1"/>
            </a:lvl1pPr>
          </a:lstStyle>
          <a:p>
            <a:pPr>
              <a:defRPr/>
            </a:pPr>
            <a:endParaRPr lang="fi-FI"/>
          </a:p>
        </p:txBody>
      </p:sp>
      <p:sp>
        <p:nvSpPr>
          <p:cNvPr id="8" name="Slide Number Placeholder 5"/>
          <p:cNvSpPr>
            <a:spLocks noGrp="1"/>
          </p:cNvSpPr>
          <p:nvPr>
            <p:ph type="sldNum" sz="quarter" idx="18"/>
          </p:nvPr>
        </p:nvSpPr>
        <p:spPr/>
        <p:txBody>
          <a:bodyPr/>
          <a:lstStyle>
            <a:lvl1pPr>
              <a:defRPr b="1"/>
            </a:lvl1pPr>
          </a:lstStyle>
          <a:p>
            <a:pPr>
              <a:defRPr/>
            </a:pPr>
            <a:fld id="{5100CB77-7471-431D-A3B3-717A1A721519}" type="slidenum">
              <a:rPr lang="fi-FI"/>
              <a:pPr>
                <a:defRPr/>
              </a:pPr>
              <a:t>‹#›</a:t>
            </a:fld>
            <a:endParaRPr lang="fi-F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6"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3" name="Date Placeholder 3"/>
          <p:cNvSpPr>
            <a:spLocks noGrp="1"/>
          </p:cNvSpPr>
          <p:nvPr>
            <p:ph type="dt" sz="half" idx="16"/>
          </p:nvPr>
        </p:nvSpPr>
        <p:spPr/>
        <p:txBody>
          <a:bodyPr/>
          <a:lstStyle>
            <a:lvl1pPr>
              <a:defRPr b="1"/>
            </a:lvl1pPr>
          </a:lstStyle>
          <a:p>
            <a:pPr>
              <a:defRPr/>
            </a:pPr>
            <a:endParaRPr lang="fi-FI"/>
          </a:p>
        </p:txBody>
      </p:sp>
      <p:sp>
        <p:nvSpPr>
          <p:cNvPr id="4" name="Footer Placeholder 4"/>
          <p:cNvSpPr>
            <a:spLocks noGrp="1"/>
          </p:cNvSpPr>
          <p:nvPr>
            <p:ph type="ftr" sz="quarter" idx="17"/>
          </p:nvPr>
        </p:nvSpPr>
        <p:spPr/>
        <p:txBody>
          <a:bodyPr/>
          <a:lstStyle>
            <a:lvl1pPr>
              <a:defRPr b="1"/>
            </a:lvl1pPr>
          </a:lstStyle>
          <a:p>
            <a:pPr>
              <a:defRPr/>
            </a:pPr>
            <a:endParaRPr lang="fi-FI"/>
          </a:p>
        </p:txBody>
      </p:sp>
      <p:sp>
        <p:nvSpPr>
          <p:cNvPr id="5" name="Slide Number Placeholder 5"/>
          <p:cNvSpPr>
            <a:spLocks noGrp="1"/>
          </p:cNvSpPr>
          <p:nvPr>
            <p:ph type="sldNum" sz="quarter" idx="18"/>
          </p:nvPr>
        </p:nvSpPr>
        <p:spPr/>
        <p:txBody>
          <a:bodyPr/>
          <a:lstStyle>
            <a:lvl1pPr>
              <a:defRPr b="1"/>
            </a:lvl1pPr>
          </a:lstStyle>
          <a:p>
            <a:pPr>
              <a:defRPr/>
            </a:pPr>
            <a:fld id="{B86D0C0B-D8DA-4570-980D-37FDA29AB05A}" type="slidenum">
              <a:rPr lang="fi-FI"/>
              <a:pPr>
                <a:defRPr/>
              </a:pPr>
              <a:t>‹#›</a:t>
            </a:fld>
            <a:endParaRPr lang="fi-F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1" y="714356"/>
            <a:ext cx="3008313" cy="648000"/>
          </a:xfrm>
        </p:spPr>
        <p:txBody>
          <a:bodyPr anchor="b"/>
          <a:lstStyle>
            <a:lvl1pPr algn="l">
              <a:defRPr sz="2000" b="1">
                <a:solidFill>
                  <a:srgbClr val="0080C8"/>
                </a:solidFill>
              </a:defRPr>
            </a:lvl1pPr>
          </a:lstStyle>
          <a:p>
            <a:r>
              <a:rPr lang="fi-FI" noProof="0" smtClean="0"/>
              <a:t>Muokkaa perustyyl. napsautt.</a:t>
            </a:r>
            <a:endParaRPr lang="fi-FI" noProof="0"/>
          </a:p>
        </p:txBody>
      </p:sp>
      <p:sp>
        <p:nvSpPr>
          <p:cNvPr id="3" name="Content Placeholder 2"/>
          <p:cNvSpPr>
            <a:spLocks noGrp="1"/>
          </p:cNvSpPr>
          <p:nvPr>
            <p:ph idx="1"/>
          </p:nvPr>
        </p:nvSpPr>
        <p:spPr>
          <a:xfrm>
            <a:off x="3575050" y="714356"/>
            <a:ext cx="4824000" cy="5256000"/>
          </a:xfrm>
        </p:spPr>
        <p:txBody>
          <a:bodyPr/>
          <a:lstStyle>
            <a:lvl1pPr marL="0">
              <a:defRPr sz="2100"/>
            </a:lvl1pPr>
            <a:lvl2pPr>
              <a:defRPr sz="1900"/>
            </a:lvl2pPr>
            <a:lvl3pPr>
              <a:defRPr sz="1600"/>
            </a:lvl3pPr>
            <a:lvl4pPr>
              <a:defRPr sz="1600"/>
            </a:lvl4pPr>
            <a:lvl5pPr>
              <a:defRPr sz="1400"/>
            </a:lvl5pPr>
            <a:lvl6pPr>
              <a:defRPr sz="2000"/>
            </a:lvl6pPr>
            <a:lvl7pPr>
              <a:defRPr sz="2000"/>
            </a:lvl7pPr>
            <a:lvl8pPr>
              <a:defRPr sz="2000"/>
            </a:lvl8pPr>
            <a:lvl9pPr>
              <a:defRPr sz="20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4" name="Text Placeholder 3"/>
          <p:cNvSpPr>
            <a:spLocks noGrp="1"/>
          </p:cNvSpPr>
          <p:nvPr>
            <p:ph type="body" sz="half" idx="2"/>
          </p:nvPr>
        </p:nvSpPr>
        <p:spPr>
          <a:xfrm>
            <a:off x="457201" y="1435100"/>
            <a:ext cx="3008313" cy="4536000"/>
          </a:xfrm>
        </p:spPr>
        <p:txBody>
          <a:bodyPr/>
          <a:lstStyle>
            <a:lvl1pPr marL="0" indent="0">
              <a:buNone/>
              <a:defRPr sz="1400">
                <a:solidFill>
                  <a:srgbClr val="000000"/>
                </a:solidFill>
              </a:defRPr>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fi-FI" noProof="0" smtClean="0"/>
              <a:t>Muokkaa tekstin perustyylejä napsauttamalla</a:t>
            </a:r>
          </a:p>
        </p:txBody>
      </p:sp>
      <p:sp>
        <p:nvSpPr>
          <p:cNvPr id="9"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10" name="Text Placeholder 7"/>
          <p:cNvSpPr>
            <a:spLocks noGrp="1"/>
          </p:cNvSpPr>
          <p:nvPr>
            <p:ph type="body" sz="quarter" idx="13"/>
          </p:nvPr>
        </p:nvSpPr>
        <p:spPr>
          <a:xfrm>
            <a:off x="459105" y="6143632"/>
            <a:ext cx="4214813" cy="428625"/>
          </a:xfrm>
        </p:spPr>
        <p:txBody>
          <a:bodyPr/>
          <a:lstStyle>
            <a:lvl1pPr>
              <a:buNone/>
              <a:defRPr sz="1400">
                <a:solidFill>
                  <a:srgbClr val="000000"/>
                </a:solidFill>
              </a:defRPr>
            </a:lvl1pPr>
            <a:lvl2pPr>
              <a:buNone/>
              <a:defRPr sz="1600"/>
            </a:lvl2pPr>
            <a:lvl3pPr>
              <a:buNone/>
              <a:defRPr sz="1600"/>
            </a:lvl3pPr>
            <a:lvl4pPr>
              <a:buNone/>
              <a:defRPr sz="1600"/>
            </a:lvl4pPr>
            <a:lvl5pPr>
              <a:buNone/>
              <a:defRPr sz="1600"/>
            </a:lvl5pPr>
          </a:lstStyle>
          <a:p>
            <a:pPr lvl="0"/>
            <a:r>
              <a:rPr lang="fi-FI" noProof="0" smtClean="0"/>
              <a:t>Muokkaa tekstin perustyylejä napsauttamalla</a:t>
            </a:r>
          </a:p>
        </p:txBody>
      </p:sp>
      <p:sp>
        <p:nvSpPr>
          <p:cNvPr id="7" name="Date Placeholder 3"/>
          <p:cNvSpPr>
            <a:spLocks noGrp="1"/>
          </p:cNvSpPr>
          <p:nvPr>
            <p:ph type="dt" sz="half" idx="16"/>
          </p:nvPr>
        </p:nvSpPr>
        <p:spPr/>
        <p:txBody>
          <a:bodyPr/>
          <a:lstStyle>
            <a:lvl1pPr>
              <a:defRPr b="1"/>
            </a:lvl1pPr>
          </a:lstStyle>
          <a:p>
            <a:pPr>
              <a:defRPr/>
            </a:pPr>
            <a:endParaRPr lang="fi-FI"/>
          </a:p>
        </p:txBody>
      </p:sp>
      <p:sp>
        <p:nvSpPr>
          <p:cNvPr id="8" name="Footer Placeholder 4"/>
          <p:cNvSpPr>
            <a:spLocks noGrp="1"/>
          </p:cNvSpPr>
          <p:nvPr>
            <p:ph type="ftr" sz="quarter" idx="17"/>
          </p:nvPr>
        </p:nvSpPr>
        <p:spPr/>
        <p:txBody>
          <a:bodyPr/>
          <a:lstStyle>
            <a:lvl1pPr>
              <a:defRPr b="1"/>
            </a:lvl1pPr>
          </a:lstStyle>
          <a:p>
            <a:pPr>
              <a:defRPr/>
            </a:pPr>
            <a:endParaRPr lang="fi-FI"/>
          </a:p>
        </p:txBody>
      </p:sp>
      <p:sp>
        <p:nvSpPr>
          <p:cNvPr id="11" name="Slide Number Placeholder 5"/>
          <p:cNvSpPr>
            <a:spLocks noGrp="1"/>
          </p:cNvSpPr>
          <p:nvPr>
            <p:ph type="sldNum" sz="quarter" idx="18"/>
          </p:nvPr>
        </p:nvSpPr>
        <p:spPr/>
        <p:txBody>
          <a:bodyPr/>
          <a:lstStyle>
            <a:lvl1pPr>
              <a:defRPr b="1"/>
            </a:lvl1pPr>
          </a:lstStyle>
          <a:p>
            <a:pPr>
              <a:defRPr/>
            </a:pPr>
            <a:fld id="{75588293-7B1B-428F-809A-1AADC5739391}" type="slidenum">
              <a:rPr lang="fi-FI"/>
              <a:pPr>
                <a:defRPr/>
              </a:pPr>
              <a:t>‹#›</a:t>
            </a:fld>
            <a:endParaRPr lang="fi-F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a:xfrm>
            <a:off x="457200" y="1600201"/>
            <a:ext cx="7848000" cy="425769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5" name="Date Placeholder 3"/>
          <p:cNvSpPr>
            <a:spLocks noGrp="1"/>
          </p:cNvSpPr>
          <p:nvPr>
            <p:ph type="dt" sz="half" idx="16"/>
          </p:nvPr>
        </p:nvSpPr>
        <p:spPr/>
        <p:txBody>
          <a:bodyPr/>
          <a:lstStyle>
            <a:lvl1pPr>
              <a:defRPr b="1"/>
            </a:lvl1pPr>
          </a:lstStyle>
          <a:p>
            <a:pPr>
              <a:defRPr/>
            </a:pPr>
            <a:endParaRPr lang="fi-FI"/>
          </a:p>
        </p:txBody>
      </p:sp>
      <p:sp>
        <p:nvSpPr>
          <p:cNvPr id="6" name="Footer Placeholder 4"/>
          <p:cNvSpPr>
            <a:spLocks noGrp="1"/>
          </p:cNvSpPr>
          <p:nvPr>
            <p:ph type="ftr" sz="quarter" idx="17"/>
          </p:nvPr>
        </p:nvSpPr>
        <p:spPr/>
        <p:txBody>
          <a:bodyPr/>
          <a:lstStyle>
            <a:lvl1pPr>
              <a:defRPr b="1"/>
            </a:lvl1pPr>
          </a:lstStyle>
          <a:p>
            <a:pPr>
              <a:defRPr/>
            </a:pPr>
            <a:endParaRPr lang="fi-FI"/>
          </a:p>
        </p:txBody>
      </p:sp>
      <p:sp>
        <p:nvSpPr>
          <p:cNvPr id="7" name="Slide Number Placeholder 5"/>
          <p:cNvSpPr>
            <a:spLocks noGrp="1"/>
          </p:cNvSpPr>
          <p:nvPr>
            <p:ph type="sldNum" sz="quarter" idx="18"/>
          </p:nvPr>
        </p:nvSpPr>
        <p:spPr/>
        <p:txBody>
          <a:bodyPr/>
          <a:lstStyle>
            <a:lvl1pPr>
              <a:defRPr b="1"/>
            </a:lvl1pPr>
          </a:lstStyle>
          <a:p>
            <a:pPr>
              <a:defRPr/>
            </a:pPr>
            <a:fld id="{F71B6E1B-0BBE-4656-8E31-596BB92EA1E5}" type="slidenum">
              <a:rPr lang="fi-FI"/>
              <a:pPr>
                <a:defRPr/>
              </a:pPr>
              <a:t>‹#›</a:t>
            </a:fld>
            <a:endParaRPr lang="fi-F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1657376" cy="5654691"/>
          </a:xfrm>
        </p:spPr>
        <p:txBody>
          <a:bodyPr vert="eaVert"/>
          <a:lstStyle/>
          <a:p>
            <a:r>
              <a:rPr lang="fi-FI" smtClean="0"/>
              <a:t>Muokkaa perustyyl. napsautt.</a:t>
            </a:r>
            <a:endParaRPr lang="fi-FI" dirty="0"/>
          </a:p>
        </p:txBody>
      </p:sp>
      <p:sp>
        <p:nvSpPr>
          <p:cNvPr id="3" name="Vertical Text Placeholder 2"/>
          <p:cNvSpPr>
            <a:spLocks noGrp="1"/>
          </p:cNvSpPr>
          <p:nvPr>
            <p:ph type="body" orient="vert" idx="1"/>
          </p:nvPr>
        </p:nvSpPr>
        <p:spPr>
          <a:xfrm>
            <a:off x="457200" y="274643"/>
            <a:ext cx="6019800" cy="565469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Text Placeholder 10"/>
          <p:cNvSpPr>
            <a:spLocks noGrp="1"/>
          </p:cNvSpPr>
          <p:nvPr>
            <p:ph type="body" sz="quarter" idx="15"/>
          </p:nvPr>
        </p:nvSpPr>
        <p:spPr>
          <a:xfrm rot="16200000">
            <a:off x="7743404" y="5314519"/>
            <a:ext cx="1764000" cy="180000"/>
          </a:xfrm>
        </p:spPr>
        <p:txBody>
          <a:bodyPr/>
          <a:lstStyle>
            <a:lvl1pPr>
              <a:buNone/>
              <a:defRPr sz="1000">
                <a:solidFill>
                  <a:srgbClr val="000000"/>
                </a:solidFill>
              </a:defRPr>
            </a:lvl1pPr>
            <a:lvl2pPr>
              <a:buNone/>
              <a:defRPr sz="700">
                <a:solidFill>
                  <a:srgbClr val="000000"/>
                </a:solidFill>
              </a:defRPr>
            </a:lvl2pPr>
            <a:lvl3pPr>
              <a:buNone/>
              <a:defRPr sz="700">
                <a:solidFill>
                  <a:srgbClr val="000000"/>
                </a:solidFill>
              </a:defRPr>
            </a:lvl3pPr>
            <a:lvl4pPr>
              <a:buNone/>
              <a:defRPr sz="700">
                <a:solidFill>
                  <a:srgbClr val="000000"/>
                </a:solidFill>
              </a:defRPr>
            </a:lvl4pPr>
            <a:lvl5pPr>
              <a:buNone/>
              <a:defRPr sz="700">
                <a:solidFill>
                  <a:srgbClr val="000000"/>
                </a:solidFill>
              </a:defRPr>
            </a:lvl5pPr>
          </a:lstStyle>
          <a:p>
            <a:pPr lvl="0"/>
            <a:r>
              <a:rPr lang="fi-FI" noProof="0" smtClean="0"/>
              <a:t>Muokkaa tekstin perustyylejä napsauttamalla</a:t>
            </a:r>
          </a:p>
        </p:txBody>
      </p:sp>
      <p:sp>
        <p:nvSpPr>
          <p:cNvPr id="5" name="Date Placeholder 3"/>
          <p:cNvSpPr>
            <a:spLocks noGrp="1"/>
          </p:cNvSpPr>
          <p:nvPr>
            <p:ph type="dt" sz="half" idx="16"/>
          </p:nvPr>
        </p:nvSpPr>
        <p:spPr/>
        <p:txBody>
          <a:bodyPr/>
          <a:lstStyle>
            <a:lvl1pPr>
              <a:defRPr b="1"/>
            </a:lvl1pPr>
          </a:lstStyle>
          <a:p>
            <a:pPr>
              <a:defRPr/>
            </a:pPr>
            <a:endParaRPr lang="fi-FI"/>
          </a:p>
        </p:txBody>
      </p:sp>
      <p:sp>
        <p:nvSpPr>
          <p:cNvPr id="6" name="Footer Placeholder 4"/>
          <p:cNvSpPr>
            <a:spLocks noGrp="1"/>
          </p:cNvSpPr>
          <p:nvPr>
            <p:ph type="ftr" sz="quarter" idx="17"/>
          </p:nvPr>
        </p:nvSpPr>
        <p:spPr/>
        <p:txBody>
          <a:bodyPr/>
          <a:lstStyle>
            <a:lvl1pPr>
              <a:defRPr b="1"/>
            </a:lvl1pPr>
          </a:lstStyle>
          <a:p>
            <a:pPr>
              <a:defRPr/>
            </a:pPr>
            <a:endParaRPr lang="fi-FI"/>
          </a:p>
        </p:txBody>
      </p:sp>
      <p:sp>
        <p:nvSpPr>
          <p:cNvPr id="7" name="Slide Number Placeholder 5"/>
          <p:cNvSpPr>
            <a:spLocks noGrp="1"/>
          </p:cNvSpPr>
          <p:nvPr>
            <p:ph type="sldNum" sz="quarter" idx="18"/>
          </p:nvPr>
        </p:nvSpPr>
        <p:spPr/>
        <p:txBody>
          <a:bodyPr/>
          <a:lstStyle>
            <a:lvl1pPr>
              <a:defRPr b="1"/>
            </a:lvl1pPr>
          </a:lstStyle>
          <a:p>
            <a:pPr>
              <a:defRPr/>
            </a:pPr>
            <a:fld id="{486C75D0-89DF-467C-AA88-1F9F21D21F7D}" type="slidenum">
              <a:rPr lang="fi-FI"/>
              <a:pPr>
                <a:defRPr/>
              </a:pPr>
              <a:t>‹#›</a:t>
            </a:fld>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_Tyhjä">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1_Otsikkodia">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1377950" cy="6856412"/>
            <a:chOff x="0" y="1"/>
            <a:chExt cx="868" cy="4319"/>
          </a:xfrm>
        </p:grpSpPr>
        <p:sp>
          <p:nvSpPr>
            <p:cNvPr id="5" name="Rectangle 3"/>
            <p:cNvSpPr>
              <a:spLocks noChangeArrowheads="1"/>
            </p:cNvSpPr>
            <p:nvPr userDrawn="1"/>
          </p:nvSpPr>
          <p:spPr bwMode="auto">
            <a:xfrm>
              <a:off x="0" y="1"/>
              <a:ext cx="868" cy="4319"/>
            </a:xfrm>
            <a:prstGeom prst="rect">
              <a:avLst/>
            </a:prstGeom>
            <a:gradFill rotWithShape="1">
              <a:gsLst>
                <a:gs pos="0">
                  <a:srgbClr val="D7E6F0"/>
                </a:gs>
                <a:gs pos="100000">
                  <a:schemeClr val="bg1"/>
                </a:gs>
              </a:gsLst>
              <a:lin ang="5400000" scaled="1"/>
            </a:gradFill>
            <a:ln w="3175">
              <a:noFill/>
              <a:miter lim="800000"/>
              <a:headEnd/>
              <a:tailEnd/>
            </a:ln>
            <a:effectLst/>
          </p:spPr>
          <p:txBody>
            <a:bodyPr wrap="none" anchor="ctr"/>
            <a:lstStyle/>
            <a:p>
              <a:pPr fontAlgn="base">
                <a:spcBef>
                  <a:spcPct val="0"/>
                </a:spcBef>
                <a:spcAft>
                  <a:spcPct val="0"/>
                </a:spcAft>
                <a:defRPr/>
              </a:pPr>
              <a:endParaRPr lang="fi-FI" b="1">
                <a:solidFill>
                  <a:srgbClr val="004B8D"/>
                </a:solidFill>
                <a:ea typeface="ＭＳ Ｐゴシック" pitchFamily="112" charset="-128"/>
              </a:endParaRPr>
            </a:p>
          </p:txBody>
        </p:sp>
        <p:pic>
          <p:nvPicPr>
            <p:cNvPr id="6" name="Picture 4" descr="Logo-03"/>
            <p:cNvPicPr>
              <a:picLocks noChangeAspect="1" noChangeArrowheads="1"/>
            </p:cNvPicPr>
            <p:nvPr userDrawn="1"/>
          </p:nvPicPr>
          <p:blipFill>
            <a:blip r:embed="rId2" cstate="print">
              <a:clrChange>
                <a:clrFrom>
                  <a:srgbClr val="FFFFFF"/>
                </a:clrFrom>
                <a:clrTo>
                  <a:srgbClr val="FFFFFF">
                    <a:alpha val="0"/>
                  </a:srgbClr>
                </a:clrTo>
              </a:clrChange>
              <a:lum contrast="12000"/>
            </a:blip>
            <a:srcRect/>
            <a:stretch>
              <a:fillRect/>
            </a:stretch>
          </p:blipFill>
          <p:spPr bwMode="auto">
            <a:xfrm>
              <a:off x="74" y="3690"/>
              <a:ext cx="720" cy="474"/>
            </a:xfrm>
            <a:prstGeom prst="rect">
              <a:avLst/>
            </a:prstGeom>
            <a:noFill/>
            <a:ln w="9525">
              <a:noFill/>
              <a:miter lim="800000"/>
              <a:headEnd/>
              <a:tailEnd/>
            </a:ln>
          </p:spPr>
        </p:pic>
      </p:grpSp>
      <p:grpSp>
        <p:nvGrpSpPr>
          <p:cNvPr id="3" name="Group 7"/>
          <p:cNvGrpSpPr>
            <a:grpSpLocks/>
          </p:cNvGrpSpPr>
          <p:nvPr/>
        </p:nvGrpSpPr>
        <p:grpSpPr bwMode="auto">
          <a:xfrm>
            <a:off x="0" y="1588"/>
            <a:ext cx="1271588" cy="6856412"/>
            <a:chOff x="0" y="1"/>
            <a:chExt cx="868" cy="4319"/>
          </a:xfrm>
        </p:grpSpPr>
        <p:sp>
          <p:nvSpPr>
            <p:cNvPr id="8" name="Rectangle 8"/>
            <p:cNvSpPr>
              <a:spLocks noChangeArrowheads="1"/>
            </p:cNvSpPr>
            <p:nvPr userDrawn="1"/>
          </p:nvSpPr>
          <p:spPr bwMode="auto">
            <a:xfrm>
              <a:off x="0" y="1"/>
              <a:ext cx="868" cy="4319"/>
            </a:xfrm>
            <a:prstGeom prst="rect">
              <a:avLst/>
            </a:prstGeom>
            <a:gradFill rotWithShape="1">
              <a:gsLst>
                <a:gs pos="0">
                  <a:srgbClr val="D7E6F0"/>
                </a:gs>
                <a:gs pos="100000">
                  <a:schemeClr val="bg1"/>
                </a:gs>
              </a:gsLst>
              <a:lin ang="5400000" scaled="1"/>
            </a:gradFill>
            <a:ln w="3175">
              <a:noFill/>
              <a:miter lim="800000"/>
              <a:headEnd/>
              <a:tailEnd/>
            </a:ln>
            <a:effectLst/>
          </p:spPr>
          <p:txBody>
            <a:bodyPr wrap="none" anchor="ctr"/>
            <a:lstStyle/>
            <a:p>
              <a:pPr fontAlgn="base">
                <a:spcBef>
                  <a:spcPct val="0"/>
                </a:spcBef>
                <a:spcAft>
                  <a:spcPct val="0"/>
                </a:spcAft>
                <a:defRPr/>
              </a:pPr>
              <a:endParaRPr lang="fi-FI" b="1">
                <a:solidFill>
                  <a:srgbClr val="004B8D"/>
                </a:solidFill>
                <a:ea typeface="ＭＳ Ｐゴシック" pitchFamily="112" charset="-128"/>
              </a:endParaRPr>
            </a:p>
          </p:txBody>
        </p:sp>
        <p:pic>
          <p:nvPicPr>
            <p:cNvPr id="9" name="Picture 9" descr="Logo-03"/>
            <p:cNvPicPr>
              <a:picLocks noChangeAspect="1" noChangeArrowheads="1"/>
            </p:cNvPicPr>
            <p:nvPr userDrawn="1"/>
          </p:nvPicPr>
          <p:blipFill>
            <a:blip r:embed="rId2" cstate="print">
              <a:clrChange>
                <a:clrFrom>
                  <a:srgbClr val="FFFFFF"/>
                </a:clrFrom>
                <a:clrTo>
                  <a:srgbClr val="FFFFFF">
                    <a:alpha val="0"/>
                  </a:srgbClr>
                </a:clrTo>
              </a:clrChange>
              <a:lum contrast="12000"/>
            </a:blip>
            <a:srcRect/>
            <a:stretch>
              <a:fillRect/>
            </a:stretch>
          </p:blipFill>
          <p:spPr bwMode="auto">
            <a:xfrm>
              <a:off x="74" y="3690"/>
              <a:ext cx="720" cy="474"/>
            </a:xfrm>
            <a:prstGeom prst="rect">
              <a:avLst/>
            </a:prstGeom>
            <a:noFill/>
            <a:ln w="9525">
              <a:noFill/>
              <a:miter lim="800000"/>
              <a:headEnd/>
              <a:tailEnd/>
            </a:ln>
          </p:spPr>
        </p:pic>
      </p:grpSp>
      <p:sp>
        <p:nvSpPr>
          <p:cNvPr id="396293" name="Rectangle 5"/>
          <p:cNvSpPr>
            <a:spLocks noGrp="1" noChangeArrowheads="1"/>
          </p:cNvSpPr>
          <p:nvPr>
            <p:ph type="ctrTitle"/>
          </p:nvPr>
        </p:nvSpPr>
        <p:spPr>
          <a:xfrm>
            <a:off x="1419225" y="2117725"/>
            <a:ext cx="7700963" cy="549275"/>
          </a:xfrm>
        </p:spPr>
        <p:txBody>
          <a:bodyPr/>
          <a:lstStyle>
            <a:lvl1pPr>
              <a:defRPr sz="3600"/>
            </a:lvl1pPr>
          </a:lstStyle>
          <a:p>
            <a:r>
              <a:rPr lang="en-GB"/>
              <a:t>Click to edit Master title style</a:t>
            </a:r>
          </a:p>
        </p:txBody>
      </p:sp>
      <p:sp>
        <p:nvSpPr>
          <p:cNvPr id="396294" name="Rectangle 6"/>
          <p:cNvSpPr>
            <a:spLocks noGrp="1" noChangeArrowheads="1"/>
          </p:cNvSpPr>
          <p:nvPr>
            <p:ph type="subTitle" idx="1"/>
          </p:nvPr>
        </p:nvSpPr>
        <p:spPr>
          <a:xfrm>
            <a:off x="2900363" y="3886200"/>
            <a:ext cx="4740275" cy="365125"/>
          </a:xfrm>
        </p:spPr>
        <p:txBody>
          <a:bodyPr wrap="none">
            <a:spAutoFit/>
          </a:bodyPr>
          <a:lstStyle>
            <a:lvl1pPr marL="0" indent="0" algn="ctr">
              <a:buFont typeface="Wingdings" pitchFamily="2" charset="2"/>
              <a:buNone/>
              <a:defRPr sz="2400"/>
            </a:lvl1pPr>
          </a:lstStyle>
          <a:p>
            <a:r>
              <a:rPr lang="en-GB"/>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1" name="Kuvan paikkamerkki 10"/>
          <p:cNvSpPr>
            <a:spLocks noGrp="1"/>
          </p:cNvSpPr>
          <p:nvPr>
            <p:ph type="pic" sz="quarter" idx="12" hasCustomPrompt="1"/>
          </p:nvPr>
        </p:nvSpPr>
        <p:spPr>
          <a:xfrm>
            <a:off x="644400" y="0"/>
            <a:ext cx="6984000" cy="6858000"/>
          </a:xfrm>
        </p:spPr>
        <p:txBody>
          <a:bodyPr/>
          <a:lstStyle>
            <a:lvl1pPr>
              <a:buNone/>
              <a:defRPr/>
            </a:lvl1pPr>
          </a:lstStyle>
          <a:p>
            <a:r>
              <a:rPr lang="fi-FI" dirty="0" smtClean="0"/>
              <a:t>Lisää taustakuva</a:t>
            </a:r>
          </a:p>
        </p:txBody>
      </p:sp>
      <p:sp>
        <p:nvSpPr>
          <p:cNvPr id="2" name="Otsikko 1"/>
          <p:cNvSpPr>
            <a:spLocks noGrp="1"/>
          </p:cNvSpPr>
          <p:nvPr>
            <p:ph type="title"/>
          </p:nvPr>
        </p:nvSpPr>
        <p:spPr>
          <a:xfrm>
            <a:off x="722313" y="4406900"/>
            <a:ext cx="7200000" cy="1362075"/>
          </a:xfrm>
        </p:spPr>
        <p:txBody>
          <a:bodyPr anchor="t"/>
          <a:lstStyle>
            <a:lvl1pPr algn="l">
              <a:lnSpc>
                <a:spcPct val="100000"/>
              </a:lnSpc>
              <a:defRPr sz="3800" b="0" cap="all">
                <a:solidFill>
                  <a:srgbClr val="0080C8"/>
                </a:solidFill>
              </a:defRPr>
            </a:lvl1pPr>
          </a:lstStyle>
          <a:p>
            <a:r>
              <a:rPr lang="fi-FI" smtClean="0"/>
              <a:t>Muokkaa perustyyl. napsautt.</a:t>
            </a:r>
            <a:endParaRPr lang="fi-FI"/>
          </a:p>
        </p:txBody>
      </p:sp>
      <p:sp>
        <p:nvSpPr>
          <p:cNvPr id="3" name="Tekstin paikkamerkki 2"/>
          <p:cNvSpPr>
            <a:spLocks noGrp="1"/>
          </p:cNvSpPr>
          <p:nvPr>
            <p:ph type="body" idx="1"/>
          </p:nvPr>
        </p:nvSpPr>
        <p:spPr>
          <a:xfrm>
            <a:off x="712800" y="6238800"/>
            <a:ext cx="3920400" cy="619200"/>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r>
              <a:rPr lang="fi-FI" smtClean="0"/>
              <a:t>11-2009</a:t>
            </a:r>
            <a:endParaRPr lang="fi-FI"/>
          </a:p>
        </p:txBody>
      </p:sp>
      <p:sp>
        <p:nvSpPr>
          <p:cNvPr id="5" name="Alatunnisteen paikkamerkki 4"/>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656000"/>
            <a:ext cx="3848400" cy="4284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4" name="Sisällön paikkamerkki 3"/>
          <p:cNvSpPr>
            <a:spLocks noGrp="1"/>
          </p:cNvSpPr>
          <p:nvPr>
            <p:ph sz="half" idx="2"/>
          </p:nvPr>
        </p:nvSpPr>
        <p:spPr>
          <a:xfrm>
            <a:off x="4456800" y="1656000"/>
            <a:ext cx="3848400" cy="4284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9"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5" name="Päivämäärän paikkamerkki 4"/>
          <p:cNvSpPr>
            <a:spLocks noGrp="1"/>
          </p:cNvSpPr>
          <p:nvPr>
            <p:ph type="dt" sz="half" idx="10"/>
          </p:nvPr>
        </p:nvSpPr>
        <p:spPr/>
        <p:txBody>
          <a:bodyPr/>
          <a:lstStyle/>
          <a:p>
            <a:r>
              <a:rPr lang="fi-FI" smtClean="0"/>
              <a:t>11-2009</a:t>
            </a:r>
            <a:endParaRPr lang="fi-FI"/>
          </a:p>
        </p:txBody>
      </p:sp>
      <p:sp>
        <p:nvSpPr>
          <p:cNvPr id="6" name="Alatunnisteen paikkamerkki 5"/>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656000"/>
            <a:ext cx="3848400" cy="639762"/>
          </a:xfrm>
        </p:spPr>
        <p:txBody>
          <a:bodyPr anchor="b"/>
          <a:lstStyle>
            <a:lvl1pPr marL="0" indent="0">
              <a:buNone/>
              <a:defRPr sz="2100" b="1">
                <a:solidFill>
                  <a:srgbClr val="0080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296800"/>
            <a:ext cx="3848400" cy="36432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5" name="Tekstin paikkamerkki 4"/>
          <p:cNvSpPr>
            <a:spLocks noGrp="1"/>
          </p:cNvSpPr>
          <p:nvPr>
            <p:ph type="body" sz="quarter" idx="3"/>
          </p:nvPr>
        </p:nvSpPr>
        <p:spPr>
          <a:xfrm>
            <a:off x="4456800" y="1656000"/>
            <a:ext cx="3848400" cy="639762"/>
          </a:xfrm>
        </p:spPr>
        <p:txBody>
          <a:bodyPr anchor="b"/>
          <a:lstStyle>
            <a:lvl1pPr marL="0" indent="0">
              <a:buNone/>
              <a:defRPr sz="2100" b="1">
                <a:solidFill>
                  <a:srgbClr val="0080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456800" y="2296800"/>
            <a:ext cx="3848400" cy="36432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12"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7" name="Päivämäärän paikkamerkki 6"/>
          <p:cNvSpPr>
            <a:spLocks noGrp="1"/>
          </p:cNvSpPr>
          <p:nvPr>
            <p:ph type="dt" sz="half" idx="10"/>
          </p:nvPr>
        </p:nvSpPr>
        <p:spPr/>
        <p:txBody>
          <a:bodyPr/>
          <a:lstStyle/>
          <a:p>
            <a:r>
              <a:rPr lang="fi-FI" smtClean="0"/>
              <a:t>11-2009</a:t>
            </a:r>
            <a:endParaRPr lang="fi-FI"/>
          </a:p>
        </p:txBody>
      </p:sp>
      <p:sp>
        <p:nvSpPr>
          <p:cNvPr id="8" name="Alatunnisteen paikkamerkki 7"/>
          <p:cNvSpPr>
            <a:spLocks noGrp="1"/>
          </p:cNvSpPr>
          <p:nvPr>
            <p:ph type="ftr" sz="quarter" idx="11"/>
          </p:nvPr>
        </p:nvSpPr>
        <p:spPr/>
        <p:txBody>
          <a:bodyPr/>
          <a:lstStyle/>
          <a:p>
            <a:r>
              <a:rPr lang="fi-FI" smtClean="0"/>
              <a:t>DM</a:t>
            </a:r>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6" name="Tekstin paikkamerkki 14"/>
          <p:cNvSpPr>
            <a:spLocks noGrp="1"/>
          </p:cNvSpPr>
          <p:nvPr>
            <p:ph type="body" sz="quarter" idx="14" hasCustomPrompt="1"/>
          </p:nvPr>
        </p:nvSpPr>
        <p:spPr>
          <a:xfrm>
            <a:off x="457200" y="5950800"/>
            <a:ext cx="4900618" cy="428400"/>
          </a:xfrm>
        </p:spPr>
        <p:txBody>
          <a:bodyPr/>
          <a:lstStyle>
            <a:lvl1pPr marL="0" indent="0">
              <a:lnSpc>
                <a:spcPct val="120000"/>
              </a:lnSpc>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dirty="0" smtClean="0"/>
              <a:t>Lähde</a:t>
            </a:r>
            <a:endParaRPr lang="fi-FI" dirty="0"/>
          </a:p>
        </p:txBody>
      </p:sp>
      <p:sp>
        <p:nvSpPr>
          <p:cNvPr id="3" name="Päivämäärän paikkamerkki 2"/>
          <p:cNvSpPr>
            <a:spLocks noGrp="1"/>
          </p:cNvSpPr>
          <p:nvPr>
            <p:ph type="dt" sz="half" idx="10"/>
          </p:nvPr>
        </p:nvSpPr>
        <p:spPr/>
        <p:txBody>
          <a:bodyPr/>
          <a:lstStyle/>
          <a:p>
            <a:r>
              <a:rPr lang="fi-FI" smtClean="0"/>
              <a:t>11-2009</a:t>
            </a:r>
            <a:endParaRPr lang="fi-FI"/>
          </a:p>
        </p:txBody>
      </p:sp>
      <p:sp>
        <p:nvSpPr>
          <p:cNvPr id="4" name="Alatunnisteen paikkamerkki 3"/>
          <p:cNvSpPr>
            <a:spLocks noGrp="1"/>
          </p:cNvSpPr>
          <p:nvPr>
            <p:ph type="ftr" sz="quarter" idx="11"/>
          </p:nvPr>
        </p:nvSpPr>
        <p:spPr/>
        <p:txBody>
          <a:bodyPr/>
          <a:lstStyle/>
          <a:p>
            <a:r>
              <a:rPr lang="fi-FI" smtClean="0"/>
              <a:t>DM</a:t>
            </a:r>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7.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6.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9.png"/><Relationship Id="rId2" Type="http://schemas.openxmlformats.org/officeDocument/2006/relationships/slideLayout" Target="../slideLayouts/slideLayout44.xml"/><Relationship Id="rId16" Type="http://schemas.openxmlformats.org/officeDocument/2006/relationships/image" Target="../media/image8.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540000"/>
            <a:ext cx="7848000" cy="889200"/>
          </a:xfrm>
          <a:prstGeom prst="rect">
            <a:avLst/>
          </a:prstGeom>
        </p:spPr>
        <p:txBody>
          <a:bodyPr vert="horz" lIns="0" tIns="0" rIns="0" bIns="0" rtlCol="0" anchor="t"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56000"/>
            <a:ext cx="7848000" cy="4284000"/>
          </a:xfrm>
          <a:prstGeom prst="rect">
            <a:avLst/>
          </a:prstGeom>
        </p:spPr>
        <p:txBody>
          <a:bodyPr vert="horz" lIns="0" tIns="0" rIns="0" bIns="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määrän paikkamerkki 3"/>
          <p:cNvSpPr>
            <a:spLocks noGrp="1"/>
          </p:cNvSpPr>
          <p:nvPr>
            <p:ph type="dt" sz="half" idx="2"/>
          </p:nvPr>
        </p:nvSpPr>
        <p:spPr>
          <a:xfrm>
            <a:off x="6908400" y="6544800"/>
            <a:ext cx="612000" cy="180000"/>
          </a:xfrm>
          <a:prstGeom prst="rect">
            <a:avLst/>
          </a:prstGeom>
        </p:spPr>
        <p:txBody>
          <a:bodyPr vert="horz" lIns="0" tIns="0" rIns="0" bIns="0" rtlCol="0" anchor="ctr"/>
          <a:lstStyle>
            <a:lvl1pPr algn="l">
              <a:defRPr sz="1100">
                <a:solidFill>
                  <a:srgbClr val="000000"/>
                </a:solidFill>
              </a:defRPr>
            </a:lvl1pPr>
          </a:lstStyle>
          <a:p>
            <a:r>
              <a:rPr lang="fi-FI" smtClean="0"/>
              <a:t>11-2009</a:t>
            </a:r>
            <a:endParaRPr lang="fi-FI" dirty="0"/>
          </a:p>
        </p:txBody>
      </p:sp>
      <p:sp>
        <p:nvSpPr>
          <p:cNvPr id="5" name="Alatunnisteen paikkamerkki 4"/>
          <p:cNvSpPr>
            <a:spLocks noGrp="1"/>
          </p:cNvSpPr>
          <p:nvPr>
            <p:ph type="ftr" sz="quarter" idx="3"/>
          </p:nvPr>
        </p:nvSpPr>
        <p:spPr>
          <a:xfrm>
            <a:off x="5378400" y="6544800"/>
            <a:ext cx="1440000" cy="180000"/>
          </a:xfrm>
          <a:prstGeom prst="rect">
            <a:avLst/>
          </a:prstGeom>
        </p:spPr>
        <p:txBody>
          <a:bodyPr vert="horz" lIns="0" tIns="0" rIns="0" bIns="0" rtlCol="0" anchor="ctr"/>
          <a:lstStyle>
            <a:lvl1pPr algn="r">
              <a:defRPr sz="1100">
                <a:solidFill>
                  <a:srgbClr val="000000"/>
                </a:solidFill>
              </a:defRPr>
            </a:lvl1pPr>
          </a:lstStyle>
          <a:p>
            <a:r>
              <a:rPr lang="fi-FI" smtClean="0"/>
              <a:t>DM</a:t>
            </a:r>
            <a:endParaRPr lang="fi-FI" dirty="0"/>
          </a:p>
        </p:txBody>
      </p:sp>
      <p:sp>
        <p:nvSpPr>
          <p:cNvPr id="14" name="Suorakulmio 13"/>
          <p:cNvSpPr/>
          <p:nvPr/>
        </p:nvSpPr>
        <p:spPr>
          <a:xfrm>
            <a:off x="7524000" y="6537600"/>
            <a:ext cx="126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0000"/>
                </a:solidFill>
                <a:effectLst/>
                <a:uLnTx/>
                <a:uFillTx/>
                <a:latin typeface="+mn-lt"/>
                <a:ea typeface="+mn-ea"/>
                <a:cs typeface="+mn-cs"/>
              </a:rPr>
              <a:t>Copyright © Tekes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61" r:id="rId13"/>
    <p:sldLayoutId id="2147483675" r:id="rId14"/>
    <p:sldLayoutId id="2147483676" r:id="rId15"/>
    <p:sldLayoutId id="2147483706" r:id="rId16"/>
    <p:sldLayoutId id="2147483707" r:id="rId17"/>
    <p:sldLayoutId id="2147483708" r:id="rId18"/>
  </p:sldLayoutIdLst>
  <p:hf sldNum="0" hdr="0"/>
  <p:txStyles>
    <p:titleStyle>
      <a:lvl1pPr algn="l" defTabSz="914400" rtl="0" eaLnBrk="1" latinLnBrk="0" hangingPunct="1">
        <a:lnSpc>
          <a:spcPct val="90000"/>
        </a:lnSpc>
        <a:spcBef>
          <a:spcPct val="0"/>
        </a:spcBef>
        <a:buNone/>
        <a:defRPr sz="3200" kern="1200">
          <a:solidFill>
            <a:srgbClr val="000000"/>
          </a:solidFill>
          <a:latin typeface="+mj-lt"/>
          <a:ea typeface="+mj-ea"/>
          <a:cs typeface="+mj-cs"/>
        </a:defRPr>
      </a:lvl1pPr>
    </p:titleStyle>
    <p:bodyStyle>
      <a:lvl1pPr marL="180000" indent="-180000" algn="l" defTabSz="914400" rtl="0" eaLnBrk="1" latinLnBrk="0" hangingPunct="1">
        <a:spcBef>
          <a:spcPts val="0"/>
        </a:spcBef>
        <a:spcAft>
          <a:spcPts val="600"/>
        </a:spcAft>
        <a:buFont typeface="Wingdings" pitchFamily="2" charset="2"/>
        <a:buChar char="§"/>
        <a:defRPr sz="2000" kern="1200">
          <a:solidFill>
            <a:srgbClr val="004B8D"/>
          </a:solidFill>
          <a:latin typeface="+mn-lt"/>
          <a:ea typeface="+mn-ea"/>
          <a:cs typeface="+mn-cs"/>
        </a:defRPr>
      </a:lvl1pPr>
      <a:lvl2pPr marL="360000" indent="-180000" algn="l" defTabSz="914400" rtl="0" eaLnBrk="1" latinLnBrk="0" hangingPunct="1">
        <a:spcBef>
          <a:spcPts val="0"/>
        </a:spcBef>
        <a:spcAft>
          <a:spcPts val="600"/>
        </a:spcAft>
        <a:buFont typeface="Arial" pitchFamily="34" charset="0"/>
        <a:buChar char="•"/>
        <a:defRPr sz="1800" kern="1200">
          <a:solidFill>
            <a:srgbClr val="000000"/>
          </a:solidFill>
          <a:latin typeface="+mn-lt"/>
          <a:ea typeface="+mn-ea"/>
          <a:cs typeface="+mn-cs"/>
        </a:defRPr>
      </a:lvl2pPr>
      <a:lvl3pPr marL="54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3pPr>
      <a:lvl4pPr marL="72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4pPr>
      <a:lvl5pPr marL="90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5pPr>
      <a:lvl6pPr marL="108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6pPr>
      <a:lvl7pPr marL="126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7pPr>
      <a:lvl8pPr marL="144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8pPr>
      <a:lvl9pPr marL="1620000" indent="-180000" algn="l" defTabSz="914400" rtl="0" eaLnBrk="1" latinLnBrk="0" hangingPunct="1">
        <a:spcBef>
          <a:spcPts val="0"/>
        </a:spcBef>
        <a:spcAft>
          <a:spcPts val="600"/>
        </a:spcAft>
        <a:buFont typeface="Arial" pitchFamily="34" charset="0"/>
        <a:buChar char="−"/>
        <a:defRPr sz="1600" kern="1200">
          <a:solidFill>
            <a:srgbClr val="0080C8"/>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6857" indent="-228156" algn="l" defTabSz="449358"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7521" indent="-228156" algn="l" defTabSz="449358"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186" indent="-228156" algn="l" defTabSz="449358"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8851" indent="-228156" algn="l" defTabSz="449358"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6857" indent="-228156" algn="l" defTabSz="449358"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6pPr>
      <a:lvl7pPr marL="2857521" indent="-228156" algn="l" defTabSz="449358"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7pPr>
      <a:lvl8pPr marL="3258186" indent="-228156" algn="l" defTabSz="449358"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8pPr>
      <a:lvl9pPr marL="3658851" indent="-228156" algn="l" defTabSz="449358"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400" b="0">
                <a:solidFill>
                  <a:srgbClr val="000000"/>
                </a:solidFill>
                <a:latin typeface="Arial" pitchFamily="34" charset="0"/>
              </a:defRPr>
            </a:lvl1pPr>
          </a:lstStyle>
          <a:p>
            <a:pPr fontAlgn="base">
              <a:spcBef>
                <a:spcPct val="0"/>
              </a:spcBef>
              <a:spcAft>
                <a:spcPct val="0"/>
              </a:spcAft>
              <a:defRPr/>
            </a:pPr>
            <a:endParaRPr lang="en-GB"/>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n-GB"/>
          </a:p>
        </p:txBody>
      </p:sp>
      <p:sp>
        <p:nvSpPr>
          <p:cNvPr id="81926" name="Rectangle 6"/>
          <p:cNvSpPr>
            <a:spLocks noGrp="1" noChangeArrowheads="1"/>
          </p:cNvSpPr>
          <p:nvPr>
            <p:ph type="sldNum" sz="quarter" idx="4"/>
          </p:nvPr>
        </p:nvSpPr>
        <p:spPr bwMode="auto">
          <a:xfrm>
            <a:off x="8388350" y="6523038"/>
            <a:ext cx="755650" cy="19843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900" b="0">
                <a:solidFill>
                  <a:srgbClr val="000000"/>
                </a:solidFill>
                <a:latin typeface="Arial" pitchFamily="34" charset="0"/>
              </a:defRPr>
            </a:lvl1pPr>
          </a:lstStyle>
          <a:p>
            <a:pPr fontAlgn="base">
              <a:spcBef>
                <a:spcPct val="0"/>
              </a:spcBef>
              <a:spcAft>
                <a:spcPct val="0"/>
              </a:spcAft>
              <a:defRPr/>
            </a:pPr>
            <a:fld id="{F52F51BE-DB68-433B-98E9-124BD707181F}" type="slidenum">
              <a:rPr lang="en-GB"/>
              <a:pPr fontAlgn="base">
                <a:spcBef>
                  <a:spcPct val="0"/>
                </a:spcBef>
                <a:spcAft>
                  <a:spcPct val="0"/>
                </a:spcAft>
                <a:defRPr/>
              </a:pPr>
              <a:t>‹#›</a:t>
            </a:fld>
            <a:endParaRPr lang="en-GB"/>
          </a:p>
        </p:txBody>
      </p:sp>
      <p:pic>
        <p:nvPicPr>
          <p:cNvPr id="4103" name="Picture 7" descr="FP7-cap-RGB"/>
          <p:cNvPicPr>
            <a:picLocks noChangeAspect="1" noChangeArrowheads="1"/>
          </p:cNvPicPr>
          <p:nvPr userDrawn="1"/>
        </p:nvPicPr>
        <p:blipFill>
          <a:blip r:embed="rId14" cstate="print"/>
          <a:srcRect/>
          <a:stretch>
            <a:fillRect/>
          </a:stretch>
        </p:blipFill>
        <p:spPr bwMode="auto">
          <a:xfrm>
            <a:off x="8107363" y="5767388"/>
            <a:ext cx="928687" cy="755650"/>
          </a:xfrm>
          <a:prstGeom prst="rect">
            <a:avLst/>
          </a:prstGeom>
          <a:noFill/>
          <a:ln w="9525">
            <a:noFill/>
            <a:miter lim="800000"/>
            <a:headEnd/>
            <a:tailEnd/>
          </a:ln>
        </p:spPr>
      </p:pic>
      <p:pic>
        <p:nvPicPr>
          <p:cNvPr id="4104" name="Picture 8" descr="bandeau1"/>
          <p:cNvPicPr>
            <a:picLocks noChangeArrowheads="1"/>
          </p:cNvPicPr>
          <p:nvPr userDrawn="1"/>
        </p:nvPicPr>
        <p:blipFill>
          <a:blip r:embed="rId15" cstate="print"/>
          <a:srcRect/>
          <a:stretch>
            <a:fillRect/>
          </a:stretch>
        </p:blipFill>
        <p:spPr bwMode="auto">
          <a:xfrm>
            <a:off x="0" y="6705600"/>
            <a:ext cx="4570413" cy="179388"/>
          </a:xfrm>
          <a:prstGeom prst="rect">
            <a:avLst/>
          </a:prstGeom>
          <a:noFill/>
          <a:ln w="9525">
            <a:noFill/>
            <a:miter lim="800000"/>
            <a:headEnd/>
            <a:tailEnd/>
          </a:ln>
        </p:spPr>
      </p:pic>
      <p:pic>
        <p:nvPicPr>
          <p:cNvPr id="4105" name="Picture 9" descr="bandeau1"/>
          <p:cNvPicPr>
            <a:picLocks noChangeArrowheads="1"/>
          </p:cNvPicPr>
          <p:nvPr userDrawn="1"/>
        </p:nvPicPr>
        <p:blipFill>
          <a:blip r:embed="rId15" cstate="print"/>
          <a:srcRect/>
          <a:stretch>
            <a:fillRect/>
          </a:stretch>
        </p:blipFill>
        <p:spPr bwMode="auto">
          <a:xfrm>
            <a:off x="4573588" y="6705600"/>
            <a:ext cx="4570412" cy="179388"/>
          </a:xfrm>
          <a:prstGeom prst="rect">
            <a:avLst/>
          </a:prstGeom>
          <a:noFill/>
          <a:ln w="9525">
            <a:noFill/>
            <a:miter lim="800000"/>
            <a:headEnd/>
            <a:tailEnd/>
          </a:ln>
        </p:spPr>
      </p:pic>
      <p:pic>
        <p:nvPicPr>
          <p:cNvPr id="4106" name="Picture 10" descr="header-ppt_beige_rose"/>
          <p:cNvPicPr>
            <a:picLocks noChangeAspect="1" noChangeArrowheads="1"/>
          </p:cNvPicPr>
          <p:nvPr userDrawn="1"/>
        </p:nvPicPr>
        <p:blipFill>
          <a:blip r:embed="rId16" cstate="print"/>
          <a:srcRect/>
          <a:stretch>
            <a:fillRect/>
          </a:stretch>
        </p:blipFill>
        <p:spPr bwMode="auto">
          <a:xfrm>
            <a:off x="0" y="0"/>
            <a:ext cx="5041900" cy="204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19" algn="ctr" rtl="0" fontAlgn="base">
        <a:spcBef>
          <a:spcPct val="0"/>
        </a:spcBef>
        <a:spcAft>
          <a:spcPct val="0"/>
        </a:spcAft>
        <a:defRPr sz="4400">
          <a:solidFill>
            <a:schemeClr val="tx2"/>
          </a:solidFill>
          <a:latin typeface="Arial" charset="0"/>
        </a:defRPr>
      </a:lvl6pPr>
      <a:lvl7pPr marL="914239" algn="ctr" rtl="0" fontAlgn="base">
        <a:spcBef>
          <a:spcPct val="0"/>
        </a:spcBef>
        <a:spcAft>
          <a:spcPct val="0"/>
        </a:spcAft>
        <a:defRPr sz="4400">
          <a:solidFill>
            <a:schemeClr val="tx2"/>
          </a:solidFill>
          <a:latin typeface="Arial" charset="0"/>
        </a:defRPr>
      </a:lvl7pPr>
      <a:lvl8pPr marL="1371358" algn="ctr" rtl="0" fontAlgn="base">
        <a:spcBef>
          <a:spcPct val="0"/>
        </a:spcBef>
        <a:spcAft>
          <a:spcPct val="0"/>
        </a:spcAft>
        <a:defRPr sz="4400">
          <a:solidFill>
            <a:schemeClr val="tx2"/>
          </a:solidFill>
          <a:latin typeface="Arial" charset="0"/>
        </a:defRPr>
      </a:lvl8pPr>
      <a:lvl9pPr marL="182847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156" indent="-228560" algn="l" rtl="0" fontAlgn="base">
        <a:spcBef>
          <a:spcPct val="20000"/>
        </a:spcBef>
        <a:spcAft>
          <a:spcPct val="0"/>
        </a:spcAft>
        <a:buChar char="»"/>
        <a:defRPr sz="2000">
          <a:solidFill>
            <a:schemeClr val="tx1"/>
          </a:solidFill>
          <a:latin typeface="+mn-lt"/>
        </a:defRPr>
      </a:lvl6pPr>
      <a:lvl7pPr marL="2971275" indent="-228560" algn="l" rtl="0" fontAlgn="base">
        <a:spcBef>
          <a:spcPct val="20000"/>
        </a:spcBef>
        <a:spcAft>
          <a:spcPct val="0"/>
        </a:spcAft>
        <a:buChar char="»"/>
        <a:defRPr sz="2000">
          <a:solidFill>
            <a:schemeClr val="tx1"/>
          </a:solidFill>
          <a:latin typeface="+mn-lt"/>
        </a:defRPr>
      </a:lvl7pPr>
      <a:lvl8pPr marL="3428395" indent="-228560" algn="l" rtl="0" fontAlgn="base">
        <a:spcBef>
          <a:spcPct val="20000"/>
        </a:spcBef>
        <a:spcAft>
          <a:spcPct val="0"/>
        </a:spcAft>
        <a:buChar char="»"/>
        <a:defRPr sz="2000">
          <a:solidFill>
            <a:schemeClr val="tx1"/>
          </a:solidFill>
          <a:latin typeface="+mn-lt"/>
        </a:defRPr>
      </a:lvl8pPr>
      <a:lvl9pPr marL="3885514" indent="-22856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Tekes_PP_sivupalkki_150dpi.jpg"/>
          <p:cNvPicPr>
            <a:picLocks noChangeAspect="1"/>
          </p:cNvPicPr>
          <p:nvPr/>
        </p:nvPicPr>
        <p:blipFill>
          <a:blip r:embed="rId16" cstate="print"/>
          <a:srcRect/>
          <a:stretch>
            <a:fillRect/>
          </a:stretch>
        </p:blipFill>
        <p:spPr bwMode="auto">
          <a:xfrm>
            <a:off x="8424863" y="714375"/>
            <a:ext cx="719137" cy="3602038"/>
          </a:xfrm>
          <a:prstGeom prst="rect">
            <a:avLst/>
          </a:prstGeom>
          <a:noFill/>
          <a:ln w="9525">
            <a:noFill/>
            <a:miter lim="800000"/>
            <a:headEnd/>
            <a:tailEnd/>
          </a:ln>
        </p:spPr>
      </p:pic>
      <p:sp>
        <p:nvSpPr>
          <p:cNvPr id="2051" name="Title Placeholder 1"/>
          <p:cNvSpPr>
            <a:spLocks noGrp="1"/>
          </p:cNvSpPr>
          <p:nvPr>
            <p:ph type="title"/>
          </p:nvPr>
        </p:nvSpPr>
        <p:spPr bwMode="auto">
          <a:xfrm>
            <a:off x="457200" y="539750"/>
            <a:ext cx="7848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2052" name="Text Placeholder 2"/>
          <p:cNvSpPr>
            <a:spLocks noGrp="1"/>
          </p:cNvSpPr>
          <p:nvPr>
            <p:ph type="body" idx="1"/>
          </p:nvPr>
        </p:nvSpPr>
        <p:spPr bwMode="auto">
          <a:xfrm>
            <a:off x="457200" y="1655763"/>
            <a:ext cx="7848600" cy="4284662"/>
          </a:xfrm>
          <a:prstGeom prst="rect">
            <a:avLst/>
          </a:prstGeom>
          <a:noFill/>
          <a:ln w="9525">
            <a:noFill/>
            <a:miter lim="800000"/>
            <a:headEnd/>
            <a:tailEnd/>
          </a:ln>
        </p:spPr>
        <p:txBody>
          <a:bodyPr vert="horz" wrap="square" lIns="0" tIns="45712"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Date Placeholder 3"/>
          <p:cNvSpPr>
            <a:spLocks noGrp="1"/>
          </p:cNvSpPr>
          <p:nvPr>
            <p:ph type="dt" sz="half" idx="2"/>
          </p:nvPr>
        </p:nvSpPr>
        <p:spPr>
          <a:xfrm rot="16200000">
            <a:off x="8551863" y="5908675"/>
            <a:ext cx="576262" cy="179388"/>
          </a:xfrm>
          <a:prstGeom prst="rect">
            <a:avLst/>
          </a:prstGeom>
        </p:spPr>
        <p:txBody>
          <a:bodyPr vert="horz" lIns="0" tIns="0" rIns="0" bIns="0" rtlCol="0" anchor="ctr"/>
          <a:lstStyle>
            <a:lvl1pPr algn="l" fontAlgn="auto">
              <a:spcBef>
                <a:spcPts val="0"/>
              </a:spcBef>
              <a:spcAft>
                <a:spcPts val="0"/>
              </a:spcAft>
              <a:defRPr sz="1000" b="0">
                <a:solidFill>
                  <a:srgbClr val="000000"/>
                </a:solidFill>
                <a:latin typeface="+mn-lt"/>
              </a:defRPr>
            </a:lvl1pPr>
          </a:lstStyle>
          <a:p>
            <a:pPr>
              <a:defRPr/>
            </a:pPr>
            <a:endParaRPr lang="fi-FI"/>
          </a:p>
        </p:txBody>
      </p:sp>
      <p:sp>
        <p:nvSpPr>
          <p:cNvPr id="5" name="Footer Placeholder 4"/>
          <p:cNvSpPr>
            <a:spLocks noGrp="1"/>
          </p:cNvSpPr>
          <p:nvPr>
            <p:ph type="ftr" sz="quarter" idx="3"/>
          </p:nvPr>
        </p:nvSpPr>
        <p:spPr>
          <a:xfrm rot="16200000">
            <a:off x="8285162" y="5002213"/>
            <a:ext cx="1116013" cy="179388"/>
          </a:xfrm>
          <a:prstGeom prst="rect">
            <a:avLst/>
          </a:prstGeom>
        </p:spPr>
        <p:txBody>
          <a:bodyPr vert="horz" lIns="0" tIns="0" rIns="0" bIns="0" rtlCol="0" anchor="ctr"/>
          <a:lstStyle>
            <a:lvl1pPr algn="l" fontAlgn="auto">
              <a:spcBef>
                <a:spcPts val="0"/>
              </a:spcBef>
              <a:spcAft>
                <a:spcPts val="0"/>
              </a:spcAft>
              <a:defRPr sz="1000" b="0">
                <a:solidFill>
                  <a:srgbClr val="000000"/>
                </a:solidFill>
                <a:latin typeface="+mn-lt"/>
              </a:defRPr>
            </a:lvl1pPr>
          </a:lstStyle>
          <a:p>
            <a:pPr>
              <a:defRPr/>
            </a:pPr>
            <a:endParaRPr lang="fi-FI"/>
          </a:p>
        </p:txBody>
      </p:sp>
      <p:sp>
        <p:nvSpPr>
          <p:cNvPr id="6" name="Slide Number Placeholder 5"/>
          <p:cNvSpPr>
            <a:spLocks noGrp="1"/>
          </p:cNvSpPr>
          <p:nvPr>
            <p:ph type="sldNum" sz="quarter" idx="4"/>
          </p:nvPr>
        </p:nvSpPr>
        <p:spPr>
          <a:xfrm>
            <a:off x="134938" y="6538913"/>
            <a:ext cx="288925" cy="179387"/>
          </a:xfrm>
          <a:prstGeom prst="rect">
            <a:avLst/>
          </a:prstGeom>
        </p:spPr>
        <p:txBody>
          <a:bodyPr vert="horz" lIns="0" tIns="0" rIns="0" bIns="0" rtlCol="0" anchor="ctr"/>
          <a:lstStyle>
            <a:lvl1pPr algn="l" fontAlgn="auto">
              <a:spcBef>
                <a:spcPts val="0"/>
              </a:spcBef>
              <a:spcAft>
                <a:spcPts val="0"/>
              </a:spcAft>
              <a:defRPr sz="700" b="0">
                <a:solidFill>
                  <a:srgbClr val="000000"/>
                </a:solidFill>
                <a:latin typeface="+mn-lt"/>
              </a:defRPr>
            </a:lvl1pPr>
          </a:lstStyle>
          <a:p>
            <a:pPr>
              <a:defRPr/>
            </a:pPr>
            <a:fld id="{377A79E5-0AF0-4D7E-AE83-A98B3B50EB64}" type="slidenum">
              <a:rPr lang="fi-FI"/>
              <a:pPr>
                <a:defRPr/>
              </a:pPr>
              <a:t>‹#›</a:t>
            </a:fld>
            <a:endParaRPr lang="fi-FI"/>
          </a:p>
        </p:txBody>
      </p:sp>
      <p:pic>
        <p:nvPicPr>
          <p:cNvPr id="2056" name="Picture 7" descr="Tekeslogo.png"/>
          <p:cNvPicPr>
            <a:picLocks noChangeAspect="1"/>
          </p:cNvPicPr>
          <p:nvPr/>
        </p:nvPicPr>
        <p:blipFill>
          <a:blip r:embed="rId17" cstate="print"/>
          <a:srcRect/>
          <a:stretch>
            <a:fillRect/>
          </a:stretch>
        </p:blipFill>
        <p:spPr bwMode="auto">
          <a:xfrm>
            <a:off x="7527925" y="6008688"/>
            <a:ext cx="90170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 id="2147483705" r:id="rId14"/>
  </p:sldLayoutIdLst>
  <p:hf hdr="0" ftr="0" dt="0"/>
  <p:txStyles>
    <p:titleStyle>
      <a:lvl1pPr algn="l" rtl="0" eaLnBrk="0" fontAlgn="base" hangingPunct="0">
        <a:lnSpc>
          <a:spcPts val="3000"/>
        </a:lnSpc>
        <a:spcBef>
          <a:spcPct val="0"/>
        </a:spcBef>
        <a:spcAft>
          <a:spcPct val="0"/>
        </a:spcAft>
        <a:defRPr sz="3200" kern="1200">
          <a:solidFill>
            <a:srgbClr val="000000"/>
          </a:solidFill>
          <a:latin typeface="+mj-lt"/>
          <a:ea typeface="+mj-ea"/>
          <a:cs typeface="+mj-cs"/>
        </a:defRPr>
      </a:lvl1pPr>
      <a:lvl2pPr algn="l" rtl="0" eaLnBrk="0" fontAlgn="base" hangingPunct="0">
        <a:lnSpc>
          <a:spcPts val="3000"/>
        </a:lnSpc>
        <a:spcBef>
          <a:spcPct val="0"/>
        </a:spcBef>
        <a:spcAft>
          <a:spcPct val="0"/>
        </a:spcAft>
        <a:defRPr sz="3200">
          <a:solidFill>
            <a:srgbClr val="000000"/>
          </a:solidFill>
          <a:latin typeface="Arial" charset="0"/>
        </a:defRPr>
      </a:lvl2pPr>
      <a:lvl3pPr algn="l" rtl="0" eaLnBrk="0" fontAlgn="base" hangingPunct="0">
        <a:lnSpc>
          <a:spcPts val="3000"/>
        </a:lnSpc>
        <a:spcBef>
          <a:spcPct val="0"/>
        </a:spcBef>
        <a:spcAft>
          <a:spcPct val="0"/>
        </a:spcAft>
        <a:defRPr sz="3200">
          <a:solidFill>
            <a:srgbClr val="000000"/>
          </a:solidFill>
          <a:latin typeface="Arial" charset="0"/>
        </a:defRPr>
      </a:lvl3pPr>
      <a:lvl4pPr algn="l" rtl="0" eaLnBrk="0" fontAlgn="base" hangingPunct="0">
        <a:lnSpc>
          <a:spcPts val="3000"/>
        </a:lnSpc>
        <a:spcBef>
          <a:spcPct val="0"/>
        </a:spcBef>
        <a:spcAft>
          <a:spcPct val="0"/>
        </a:spcAft>
        <a:defRPr sz="3200">
          <a:solidFill>
            <a:srgbClr val="000000"/>
          </a:solidFill>
          <a:latin typeface="Arial" charset="0"/>
        </a:defRPr>
      </a:lvl4pPr>
      <a:lvl5pPr algn="l" rtl="0" eaLnBrk="0" fontAlgn="base" hangingPunct="0">
        <a:lnSpc>
          <a:spcPts val="3000"/>
        </a:lnSpc>
        <a:spcBef>
          <a:spcPct val="0"/>
        </a:spcBef>
        <a:spcAft>
          <a:spcPct val="0"/>
        </a:spcAft>
        <a:defRPr sz="3200">
          <a:solidFill>
            <a:srgbClr val="000000"/>
          </a:solidFill>
          <a:latin typeface="Arial" charset="0"/>
        </a:defRPr>
      </a:lvl5pPr>
      <a:lvl6pPr marL="457119" algn="l" rtl="0" fontAlgn="base">
        <a:lnSpc>
          <a:spcPts val="2999"/>
        </a:lnSpc>
        <a:spcBef>
          <a:spcPct val="0"/>
        </a:spcBef>
        <a:spcAft>
          <a:spcPct val="0"/>
        </a:spcAft>
        <a:defRPr sz="3200">
          <a:solidFill>
            <a:srgbClr val="000000"/>
          </a:solidFill>
          <a:latin typeface="Arial" charset="0"/>
        </a:defRPr>
      </a:lvl6pPr>
      <a:lvl7pPr marL="914239" algn="l" rtl="0" fontAlgn="base">
        <a:lnSpc>
          <a:spcPts val="2999"/>
        </a:lnSpc>
        <a:spcBef>
          <a:spcPct val="0"/>
        </a:spcBef>
        <a:spcAft>
          <a:spcPct val="0"/>
        </a:spcAft>
        <a:defRPr sz="3200">
          <a:solidFill>
            <a:srgbClr val="000000"/>
          </a:solidFill>
          <a:latin typeface="Arial" charset="0"/>
        </a:defRPr>
      </a:lvl7pPr>
      <a:lvl8pPr marL="1371358" algn="l" rtl="0" fontAlgn="base">
        <a:lnSpc>
          <a:spcPts val="2999"/>
        </a:lnSpc>
        <a:spcBef>
          <a:spcPct val="0"/>
        </a:spcBef>
        <a:spcAft>
          <a:spcPct val="0"/>
        </a:spcAft>
        <a:defRPr sz="3200">
          <a:solidFill>
            <a:srgbClr val="000000"/>
          </a:solidFill>
          <a:latin typeface="Arial" charset="0"/>
        </a:defRPr>
      </a:lvl8pPr>
      <a:lvl9pPr marL="1828477" algn="l" rtl="0" fontAlgn="base">
        <a:lnSpc>
          <a:spcPts val="2999"/>
        </a:lnSpc>
        <a:spcBef>
          <a:spcPct val="0"/>
        </a:spcBef>
        <a:spcAft>
          <a:spcPct val="0"/>
        </a:spcAft>
        <a:defRPr sz="3200">
          <a:solidFill>
            <a:srgbClr val="000000"/>
          </a:solidFill>
          <a:latin typeface="Arial" charset="0"/>
        </a:defRPr>
      </a:lvl9pPr>
    </p:titleStyle>
    <p:bodyStyle>
      <a:lvl1pPr marL="177800" indent="-177800" algn="l" rtl="0" eaLnBrk="0" fontAlgn="base" hangingPunct="0">
        <a:spcBef>
          <a:spcPct val="20000"/>
        </a:spcBef>
        <a:spcAft>
          <a:spcPct val="0"/>
        </a:spcAft>
        <a:buFont typeface="Wingdings" pitchFamily="2" charset="2"/>
        <a:buChar char="§"/>
        <a:defRPr sz="2100" kern="1200">
          <a:solidFill>
            <a:schemeClr val="tx2"/>
          </a:solidFill>
          <a:latin typeface="+mn-lt"/>
          <a:ea typeface="+mn-ea"/>
          <a:cs typeface="+mn-cs"/>
        </a:defRPr>
      </a:lvl1pPr>
      <a:lvl2pPr marL="741363" indent="-920750" algn="l" rtl="0" eaLnBrk="0" fontAlgn="base" hangingPunct="0">
        <a:spcBef>
          <a:spcPct val="20000"/>
        </a:spcBef>
        <a:spcAft>
          <a:spcPct val="0"/>
        </a:spcAft>
        <a:buFont typeface="Wingdings" pitchFamily="2" charset="2"/>
        <a:buChar char="§"/>
        <a:defRPr sz="1900" kern="1200">
          <a:solidFill>
            <a:schemeClr val="tx2"/>
          </a:solidFill>
          <a:latin typeface="+mn-lt"/>
          <a:ea typeface="+mn-ea"/>
          <a:cs typeface="+mn-cs"/>
        </a:defRPr>
      </a:lvl2pPr>
      <a:lvl3pPr marL="1141413" indent="-13208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3pPr>
      <a:lvl4pPr marL="1598613" indent="-17780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4pPr>
      <a:lvl5pPr marL="2055813" indent="-2235200" algn="l" rtl="0" eaLnBrk="0" fontAlgn="base" hangingPunct="0">
        <a:spcBef>
          <a:spcPct val="20000"/>
        </a:spcBef>
        <a:spcAft>
          <a:spcPct val="0"/>
        </a:spcAft>
        <a:buFont typeface="Arial" charset="0"/>
        <a:buChar char="−"/>
        <a:defRPr sz="1400" kern="1200">
          <a:solidFill>
            <a:srgbClr val="0080C8"/>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ncp-sme.net/publications/model-proposal"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7782" y="1393200"/>
            <a:ext cx="7919818" cy="1440000"/>
          </a:xfrm>
        </p:spPr>
        <p:txBody>
          <a:bodyPr/>
          <a:lstStyle/>
          <a:p>
            <a:r>
              <a:rPr lang="fi-FI" b="1" smtClean="0"/>
              <a:t>7PO - </a:t>
            </a:r>
            <a:r>
              <a:rPr lang="fi-FI" b="1" dirty="0" smtClean="0"/>
              <a:t>uusien hakujen info </a:t>
            </a:r>
            <a:r>
              <a:rPr lang="fi-FI" b="1" dirty="0" err="1" smtClean="0"/>
              <a:t>Research</a:t>
            </a:r>
            <a:r>
              <a:rPr lang="fi-FI" b="1" dirty="0" smtClean="0"/>
              <a:t> for </a:t>
            </a:r>
            <a:r>
              <a:rPr lang="fi-FI" b="1" dirty="0" err="1" smtClean="0"/>
              <a:t>SMEs</a:t>
            </a:r>
            <a:endParaRPr lang="fi-FI" dirty="0"/>
          </a:p>
        </p:txBody>
      </p:sp>
      <p:sp>
        <p:nvSpPr>
          <p:cNvPr id="3" name="Alaotsikko 2"/>
          <p:cNvSpPr>
            <a:spLocks noGrp="1"/>
          </p:cNvSpPr>
          <p:nvPr>
            <p:ph type="subTitle" idx="1"/>
          </p:nvPr>
        </p:nvSpPr>
        <p:spPr>
          <a:xfrm>
            <a:off x="3427199" y="3528000"/>
            <a:ext cx="5079491" cy="900000"/>
          </a:xfrm>
        </p:spPr>
        <p:txBody>
          <a:bodyPr/>
          <a:lstStyle/>
          <a:p>
            <a:r>
              <a:rPr lang="fi-FI" dirty="0" smtClean="0"/>
              <a:t>Martti Huolila 7PO, SME NCP</a:t>
            </a:r>
          </a:p>
          <a:p>
            <a:r>
              <a:rPr lang="fi-FI" dirty="0" smtClean="0"/>
              <a:t>7. - 8. 9. 2011 Paasitorni</a:t>
            </a:r>
            <a:endParaRPr lang="fi-FI" dirty="0"/>
          </a:p>
        </p:txBody>
      </p:sp>
      <p:sp>
        <p:nvSpPr>
          <p:cNvPr id="4" name="Päivämäärän paikkamerkki 3"/>
          <p:cNvSpPr>
            <a:spLocks noGrp="1"/>
          </p:cNvSpPr>
          <p:nvPr>
            <p:ph type="dt" sz="half" idx="10"/>
          </p:nvPr>
        </p:nvSpPr>
        <p:spPr/>
        <p:txBody>
          <a:bodyPr/>
          <a:lstStyle/>
          <a:p>
            <a:r>
              <a:rPr lang="fi-FI" dirty="0" smtClean="0"/>
              <a:t>05-2011</a:t>
            </a:r>
            <a:endParaRPr lang="fi-FI" dirty="0"/>
          </a:p>
        </p:txBody>
      </p:sp>
      <p:sp>
        <p:nvSpPr>
          <p:cNvPr id="5" name="Alatunnisteen paikkamerkki 4"/>
          <p:cNvSpPr>
            <a:spLocks noGrp="1"/>
          </p:cNvSpPr>
          <p:nvPr>
            <p:ph type="ftr" sz="quarter" idx="11"/>
          </p:nvPr>
        </p:nvSpPr>
        <p:spPr/>
        <p:txBody>
          <a:bodyPr/>
          <a:lstStyle/>
          <a:p>
            <a:r>
              <a:rPr lang="fi-FI" smtClean="0"/>
              <a:t>DM</a:t>
            </a:r>
            <a:endParaRPr lang="fi-F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718560" y="296160"/>
            <a:ext cx="3444240" cy="511560"/>
          </a:xfrm>
        </p:spPr>
        <p:txBody>
          <a:bodyPr/>
          <a:lstStyle/>
          <a:p>
            <a:pPr algn="l" eaLnBrk="1" hangingPunct="1"/>
            <a:r>
              <a:rPr lang="fi-FI" dirty="0" smtClean="0"/>
              <a:t>Konsortiosopimus</a:t>
            </a:r>
            <a:endParaRPr lang="en-GB" dirty="0" smtClean="0"/>
          </a:p>
        </p:txBody>
      </p:sp>
      <p:sp>
        <p:nvSpPr>
          <p:cNvPr id="64515" name="Rectangle 3"/>
          <p:cNvSpPr>
            <a:spLocks noGrp="1" noChangeArrowheads="1"/>
          </p:cNvSpPr>
          <p:nvPr>
            <p:ph type="body" idx="1"/>
          </p:nvPr>
        </p:nvSpPr>
        <p:spPr>
          <a:xfrm>
            <a:off x="3734435" y="1157922"/>
            <a:ext cx="4454525" cy="5151438"/>
          </a:xfrm>
        </p:spPr>
        <p:txBody>
          <a:bodyPr/>
          <a:lstStyle/>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endParaRPr lang="fi-FI" sz="1800" dirty="0" smtClean="0"/>
          </a:p>
          <a:p>
            <a:pPr eaLnBrk="1" hangingPunct="1"/>
            <a:r>
              <a:rPr lang="fi-FI" sz="1800" dirty="0" smtClean="0"/>
              <a:t>Määräys </a:t>
            </a:r>
            <a:r>
              <a:rPr lang="fi-FI" sz="1800" dirty="0" err="1" smtClean="0"/>
              <a:t>Annex</a:t>
            </a:r>
            <a:r>
              <a:rPr lang="fi-FI" sz="1800" dirty="0" smtClean="0"/>
              <a:t> III, artikla III.3.</a:t>
            </a:r>
          </a:p>
          <a:p>
            <a:pPr eaLnBrk="1" hangingPunct="1"/>
            <a:r>
              <a:rPr lang="fi-FI" sz="1800" dirty="0" smtClean="0"/>
              <a:t>Täydentää tukisopimusta</a:t>
            </a:r>
          </a:p>
          <a:p>
            <a:pPr eaLnBrk="1" hangingPunct="1"/>
            <a:r>
              <a:rPr lang="fi-FI" sz="1800" dirty="0" smtClean="0"/>
              <a:t>Osallistujien välinen </a:t>
            </a:r>
          </a:p>
          <a:p>
            <a:pPr eaLnBrk="1" hangingPunct="1"/>
            <a:r>
              <a:rPr lang="fi-FI" sz="1800" dirty="0" smtClean="0"/>
              <a:t>Siviilioikeudellinen</a:t>
            </a:r>
            <a:endParaRPr lang="en-GB" sz="1800" dirty="0" smtClean="0"/>
          </a:p>
        </p:txBody>
      </p:sp>
      <p:sp>
        <p:nvSpPr>
          <p:cNvPr id="64517" name="AutoShape 5"/>
          <p:cNvSpPr>
            <a:spLocks noChangeArrowheads="1"/>
          </p:cNvSpPr>
          <p:nvPr/>
        </p:nvSpPr>
        <p:spPr bwMode="auto">
          <a:xfrm>
            <a:off x="0" y="2592388"/>
            <a:ext cx="2782888" cy="1789112"/>
          </a:xfrm>
          <a:prstGeom prst="roundRect">
            <a:avLst>
              <a:gd name="adj" fmla="val 16134"/>
            </a:avLst>
          </a:prstGeom>
          <a:solidFill>
            <a:srgbClr val="CCFFFF"/>
          </a:solidFill>
          <a:ln w="38100" algn="ctr">
            <a:solidFill>
              <a:schemeClr val="tx1"/>
            </a:solidFill>
            <a:round/>
            <a:headEnd/>
            <a:tailEnd/>
          </a:ln>
        </p:spPr>
        <p:txBody>
          <a:bodyPr lIns="0" tIns="0" rIns="0" bIns="0" anchor="ctr"/>
          <a:lstStyle/>
          <a:p>
            <a:pPr lvl="1">
              <a:spcBef>
                <a:spcPct val="25000"/>
              </a:spcBef>
              <a:buFont typeface="Wingdings" pitchFamily="2" charset="2"/>
              <a:buNone/>
            </a:pPr>
            <a:r>
              <a:rPr lang="fi-FI" sz="2000" dirty="0">
                <a:solidFill>
                  <a:srgbClr val="F00000"/>
                </a:solidFill>
              </a:rPr>
              <a:t>EI</a:t>
            </a:r>
          </a:p>
          <a:p>
            <a:pPr lvl="1">
              <a:spcBef>
                <a:spcPct val="25000"/>
              </a:spcBef>
              <a:buFont typeface="Wingdings" pitchFamily="2" charset="2"/>
              <a:buNone/>
            </a:pPr>
            <a:r>
              <a:rPr lang="fi-FI" sz="2000" dirty="0">
                <a:solidFill>
                  <a:srgbClr val="003366"/>
                </a:solidFill>
              </a:rPr>
              <a:t>Oikeuksia tai velvollisuuksia </a:t>
            </a:r>
            <a:r>
              <a:rPr lang="fi-FI" sz="2000" dirty="0">
                <a:solidFill>
                  <a:srgbClr val="0082FF"/>
                </a:solidFill>
              </a:rPr>
              <a:t>komissiolle</a:t>
            </a:r>
            <a:r>
              <a:rPr lang="fi-FI" dirty="0">
                <a:solidFill>
                  <a:srgbClr val="003366"/>
                </a:solidFill>
              </a:rPr>
              <a:t> </a:t>
            </a:r>
            <a:endParaRPr lang="fi-FI" b="0" dirty="0">
              <a:solidFill>
                <a:srgbClr val="003366"/>
              </a:solidFill>
            </a:endParaRPr>
          </a:p>
        </p:txBody>
      </p:sp>
      <p:pic>
        <p:nvPicPr>
          <p:cNvPr id="64518" name="Picture 6" descr="FP7logo"/>
          <p:cNvPicPr>
            <a:picLocks noChangeAspect="1" noChangeArrowheads="1"/>
          </p:cNvPicPr>
          <p:nvPr/>
        </p:nvPicPr>
        <p:blipFill>
          <a:blip r:embed="rId3" cstate="print"/>
          <a:srcRect/>
          <a:stretch>
            <a:fillRect/>
          </a:stretch>
        </p:blipFill>
        <p:spPr bwMode="auto">
          <a:xfrm>
            <a:off x="7847648" y="0"/>
            <a:ext cx="1111250" cy="982663"/>
          </a:xfrm>
          <a:prstGeom prst="rect">
            <a:avLst/>
          </a:prstGeom>
          <a:noFill/>
          <a:ln w="9525">
            <a:noFill/>
            <a:miter lim="800000"/>
            <a:headEnd/>
            <a:tailEnd/>
          </a:ln>
        </p:spPr>
      </p:pic>
      <p:sp>
        <p:nvSpPr>
          <p:cNvPr id="64519" name="AutoShape 7"/>
          <p:cNvSpPr>
            <a:spLocks noChangeArrowheads="1"/>
          </p:cNvSpPr>
          <p:nvPr/>
        </p:nvSpPr>
        <p:spPr bwMode="auto">
          <a:xfrm>
            <a:off x="3229610" y="942022"/>
            <a:ext cx="4303713" cy="4032250"/>
          </a:xfrm>
          <a:prstGeom prst="star16">
            <a:avLst>
              <a:gd name="adj" fmla="val 37500"/>
            </a:avLst>
          </a:prstGeom>
          <a:solidFill>
            <a:srgbClr val="CCFFFF"/>
          </a:solidFill>
          <a:ln w="38100" algn="ctr">
            <a:solidFill>
              <a:schemeClr val="tx1"/>
            </a:solidFill>
            <a:miter lim="800000"/>
            <a:headEnd/>
            <a:tailEnd/>
          </a:ln>
        </p:spPr>
        <p:txBody>
          <a:bodyPr wrap="none" lIns="0" tIns="0" rIns="0" bIns="0" anchor="ctr"/>
          <a:lstStyle/>
          <a:p>
            <a:pPr algn="ctr">
              <a:spcBef>
                <a:spcPct val="30000"/>
              </a:spcBef>
            </a:pPr>
            <a:r>
              <a:rPr lang="fi-FI" sz="4400">
                <a:solidFill>
                  <a:srgbClr val="F00000"/>
                </a:solidFill>
              </a:rPr>
              <a:t>Grant</a:t>
            </a:r>
          </a:p>
          <a:p>
            <a:pPr algn="ctr">
              <a:spcBef>
                <a:spcPct val="30000"/>
              </a:spcBef>
            </a:pPr>
            <a:r>
              <a:rPr lang="fi-FI" sz="2800">
                <a:solidFill>
                  <a:srgbClr val="F00000"/>
                </a:solidFill>
              </a:rPr>
              <a:t>-agreementin </a:t>
            </a:r>
          </a:p>
          <a:p>
            <a:pPr algn="ctr">
              <a:spcBef>
                <a:spcPct val="30000"/>
              </a:spcBef>
            </a:pPr>
            <a:r>
              <a:rPr lang="fi-FI" sz="2800">
                <a:solidFill>
                  <a:srgbClr val="F00000"/>
                </a:solidFill>
              </a:rPr>
              <a:t>allekirjoituksessa</a:t>
            </a:r>
          </a:p>
        </p:txBody>
      </p:sp>
      <p:sp>
        <p:nvSpPr>
          <p:cNvPr id="64520" name="AutoShape 8"/>
          <p:cNvSpPr>
            <a:spLocks noChangeArrowheads="1"/>
          </p:cNvSpPr>
          <p:nvPr/>
        </p:nvSpPr>
        <p:spPr bwMode="auto">
          <a:xfrm>
            <a:off x="0" y="4432300"/>
            <a:ext cx="2792412" cy="2425700"/>
          </a:xfrm>
          <a:prstGeom prst="roundRect">
            <a:avLst>
              <a:gd name="adj" fmla="val 16134"/>
            </a:avLst>
          </a:prstGeom>
          <a:solidFill>
            <a:srgbClr val="CCFFFF"/>
          </a:solidFill>
          <a:ln w="38100" algn="ctr">
            <a:solidFill>
              <a:schemeClr val="tx1"/>
            </a:solidFill>
            <a:round/>
            <a:headEnd/>
            <a:tailEnd/>
          </a:ln>
        </p:spPr>
        <p:txBody>
          <a:bodyPr lIns="0" tIns="0" rIns="0" bIns="0" anchor="ctr"/>
          <a:lstStyle/>
          <a:p>
            <a:pPr lvl="1">
              <a:spcBef>
                <a:spcPct val="25000"/>
              </a:spcBef>
              <a:buFont typeface="Wingdings" pitchFamily="2" charset="2"/>
              <a:buNone/>
            </a:pPr>
            <a:r>
              <a:rPr lang="fi-FI" sz="2000" dirty="0">
                <a:solidFill>
                  <a:srgbClr val="F00000"/>
                </a:solidFill>
              </a:rPr>
              <a:t>EI </a:t>
            </a:r>
            <a:r>
              <a:rPr lang="fi-FI" sz="2000" i="1" dirty="0" err="1">
                <a:solidFill>
                  <a:srgbClr val="003366"/>
                </a:solidFill>
              </a:rPr>
              <a:t>transactionin</a:t>
            </a:r>
            <a:endParaRPr lang="fi-FI" sz="2000" i="1" dirty="0">
              <a:solidFill>
                <a:srgbClr val="003366"/>
              </a:solidFill>
            </a:endParaRPr>
          </a:p>
          <a:p>
            <a:pPr lvl="1">
              <a:spcBef>
                <a:spcPct val="25000"/>
              </a:spcBef>
              <a:buFont typeface="Wingdings" pitchFamily="2" charset="2"/>
              <a:buNone/>
            </a:pPr>
            <a:r>
              <a:rPr lang="fi-FI" sz="2000" dirty="0">
                <a:solidFill>
                  <a:srgbClr val="003366"/>
                </a:solidFill>
              </a:rPr>
              <a:t>kanssa ristiriitaisia</a:t>
            </a:r>
          </a:p>
          <a:p>
            <a:pPr lvl="1">
              <a:spcBef>
                <a:spcPct val="25000"/>
              </a:spcBef>
              <a:buFont typeface="Wingdings" pitchFamily="2" charset="2"/>
              <a:buNone/>
            </a:pPr>
            <a:r>
              <a:rPr lang="fi-FI" sz="2000" dirty="0">
                <a:solidFill>
                  <a:srgbClr val="003366"/>
                </a:solidFill>
              </a:rPr>
              <a:t>oikeuksia tai velvollisuuksia </a:t>
            </a:r>
            <a:r>
              <a:rPr lang="fi-FI" sz="2000" dirty="0">
                <a:solidFill>
                  <a:srgbClr val="0082FF"/>
                </a:solidFill>
              </a:rPr>
              <a:t>osallistujille</a:t>
            </a:r>
            <a:r>
              <a:rPr lang="fi-FI" dirty="0">
                <a:solidFill>
                  <a:srgbClr val="0082FF"/>
                </a:solidFill>
              </a:rPr>
              <a:t> </a:t>
            </a:r>
            <a:endParaRPr lang="fi-FI" b="0" dirty="0">
              <a:solidFill>
                <a:srgbClr val="0082FF"/>
              </a:solidFill>
            </a:endParaRPr>
          </a:p>
        </p:txBody>
      </p:sp>
      <p:sp>
        <p:nvSpPr>
          <p:cNvPr id="64521" name="Text Box 9"/>
          <p:cNvSpPr txBox="1">
            <a:spLocks noChangeArrowheads="1"/>
          </p:cNvSpPr>
          <p:nvPr/>
        </p:nvSpPr>
        <p:spPr bwMode="auto">
          <a:xfrm rot="-221508">
            <a:off x="3661410" y="1384935"/>
            <a:ext cx="3889375" cy="430212"/>
          </a:xfrm>
          <a:prstGeom prst="rect">
            <a:avLst/>
          </a:prstGeom>
          <a:solidFill>
            <a:srgbClr val="FFCCFF"/>
          </a:solidFill>
          <a:ln w="3175" algn="ctr">
            <a:solidFill>
              <a:schemeClr val="tx1"/>
            </a:solidFill>
            <a:miter lim="800000"/>
            <a:headEnd/>
            <a:tailEnd/>
          </a:ln>
        </p:spPr>
        <p:txBody>
          <a:bodyPr lIns="0" tIns="0" rIns="0" bIns="0">
            <a:spAutoFit/>
          </a:bodyPr>
          <a:lstStyle/>
          <a:p>
            <a:pPr>
              <a:spcBef>
                <a:spcPct val="50000"/>
              </a:spcBef>
            </a:pPr>
            <a:r>
              <a:rPr lang="fi-FI" sz="2800">
                <a:solidFill>
                  <a:srgbClr val="003366"/>
                </a:solidFill>
              </a:rPr>
              <a:t>Esitettävä komissiolle</a:t>
            </a:r>
          </a:p>
        </p:txBody>
      </p:sp>
      <p:pic>
        <p:nvPicPr>
          <p:cNvPr id="64522" name="Picture 10" descr="j0404269"/>
          <p:cNvPicPr>
            <a:picLocks noChangeAspect="1" noChangeArrowheads="1"/>
          </p:cNvPicPr>
          <p:nvPr/>
        </p:nvPicPr>
        <p:blipFill>
          <a:blip r:embed="rId4" cstate="print"/>
          <a:srcRect/>
          <a:stretch>
            <a:fillRect/>
          </a:stretch>
        </p:blipFill>
        <p:spPr bwMode="auto">
          <a:xfrm>
            <a:off x="0" y="685800"/>
            <a:ext cx="277495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6" name="Group 46"/>
          <p:cNvGraphicFramePr>
            <a:graphicFrameLocks noGrp="1"/>
          </p:cNvGraphicFramePr>
          <p:nvPr/>
        </p:nvGraphicFramePr>
        <p:xfrm>
          <a:off x="358775" y="1052513"/>
          <a:ext cx="8785225" cy="1226070"/>
        </p:xfrm>
        <a:graphic>
          <a:graphicData uri="http://schemas.openxmlformats.org/drawingml/2006/table">
            <a:tbl>
              <a:tblPr/>
              <a:tblGrid>
                <a:gridCol w="1136650"/>
                <a:gridCol w="1497013"/>
                <a:gridCol w="1328737"/>
                <a:gridCol w="1279525"/>
                <a:gridCol w="1484313"/>
                <a:gridCol w="906462"/>
                <a:gridCol w="1152525"/>
              </a:tblGrid>
              <a:tr h="5492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Total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Subcontracted to RTDP</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RTD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DEMO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Management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Other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Requested</a:t>
                      </a:r>
                    </a:p>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Grant </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336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€1,404,725</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€937,852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€1,156,740</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€82,541</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€83,701</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€81,642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€1,027,837</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34024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pitchFamily="34" charset="0"/>
                          <a:cs typeface="Arial" pitchFamily="34" charset="0"/>
                        </a:rPr>
                        <a:t>100.00%</a:t>
                      </a:r>
                      <a:endParaRPr kumimoji="0" lang="en-GB"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66.76%</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82.4%</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5.9%</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6.0%</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5.8%</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cs typeface="Arial" pitchFamily="34" charset="0"/>
                        </a:rPr>
                        <a:t>73.2%</a:t>
                      </a:r>
                      <a:endParaRPr kumimoji="0" lang="en-GB" sz="16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bl>
          </a:graphicData>
        </a:graphic>
      </p:graphicFrame>
      <p:sp>
        <p:nvSpPr>
          <p:cNvPr id="65572" name="Rectangle 40"/>
          <p:cNvSpPr>
            <a:spLocks noChangeArrowheads="1"/>
          </p:cNvSpPr>
          <p:nvPr/>
        </p:nvSpPr>
        <p:spPr bwMode="auto">
          <a:xfrm>
            <a:off x="1692275" y="2349500"/>
            <a:ext cx="6911975" cy="369888"/>
          </a:xfrm>
          <a:prstGeom prst="rect">
            <a:avLst/>
          </a:prstGeom>
          <a:noFill/>
          <a:ln w="9525" algn="ctr">
            <a:noFill/>
            <a:miter lim="800000"/>
            <a:headEnd/>
            <a:tailEnd/>
          </a:ln>
        </p:spPr>
        <p:txBody>
          <a:bodyPr lIns="91424" tIns="45712" rIns="91424" bIns="45712">
            <a:spAutoFit/>
          </a:bodyPr>
          <a:lstStyle/>
          <a:p>
            <a:pPr fontAlgn="base">
              <a:spcBef>
                <a:spcPct val="0"/>
              </a:spcBef>
              <a:spcAft>
                <a:spcPct val="0"/>
              </a:spcAft>
            </a:pPr>
            <a:r>
              <a:rPr lang="en-GB" b="1" smtClean="0">
                <a:solidFill>
                  <a:srgbClr val="004B8D"/>
                </a:solidFill>
              </a:rPr>
              <a:t>Size of the Consortium: Average: 9 partners/proposal</a:t>
            </a:r>
            <a:endParaRPr lang="fi-FI" b="1" smtClean="0">
              <a:solidFill>
                <a:srgbClr val="004B8D"/>
              </a:solidFill>
            </a:endParaRPr>
          </a:p>
        </p:txBody>
      </p:sp>
      <p:sp>
        <p:nvSpPr>
          <p:cNvPr id="65573" name="Rectangle 43"/>
          <p:cNvSpPr>
            <a:spLocks noChangeArrowheads="1"/>
          </p:cNvSpPr>
          <p:nvPr/>
        </p:nvSpPr>
        <p:spPr bwMode="auto">
          <a:xfrm>
            <a:off x="323850" y="549275"/>
            <a:ext cx="8820150" cy="369888"/>
          </a:xfrm>
          <a:prstGeom prst="rect">
            <a:avLst/>
          </a:prstGeom>
          <a:noFill/>
          <a:ln w="9525" algn="ctr">
            <a:noFill/>
            <a:miter lim="800000"/>
            <a:headEnd/>
            <a:tailEnd/>
          </a:ln>
        </p:spPr>
        <p:txBody>
          <a:bodyPr lIns="91424" tIns="45712" rIns="91424" bIns="45712">
            <a:spAutoFit/>
          </a:bodyPr>
          <a:lstStyle/>
          <a:p>
            <a:pPr fontAlgn="base">
              <a:spcBef>
                <a:spcPct val="0"/>
              </a:spcBef>
              <a:spcAft>
                <a:spcPct val="0"/>
              </a:spcAft>
            </a:pPr>
            <a:r>
              <a:rPr lang="en-GB" b="1" smtClean="0">
                <a:solidFill>
                  <a:srgbClr val="000000"/>
                </a:solidFill>
                <a:latin typeface="Times New Roman" pitchFamily="18" charset="0"/>
              </a:rPr>
              <a:t>Research for SMEs: Average Proposal Costs </a:t>
            </a:r>
            <a:r>
              <a:rPr lang="fr-BE" b="1" smtClean="0">
                <a:solidFill>
                  <a:srgbClr val="000000"/>
                </a:solidFill>
                <a:latin typeface="Times New Roman" pitchFamily="18" charset="0"/>
              </a:rPr>
              <a:t>(Main List)</a:t>
            </a:r>
            <a:endParaRPr lang="fi-FI" b="1" smtClean="0">
              <a:solidFill>
                <a:srgbClr val="000000"/>
              </a:solidFill>
              <a:latin typeface="Times New Roman" pitchFamily="18" charset="0"/>
            </a:endParaRPr>
          </a:p>
        </p:txBody>
      </p:sp>
      <p:graphicFrame>
        <p:nvGraphicFramePr>
          <p:cNvPr id="440407" name="Group 87"/>
          <p:cNvGraphicFramePr>
            <a:graphicFrameLocks noGrp="1"/>
          </p:cNvGraphicFramePr>
          <p:nvPr/>
        </p:nvGraphicFramePr>
        <p:xfrm>
          <a:off x="395288" y="3644900"/>
          <a:ext cx="8748712" cy="1341120"/>
        </p:xfrm>
        <a:graphic>
          <a:graphicData uri="http://schemas.openxmlformats.org/drawingml/2006/table">
            <a:tbl>
              <a:tblPr/>
              <a:tblGrid>
                <a:gridCol w="1150937"/>
                <a:gridCol w="1514475"/>
                <a:gridCol w="1344613"/>
                <a:gridCol w="1296987"/>
                <a:gridCol w="1503363"/>
                <a:gridCol w="846137"/>
                <a:gridCol w="1092200"/>
              </a:tblGrid>
              <a:tr h="5181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Total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Subcontacted to RTDP</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RTD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DEMO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Management Cost</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Other Costs</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pitchFamily="34" charset="0"/>
                          <a:cs typeface="Arial" pitchFamily="34" charset="0"/>
                        </a:rPr>
                        <a:t>Grant Requested</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5181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€3,055,685</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€2,105,911</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€2,307,521</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€251,091</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€193,068</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€304,005</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€2,272,614</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04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3366"/>
                          </a:solidFill>
                          <a:effectLst/>
                          <a:latin typeface="Arial" pitchFamily="34" charset="0"/>
                          <a:cs typeface="Arial" pitchFamily="34" charset="0"/>
                        </a:rPr>
                        <a:t>100.00%</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68.92%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75.52%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8.22%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6.32%</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9.95%</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cs typeface="Arial" pitchFamily="34" charset="0"/>
                        </a:rPr>
                        <a:t>74.37%</a:t>
                      </a:r>
                      <a:endParaRPr kumimoji="0" lang="en-GB" sz="1400" b="1" i="0" u="none" strike="noStrike" cap="none" normalizeH="0" baseline="0" smtClean="0">
                        <a:ln>
                          <a:noFill/>
                        </a:ln>
                        <a:solidFill>
                          <a:srgbClr val="003366"/>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bl>
          </a:graphicData>
        </a:graphic>
      </p:graphicFrame>
      <p:sp>
        <p:nvSpPr>
          <p:cNvPr id="65608" name="Rectangle 83"/>
          <p:cNvSpPr>
            <a:spLocks noChangeArrowheads="1"/>
          </p:cNvSpPr>
          <p:nvPr/>
        </p:nvSpPr>
        <p:spPr bwMode="auto">
          <a:xfrm>
            <a:off x="1692275" y="5229225"/>
            <a:ext cx="7056438" cy="369888"/>
          </a:xfrm>
          <a:prstGeom prst="rect">
            <a:avLst/>
          </a:prstGeom>
          <a:noFill/>
          <a:ln w="9525" algn="ctr">
            <a:noFill/>
            <a:miter lim="800000"/>
            <a:headEnd/>
            <a:tailEnd/>
          </a:ln>
        </p:spPr>
        <p:txBody>
          <a:bodyPr lIns="91424" tIns="45712" rIns="91424" bIns="45712">
            <a:spAutoFit/>
          </a:bodyPr>
          <a:lstStyle/>
          <a:p>
            <a:pPr fontAlgn="base">
              <a:spcBef>
                <a:spcPct val="0"/>
              </a:spcBef>
              <a:spcAft>
                <a:spcPct val="0"/>
              </a:spcAft>
            </a:pPr>
            <a:r>
              <a:rPr lang="en-GB" b="1" smtClean="0">
                <a:solidFill>
                  <a:srgbClr val="004B8D"/>
                </a:solidFill>
              </a:rPr>
              <a:t>Average size of the Consortium: 14 partners/proposal</a:t>
            </a:r>
            <a:endParaRPr lang="fi-FI" b="1" smtClean="0">
              <a:solidFill>
                <a:srgbClr val="004B8D"/>
              </a:solidFill>
            </a:endParaRPr>
          </a:p>
        </p:txBody>
      </p:sp>
      <p:sp>
        <p:nvSpPr>
          <p:cNvPr id="65609" name="Rectangle 85"/>
          <p:cNvSpPr>
            <a:spLocks noChangeArrowheads="1"/>
          </p:cNvSpPr>
          <p:nvPr/>
        </p:nvSpPr>
        <p:spPr bwMode="auto">
          <a:xfrm>
            <a:off x="539750" y="3141663"/>
            <a:ext cx="8820150" cy="369887"/>
          </a:xfrm>
          <a:prstGeom prst="rect">
            <a:avLst/>
          </a:prstGeom>
          <a:noFill/>
          <a:ln w="9525" algn="ctr">
            <a:noFill/>
            <a:miter lim="800000"/>
            <a:headEnd/>
            <a:tailEnd/>
          </a:ln>
        </p:spPr>
        <p:txBody>
          <a:bodyPr lIns="91424" tIns="45712" rIns="91424" bIns="45712">
            <a:spAutoFit/>
          </a:bodyPr>
          <a:lstStyle/>
          <a:p>
            <a:pPr fontAlgn="base">
              <a:spcBef>
                <a:spcPct val="0"/>
              </a:spcBef>
              <a:spcAft>
                <a:spcPct val="0"/>
              </a:spcAft>
            </a:pPr>
            <a:r>
              <a:rPr lang="en-GB" b="1" smtClean="0">
                <a:solidFill>
                  <a:srgbClr val="000000"/>
                </a:solidFill>
                <a:latin typeface="Times New Roman" pitchFamily="18" charset="0"/>
              </a:rPr>
              <a:t>Research for SME Associationss: Average Proposal Costs </a:t>
            </a:r>
            <a:r>
              <a:rPr lang="fr-BE" b="1" smtClean="0">
                <a:solidFill>
                  <a:srgbClr val="000000"/>
                </a:solidFill>
                <a:latin typeface="Times New Roman" pitchFamily="18" charset="0"/>
              </a:rPr>
              <a:t>(Main List)</a:t>
            </a:r>
            <a:endParaRPr lang="fi-FI" b="1"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188913"/>
            <a:ext cx="7847012" cy="606425"/>
          </a:xfrm>
        </p:spPr>
        <p:txBody>
          <a:bodyPr/>
          <a:lstStyle/>
          <a:p>
            <a:pPr>
              <a:defRPr/>
            </a:pPr>
            <a:r>
              <a:rPr lang="fi-FI" dirty="0" err="1" smtClean="0">
                <a:solidFill>
                  <a:schemeClr val="accent4"/>
                </a:solidFill>
              </a:rPr>
              <a:t>Demonstration</a:t>
            </a:r>
            <a:r>
              <a:rPr lang="fi-FI" dirty="0" smtClean="0">
                <a:solidFill>
                  <a:schemeClr val="accent4"/>
                </a:solidFill>
              </a:rPr>
              <a:t> Action</a:t>
            </a:r>
          </a:p>
        </p:txBody>
      </p:sp>
      <p:sp>
        <p:nvSpPr>
          <p:cNvPr id="66563" name="Sisällön paikkamerkki 2"/>
          <p:cNvSpPr>
            <a:spLocks noGrp="1"/>
          </p:cNvSpPr>
          <p:nvPr>
            <p:ph type="body" idx="1"/>
          </p:nvPr>
        </p:nvSpPr>
        <p:spPr>
          <a:xfrm>
            <a:off x="684213" y="795338"/>
            <a:ext cx="7416800" cy="4613275"/>
          </a:xfrm>
        </p:spPr>
        <p:txBody>
          <a:bodyPr/>
          <a:lstStyle/>
          <a:p>
            <a:pPr eaLnBrk="1" hangingPunct="1"/>
            <a:r>
              <a:rPr lang="en-GB" sz="1800" i="1" smtClean="0"/>
              <a:t>...needs of the SMEs to carry out demonstration activities before being able to enter the market. Activities can include testing of product-like prototypes, scale-up studies, performance verification and implementation of new technical and non-technical solutions. However, the demonstration projects are not meant for further research and development activities. This phase could also include detailed market studies/business plans or market strategies</a:t>
            </a:r>
          </a:p>
          <a:p>
            <a:r>
              <a:rPr lang="en-GB" smtClean="0"/>
              <a:t>Rahoitus: 50% (Collaborative project, ei siis enää ulkoistettu projekti)</a:t>
            </a:r>
            <a:endParaRPr lang="fi-FI" smtClean="0"/>
          </a:p>
          <a:p>
            <a:r>
              <a:rPr lang="en-GB" smtClean="0"/>
              <a:t>Minimi 3 osallistujaa, joista vähintään 2 pk-yritystä, jotka ovat yhdessä osallistuneet FP7- aikaiseen SME-projektiin (jo päättynyt projekti tai viimeinen vuosi käynnissä)</a:t>
            </a:r>
          </a:p>
          <a:p>
            <a:r>
              <a:rPr lang="en-GB" smtClean="0"/>
              <a:t>Pk-yritykset keskiössä: pk-yritysten kustannukset min 75%</a:t>
            </a:r>
          </a:p>
          <a:p>
            <a:r>
              <a:rPr lang="en-GB" smtClean="0"/>
              <a:t>Koordinaattori: pk-yritys</a:t>
            </a:r>
          </a:p>
          <a:p>
            <a:r>
              <a:rPr lang="en-GB" smtClean="0"/>
              <a:t>Projektin budjetti 500 000 €– 3 Meur, kesto 18-24 kk</a:t>
            </a:r>
          </a:p>
        </p:txBody>
      </p:sp>
      <p:sp>
        <p:nvSpPr>
          <p:cNvPr id="4" name="Dian numeron paikkamerkki 3"/>
          <p:cNvSpPr>
            <a:spLocks noGrp="1"/>
          </p:cNvSpPr>
          <p:nvPr>
            <p:ph type="sldNum" sz="quarter" idx="12"/>
          </p:nvPr>
        </p:nvSpPr>
        <p:spPr/>
        <p:txBody>
          <a:bodyPr/>
          <a:lstStyle/>
          <a:p>
            <a:pPr>
              <a:defRPr/>
            </a:pPr>
            <a:fld id="{1B53FF79-70CD-4552-BFC4-80DB0F4AC232}"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isällön paikkamerkki 2"/>
          <p:cNvSpPr>
            <a:spLocks noGrp="1"/>
          </p:cNvSpPr>
          <p:nvPr>
            <p:ph idx="1"/>
          </p:nvPr>
        </p:nvSpPr>
        <p:spPr>
          <a:xfrm>
            <a:off x="241300" y="908050"/>
            <a:ext cx="8002588" cy="5810250"/>
          </a:xfrm>
        </p:spPr>
        <p:txBody>
          <a:bodyPr/>
          <a:lstStyle/>
          <a:p>
            <a:r>
              <a:rPr lang="fi-FI" sz="2000" dirty="0" smtClean="0">
                <a:sym typeface="Wingdings" pitchFamily="2" charset="2"/>
              </a:rPr>
              <a:t>Pk-yritysten sitoutumista ja projektin pk-yrityslähtöisyyttä ja todellista liiketoimintapotentiaalia analysoidaan aiempaa tarkemmin: </a:t>
            </a:r>
            <a:r>
              <a:rPr lang="fi-FI" sz="2000" dirty="0" err="1" smtClean="0">
                <a:sym typeface="Wingdings" pitchFamily="2" charset="2"/>
              </a:rPr>
              <a:t>evaluaattoreiksi</a:t>
            </a:r>
            <a:r>
              <a:rPr lang="fi-FI" sz="2000" dirty="0" smtClean="0">
                <a:sym typeface="Wingdings" pitchFamily="2" charset="2"/>
              </a:rPr>
              <a:t> enemmän liiketoiminta-asiantuntijoita, vähemmän tutkijoita. ”SME </a:t>
            </a:r>
            <a:r>
              <a:rPr lang="fi-FI" sz="2000" dirty="0" err="1" smtClean="0">
                <a:sym typeface="Wingdings" pitchFamily="2" charset="2"/>
              </a:rPr>
              <a:t>needs</a:t>
            </a:r>
            <a:r>
              <a:rPr lang="fi-FI" sz="2000" dirty="0" smtClean="0">
                <a:sym typeface="Wingdings" pitchFamily="2" charset="2"/>
              </a:rPr>
              <a:t> </a:t>
            </a:r>
            <a:r>
              <a:rPr lang="fi-FI" sz="2000" dirty="0" err="1" smtClean="0">
                <a:sym typeface="Wingdings" pitchFamily="2" charset="2"/>
              </a:rPr>
              <a:t>test</a:t>
            </a:r>
            <a:r>
              <a:rPr lang="fi-FI" sz="2000" dirty="0" smtClean="0">
                <a:sym typeface="Wingdings" pitchFamily="2" charset="2"/>
              </a:rPr>
              <a:t>”</a:t>
            </a:r>
          </a:p>
          <a:p>
            <a:r>
              <a:rPr lang="fi-FI" sz="2000" dirty="0" smtClean="0"/>
              <a:t>Hakijoita kannustetaan vahvasti sisällyttämään demo –osuuksia </a:t>
            </a:r>
            <a:r>
              <a:rPr lang="fi-FI" sz="2000" dirty="0" err="1" smtClean="0"/>
              <a:t>Research</a:t>
            </a:r>
            <a:r>
              <a:rPr lang="fi-FI" sz="2000" dirty="0" smtClean="0"/>
              <a:t> for </a:t>
            </a:r>
            <a:r>
              <a:rPr lang="fi-FI" sz="2000" dirty="0" err="1" smtClean="0"/>
              <a:t>SMEs/Associations-hankkeisiin</a:t>
            </a:r>
            <a:r>
              <a:rPr lang="fi-FI" sz="2000" dirty="0" smtClean="0"/>
              <a:t> (nyt 8% </a:t>
            </a:r>
            <a:r>
              <a:rPr lang="fi-FI" sz="2000" dirty="0" err="1" smtClean="0"/>
              <a:t>demoille</a:t>
            </a:r>
            <a:r>
              <a:rPr lang="fi-FI" sz="2000" dirty="0" err="1" smtClean="0">
                <a:sym typeface="Wingdings" pitchFamily="2" charset="2"/>
              </a:rPr>
              <a:t></a:t>
            </a:r>
            <a:r>
              <a:rPr lang="fi-FI" sz="2000" dirty="0" smtClean="0">
                <a:sym typeface="Wingdings" pitchFamily="2" charset="2"/>
              </a:rPr>
              <a:t> epävirallinen tavoite 15%)</a:t>
            </a:r>
          </a:p>
          <a:p>
            <a:r>
              <a:rPr lang="fi-FI" sz="2000" dirty="0" err="1" smtClean="0">
                <a:sym typeface="Wingdings" pitchFamily="2" charset="2"/>
              </a:rPr>
              <a:t>Impact-osion</a:t>
            </a:r>
            <a:r>
              <a:rPr lang="fi-FI" sz="2000" dirty="0" smtClean="0">
                <a:sym typeface="Wingdings" pitchFamily="2" charset="2"/>
              </a:rPr>
              <a:t> kynnysarvo 4</a:t>
            </a:r>
          </a:p>
          <a:p>
            <a:r>
              <a:rPr lang="fi-FI" sz="2000" dirty="0" smtClean="0">
                <a:sym typeface="Wingdings" pitchFamily="2" charset="2"/>
              </a:rPr>
              <a:t>Aiempaa pienempiä, tehokkaampia projekteja toivotaan</a:t>
            </a:r>
          </a:p>
          <a:p>
            <a:r>
              <a:rPr lang="fi-FI" sz="2000" dirty="0" smtClean="0"/>
              <a:t>Yksivaiheinen evaluointi myös </a:t>
            </a:r>
            <a:r>
              <a:rPr lang="fi-FI" sz="2000" dirty="0" err="1" smtClean="0"/>
              <a:t>Res</a:t>
            </a:r>
            <a:r>
              <a:rPr lang="fi-FI" sz="2000" dirty="0" smtClean="0"/>
              <a:t> for SME </a:t>
            </a:r>
            <a:r>
              <a:rPr lang="fi-FI" sz="2000" dirty="0" err="1" smtClean="0"/>
              <a:t>Associations-osiossa</a:t>
            </a:r>
            <a:endParaRPr lang="fi-FI" sz="2000" dirty="0" smtClean="0"/>
          </a:p>
          <a:p>
            <a:r>
              <a:rPr lang="fi-FI" sz="2000" dirty="0" smtClean="0"/>
              <a:t>Hakijan oppaan ohjeita kannattaa/pitää noudattaa</a:t>
            </a:r>
          </a:p>
          <a:p>
            <a:pPr lvl="1" indent="-295275"/>
            <a:r>
              <a:rPr lang="fi-FI" sz="1400" dirty="0" smtClean="0"/>
              <a:t>Maksimisivumäärät ehdottomia (fontti vähintään 11). </a:t>
            </a:r>
            <a:r>
              <a:rPr lang="fi-FI" sz="1400" dirty="0" err="1" smtClean="0"/>
              <a:t>Evaluaattoreita</a:t>
            </a:r>
            <a:r>
              <a:rPr lang="fi-FI" sz="1400" dirty="0" smtClean="0"/>
              <a:t> ohjeistetaan jättämään ylimääräiset sivut huomioimatta</a:t>
            </a:r>
          </a:p>
          <a:p>
            <a:pPr lvl="1" indent="-295275"/>
            <a:r>
              <a:rPr lang="fi-FI" sz="1400" dirty="0" smtClean="0"/>
              <a:t>Noudata annettua otsikointia, kirjoita asiat ohjeiden (Guide for </a:t>
            </a:r>
            <a:r>
              <a:rPr lang="fi-FI" sz="1400" dirty="0" err="1" smtClean="0"/>
              <a:t>Applicants</a:t>
            </a:r>
            <a:r>
              <a:rPr lang="fi-FI" sz="1400" dirty="0" smtClean="0"/>
              <a:t>) mukaisille paikoille </a:t>
            </a:r>
            <a:r>
              <a:rPr lang="fi-FI" sz="1400" dirty="0" smtClean="0">
                <a:sym typeface="Wingdings" pitchFamily="2" charset="2"/>
              </a:rPr>
              <a:t> Hyvä hakemus</a:t>
            </a:r>
          </a:p>
          <a:p>
            <a:r>
              <a:rPr lang="fi-FI" sz="1800" dirty="0" smtClean="0">
                <a:sym typeface="Wingdings" pitchFamily="2" charset="2"/>
              </a:rPr>
              <a:t>Mallihakemukset saatavissa sekä </a:t>
            </a:r>
            <a:r>
              <a:rPr lang="fi-FI" sz="1800" dirty="0" err="1" smtClean="0">
                <a:sym typeface="Wingdings" pitchFamily="2" charset="2"/>
              </a:rPr>
              <a:t>Research</a:t>
            </a:r>
            <a:r>
              <a:rPr lang="fi-FI" sz="1800" dirty="0" smtClean="0">
                <a:sym typeface="Wingdings" pitchFamily="2" charset="2"/>
              </a:rPr>
              <a:t> for </a:t>
            </a:r>
            <a:r>
              <a:rPr lang="fi-FI" sz="1800" dirty="0" err="1" smtClean="0">
                <a:sym typeface="Wingdings" pitchFamily="2" charset="2"/>
              </a:rPr>
              <a:t>SMEs</a:t>
            </a:r>
            <a:r>
              <a:rPr lang="fi-FI" sz="1800" dirty="0" smtClean="0">
                <a:sym typeface="Wingdings" pitchFamily="2" charset="2"/>
              </a:rPr>
              <a:t> että SME </a:t>
            </a:r>
            <a:r>
              <a:rPr lang="fi-FI" sz="1800" dirty="0" err="1" smtClean="0">
                <a:sym typeface="Wingdings" pitchFamily="2" charset="2"/>
              </a:rPr>
              <a:t>Associations-hakuihin</a:t>
            </a:r>
            <a:r>
              <a:rPr lang="fi-FI" sz="1800" dirty="0" smtClean="0">
                <a:sym typeface="Wingdings" pitchFamily="2" charset="2"/>
              </a:rPr>
              <a:t>! Yhteys </a:t>
            </a:r>
            <a:r>
              <a:rPr lang="fi-FI" sz="1800" dirty="0" err="1" smtClean="0">
                <a:sym typeface="Wingdings" pitchFamily="2" charset="2"/>
              </a:rPr>
              <a:t>karin.wikman@tekes.fi</a:t>
            </a:r>
            <a:r>
              <a:rPr lang="fi-FI" sz="1800" dirty="0" smtClean="0">
                <a:sym typeface="Wingdings" pitchFamily="2" charset="2"/>
              </a:rPr>
              <a:t/>
            </a:r>
            <a:br>
              <a:rPr lang="fi-FI" sz="1800" dirty="0" smtClean="0">
                <a:sym typeface="Wingdings" pitchFamily="2" charset="2"/>
              </a:rPr>
            </a:br>
            <a:r>
              <a:rPr lang="fi-FI" sz="1800" u="sng" dirty="0" smtClean="0">
                <a:hlinkClick r:id="rId2"/>
              </a:rPr>
              <a:t> http://www.ncp-sme.net/publications/model-proposal</a:t>
            </a:r>
            <a:endParaRPr lang="fi-FI" sz="1800" dirty="0" smtClean="0"/>
          </a:p>
          <a:p>
            <a:endParaRPr lang="fi-FI" sz="1800" dirty="0" smtClean="0">
              <a:sym typeface="Wingdings" pitchFamily="2" charset="2"/>
            </a:endParaRPr>
          </a:p>
        </p:txBody>
      </p:sp>
      <p:sp>
        <p:nvSpPr>
          <p:cNvPr id="4" name="Otsikko 1"/>
          <p:cNvSpPr>
            <a:spLocks noGrp="1"/>
          </p:cNvSpPr>
          <p:nvPr>
            <p:ph type="title"/>
          </p:nvPr>
        </p:nvSpPr>
        <p:spPr>
          <a:xfrm>
            <a:off x="395288" y="260350"/>
            <a:ext cx="7848600" cy="889000"/>
          </a:xfrm>
        </p:spPr>
        <p:txBody>
          <a:bodyPr/>
          <a:lstStyle/>
          <a:p>
            <a:pPr>
              <a:lnSpc>
                <a:spcPts val="2999"/>
              </a:lnSpc>
              <a:defRPr/>
            </a:pPr>
            <a:r>
              <a:rPr lang="fi-FI" sz="2800" dirty="0" smtClean="0">
                <a:solidFill>
                  <a:schemeClr val="accent4"/>
                </a:solidFill>
              </a:rPr>
              <a:t>Vinkkejä hakuun, työohjelman painotuksia</a:t>
            </a:r>
            <a:endParaRPr lang="fi-FI" sz="2800" dirty="0">
              <a:solidFill>
                <a:schemeClr val="accent4"/>
              </a:solidFill>
            </a:endParaRPr>
          </a:p>
        </p:txBody>
      </p:sp>
      <p:sp>
        <p:nvSpPr>
          <p:cNvPr id="5" name="Dian numeron paikkamerkki 4"/>
          <p:cNvSpPr>
            <a:spLocks noGrp="1"/>
          </p:cNvSpPr>
          <p:nvPr>
            <p:ph type="sldNum" sz="quarter" idx="12"/>
          </p:nvPr>
        </p:nvSpPr>
        <p:spPr>
          <a:xfrm>
            <a:off x="134938" y="6538914"/>
            <a:ext cx="428480" cy="319086"/>
          </a:xfrm>
        </p:spPr>
        <p:txBody>
          <a:bodyPr/>
          <a:lstStyle/>
          <a:p>
            <a:pPr>
              <a:defRPr/>
            </a:pPr>
            <a:fld id="{04C34885-923B-464D-A597-928ED99B43A0}" type="slidenum">
              <a:rPr lang="en-GB" sz="1100" smtClean="0"/>
              <a:pPr>
                <a:defRPr/>
              </a:pPr>
              <a:t>13</a:t>
            </a:fld>
            <a:endParaRPr lang="en-GB"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isällön paikkamerkki 2"/>
          <p:cNvSpPr>
            <a:spLocks noGrp="1"/>
          </p:cNvSpPr>
          <p:nvPr>
            <p:ph idx="1"/>
          </p:nvPr>
        </p:nvSpPr>
        <p:spPr>
          <a:xfrm>
            <a:off x="879475" y="1135063"/>
            <a:ext cx="8229600" cy="4525962"/>
          </a:xfrm>
        </p:spPr>
        <p:txBody>
          <a:bodyPr/>
          <a:lstStyle/>
          <a:p>
            <a:pPr marL="0" indent="0">
              <a:buFontTx/>
              <a:buNone/>
              <a:tabLst>
                <a:tab pos="0" algn="l"/>
                <a:tab pos="449183" algn="l"/>
              </a:tabLst>
              <a:defRPr/>
            </a:pPr>
            <a:r>
              <a:rPr lang="fi-FI" sz="1800" b="1" dirty="0" err="1" smtClean="0"/>
              <a:t>Maintain</a:t>
            </a:r>
            <a:r>
              <a:rPr lang="fi-FI" sz="1800" b="1" dirty="0" smtClean="0"/>
              <a:t> and </a:t>
            </a:r>
            <a:r>
              <a:rPr lang="fi-FI" sz="1800" b="1" dirty="0" err="1" smtClean="0"/>
              <a:t>strengthen</a:t>
            </a:r>
            <a:r>
              <a:rPr lang="fi-FI" sz="1800" b="1" dirty="0" smtClean="0"/>
              <a:t> the </a:t>
            </a:r>
            <a:r>
              <a:rPr lang="fi-FI" sz="1800" b="1" dirty="0" err="1" smtClean="0"/>
              <a:t>EU’s</a:t>
            </a:r>
            <a:r>
              <a:rPr lang="fi-FI" sz="1800" b="1" dirty="0" smtClean="0"/>
              <a:t> SME </a:t>
            </a:r>
            <a:r>
              <a:rPr lang="fi-FI" sz="1800" b="1" dirty="0" err="1" smtClean="0"/>
              <a:t>specific</a:t>
            </a:r>
            <a:r>
              <a:rPr lang="fi-FI" sz="1800" b="1" dirty="0" smtClean="0"/>
              <a:t>  R&amp;D </a:t>
            </a:r>
            <a:r>
              <a:rPr lang="fi-FI" sz="1800" b="1" dirty="0" err="1" smtClean="0"/>
              <a:t>measures</a:t>
            </a:r>
            <a:endParaRPr lang="fi-FI" sz="1800" b="1" dirty="0" smtClean="0"/>
          </a:p>
          <a:p>
            <a:pPr marL="363474" lvl="2" indent="-101582">
              <a:buFont typeface="Arial" charset="0"/>
              <a:buChar char="•"/>
              <a:tabLst>
                <a:tab pos="0" algn="l"/>
                <a:tab pos="363474" algn="l"/>
              </a:tabLst>
              <a:defRPr/>
            </a:pPr>
            <a:r>
              <a:rPr lang="fi-FI" sz="1400" dirty="0" err="1" smtClean="0"/>
              <a:t>Unique</a:t>
            </a:r>
            <a:r>
              <a:rPr lang="fi-FI" sz="1400" dirty="0" smtClean="0"/>
              <a:t> </a:t>
            </a:r>
            <a:r>
              <a:rPr lang="fi-FI" sz="1400" dirty="0" err="1" smtClean="0"/>
              <a:t>niche</a:t>
            </a:r>
            <a:r>
              <a:rPr lang="fi-FI" sz="1400" dirty="0" smtClean="0"/>
              <a:t> (</a:t>
            </a:r>
            <a:r>
              <a:rPr lang="fi-FI" sz="1400" dirty="0" err="1" smtClean="0"/>
              <a:t>bottom-up</a:t>
            </a:r>
            <a:r>
              <a:rPr lang="fi-FI" sz="1400" dirty="0" smtClean="0"/>
              <a:t>, </a:t>
            </a:r>
            <a:r>
              <a:rPr lang="fi-FI" sz="1400" dirty="0" err="1" smtClean="0"/>
              <a:t>outourcing</a:t>
            </a:r>
            <a:r>
              <a:rPr lang="fi-FI" sz="1400" dirty="0" smtClean="0"/>
              <a:t>, </a:t>
            </a:r>
            <a:r>
              <a:rPr lang="fi-FI" sz="1400" dirty="0" err="1" smtClean="0"/>
              <a:t>SMEs</a:t>
            </a:r>
            <a:r>
              <a:rPr lang="fi-FI" sz="1400" dirty="0" smtClean="0"/>
              <a:t> </a:t>
            </a:r>
            <a:r>
              <a:rPr lang="fi-FI" sz="1400" dirty="0" err="1" smtClean="0"/>
              <a:t>with</a:t>
            </a:r>
            <a:r>
              <a:rPr lang="fi-FI" sz="1400" dirty="0" smtClean="0"/>
              <a:t> </a:t>
            </a:r>
            <a:r>
              <a:rPr lang="fi-FI" sz="1400" dirty="0" err="1" smtClean="0"/>
              <a:t>limited</a:t>
            </a:r>
            <a:r>
              <a:rPr lang="fi-FI" sz="1400" dirty="0" smtClean="0"/>
              <a:t> R&amp;D </a:t>
            </a:r>
            <a:r>
              <a:rPr lang="fi-FI" sz="1400" dirty="0" err="1" smtClean="0"/>
              <a:t>capacity</a:t>
            </a:r>
            <a:r>
              <a:rPr lang="fi-FI" sz="1400" dirty="0" smtClean="0"/>
              <a:t>). </a:t>
            </a:r>
            <a:r>
              <a:rPr lang="en-US" sz="1400" dirty="0" smtClean="0"/>
              <a:t>Best organized as a Community initiative and not through existing national/regional initiatives nor offered via existing inter-governmental initiatives or ART 169-like measures</a:t>
            </a:r>
            <a:endParaRPr lang="fi-FI" sz="1400" dirty="0" smtClean="0"/>
          </a:p>
          <a:p>
            <a:pPr marL="0" indent="0">
              <a:buFontTx/>
              <a:buNone/>
              <a:tabLst>
                <a:tab pos="0" algn="l"/>
                <a:tab pos="449183" algn="l"/>
              </a:tabLst>
              <a:defRPr/>
            </a:pPr>
            <a:r>
              <a:rPr lang="fi-FI" sz="1800" b="1" dirty="0" smtClean="0">
                <a:solidFill>
                  <a:srgbClr val="F50F82"/>
                </a:solidFill>
              </a:rPr>
              <a:t>Business </a:t>
            </a:r>
            <a:r>
              <a:rPr lang="fi-FI" sz="1800" b="1" dirty="0" err="1" smtClean="0">
                <a:solidFill>
                  <a:srgbClr val="F50F82"/>
                </a:solidFill>
              </a:rPr>
              <a:t>objectives</a:t>
            </a:r>
            <a:r>
              <a:rPr lang="fi-FI" sz="1800" b="1" dirty="0" smtClean="0">
                <a:solidFill>
                  <a:srgbClr val="F50F82"/>
                </a:solidFill>
              </a:rPr>
              <a:t> to </a:t>
            </a:r>
            <a:r>
              <a:rPr lang="fi-FI" sz="1800" b="1" dirty="0" err="1" smtClean="0">
                <a:solidFill>
                  <a:srgbClr val="F50F82"/>
                </a:solidFill>
              </a:rPr>
              <a:t>be</a:t>
            </a:r>
            <a:r>
              <a:rPr lang="fi-FI" sz="1800" b="1" dirty="0" smtClean="0">
                <a:solidFill>
                  <a:srgbClr val="F50F82"/>
                </a:solidFill>
              </a:rPr>
              <a:t> </a:t>
            </a:r>
            <a:r>
              <a:rPr lang="fi-FI" sz="1800" b="1" dirty="0" err="1" smtClean="0">
                <a:solidFill>
                  <a:srgbClr val="F50F82"/>
                </a:solidFill>
              </a:rPr>
              <a:t>strengtened</a:t>
            </a:r>
            <a:r>
              <a:rPr lang="fi-FI" sz="1800" b="1" dirty="0" smtClean="0">
                <a:solidFill>
                  <a:srgbClr val="F50F82"/>
                </a:solidFill>
              </a:rPr>
              <a:t> </a:t>
            </a:r>
            <a:endParaRPr lang="fi-FI" sz="1800" b="1" dirty="0">
              <a:solidFill>
                <a:srgbClr val="F50F82"/>
              </a:solidFill>
              <a:sym typeface="Wingdings" pitchFamily="2" charset="2"/>
            </a:endParaRPr>
          </a:p>
          <a:p>
            <a:pPr marL="363474" lvl="2" indent="-188880">
              <a:buFont typeface="Arial" charset="0"/>
              <a:buChar char="•"/>
              <a:tabLst>
                <a:tab pos="0" algn="l"/>
                <a:tab pos="449183" algn="l"/>
              </a:tabLst>
              <a:defRPr/>
            </a:pPr>
            <a:r>
              <a:rPr lang="fi-FI" sz="1400" dirty="0" smtClean="0">
                <a:solidFill>
                  <a:srgbClr val="F50F82"/>
                </a:solidFill>
                <a:sym typeface="Wingdings" pitchFamily="2" charset="2"/>
              </a:rPr>
              <a:t>A) SME </a:t>
            </a:r>
            <a:r>
              <a:rPr lang="fi-FI" sz="1400" dirty="0" err="1" smtClean="0">
                <a:solidFill>
                  <a:srgbClr val="F50F82"/>
                </a:solidFill>
                <a:sym typeface="Wingdings" pitchFamily="2" charset="2"/>
              </a:rPr>
              <a:t>needs</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test</a:t>
            </a:r>
            <a:r>
              <a:rPr lang="fi-FI" sz="1400" dirty="0" smtClean="0">
                <a:solidFill>
                  <a:srgbClr val="F50F82"/>
                </a:solidFill>
                <a:sym typeface="Wingdings" pitchFamily="2" charset="2"/>
              </a:rPr>
              <a:t>: ”business case” </a:t>
            </a:r>
            <a:r>
              <a:rPr lang="fi-FI" sz="1400" dirty="0" err="1" smtClean="0">
                <a:solidFill>
                  <a:srgbClr val="F50F82"/>
                </a:solidFill>
                <a:sym typeface="Wingdings" pitchFamily="2" charset="2"/>
              </a:rPr>
              <a:t>separately</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evaluated</a:t>
            </a:r>
            <a:r>
              <a:rPr lang="fi-FI" sz="1400" dirty="0" smtClean="0">
                <a:solidFill>
                  <a:srgbClr val="F50F82"/>
                </a:solidFill>
                <a:sym typeface="Wingdings" pitchFamily="2" charset="2"/>
              </a:rPr>
              <a:t>. B) RTD </a:t>
            </a:r>
            <a:r>
              <a:rPr lang="fi-FI" sz="1400" dirty="0" err="1" smtClean="0">
                <a:solidFill>
                  <a:srgbClr val="F50F82"/>
                </a:solidFill>
                <a:sym typeface="Wingdings" pitchFamily="2" charset="2"/>
              </a:rPr>
              <a:t>performers</a:t>
            </a:r>
            <a:r>
              <a:rPr lang="fi-FI" sz="1400" dirty="0" smtClean="0">
                <a:solidFill>
                  <a:srgbClr val="F50F82"/>
                </a:solidFill>
                <a:sym typeface="Wingdings" pitchFamily="2" charset="2"/>
              </a:rPr>
              <a:t> to </a:t>
            </a:r>
            <a:r>
              <a:rPr lang="fi-FI" sz="1400" dirty="0" err="1" smtClean="0">
                <a:solidFill>
                  <a:srgbClr val="F50F82"/>
                </a:solidFill>
                <a:sym typeface="Wingdings" pitchFamily="2" charset="2"/>
              </a:rPr>
              <a:t>share</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risk</a:t>
            </a:r>
            <a:r>
              <a:rPr lang="fi-FI" sz="1400" dirty="0" smtClean="0">
                <a:solidFill>
                  <a:srgbClr val="F50F82"/>
                </a:solidFill>
                <a:sym typeface="Wingdings" pitchFamily="2" charset="2"/>
              </a:rPr>
              <a:t>. C) </a:t>
            </a:r>
            <a:r>
              <a:rPr lang="fi-FI" sz="1400" dirty="0" err="1" smtClean="0">
                <a:solidFill>
                  <a:srgbClr val="F50F82"/>
                </a:solidFill>
                <a:sym typeface="Wingdings" pitchFamily="2" charset="2"/>
              </a:rPr>
              <a:t>SMEs</a:t>
            </a:r>
            <a:r>
              <a:rPr lang="fi-FI" sz="1400" dirty="0" smtClean="0">
                <a:solidFill>
                  <a:srgbClr val="F50F82"/>
                </a:solidFill>
                <a:sym typeface="Wingdings" pitchFamily="2" charset="2"/>
              </a:rPr>
              <a:t> to </a:t>
            </a:r>
            <a:r>
              <a:rPr lang="fi-FI" sz="1400" dirty="0" err="1" smtClean="0">
                <a:solidFill>
                  <a:srgbClr val="F50F82"/>
                </a:solidFill>
                <a:sym typeface="Wingdings" pitchFamily="2" charset="2"/>
              </a:rPr>
              <a:t>drive</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projects</a:t>
            </a:r>
            <a:r>
              <a:rPr lang="fi-FI" sz="1400" dirty="0" smtClean="0">
                <a:solidFill>
                  <a:srgbClr val="F50F82"/>
                </a:solidFill>
                <a:sym typeface="Wingdings" pitchFamily="2" charset="2"/>
              </a:rPr>
              <a:t>. D) </a:t>
            </a:r>
            <a:r>
              <a:rPr lang="fi-FI" sz="1400" dirty="0" err="1" smtClean="0">
                <a:solidFill>
                  <a:srgbClr val="F50F82"/>
                </a:solidFill>
                <a:sym typeface="Wingdings" pitchFamily="2" charset="2"/>
              </a:rPr>
              <a:t>Enhance</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exploitation</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by</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including</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demonstration</a:t>
            </a:r>
            <a:r>
              <a:rPr lang="fi-FI" sz="1400" dirty="0" smtClean="0">
                <a:solidFill>
                  <a:srgbClr val="F50F82"/>
                </a:solidFill>
                <a:sym typeface="Wingdings" pitchFamily="2" charset="2"/>
              </a:rPr>
              <a:t> </a:t>
            </a:r>
            <a:r>
              <a:rPr lang="fi-FI" sz="1400" dirty="0" err="1" smtClean="0">
                <a:solidFill>
                  <a:srgbClr val="F50F82"/>
                </a:solidFill>
                <a:sym typeface="Wingdings" pitchFamily="2" charset="2"/>
              </a:rPr>
              <a:t>acivities</a:t>
            </a:r>
            <a:endParaRPr lang="fi-FI" sz="1400" dirty="0" smtClean="0">
              <a:solidFill>
                <a:srgbClr val="F50F82"/>
              </a:solidFill>
            </a:endParaRPr>
          </a:p>
          <a:p>
            <a:pPr marL="0" indent="0">
              <a:buFontTx/>
              <a:buNone/>
              <a:tabLst>
                <a:tab pos="0" algn="l"/>
                <a:tab pos="449183" algn="l"/>
              </a:tabLst>
              <a:defRPr/>
            </a:pPr>
            <a:r>
              <a:rPr lang="fi-FI" sz="1800" b="1" dirty="0" err="1" smtClean="0">
                <a:solidFill>
                  <a:srgbClr val="F50F82"/>
                </a:solidFill>
              </a:rPr>
              <a:t>Keep</a:t>
            </a:r>
            <a:r>
              <a:rPr lang="fi-FI" sz="1800" b="1" dirty="0" smtClean="0">
                <a:solidFill>
                  <a:srgbClr val="F50F82"/>
                </a:solidFill>
              </a:rPr>
              <a:t> </a:t>
            </a:r>
            <a:r>
              <a:rPr lang="fi-FI" sz="1800" b="1" dirty="0" err="1" smtClean="0">
                <a:solidFill>
                  <a:srgbClr val="F50F82"/>
                </a:solidFill>
              </a:rPr>
              <a:t>SMEs</a:t>
            </a:r>
            <a:r>
              <a:rPr lang="fi-FI" sz="1800" b="1" dirty="0" smtClean="0">
                <a:solidFill>
                  <a:srgbClr val="F50F82"/>
                </a:solidFill>
              </a:rPr>
              <a:t> at the </a:t>
            </a:r>
            <a:r>
              <a:rPr lang="fi-FI" sz="1800" b="1" dirty="0" err="1" smtClean="0">
                <a:solidFill>
                  <a:srgbClr val="F50F82"/>
                </a:solidFill>
              </a:rPr>
              <a:t>heart</a:t>
            </a:r>
            <a:r>
              <a:rPr lang="fi-FI" sz="1800" b="1" dirty="0" smtClean="0">
                <a:solidFill>
                  <a:srgbClr val="F50F82"/>
                </a:solidFill>
              </a:rPr>
              <a:t> of the </a:t>
            </a:r>
            <a:r>
              <a:rPr lang="fi-FI" sz="1800" b="1" dirty="0" err="1" smtClean="0">
                <a:solidFill>
                  <a:srgbClr val="F50F82"/>
                </a:solidFill>
              </a:rPr>
              <a:t>project</a:t>
            </a:r>
            <a:endParaRPr lang="fi-FI" sz="1800" b="1" dirty="0" smtClean="0">
              <a:solidFill>
                <a:srgbClr val="F50F82"/>
              </a:solidFill>
            </a:endParaRPr>
          </a:p>
          <a:p>
            <a:pPr marL="363474" lvl="2" indent="-188880">
              <a:buFont typeface="Arial" charset="0"/>
              <a:buChar char="•"/>
              <a:tabLst>
                <a:tab pos="0" algn="l"/>
                <a:tab pos="536480" algn="l"/>
              </a:tabLst>
              <a:defRPr/>
            </a:pPr>
            <a:r>
              <a:rPr lang="fi-FI" sz="1400" dirty="0" err="1" smtClean="0">
                <a:solidFill>
                  <a:srgbClr val="F50F82"/>
                </a:solidFill>
              </a:rPr>
              <a:t>Projects</a:t>
            </a:r>
            <a:r>
              <a:rPr lang="fi-FI" sz="1400" dirty="0" smtClean="0">
                <a:solidFill>
                  <a:srgbClr val="F50F82"/>
                </a:solidFill>
              </a:rPr>
              <a:t> </a:t>
            </a:r>
            <a:r>
              <a:rPr lang="fi-FI" sz="1400" dirty="0" err="1" smtClean="0">
                <a:solidFill>
                  <a:srgbClr val="F50F82"/>
                </a:solidFill>
              </a:rPr>
              <a:t>where</a:t>
            </a:r>
            <a:r>
              <a:rPr lang="fi-FI" sz="1400" dirty="0" smtClean="0">
                <a:solidFill>
                  <a:srgbClr val="F50F82"/>
                </a:solidFill>
              </a:rPr>
              <a:t> the </a:t>
            </a:r>
            <a:r>
              <a:rPr lang="fi-FI" sz="1400" dirty="0" err="1" smtClean="0">
                <a:solidFill>
                  <a:srgbClr val="F50F82"/>
                </a:solidFill>
              </a:rPr>
              <a:t>original</a:t>
            </a:r>
            <a:r>
              <a:rPr lang="fi-FI" sz="1400" dirty="0" smtClean="0">
                <a:solidFill>
                  <a:srgbClr val="F50F82"/>
                </a:solidFill>
              </a:rPr>
              <a:t> idea </a:t>
            </a:r>
            <a:r>
              <a:rPr lang="fi-FI" sz="1400" dirty="0" err="1" smtClean="0">
                <a:solidFill>
                  <a:srgbClr val="F50F82"/>
                </a:solidFill>
              </a:rPr>
              <a:t>came</a:t>
            </a:r>
            <a:r>
              <a:rPr lang="fi-FI" sz="1400" dirty="0" smtClean="0">
                <a:solidFill>
                  <a:srgbClr val="F50F82"/>
                </a:solidFill>
              </a:rPr>
              <a:t> </a:t>
            </a:r>
            <a:r>
              <a:rPr lang="fi-FI" sz="1400" dirty="0" err="1" smtClean="0">
                <a:solidFill>
                  <a:srgbClr val="F50F82"/>
                </a:solidFill>
              </a:rPr>
              <a:t>from</a:t>
            </a:r>
            <a:r>
              <a:rPr lang="fi-FI" sz="1400" dirty="0" smtClean="0">
                <a:solidFill>
                  <a:srgbClr val="F50F82"/>
                </a:solidFill>
              </a:rPr>
              <a:t> the </a:t>
            </a:r>
            <a:r>
              <a:rPr lang="fi-FI" sz="1400" dirty="0" err="1" smtClean="0">
                <a:solidFill>
                  <a:srgbClr val="F50F82"/>
                </a:solidFill>
              </a:rPr>
              <a:t>SMEs</a:t>
            </a:r>
            <a:r>
              <a:rPr lang="fi-FI" sz="1400" dirty="0" smtClean="0">
                <a:solidFill>
                  <a:srgbClr val="F50F82"/>
                </a:solidFill>
              </a:rPr>
              <a:t> </a:t>
            </a:r>
            <a:r>
              <a:rPr lang="fi-FI" sz="1400" dirty="0" err="1" smtClean="0">
                <a:solidFill>
                  <a:srgbClr val="F50F82"/>
                </a:solidFill>
              </a:rPr>
              <a:t>more</a:t>
            </a:r>
            <a:r>
              <a:rPr lang="fi-FI" sz="1400" dirty="0" smtClean="0">
                <a:solidFill>
                  <a:srgbClr val="F50F82"/>
                </a:solidFill>
              </a:rPr>
              <a:t> </a:t>
            </a:r>
            <a:r>
              <a:rPr lang="fi-FI" sz="1400" dirty="0" err="1" smtClean="0">
                <a:solidFill>
                  <a:srgbClr val="F50F82"/>
                </a:solidFill>
              </a:rPr>
              <a:t>likely</a:t>
            </a:r>
            <a:r>
              <a:rPr lang="fi-FI" sz="1400" dirty="0" smtClean="0">
                <a:solidFill>
                  <a:srgbClr val="F50F82"/>
                </a:solidFill>
              </a:rPr>
              <a:t> to </a:t>
            </a:r>
            <a:r>
              <a:rPr lang="fi-FI" sz="1400" dirty="0" err="1" smtClean="0">
                <a:solidFill>
                  <a:srgbClr val="F50F82"/>
                </a:solidFill>
              </a:rPr>
              <a:t>result</a:t>
            </a:r>
            <a:r>
              <a:rPr lang="fi-FI" sz="1400" dirty="0" smtClean="0">
                <a:solidFill>
                  <a:srgbClr val="F50F82"/>
                </a:solidFill>
              </a:rPr>
              <a:t> in </a:t>
            </a:r>
            <a:r>
              <a:rPr lang="fi-FI" sz="1400" dirty="0" err="1" smtClean="0">
                <a:solidFill>
                  <a:srgbClr val="F50F82"/>
                </a:solidFill>
              </a:rPr>
              <a:t>commersial</a:t>
            </a:r>
            <a:r>
              <a:rPr lang="fi-FI" sz="1400" dirty="0" smtClean="0">
                <a:solidFill>
                  <a:srgbClr val="F50F82"/>
                </a:solidFill>
              </a:rPr>
              <a:t> </a:t>
            </a:r>
            <a:r>
              <a:rPr lang="fi-FI" sz="1400" dirty="0" err="1" smtClean="0">
                <a:solidFill>
                  <a:srgbClr val="F50F82"/>
                </a:solidFill>
              </a:rPr>
              <a:t>outcomes</a:t>
            </a:r>
            <a:r>
              <a:rPr lang="fi-FI" sz="1400" dirty="0" smtClean="0">
                <a:solidFill>
                  <a:srgbClr val="F50F82"/>
                </a:solidFill>
              </a:rPr>
              <a:t>. </a:t>
            </a:r>
            <a:r>
              <a:rPr lang="fi-FI" sz="1400" dirty="0" err="1" smtClean="0">
                <a:solidFill>
                  <a:srgbClr val="F50F82"/>
                </a:solidFill>
              </a:rPr>
              <a:t>Crusial</a:t>
            </a:r>
            <a:r>
              <a:rPr lang="fi-FI" sz="1400" dirty="0" smtClean="0">
                <a:solidFill>
                  <a:srgbClr val="F50F82"/>
                </a:solidFill>
              </a:rPr>
              <a:t> </a:t>
            </a:r>
            <a:r>
              <a:rPr lang="fi-FI" sz="1400" dirty="0" err="1" smtClean="0">
                <a:solidFill>
                  <a:srgbClr val="F50F82"/>
                </a:solidFill>
              </a:rPr>
              <a:t>that</a:t>
            </a:r>
            <a:r>
              <a:rPr lang="fi-FI" sz="1400" dirty="0" smtClean="0">
                <a:solidFill>
                  <a:srgbClr val="F50F82"/>
                </a:solidFill>
              </a:rPr>
              <a:t> </a:t>
            </a:r>
            <a:r>
              <a:rPr lang="fi-FI" sz="1400" dirty="0" err="1" smtClean="0">
                <a:solidFill>
                  <a:srgbClr val="F50F82"/>
                </a:solidFill>
              </a:rPr>
              <a:t>SMEs</a:t>
            </a:r>
            <a:r>
              <a:rPr lang="fi-FI" sz="1400" dirty="0" smtClean="0">
                <a:solidFill>
                  <a:srgbClr val="F50F82"/>
                </a:solidFill>
              </a:rPr>
              <a:t> play an </a:t>
            </a:r>
            <a:r>
              <a:rPr lang="fi-FI" sz="1400" dirty="0" err="1" smtClean="0">
                <a:solidFill>
                  <a:srgbClr val="F50F82"/>
                </a:solidFill>
              </a:rPr>
              <a:t>active</a:t>
            </a:r>
            <a:r>
              <a:rPr lang="fi-FI" sz="1400" dirty="0" smtClean="0">
                <a:solidFill>
                  <a:srgbClr val="F50F82"/>
                </a:solidFill>
              </a:rPr>
              <a:t> </a:t>
            </a:r>
            <a:r>
              <a:rPr lang="fi-FI" sz="1400" dirty="0" err="1" smtClean="0">
                <a:solidFill>
                  <a:srgbClr val="F50F82"/>
                </a:solidFill>
              </a:rPr>
              <a:t>role</a:t>
            </a:r>
            <a:r>
              <a:rPr lang="fi-FI" sz="1400" dirty="0" smtClean="0">
                <a:solidFill>
                  <a:srgbClr val="F50F82"/>
                </a:solidFill>
              </a:rPr>
              <a:t>, </a:t>
            </a:r>
            <a:r>
              <a:rPr lang="fi-FI" sz="1400" dirty="0" err="1" smtClean="0">
                <a:solidFill>
                  <a:srgbClr val="F50F82"/>
                </a:solidFill>
              </a:rPr>
              <a:t>validate</a:t>
            </a:r>
            <a:r>
              <a:rPr lang="fi-FI" sz="1400" dirty="0" smtClean="0">
                <a:solidFill>
                  <a:srgbClr val="F50F82"/>
                </a:solidFill>
              </a:rPr>
              <a:t> </a:t>
            </a:r>
            <a:r>
              <a:rPr lang="fi-FI" sz="1400" dirty="0" err="1" smtClean="0">
                <a:solidFill>
                  <a:srgbClr val="F50F82"/>
                </a:solidFill>
              </a:rPr>
              <a:t>interim</a:t>
            </a:r>
            <a:r>
              <a:rPr lang="fi-FI" sz="1400" dirty="0" smtClean="0">
                <a:solidFill>
                  <a:srgbClr val="F50F82"/>
                </a:solidFill>
              </a:rPr>
              <a:t> </a:t>
            </a:r>
            <a:r>
              <a:rPr lang="fi-FI" sz="1400" dirty="0" err="1" smtClean="0">
                <a:solidFill>
                  <a:srgbClr val="F50F82"/>
                </a:solidFill>
              </a:rPr>
              <a:t>results</a:t>
            </a:r>
            <a:r>
              <a:rPr lang="fi-FI" sz="1400" dirty="0" smtClean="0">
                <a:solidFill>
                  <a:srgbClr val="F50F82"/>
                </a:solidFill>
              </a:rPr>
              <a:t>, </a:t>
            </a:r>
            <a:r>
              <a:rPr lang="fi-FI" sz="1400" dirty="0" err="1" smtClean="0">
                <a:solidFill>
                  <a:srgbClr val="F50F82"/>
                </a:solidFill>
              </a:rPr>
              <a:t>influence</a:t>
            </a:r>
            <a:r>
              <a:rPr lang="fi-FI" sz="1400" dirty="0" smtClean="0">
                <a:solidFill>
                  <a:srgbClr val="F50F82"/>
                </a:solidFill>
              </a:rPr>
              <a:t> </a:t>
            </a:r>
            <a:r>
              <a:rPr lang="fi-FI" sz="1400" dirty="0" err="1" smtClean="0">
                <a:solidFill>
                  <a:srgbClr val="F50F82"/>
                </a:solidFill>
              </a:rPr>
              <a:t>with</a:t>
            </a:r>
            <a:r>
              <a:rPr lang="fi-FI" sz="1400" dirty="0" smtClean="0">
                <a:solidFill>
                  <a:srgbClr val="F50F82"/>
                </a:solidFill>
              </a:rPr>
              <a:t> </a:t>
            </a:r>
            <a:r>
              <a:rPr lang="fi-FI" sz="1400" dirty="0" err="1" smtClean="0">
                <a:solidFill>
                  <a:srgbClr val="F50F82"/>
                </a:solidFill>
              </a:rPr>
              <a:t>go/no</a:t>
            </a:r>
            <a:r>
              <a:rPr lang="fi-FI" sz="1400" dirty="0" smtClean="0">
                <a:solidFill>
                  <a:srgbClr val="F50F82"/>
                </a:solidFill>
              </a:rPr>
              <a:t> </a:t>
            </a:r>
            <a:r>
              <a:rPr lang="fi-FI" sz="1400" dirty="0" err="1" smtClean="0">
                <a:solidFill>
                  <a:srgbClr val="F50F82"/>
                </a:solidFill>
              </a:rPr>
              <a:t>go</a:t>
            </a:r>
            <a:r>
              <a:rPr lang="fi-FI" sz="1400" dirty="0" smtClean="0">
                <a:solidFill>
                  <a:srgbClr val="F50F82"/>
                </a:solidFill>
              </a:rPr>
              <a:t> </a:t>
            </a:r>
            <a:r>
              <a:rPr lang="fi-FI" sz="1400" dirty="0" err="1" smtClean="0">
                <a:solidFill>
                  <a:srgbClr val="F50F82"/>
                </a:solidFill>
              </a:rPr>
              <a:t>decisions</a:t>
            </a:r>
            <a:endParaRPr lang="fi-FI" sz="1400" dirty="0" smtClean="0">
              <a:solidFill>
                <a:srgbClr val="F50F82"/>
              </a:solidFill>
            </a:endParaRPr>
          </a:p>
          <a:p>
            <a:pPr marL="0" indent="0">
              <a:buFontTx/>
              <a:buNone/>
              <a:tabLst>
                <a:tab pos="0" algn="l"/>
                <a:tab pos="449183" algn="l"/>
              </a:tabLst>
              <a:defRPr/>
            </a:pPr>
            <a:r>
              <a:rPr lang="fi-FI" sz="1800" b="1" dirty="0" err="1" smtClean="0"/>
              <a:t>SMEs</a:t>
            </a:r>
            <a:r>
              <a:rPr lang="fi-FI" sz="1800" b="1" dirty="0" smtClean="0"/>
              <a:t> </a:t>
            </a:r>
            <a:r>
              <a:rPr lang="fi-FI" sz="1800" b="1" dirty="0" err="1" smtClean="0"/>
              <a:t>increase</a:t>
            </a:r>
            <a:r>
              <a:rPr lang="fi-FI" sz="1800" b="1" dirty="0" smtClean="0"/>
              <a:t> </a:t>
            </a:r>
            <a:r>
              <a:rPr lang="fi-FI" sz="1800" b="1" dirty="0" err="1" smtClean="0"/>
              <a:t>their</a:t>
            </a:r>
            <a:r>
              <a:rPr lang="fi-FI" sz="1800" b="1" dirty="0" smtClean="0"/>
              <a:t> </a:t>
            </a:r>
            <a:r>
              <a:rPr lang="fi-FI" sz="1800" b="1" dirty="0" err="1" smtClean="0"/>
              <a:t>competitivness</a:t>
            </a:r>
            <a:endParaRPr lang="fi-FI" sz="1800" b="1" dirty="0" smtClean="0"/>
          </a:p>
          <a:p>
            <a:pPr marL="363474" lvl="2" indent="-188880">
              <a:buFont typeface="Arial" charset="0"/>
              <a:buChar char="•"/>
              <a:tabLst>
                <a:tab pos="0" algn="l"/>
                <a:tab pos="449183" algn="l"/>
              </a:tabLst>
              <a:defRPr/>
            </a:pPr>
            <a:r>
              <a:rPr lang="fi-FI" sz="1400" dirty="0" smtClean="0"/>
              <a:t>35% of </a:t>
            </a:r>
            <a:r>
              <a:rPr lang="fi-FI" sz="1400" dirty="0" err="1" smtClean="0"/>
              <a:t>SMEs</a:t>
            </a:r>
            <a:r>
              <a:rPr lang="fi-FI" sz="1400" dirty="0" smtClean="0"/>
              <a:t> </a:t>
            </a:r>
            <a:r>
              <a:rPr lang="fi-FI" sz="1400" dirty="0" err="1" smtClean="0"/>
              <a:t>claim</a:t>
            </a:r>
            <a:r>
              <a:rPr lang="fi-FI" sz="1400" dirty="0" smtClean="0"/>
              <a:t> </a:t>
            </a:r>
            <a:r>
              <a:rPr lang="fi-FI" sz="1400" dirty="0" err="1" smtClean="0"/>
              <a:t>that</a:t>
            </a:r>
            <a:r>
              <a:rPr lang="fi-FI" sz="1400" dirty="0" smtClean="0"/>
              <a:t> </a:t>
            </a:r>
            <a:r>
              <a:rPr lang="fi-FI" sz="1400" dirty="0" err="1" smtClean="0"/>
              <a:t>their</a:t>
            </a:r>
            <a:r>
              <a:rPr lang="fi-FI" sz="1400" dirty="0" smtClean="0"/>
              <a:t> </a:t>
            </a:r>
            <a:r>
              <a:rPr lang="fi-FI" sz="1400" dirty="0" err="1" smtClean="0"/>
              <a:t>economic</a:t>
            </a:r>
            <a:r>
              <a:rPr lang="fi-FI" sz="1400" dirty="0" smtClean="0"/>
              <a:t> </a:t>
            </a:r>
            <a:r>
              <a:rPr lang="fi-FI" sz="1400" dirty="0" err="1" smtClean="0"/>
              <a:t>standing</a:t>
            </a:r>
            <a:r>
              <a:rPr lang="fi-FI" sz="1400" dirty="0" smtClean="0"/>
              <a:t> </a:t>
            </a:r>
            <a:r>
              <a:rPr lang="fi-FI" sz="1400" dirty="0" err="1" smtClean="0"/>
              <a:t>had</a:t>
            </a:r>
            <a:r>
              <a:rPr lang="fi-FI" sz="1400" dirty="0" smtClean="0"/>
              <a:t> </a:t>
            </a:r>
            <a:r>
              <a:rPr lang="fi-FI" sz="1400" dirty="0" err="1" smtClean="0"/>
              <a:t>been</a:t>
            </a:r>
            <a:r>
              <a:rPr lang="fi-FI" sz="1400" dirty="0" smtClean="0"/>
              <a:t> </a:t>
            </a:r>
            <a:r>
              <a:rPr lang="fi-FI" sz="1400" dirty="0" err="1" smtClean="0"/>
              <a:t>raised</a:t>
            </a:r>
            <a:r>
              <a:rPr lang="fi-FI" sz="1400" dirty="0" smtClean="0"/>
              <a:t> as a </a:t>
            </a:r>
            <a:r>
              <a:rPr lang="fi-FI" sz="1400" dirty="0" err="1" smtClean="0"/>
              <a:t>result</a:t>
            </a:r>
            <a:r>
              <a:rPr lang="fi-FI" sz="1400" dirty="0" smtClean="0"/>
              <a:t> of the </a:t>
            </a:r>
            <a:r>
              <a:rPr lang="fi-FI" sz="1400" dirty="0" err="1" smtClean="0"/>
              <a:t>project</a:t>
            </a:r>
            <a:r>
              <a:rPr lang="fi-FI" sz="1400" dirty="0" smtClean="0"/>
              <a:t>. </a:t>
            </a:r>
            <a:r>
              <a:rPr lang="fi-FI" sz="1400" dirty="0" err="1" smtClean="0"/>
              <a:t>Other</a:t>
            </a:r>
            <a:r>
              <a:rPr lang="fi-FI" sz="1400" dirty="0" smtClean="0"/>
              <a:t> </a:t>
            </a:r>
            <a:r>
              <a:rPr lang="fi-FI" sz="1400" dirty="0" err="1" smtClean="0"/>
              <a:t>benefits</a:t>
            </a:r>
            <a:r>
              <a:rPr lang="fi-FI" sz="1400" dirty="0" smtClean="0"/>
              <a:t> </a:t>
            </a:r>
            <a:r>
              <a:rPr lang="fi-FI" sz="1400" dirty="0" err="1" smtClean="0"/>
              <a:t>knowledge</a:t>
            </a:r>
            <a:r>
              <a:rPr lang="fi-FI" sz="1400" dirty="0" smtClean="0"/>
              <a:t>, </a:t>
            </a:r>
            <a:r>
              <a:rPr lang="fi-FI" sz="1400" dirty="0" err="1" smtClean="0"/>
              <a:t>market</a:t>
            </a:r>
            <a:r>
              <a:rPr lang="fi-FI" sz="1400" dirty="0" smtClean="0"/>
              <a:t> </a:t>
            </a:r>
            <a:r>
              <a:rPr lang="fi-FI" sz="1400" dirty="0" err="1" smtClean="0"/>
              <a:t>insight</a:t>
            </a:r>
            <a:r>
              <a:rPr lang="fi-FI" sz="1400" dirty="0" smtClean="0"/>
              <a:t>, </a:t>
            </a:r>
            <a:r>
              <a:rPr lang="fi-FI" sz="1400" dirty="0" err="1" smtClean="0"/>
              <a:t>networking</a:t>
            </a:r>
            <a:r>
              <a:rPr lang="fi-FI" sz="1400" dirty="0" smtClean="0"/>
              <a:t>, </a:t>
            </a:r>
            <a:r>
              <a:rPr lang="fi-FI" sz="1400" dirty="0" err="1" smtClean="0"/>
              <a:t>visibility</a:t>
            </a:r>
            <a:r>
              <a:rPr lang="fi-FI" sz="1400" dirty="0" smtClean="0"/>
              <a:t> </a:t>
            </a:r>
            <a:r>
              <a:rPr lang="fi-FI" sz="1400" dirty="0" err="1" smtClean="0"/>
              <a:t>etc</a:t>
            </a:r>
            <a:endParaRPr lang="fi-FI" sz="1400" dirty="0" smtClean="0"/>
          </a:p>
          <a:p>
            <a:pPr marL="0" indent="0">
              <a:buFontTx/>
              <a:buNone/>
              <a:tabLst>
                <a:tab pos="0" algn="l"/>
                <a:tab pos="449183" algn="l"/>
              </a:tabLst>
              <a:defRPr/>
            </a:pPr>
            <a:r>
              <a:rPr lang="fi-FI" sz="1800" b="1" dirty="0" err="1" smtClean="0"/>
              <a:t>Participation</a:t>
            </a:r>
            <a:r>
              <a:rPr lang="fi-FI" sz="1800" b="1" dirty="0" smtClean="0"/>
              <a:t> </a:t>
            </a:r>
            <a:r>
              <a:rPr lang="fi-FI" sz="1800" b="1" dirty="0" err="1" smtClean="0"/>
              <a:t>boost</a:t>
            </a:r>
            <a:r>
              <a:rPr lang="fi-FI" sz="1800" b="1" dirty="0" smtClean="0"/>
              <a:t> SME </a:t>
            </a:r>
            <a:r>
              <a:rPr lang="fi-FI" sz="1800" b="1" dirty="0" err="1" smtClean="0"/>
              <a:t>research</a:t>
            </a:r>
            <a:r>
              <a:rPr lang="fi-FI" sz="1800" b="1" dirty="0" smtClean="0"/>
              <a:t> </a:t>
            </a:r>
            <a:r>
              <a:rPr lang="fi-FI" sz="1800" b="1" dirty="0" err="1" smtClean="0"/>
              <a:t>capabilities</a:t>
            </a:r>
            <a:endParaRPr lang="fi-FI" sz="1800" b="1" dirty="0" smtClean="0"/>
          </a:p>
          <a:p>
            <a:pPr marL="363474" lvl="2" indent="-188880">
              <a:buFont typeface="Arial" charset="0"/>
              <a:buChar char="•"/>
              <a:tabLst>
                <a:tab pos="0" algn="l"/>
                <a:tab pos="449183" algn="l"/>
              </a:tabLst>
              <a:defRPr/>
            </a:pPr>
            <a:r>
              <a:rPr lang="fi-FI" sz="1400" dirty="0" err="1" smtClean="0"/>
              <a:t>Participating</a:t>
            </a:r>
            <a:r>
              <a:rPr lang="fi-FI" sz="1400" dirty="0" smtClean="0"/>
              <a:t> </a:t>
            </a:r>
            <a:r>
              <a:rPr lang="fi-FI" sz="1400" dirty="0" err="1" smtClean="0"/>
              <a:t>SMEs</a:t>
            </a:r>
            <a:r>
              <a:rPr lang="fi-FI" sz="1400" dirty="0" smtClean="0"/>
              <a:t> </a:t>
            </a:r>
            <a:r>
              <a:rPr lang="fi-FI" sz="1400" dirty="0" err="1" smtClean="0"/>
              <a:t>increse</a:t>
            </a:r>
            <a:r>
              <a:rPr lang="fi-FI" sz="1400" dirty="0" smtClean="0"/>
              <a:t> R&amp;D </a:t>
            </a:r>
            <a:r>
              <a:rPr lang="fi-FI" sz="1400" dirty="0" err="1" smtClean="0"/>
              <a:t>budgets</a:t>
            </a:r>
            <a:r>
              <a:rPr lang="fi-FI" sz="1400" dirty="0" smtClean="0"/>
              <a:t>, </a:t>
            </a:r>
            <a:r>
              <a:rPr lang="fi-FI" sz="1400" dirty="0" err="1" smtClean="0"/>
              <a:t>involvment</a:t>
            </a:r>
            <a:r>
              <a:rPr lang="fi-FI" sz="1400" dirty="0" smtClean="0"/>
              <a:t> in </a:t>
            </a:r>
            <a:r>
              <a:rPr lang="fi-FI" sz="1400" dirty="0" err="1" smtClean="0"/>
              <a:t>successful</a:t>
            </a:r>
            <a:r>
              <a:rPr lang="fi-FI" sz="1400" dirty="0" smtClean="0"/>
              <a:t> </a:t>
            </a:r>
            <a:r>
              <a:rPr lang="fi-FI" sz="1400" dirty="0" err="1" smtClean="0"/>
              <a:t>projects</a:t>
            </a:r>
            <a:r>
              <a:rPr lang="fi-FI" sz="1400" dirty="0" smtClean="0"/>
              <a:t> </a:t>
            </a:r>
            <a:r>
              <a:rPr lang="fi-FI" sz="1400" dirty="0" err="1" smtClean="0"/>
              <a:t>enocurage</a:t>
            </a:r>
            <a:r>
              <a:rPr lang="fi-FI" sz="1400" dirty="0" smtClean="0"/>
              <a:t> to </a:t>
            </a:r>
            <a:r>
              <a:rPr lang="fi-FI" sz="1400" dirty="0" err="1" smtClean="0"/>
              <a:t>apply</a:t>
            </a:r>
            <a:r>
              <a:rPr lang="fi-FI" sz="1400" dirty="0" smtClean="0"/>
              <a:t> for </a:t>
            </a:r>
            <a:r>
              <a:rPr lang="fi-FI" sz="1400" dirty="0" err="1" smtClean="0"/>
              <a:t>further</a:t>
            </a:r>
            <a:r>
              <a:rPr lang="fi-FI" sz="1400" dirty="0" smtClean="0"/>
              <a:t> EU </a:t>
            </a:r>
            <a:r>
              <a:rPr lang="fi-FI" sz="1400" dirty="0" err="1" smtClean="0"/>
              <a:t>funding</a:t>
            </a:r>
            <a:r>
              <a:rPr lang="fi-FI" sz="1400" dirty="0" smtClean="0"/>
              <a:t>. 38% </a:t>
            </a:r>
            <a:r>
              <a:rPr lang="fi-FI" sz="1400" dirty="0" err="1" smtClean="0"/>
              <a:t>had</a:t>
            </a:r>
            <a:r>
              <a:rPr lang="fi-FI" sz="1400" dirty="0" smtClean="0"/>
              <a:t> </a:t>
            </a:r>
            <a:r>
              <a:rPr lang="fi-FI" sz="1400" dirty="0" err="1" smtClean="0"/>
              <a:t>already</a:t>
            </a:r>
            <a:r>
              <a:rPr lang="fi-FI" sz="1400" dirty="0" smtClean="0"/>
              <a:t> </a:t>
            </a:r>
            <a:r>
              <a:rPr lang="fi-FI" sz="1400" dirty="0" err="1" smtClean="0"/>
              <a:t>done</a:t>
            </a:r>
            <a:r>
              <a:rPr lang="fi-FI" sz="1400" dirty="0" smtClean="0"/>
              <a:t>, 17% </a:t>
            </a:r>
            <a:r>
              <a:rPr lang="fi-FI" sz="1400" dirty="0" err="1" smtClean="0"/>
              <a:t>planning</a:t>
            </a:r>
            <a:r>
              <a:rPr lang="fi-FI" sz="1400" dirty="0" smtClean="0"/>
              <a:t> to </a:t>
            </a:r>
            <a:r>
              <a:rPr lang="fi-FI" sz="1400" dirty="0" err="1" smtClean="0"/>
              <a:t>do</a:t>
            </a:r>
            <a:r>
              <a:rPr lang="fi-FI" sz="1400" dirty="0" smtClean="0"/>
              <a:t> </a:t>
            </a:r>
            <a:r>
              <a:rPr lang="fi-FI" sz="1400" dirty="0" err="1" smtClean="0"/>
              <a:t>so</a:t>
            </a:r>
            <a:endParaRPr lang="fi-FI" sz="1400" dirty="0" smtClean="0"/>
          </a:p>
          <a:p>
            <a:pPr marL="0" indent="0">
              <a:buFontTx/>
              <a:buNone/>
              <a:tabLst>
                <a:tab pos="0" algn="l"/>
                <a:tab pos="449183" algn="l"/>
              </a:tabLst>
              <a:defRPr/>
            </a:pPr>
            <a:r>
              <a:rPr lang="fi-FI" sz="1800" b="1" dirty="0" smtClean="0"/>
              <a:t>Project </a:t>
            </a:r>
            <a:r>
              <a:rPr lang="fi-FI" sz="1800" b="1" dirty="0" err="1" smtClean="0"/>
              <a:t>consortia=lasting</a:t>
            </a:r>
            <a:r>
              <a:rPr lang="fi-FI" sz="1800" b="1" dirty="0" smtClean="0"/>
              <a:t> </a:t>
            </a:r>
            <a:r>
              <a:rPr lang="fi-FI" sz="1800" b="1" dirty="0" err="1" smtClean="0"/>
              <a:t>partnerships</a:t>
            </a:r>
            <a:endParaRPr lang="fi-FI" sz="1800" b="1" dirty="0" smtClean="0"/>
          </a:p>
          <a:p>
            <a:pPr marL="363474" lvl="2" indent="-188880">
              <a:buFont typeface="Arial" charset="0"/>
              <a:buChar char="•"/>
              <a:tabLst>
                <a:tab pos="0" algn="l"/>
                <a:tab pos="449183" algn="l"/>
              </a:tabLst>
              <a:defRPr/>
            </a:pPr>
            <a:r>
              <a:rPr lang="fi-FI" sz="1400" dirty="0" smtClean="0"/>
              <a:t>90% </a:t>
            </a:r>
            <a:r>
              <a:rPr lang="fi-FI" sz="1400" dirty="0" err="1" smtClean="0"/>
              <a:t>continue</a:t>
            </a:r>
            <a:r>
              <a:rPr lang="fi-FI" sz="1400" dirty="0" smtClean="0"/>
              <a:t> </a:t>
            </a:r>
            <a:r>
              <a:rPr lang="fi-FI" sz="1400" dirty="0" err="1" smtClean="0"/>
              <a:t>cooperation</a:t>
            </a:r>
            <a:r>
              <a:rPr lang="fi-FI" sz="1400" dirty="0" smtClean="0"/>
              <a:t> </a:t>
            </a:r>
            <a:r>
              <a:rPr lang="fi-FI" sz="1400" dirty="0" err="1" smtClean="0"/>
              <a:t>with</a:t>
            </a:r>
            <a:r>
              <a:rPr lang="fi-FI" sz="1400" dirty="0" smtClean="0"/>
              <a:t> </a:t>
            </a:r>
            <a:r>
              <a:rPr lang="fi-FI" sz="1400" dirty="0" err="1" smtClean="0"/>
              <a:t>partners</a:t>
            </a:r>
            <a:r>
              <a:rPr lang="fi-FI" sz="1400" dirty="0" smtClean="0"/>
              <a:t> </a:t>
            </a:r>
            <a:r>
              <a:rPr lang="fi-FI" sz="1400" dirty="0" err="1" smtClean="0"/>
              <a:t>from</a:t>
            </a:r>
            <a:r>
              <a:rPr lang="fi-FI" sz="1400" dirty="0" smtClean="0"/>
              <a:t> home country, 57% </a:t>
            </a:r>
            <a:r>
              <a:rPr lang="fi-FI" sz="1400" dirty="0" err="1" smtClean="0"/>
              <a:t>with</a:t>
            </a:r>
            <a:r>
              <a:rPr lang="fi-FI" sz="1400" dirty="0" smtClean="0"/>
              <a:t> </a:t>
            </a:r>
            <a:r>
              <a:rPr lang="fi-FI" sz="1400" dirty="0" err="1" smtClean="0"/>
              <a:t>foreign</a:t>
            </a:r>
            <a:endParaRPr lang="fi-FI" sz="1400" dirty="0" smtClean="0"/>
          </a:p>
          <a:p>
            <a:pPr marL="0" indent="0">
              <a:buFontTx/>
              <a:buNone/>
              <a:tabLst>
                <a:tab pos="0" algn="l"/>
                <a:tab pos="449183" algn="l"/>
              </a:tabLst>
              <a:defRPr/>
            </a:pPr>
            <a:r>
              <a:rPr lang="fi-FI" sz="1800" b="1" dirty="0" err="1" smtClean="0"/>
              <a:t>Flexibility</a:t>
            </a:r>
            <a:r>
              <a:rPr lang="fi-FI" sz="1800" b="1" dirty="0" smtClean="0"/>
              <a:t> and </a:t>
            </a:r>
            <a:r>
              <a:rPr lang="fi-FI" sz="1800" b="1" dirty="0" err="1" smtClean="0"/>
              <a:t>transparency</a:t>
            </a:r>
            <a:r>
              <a:rPr lang="fi-FI" sz="1800" b="1" dirty="0" smtClean="0"/>
              <a:t> </a:t>
            </a:r>
            <a:r>
              <a:rPr lang="fi-FI" sz="1800" b="1" dirty="0" err="1" smtClean="0"/>
              <a:t>needed</a:t>
            </a:r>
            <a:r>
              <a:rPr lang="fi-FI" sz="1800" b="1" dirty="0" smtClean="0"/>
              <a:t> on IPR</a:t>
            </a:r>
          </a:p>
          <a:p>
            <a:pPr marL="399979" lvl="2" indent="-225385">
              <a:buFont typeface="Arial" charset="0"/>
              <a:buChar char="•"/>
              <a:tabLst>
                <a:tab pos="0" algn="l"/>
                <a:tab pos="449183" algn="l"/>
              </a:tabLst>
              <a:defRPr/>
            </a:pPr>
            <a:r>
              <a:rPr lang="fi-FI" sz="1400" dirty="0" err="1" smtClean="0"/>
              <a:t>Joint</a:t>
            </a:r>
            <a:r>
              <a:rPr lang="fi-FI" sz="1400" dirty="0" smtClean="0"/>
              <a:t> </a:t>
            </a:r>
            <a:r>
              <a:rPr lang="fi-FI" sz="1400" dirty="0" err="1" smtClean="0"/>
              <a:t>ownership</a:t>
            </a:r>
            <a:r>
              <a:rPr lang="fi-FI" sz="1400" dirty="0" smtClean="0"/>
              <a:t> </a:t>
            </a:r>
            <a:r>
              <a:rPr lang="fi-FI" sz="1400" dirty="0" err="1" smtClean="0"/>
              <a:t>complicates</a:t>
            </a:r>
            <a:r>
              <a:rPr lang="fi-FI" sz="1400" dirty="0" smtClean="0"/>
              <a:t> </a:t>
            </a:r>
            <a:r>
              <a:rPr lang="fi-FI" sz="1400" dirty="0" err="1" smtClean="0"/>
              <a:t>exploitation</a:t>
            </a:r>
            <a:r>
              <a:rPr lang="fi-FI" sz="1400" dirty="0" smtClean="0"/>
              <a:t>. </a:t>
            </a:r>
            <a:r>
              <a:rPr lang="fi-FI" sz="1400" dirty="0" err="1" smtClean="0"/>
              <a:t>SMEs</a:t>
            </a:r>
            <a:r>
              <a:rPr lang="fi-FI" sz="1400" dirty="0" smtClean="0"/>
              <a:t> </a:t>
            </a:r>
            <a:r>
              <a:rPr lang="fi-FI" sz="1400" dirty="0" err="1" smtClean="0"/>
              <a:t>need</a:t>
            </a:r>
            <a:r>
              <a:rPr lang="fi-FI" sz="1400" dirty="0" smtClean="0"/>
              <a:t> to </a:t>
            </a:r>
            <a:r>
              <a:rPr lang="fi-FI" sz="1400" dirty="0" err="1" smtClean="0"/>
              <a:t>be</a:t>
            </a:r>
            <a:r>
              <a:rPr lang="fi-FI" sz="1400" dirty="0" smtClean="0"/>
              <a:t> </a:t>
            </a:r>
            <a:r>
              <a:rPr lang="fi-FI" sz="1400" dirty="0" err="1" smtClean="0"/>
              <a:t>fully</a:t>
            </a:r>
            <a:r>
              <a:rPr lang="fi-FI" sz="1400" dirty="0" smtClean="0"/>
              <a:t>  </a:t>
            </a:r>
            <a:r>
              <a:rPr lang="fi-FI" sz="1400" dirty="0" err="1" smtClean="0"/>
              <a:t>engaged</a:t>
            </a:r>
            <a:r>
              <a:rPr lang="fi-FI" sz="1400" dirty="0" smtClean="0"/>
              <a:t> </a:t>
            </a:r>
            <a:r>
              <a:rPr lang="fi-FI" sz="1400" dirty="0" err="1" smtClean="0"/>
              <a:t>from</a:t>
            </a:r>
            <a:r>
              <a:rPr lang="fi-FI" sz="1400" dirty="0" smtClean="0"/>
              <a:t> the </a:t>
            </a:r>
            <a:r>
              <a:rPr lang="fi-FI" sz="1400" dirty="0" err="1" smtClean="0"/>
              <a:t>outset</a:t>
            </a:r>
            <a:endParaRPr lang="fi-FI" sz="1400" dirty="0"/>
          </a:p>
        </p:txBody>
      </p:sp>
      <p:sp>
        <p:nvSpPr>
          <p:cNvPr id="58371" name="Otsikko 1"/>
          <p:cNvSpPr>
            <a:spLocks noGrp="1"/>
          </p:cNvSpPr>
          <p:nvPr>
            <p:ph type="title"/>
          </p:nvPr>
        </p:nvSpPr>
        <p:spPr>
          <a:xfrm>
            <a:off x="914400" y="0"/>
            <a:ext cx="8229600" cy="1143000"/>
          </a:xfrm>
        </p:spPr>
        <p:txBody>
          <a:bodyPr/>
          <a:lstStyle/>
          <a:p>
            <a:pPr algn="r"/>
            <a:r>
              <a:rPr lang="fi-FI" sz="1400" smtClean="0"/>
              <a:t>Impact Assesment ,SME Specific measures</a:t>
            </a:r>
            <a:r>
              <a:rPr lang="fi-FI" sz="3200" smtClean="0"/>
              <a:t/>
            </a:r>
            <a:br>
              <a:rPr lang="fi-FI" sz="3200" smtClean="0"/>
            </a:br>
            <a:r>
              <a:rPr lang="fi-FI" sz="3200" smtClean="0"/>
              <a:t>Key findings and recommendations</a:t>
            </a:r>
          </a:p>
        </p:txBody>
      </p:sp>
      <p:sp>
        <p:nvSpPr>
          <p:cNvPr id="58372" name="Dian numeron paikkamerkki 3"/>
          <p:cNvSpPr>
            <a:spLocks noGrp="1"/>
          </p:cNvSpPr>
          <p:nvPr>
            <p:ph type="sldNum" sz="quarter" idx="12"/>
          </p:nvPr>
        </p:nvSpPr>
        <p:spPr>
          <a:noFill/>
        </p:spPr>
        <p:txBody>
          <a:bodyPr/>
          <a:lstStyle/>
          <a:p>
            <a:fld id="{BFD04033-758C-426D-B620-23CDBC409D3E}" type="slidenum">
              <a:rPr lang="en-GB" smtClean="0">
                <a:latin typeface="Arial" charset="0"/>
              </a:rPr>
              <a:pPr/>
              <a:t>14</a:t>
            </a:fld>
            <a:endParaRPr lang="en-GB"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tsikko 1"/>
          <p:cNvSpPr>
            <a:spLocks noGrp="1"/>
          </p:cNvSpPr>
          <p:nvPr>
            <p:ph type="title"/>
          </p:nvPr>
        </p:nvSpPr>
        <p:spPr>
          <a:xfrm>
            <a:off x="1187450" y="457200"/>
            <a:ext cx="8229600" cy="1143000"/>
          </a:xfrm>
        </p:spPr>
        <p:txBody>
          <a:bodyPr/>
          <a:lstStyle/>
          <a:p>
            <a:r>
              <a:rPr lang="fi-FI" sz="4000" smtClean="0"/>
              <a:t>7 tips for a successful project</a:t>
            </a:r>
          </a:p>
        </p:txBody>
      </p:sp>
      <p:sp>
        <p:nvSpPr>
          <p:cNvPr id="59395" name="Sisällön paikkamerkki 2"/>
          <p:cNvSpPr>
            <a:spLocks noGrp="1"/>
          </p:cNvSpPr>
          <p:nvPr>
            <p:ph idx="1"/>
          </p:nvPr>
        </p:nvSpPr>
        <p:spPr>
          <a:xfrm>
            <a:off x="323850" y="1600200"/>
            <a:ext cx="8229600" cy="4525963"/>
          </a:xfrm>
        </p:spPr>
        <p:txBody>
          <a:bodyPr/>
          <a:lstStyle/>
          <a:p>
            <a:pPr marL="514350" indent="-514350">
              <a:buFontTx/>
              <a:buAutoNum type="arabicPeriod"/>
            </a:pPr>
            <a:r>
              <a:rPr lang="fi-FI" b="1" dirty="0" err="1" smtClean="0"/>
              <a:t>Commitment</a:t>
            </a:r>
            <a:r>
              <a:rPr lang="fi-FI" b="1" dirty="0" smtClean="0"/>
              <a:t> is </a:t>
            </a:r>
            <a:r>
              <a:rPr lang="fi-FI" b="1" dirty="0" err="1" smtClean="0"/>
              <a:t>key</a:t>
            </a:r>
            <a:r>
              <a:rPr lang="fi-FI" b="1" dirty="0" smtClean="0"/>
              <a:t>!</a:t>
            </a:r>
          </a:p>
          <a:p>
            <a:pPr marL="514350" indent="-514350">
              <a:buFontTx/>
              <a:buAutoNum type="arabicPeriod"/>
            </a:pPr>
            <a:r>
              <a:rPr lang="fi-FI" b="1" dirty="0" err="1" smtClean="0"/>
              <a:t>Pick</a:t>
            </a:r>
            <a:r>
              <a:rPr lang="fi-FI" b="1" dirty="0" smtClean="0"/>
              <a:t> the </a:t>
            </a:r>
            <a:r>
              <a:rPr lang="fi-FI" b="1" dirty="0" err="1" smtClean="0"/>
              <a:t>right</a:t>
            </a:r>
            <a:r>
              <a:rPr lang="fi-FI" b="1" dirty="0" smtClean="0"/>
              <a:t> </a:t>
            </a:r>
            <a:r>
              <a:rPr lang="fi-FI" b="1" dirty="0" err="1" smtClean="0"/>
              <a:t>partners</a:t>
            </a:r>
            <a:endParaRPr lang="fi-FI" b="1" dirty="0" smtClean="0"/>
          </a:p>
          <a:p>
            <a:pPr marL="514350" indent="-514350">
              <a:buFontTx/>
              <a:buAutoNum type="arabicPeriod"/>
            </a:pPr>
            <a:r>
              <a:rPr lang="fi-FI" b="1" dirty="0" err="1" smtClean="0"/>
              <a:t>Select</a:t>
            </a:r>
            <a:r>
              <a:rPr lang="fi-FI" b="1" dirty="0" smtClean="0"/>
              <a:t> a </a:t>
            </a:r>
            <a:r>
              <a:rPr lang="fi-FI" b="1" dirty="0" err="1" smtClean="0"/>
              <a:t>strong</a:t>
            </a:r>
            <a:r>
              <a:rPr lang="fi-FI" b="1" dirty="0" smtClean="0"/>
              <a:t> </a:t>
            </a:r>
            <a:r>
              <a:rPr lang="fi-FI" b="1" dirty="0" err="1" smtClean="0"/>
              <a:t>leader</a:t>
            </a:r>
            <a:endParaRPr lang="fi-FI" b="1" dirty="0" smtClean="0"/>
          </a:p>
          <a:p>
            <a:pPr marL="514350" indent="-514350">
              <a:buFontTx/>
              <a:buAutoNum type="arabicPeriod"/>
            </a:pPr>
            <a:r>
              <a:rPr lang="fi-FI" b="1" dirty="0" err="1" smtClean="0"/>
              <a:t>Respect</a:t>
            </a:r>
            <a:r>
              <a:rPr lang="fi-FI" b="1" dirty="0" smtClean="0"/>
              <a:t> </a:t>
            </a:r>
            <a:r>
              <a:rPr lang="fi-FI" b="1" dirty="0" err="1" smtClean="0"/>
              <a:t>SMEs</a:t>
            </a:r>
            <a:r>
              <a:rPr lang="fi-FI" b="1" dirty="0" smtClean="0"/>
              <a:t>’ business </a:t>
            </a:r>
            <a:r>
              <a:rPr lang="fi-FI" b="1" dirty="0" err="1" smtClean="0"/>
              <a:t>needs</a:t>
            </a:r>
            <a:endParaRPr lang="fi-FI" b="1" dirty="0" smtClean="0"/>
          </a:p>
          <a:p>
            <a:pPr marL="514350" indent="-514350">
              <a:buFontTx/>
              <a:buAutoNum type="arabicPeriod"/>
            </a:pPr>
            <a:r>
              <a:rPr lang="fi-FI" b="1" dirty="0" smtClean="0"/>
              <a:t>Play </a:t>
            </a:r>
            <a:r>
              <a:rPr lang="fi-FI" b="1" dirty="0" err="1" smtClean="0"/>
              <a:t>fair</a:t>
            </a:r>
            <a:r>
              <a:rPr lang="fi-FI" b="1" dirty="0" smtClean="0"/>
              <a:t> on IPR</a:t>
            </a:r>
          </a:p>
          <a:p>
            <a:pPr marL="514350" indent="-514350">
              <a:buFontTx/>
              <a:buAutoNum type="arabicPeriod"/>
            </a:pPr>
            <a:r>
              <a:rPr lang="fi-FI" b="1" dirty="0" err="1" smtClean="0"/>
              <a:t>Strengthen</a:t>
            </a:r>
            <a:r>
              <a:rPr lang="fi-FI" b="1" dirty="0" smtClean="0"/>
              <a:t> SME </a:t>
            </a:r>
            <a:r>
              <a:rPr lang="fi-FI" b="1" dirty="0" err="1" smtClean="0"/>
              <a:t>involvment</a:t>
            </a:r>
            <a:endParaRPr lang="fi-FI" b="1" dirty="0" smtClean="0"/>
          </a:p>
          <a:p>
            <a:pPr marL="514350" indent="-514350">
              <a:buFontTx/>
              <a:buAutoNum type="arabicPeriod"/>
            </a:pPr>
            <a:r>
              <a:rPr lang="fi-FI" b="1" dirty="0" err="1" smtClean="0"/>
              <a:t>Keep</a:t>
            </a:r>
            <a:r>
              <a:rPr lang="fi-FI" b="1" dirty="0" smtClean="0"/>
              <a:t> </a:t>
            </a:r>
            <a:r>
              <a:rPr lang="fi-FI" b="1" dirty="0" err="1" smtClean="0"/>
              <a:t>it</a:t>
            </a:r>
            <a:r>
              <a:rPr lang="fi-FI" b="1" dirty="0" smtClean="0"/>
              <a:t> </a:t>
            </a:r>
            <a:r>
              <a:rPr lang="fi-FI" b="1" dirty="0" err="1" smtClean="0"/>
              <a:t>personal</a:t>
            </a:r>
            <a:endParaRPr lang="fi-FI" b="1" dirty="0" smtClean="0"/>
          </a:p>
        </p:txBody>
      </p:sp>
      <p:sp>
        <p:nvSpPr>
          <p:cNvPr id="59396" name="Dian numeron paikkamerkki 3"/>
          <p:cNvSpPr>
            <a:spLocks noGrp="1"/>
          </p:cNvSpPr>
          <p:nvPr>
            <p:ph type="sldNum" sz="quarter" idx="12"/>
          </p:nvPr>
        </p:nvSpPr>
        <p:spPr>
          <a:noFill/>
        </p:spPr>
        <p:txBody>
          <a:bodyPr/>
          <a:lstStyle/>
          <a:p>
            <a:fld id="{08CD3163-E6A0-481E-8C94-A60079F99885}" type="slidenum">
              <a:rPr lang="en-GB" smtClean="0">
                <a:latin typeface="Arial" charset="0"/>
              </a:rPr>
              <a:pPr/>
              <a:t>15</a:t>
            </a:fld>
            <a:endParaRPr lang="en-GB"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p:cNvSpPr>
            <a:spLocks noGrp="1"/>
          </p:cNvSpPr>
          <p:nvPr>
            <p:ph type="title"/>
          </p:nvPr>
        </p:nvSpPr>
        <p:spPr>
          <a:xfrm>
            <a:off x="457200" y="307975"/>
            <a:ext cx="7848600" cy="889000"/>
          </a:xfrm>
        </p:spPr>
        <p:txBody>
          <a:bodyPr/>
          <a:lstStyle/>
          <a:p>
            <a:r>
              <a:rPr lang="fi-FI" smtClean="0">
                <a:solidFill>
                  <a:schemeClr val="tx2"/>
                </a:solidFill>
              </a:rPr>
              <a:t>Työohjelman keskeisiä lauseita</a:t>
            </a:r>
          </a:p>
        </p:txBody>
      </p:sp>
      <p:sp>
        <p:nvSpPr>
          <p:cNvPr id="3" name="Sisällön paikkamerkki 2"/>
          <p:cNvSpPr>
            <a:spLocks noGrp="1"/>
          </p:cNvSpPr>
          <p:nvPr>
            <p:ph idx="1"/>
          </p:nvPr>
        </p:nvSpPr>
        <p:spPr>
          <a:xfrm>
            <a:off x="457200" y="908050"/>
            <a:ext cx="7848600" cy="4284663"/>
          </a:xfrm>
        </p:spPr>
        <p:txBody>
          <a:bodyPr/>
          <a:lstStyle/>
          <a:p>
            <a:pPr marL="179356" indent="-179356">
              <a:defRPr/>
            </a:pPr>
            <a:r>
              <a:rPr lang="fi-FI" sz="1600" dirty="0" smtClean="0"/>
              <a:t>A </a:t>
            </a:r>
            <a:r>
              <a:rPr lang="fi-FI" sz="1600" dirty="0" err="1" smtClean="0"/>
              <a:t>strong</a:t>
            </a:r>
            <a:r>
              <a:rPr lang="fi-FI" sz="1600" dirty="0" smtClean="0"/>
              <a:t> </a:t>
            </a:r>
            <a:r>
              <a:rPr lang="fi-FI" sz="1600" dirty="0" err="1" smtClean="0"/>
              <a:t>commitment</a:t>
            </a:r>
            <a:r>
              <a:rPr lang="fi-FI" sz="1600" dirty="0" smtClean="0"/>
              <a:t> and </a:t>
            </a:r>
            <a:r>
              <a:rPr lang="fi-FI" sz="1600" dirty="0" err="1" smtClean="0"/>
              <a:t>active</a:t>
            </a:r>
            <a:r>
              <a:rPr lang="fi-FI" sz="1600" dirty="0" smtClean="0"/>
              <a:t> </a:t>
            </a:r>
            <a:r>
              <a:rPr lang="fi-FI" sz="1600" dirty="0" err="1" smtClean="0"/>
              <a:t>involvment</a:t>
            </a:r>
            <a:r>
              <a:rPr lang="fi-FI" sz="1600" dirty="0" smtClean="0"/>
              <a:t> of </a:t>
            </a:r>
            <a:r>
              <a:rPr lang="fi-FI" sz="1600" dirty="0" err="1" smtClean="0"/>
              <a:t>SMEs</a:t>
            </a:r>
            <a:r>
              <a:rPr lang="fi-FI" sz="1600" dirty="0" smtClean="0"/>
              <a:t> </a:t>
            </a:r>
            <a:r>
              <a:rPr lang="fi-FI" sz="1600" dirty="0" err="1" smtClean="0"/>
              <a:t>will</a:t>
            </a:r>
            <a:r>
              <a:rPr lang="fi-FI" sz="1600" dirty="0" smtClean="0"/>
              <a:t> </a:t>
            </a:r>
            <a:r>
              <a:rPr lang="fi-FI" sz="1600" dirty="0" err="1" smtClean="0"/>
              <a:t>ensure</a:t>
            </a:r>
            <a:r>
              <a:rPr lang="fi-FI" sz="1600" dirty="0" smtClean="0"/>
              <a:t> the </a:t>
            </a:r>
            <a:r>
              <a:rPr lang="fi-FI" sz="1600" dirty="0" err="1" smtClean="0"/>
              <a:t>project</a:t>
            </a:r>
            <a:r>
              <a:rPr lang="fi-FI" sz="1600" dirty="0" smtClean="0"/>
              <a:t> </a:t>
            </a:r>
            <a:r>
              <a:rPr lang="fi-FI" sz="1600" dirty="0" err="1" smtClean="0"/>
              <a:t>meets</a:t>
            </a:r>
            <a:r>
              <a:rPr lang="fi-FI" sz="1600" dirty="0" smtClean="0"/>
              <a:t> </a:t>
            </a:r>
            <a:r>
              <a:rPr lang="fi-FI" sz="1600" dirty="0" err="1" smtClean="0"/>
              <a:t>its</a:t>
            </a:r>
            <a:r>
              <a:rPr lang="fi-FI" sz="1600" dirty="0" smtClean="0"/>
              <a:t> </a:t>
            </a:r>
            <a:r>
              <a:rPr lang="fi-FI" sz="1600" dirty="0" err="1" smtClean="0"/>
              <a:t>objectives</a:t>
            </a:r>
            <a:r>
              <a:rPr lang="fi-FI" sz="1600" dirty="0" smtClean="0">
                <a:solidFill>
                  <a:schemeClr val="accent5"/>
                </a:solidFill>
              </a:rPr>
              <a:t>. </a:t>
            </a:r>
            <a:r>
              <a:rPr lang="fi-FI" sz="1600" dirty="0" err="1" smtClean="0">
                <a:solidFill>
                  <a:schemeClr val="accent5"/>
                </a:solidFill>
              </a:rPr>
              <a:t>Evaluators</a:t>
            </a:r>
            <a:r>
              <a:rPr lang="fi-FI" sz="1600" dirty="0" smtClean="0">
                <a:solidFill>
                  <a:schemeClr val="accent5"/>
                </a:solidFill>
              </a:rPr>
              <a:t> </a:t>
            </a:r>
            <a:r>
              <a:rPr lang="fi-FI" sz="1600" dirty="0" err="1" smtClean="0">
                <a:solidFill>
                  <a:schemeClr val="accent5"/>
                </a:solidFill>
              </a:rPr>
              <a:t>will</a:t>
            </a:r>
            <a:r>
              <a:rPr lang="fi-FI" sz="1600" dirty="0" smtClean="0">
                <a:solidFill>
                  <a:schemeClr val="accent5"/>
                </a:solidFill>
              </a:rPr>
              <a:t> </a:t>
            </a:r>
            <a:r>
              <a:rPr lang="fi-FI" sz="1600" dirty="0" err="1" smtClean="0">
                <a:solidFill>
                  <a:schemeClr val="accent5"/>
                </a:solidFill>
              </a:rPr>
              <a:t>be</a:t>
            </a:r>
            <a:r>
              <a:rPr lang="fi-FI" sz="1600" dirty="0" smtClean="0">
                <a:solidFill>
                  <a:schemeClr val="accent5"/>
                </a:solidFill>
              </a:rPr>
              <a:t> </a:t>
            </a:r>
            <a:r>
              <a:rPr lang="fi-FI" sz="1600" dirty="0" err="1" smtClean="0">
                <a:solidFill>
                  <a:schemeClr val="accent5"/>
                </a:solidFill>
              </a:rPr>
              <a:t>instructed</a:t>
            </a:r>
            <a:r>
              <a:rPr lang="fi-FI" sz="1600" dirty="0" smtClean="0">
                <a:solidFill>
                  <a:schemeClr val="accent5"/>
                </a:solidFill>
              </a:rPr>
              <a:t> to ”</a:t>
            </a:r>
            <a:r>
              <a:rPr lang="fi-FI" sz="1600" dirty="0" err="1" smtClean="0">
                <a:solidFill>
                  <a:schemeClr val="accent5"/>
                </a:solidFill>
              </a:rPr>
              <a:t>test</a:t>
            </a:r>
            <a:r>
              <a:rPr lang="fi-FI" sz="1600" dirty="0" smtClean="0">
                <a:solidFill>
                  <a:schemeClr val="accent5"/>
                </a:solidFill>
              </a:rPr>
              <a:t>” the SME </a:t>
            </a:r>
            <a:r>
              <a:rPr lang="fi-FI" sz="1600" dirty="0" err="1" smtClean="0">
                <a:solidFill>
                  <a:schemeClr val="accent5"/>
                </a:solidFill>
              </a:rPr>
              <a:t>needs</a:t>
            </a:r>
            <a:r>
              <a:rPr lang="fi-FI" sz="1600" dirty="0" smtClean="0">
                <a:solidFill>
                  <a:schemeClr val="accent5"/>
                </a:solidFill>
              </a:rPr>
              <a:t> </a:t>
            </a:r>
            <a:r>
              <a:rPr lang="en-GB" sz="1600" dirty="0" smtClean="0">
                <a:solidFill>
                  <a:schemeClr val="accent5"/>
                </a:solidFill>
              </a:rPr>
              <a:t>of the project... </a:t>
            </a:r>
            <a:r>
              <a:rPr lang="en-GB" sz="1600" dirty="0" smtClean="0"/>
              <a:t>provide strong guarantees that the research and innovation ambitions of the SMEs and the RTD-performers will be reconciled from the outset.</a:t>
            </a:r>
            <a:endParaRPr lang="fi-FI" sz="1600" dirty="0" smtClean="0"/>
          </a:p>
          <a:p>
            <a:pPr marL="179356" indent="-179356">
              <a:defRPr/>
            </a:pPr>
            <a:r>
              <a:rPr lang="en-GB" sz="1600" dirty="0" smtClean="0"/>
              <a:t> It should also be highlighted that </a:t>
            </a:r>
            <a:r>
              <a:rPr lang="en-GB" sz="1600" dirty="0" smtClean="0">
                <a:solidFill>
                  <a:schemeClr val="accent5"/>
                </a:solidFill>
              </a:rPr>
              <a:t>each project must include a convincing business case</a:t>
            </a:r>
            <a:r>
              <a:rPr lang="en-GB" sz="1600" dirty="0" smtClean="0"/>
              <a:t> on how investment in the research or demonstration will lead to a clear benefit for the SMEs. </a:t>
            </a:r>
          </a:p>
          <a:p>
            <a:pPr marL="179356" indent="-179356">
              <a:defRPr/>
            </a:pPr>
            <a:r>
              <a:rPr lang="en-GB" sz="1600" dirty="0" smtClean="0"/>
              <a:t>SMEs are provided with the necessary funds to buy research from RTD providers (universities, research centres, etc.) .This is done by subcontracting against market conditions in a customer/seller-relationship laid down in the so called ‘transaction’.</a:t>
            </a:r>
            <a:r>
              <a:rPr lang="fi-FI" sz="1600" dirty="0" smtClean="0"/>
              <a:t> </a:t>
            </a:r>
            <a:r>
              <a:rPr lang="en-GB" sz="1600" dirty="0" smtClean="0">
                <a:solidFill>
                  <a:schemeClr val="accent5"/>
                </a:solidFill>
              </a:rPr>
              <a:t>The SMEs remain at all times responsible for the outcome/results of the project. </a:t>
            </a:r>
          </a:p>
          <a:p>
            <a:pPr marL="179356" indent="-179356">
              <a:defRPr/>
            </a:pPr>
            <a:r>
              <a:rPr lang="en-GB" sz="1600" dirty="0" smtClean="0"/>
              <a:t>The expected outcome should be innovative including new or improved products, processes or services with a </a:t>
            </a:r>
            <a:r>
              <a:rPr lang="en-GB" sz="1600" dirty="0" smtClean="0">
                <a:solidFill>
                  <a:srgbClr val="C00000"/>
                </a:solidFill>
              </a:rPr>
              <a:t>distinct market potential. </a:t>
            </a:r>
            <a:r>
              <a:rPr lang="en-GB" sz="1600" dirty="0" smtClean="0"/>
              <a:t>Project proposals: should include a comprehensive business case and demonstrate a </a:t>
            </a:r>
            <a:r>
              <a:rPr lang="en-GB" sz="1600" dirty="0" smtClean="0">
                <a:solidFill>
                  <a:srgbClr val="C00000"/>
                </a:solidFill>
              </a:rPr>
              <a:t>clear economic impact for the SME participants</a:t>
            </a:r>
            <a:r>
              <a:rPr lang="en-GB" sz="1600" dirty="0" smtClean="0"/>
              <a:t>, improving their competitiveness by creating new or expanding existing markets. Collaboration and networking at EU level should enhance their access to markets and customers.</a:t>
            </a:r>
            <a:endParaRPr lang="fi-FI" sz="1600" dirty="0" smtClean="0"/>
          </a:p>
          <a:p>
            <a:pPr marL="179356" indent="-179356">
              <a:defRPr/>
            </a:pPr>
            <a:r>
              <a:rPr lang="en-GB" sz="1600" i="1" dirty="0" smtClean="0"/>
              <a:t> </a:t>
            </a:r>
            <a:r>
              <a:rPr lang="en-GB" sz="1600" dirty="0" smtClean="0"/>
              <a:t> The expected </a:t>
            </a:r>
            <a:r>
              <a:rPr lang="en-GB" sz="1600" dirty="0" smtClean="0">
                <a:solidFill>
                  <a:srgbClr val="C00000"/>
                </a:solidFill>
              </a:rPr>
              <a:t>impact should be clearly described both at qualitative and quantitative level, providing where possible an indication of the economic impact, e.g. on turnover, employment, target markets and market improvements </a:t>
            </a:r>
            <a:r>
              <a:rPr lang="en-GB" sz="1600" dirty="0" smtClean="0"/>
              <a:t>as well as expected patent applications or licence agreements.</a:t>
            </a:r>
            <a:endParaRPr lang="fi-FI" sz="1600" dirty="0" smtClean="0"/>
          </a:p>
          <a:p>
            <a:pPr marL="179356" indent="-179356">
              <a:defRPr/>
            </a:pPr>
            <a:endParaRPr lang="en-GB" sz="1600" dirty="0" smtClean="0">
              <a:solidFill>
                <a:schemeClr val="accent5"/>
              </a:solidFill>
            </a:endParaRPr>
          </a:p>
          <a:p>
            <a:pPr marL="179356" indent="-179356">
              <a:defRPr/>
            </a:pPr>
            <a:endParaRPr lang="en-GB" sz="1600" dirty="0" smtClean="0"/>
          </a:p>
          <a:p>
            <a:pPr marL="179356" indent="-179356">
              <a:defRPr/>
            </a:pPr>
            <a:endParaRPr lang="fi-FI" sz="1600" dirty="0"/>
          </a:p>
        </p:txBody>
      </p:sp>
      <p:sp>
        <p:nvSpPr>
          <p:cNvPr id="4" name="Dian numeron paikkamerkki 3"/>
          <p:cNvSpPr>
            <a:spLocks noGrp="1"/>
          </p:cNvSpPr>
          <p:nvPr>
            <p:ph type="sldNum" sz="quarter" idx="12"/>
          </p:nvPr>
        </p:nvSpPr>
        <p:spPr>
          <a:xfrm>
            <a:off x="134938" y="6538913"/>
            <a:ext cx="428480" cy="319087"/>
          </a:xfrm>
        </p:spPr>
        <p:txBody>
          <a:bodyPr/>
          <a:lstStyle/>
          <a:p>
            <a:pPr>
              <a:defRPr/>
            </a:pPr>
            <a:fld id="{EC01DE99-4857-4899-AD9C-152C87A5EEE2}" type="slidenum">
              <a:rPr lang="en-GB" sz="1100" smtClean="0"/>
              <a:pPr>
                <a:defRPr/>
              </a:pPr>
              <a:t>16</a:t>
            </a:fld>
            <a:endParaRPr lang="en-GB"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tsikko 1"/>
          <p:cNvSpPr>
            <a:spLocks noGrp="1"/>
          </p:cNvSpPr>
          <p:nvPr>
            <p:ph type="title"/>
          </p:nvPr>
        </p:nvSpPr>
        <p:spPr/>
        <p:txBody>
          <a:bodyPr/>
          <a:lstStyle/>
          <a:p>
            <a:endParaRPr lang="fi-FI" smtClean="0"/>
          </a:p>
        </p:txBody>
      </p:sp>
      <p:pic>
        <p:nvPicPr>
          <p:cNvPr id="69635" name="Picture 2"/>
          <p:cNvPicPr>
            <a:picLocks noGrp="1" noChangeAspect="1" noChangeArrowheads="1"/>
          </p:cNvPicPr>
          <p:nvPr>
            <p:ph idx="1"/>
          </p:nvPr>
        </p:nvPicPr>
        <p:blipFill>
          <a:blip r:embed="rId2" cstate="print"/>
          <a:srcRect/>
          <a:stretch>
            <a:fillRect/>
          </a:stretch>
        </p:blipFill>
        <p:spPr>
          <a:xfrm>
            <a:off x="-900113" y="0"/>
            <a:ext cx="10972801" cy="6858000"/>
          </a:xfrm>
          <a:noFill/>
        </p:spPr>
      </p:pic>
      <p:sp>
        <p:nvSpPr>
          <p:cNvPr id="5" name="Alanuoli 4"/>
          <p:cNvSpPr/>
          <p:nvPr/>
        </p:nvSpPr>
        <p:spPr>
          <a:xfrm rot="2084067">
            <a:off x="8291513" y="2554288"/>
            <a:ext cx="576262" cy="1152525"/>
          </a:xfrm>
          <a:prstGeom prst="down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6" name="Dian numeron paikkamerkki 5"/>
          <p:cNvSpPr>
            <a:spLocks noGrp="1"/>
          </p:cNvSpPr>
          <p:nvPr>
            <p:ph type="sldNum" sz="quarter" idx="12"/>
          </p:nvPr>
        </p:nvSpPr>
        <p:spPr/>
        <p:txBody>
          <a:bodyPr/>
          <a:lstStyle/>
          <a:p>
            <a:pPr>
              <a:defRPr/>
            </a:pPr>
            <a:fld id="{0ED201F1-1E17-4850-A856-93E2D0A3851D}"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tsikko 1"/>
          <p:cNvSpPr>
            <a:spLocks noGrp="1"/>
          </p:cNvSpPr>
          <p:nvPr>
            <p:ph type="ctrTitle"/>
          </p:nvPr>
        </p:nvSpPr>
        <p:spPr>
          <a:xfrm>
            <a:off x="2143125" y="2130425"/>
            <a:ext cx="6219825" cy="792163"/>
          </a:xfrm>
        </p:spPr>
        <p:txBody>
          <a:bodyPr/>
          <a:lstStyle/>
          <a:p>
            <a:r>
              <a:rPr lang="fi-FI" sz="4000" b="1" smtClean="0"/>
              <a:t>Tilastotietoja Research for SMEs-hauista </a:t>
            </a:r>
            <a:br>
              <a:rPr lang="fi-FI" sz="4000" b="1" smtClean="0"/>
            </a:br>
            <a:endParaRPr lang="fi-FI" sz="4000" b="1" smtClean="0"/>
          </a:p>
        </p:txBody>
      </p:sp>
      <p:sp>
        <p:nvSpPr>
          <p:cNvPr id="70659" name="Tekstin paikkamerkki 3"/>
          <p:cNvSpPr>
            <a:spLocks noGrp="1"/>
          </p:cNvSpPr>
          <p:nvPr>
            <p:ph type="body" sz="quarter" idx="15"/>
          </p:nvPr>
        </p:nvSpPr>
        <p:spPr>
          <a:xfrm rot="16200000">
            <a:off x="7743826" y="5314950"/>
            <a:ext cx="1763712" cy="179387"/>
          </a:xfrm>
        </p:spPr>
        <p:txBody>
          <a:bodyPr/>
          <a:lstStyle/>
          <a:p>
            <a:endParaRPr lang="fi-FI" smtClean="0"/>
          </a:p>
        </p:txBody>
      </p:sp>
      <p:sp>
        <p:nvSpPr>
          <p:cNvPr id="4" name="Dian numeron paikkamerkki 3"/>
          <p:cNvSpPr>
            <a:spLocks noGrp="1"/>
          </p:cNvSpPr>
          <p:nvPr>
            <p:ph type="sldNum" sz="quarter" idx="18"/>
          </p:nvPr>
        </p:nvSpPr>
        <p:spPr/>
        <p:txBody>
          <a:bodyPr/>
          <a:lstStyle/>
          <a:p>
            <a:pPr>
              <a:defRPr/>
            </a:pPr>
            <a:fld id="{EEE3A33A-162D-41CB-B2D2-2C35581BF4DC}" type="slidenum">
              <a:rPr lang="fi-FI" smtClean="0"/>
              <a:pPr>
                <a:defRPr/>
              </a:pPr>
              <a:t>18</a:t>
            </a:fld>
            <a:endParaRPr lang="fi-FI"/>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idx="1"/>
          </p:nvPr>
        </p:nvGraphicFramePr>
        <p:xfrm>
          <a:off x="0" y="0"/>
          <a:ext cx="9144000" cy="5472608"/>
        </p:xfrm>
        <a:graphic>
          <a:graphicData uri="http://schemas.openxmlformats.org/drawingml/2006/table">
            <a:tbl>
              <a:tblPr firstRow="1" bandRow="1">
                <a:tableStyleId>{21E4AEA4-8DFA-4A89-87EB-49C32662AFE0}</a:tableStyleId>
              </a:tblPr>
              <a:tblGrid>
                <a:gridCol w="1468669"/>
                <a:gridCol w="491346"/>
                <a:gridCol w="800541"/>
                <a:gridCol w="688476"/>
                <a:gridCol w="707331"/>
                <a:gridCol w="831273"/>
                <a:gridCol w="964641"/>
                <a:gridCol w="697905"/>
                <a:gridCol w="831273"/>
                <a:gridCol w="1054596"/>
                <a:gridCol w="607949"/>
              </a:tblGrid>
              <a:tr h="744741">
                <a:tc>
                  <a:txBody>
                    <a:bodyPr/>
                    <a:lstStyle/>
                    <a:p>
                      <a:pPr algn="l" fontAlgn="b"/>
                      <a:endParaRPr lang="fi-FI" sz="1800" b="0" i="0" u="none" strike="noStrike" dirty="0">
                        <a:solidFill>
                          <a:srgbClr val="000000"/>
                        </a:solidFill>
                        <a:latin typeface="Calibri"/>
                      </a:endParaRPr>
                    </a:p>
                  </a:txBody>
                  <a:tcPr marL="9525" marR="9525" marT="9525" marB="0" anchor="b"/>
                </a:tc>
                <a:tc>
                  <a:txBody>
                    <a:bodyPr/>
                    <a:lstStyle/>
                    <a:p>
                      <a:pPr algn="ctr" fontAlgn="b"/>
                      <a:endParaRPr lang="fi-FI" sz="1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err="1" smtClean="0"/>
                        <a:t>Hake-muksia</a:t>
                      </a:r>
                      <a:endParaRPr lang="fi-FI" sz="1400" b="0" i="0" u="none" strike="noStrike" dirty="0">
                        <a:solidFill>
                          <a:srgbClr val="000000"/>
                        </a:solidFill>
                        <a:latin typeface="Calibri"/>
                      </a:endParaRPr>
                    </a:p>
                  </a:txBody>
                  <a:tcPr marL="9525" marR="9525" marT="9525" marB="0" anchor="b"/>
                </a:tc>
                <a:tc>
                  <a:txBody>
                    <a:bodyPr/>
                    <a:lstStyle/>
                    <a:p>
                      <a:pPr algn="ctr" fontAlgn="b"/>
                      <a:r>
                        <a:rPr lang="fi-FI" sz="1400" u="none" strike="noStrike" dirty="0" smtClean="0"/>
                        <a:t>2.  </a:t>
                      </a:r>
                    </a:p>
                    <a:p>
                      <a:pPr algn="ctr" fontAlgn="b"/>
                      <a:r>
                        <a:rPr lang="fi-FI" sz="1400" u="none" strike="noStrike" dirty="0" smtClean="0"/>
                        <a:t>kierros</a:t>
                      </a:r>
                      <a:endParaRPr lang="fi-FI" sz="1400" b="0" i="0" u="none" strike="noStrike" dirty="0">
                        <a:solidFill>
                          <a:srgbClr val="000000"/>
                        </a:solidFill>
                        <a:latin typeface="Calibri"/>
                      </a:endParaRPr>
                    </a:p>
                  </a:txBody>
                  <a:tcPr marL="9525" marR="9525" marT="9525" marB="0" anchor="b"/>
                </a:tc>
                <a:tc>
                  <a:txBody>
                    <a:bodyPr/>
                    <a:lstStyle/>
                    <a:p>
                      <a:pPr algn="ctr" fontAlgn="b"/>
                      <a:r>
                        <a:rPr lang="fi-FI" sz="1400" u="none" strike="noStrike" dirty="0" err="1" smtClean="0"/>
                        <a:t>Rahoi-tettuja</a:t>
                      </a:r>
                      <a:endParaRPr lang="fi-FI" sz="1400" b="0" i="0" u="none" strike="noStrike" dirty="0">
                        <a:solidFill>
                          <a:srgbClr val="000000"/>
                        </a:solidFill>
                        <a:latin typeface="Calibri"/>
                      </a:endParaRPr>
                    </a:p>
                  </a:txBody>
                  <a:tcPr marL="9525" marR="9525" marT="9525" marB="0" anchor="b"/>
                </a:tc>
                <a:tc>
                  <a:txBody>
                    <a:bodyPr/>
                    <a:lstStyle/>
                    <a:p>
                      <a:pPr algn="ctr" fontAlgn="b"/>
                      <a:r>
                        <a:rPr lang="fi-FI" sz="1400" u="none" strike="noStrike"/>
                        <a:t>Success rate</a:t>
                      </a:r>
                      <a:endParaRPr lang="fi-FI" sz="1400" b="0" i="0" u="none" strike="noStrike">
                        <a:solidFill>
                          <a:srgbClr val="000000"/>
                        </a:solidFill>
                        <a:latin typeface="Calibri"/>
                      </a:endParaRPr>
                    </a:p>
                  </a:txBody>
                  <a:tcPr marL="9525" marR="9525" marT="9525" marB="0" anchor="b"/>
                </a:tc>
                <a:tc>
                  <a:txBody>
                    <a:bodyPr/>
                    <a:lstStyle/>
                    <a:p>
                      <a:pPr algn="ctr" fontAlgn="b"/>
                      <a:r>
                        <a:rPr lang="fi-FI" sz="1400" u="none" strike="noStrike" dirty="0" smtClean="0">
                          <a:effectLst>
                            <a:outerShdw blurRad="38100" dist="38100" dir="2700000" algn="tl">
                              <a:srgbClr val="000000">
                                <a:alpha val="43137"/>
                              </a:srgbClr>
                            </a:outerShdw>
                          </a:effectLst>
                        </a:rPr>
                        <a:t>FI-</a:t>
                      </a:r>
                    </a:p>
                    <a:p>
                      <a:pPr algn="ctr" fontAlgn="b"/>
                      <a:r>
                        <a:rPr lang="fi-FI" sz="1400" u="none" strike="noStrike" dirty="0" smtClean="0">
                          <a:effectLst>
                            <a:outerShdw blurRad="38100" dist="38100" dir="2700000" algn="tl">
                              <a:srgbClr val="000000">
                                <a:alpha val="43137"/>
                              </a:srgbClr>
                            </a:outerShdw>
                          </a:effectLst>
                        </a:rPr>
                        <a:t>hakijoita</a:t>
                      </a:r>
                      <a:endParaRPr lang="fi-FI" sz="14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a:effectLst>
                            <a:outerShdw blurRad="38100" dist="38100" dir="2700000" algn="tl">
                              <a:srgbClr val="000000">
                                <a:alpha val="43137"/>
                              </a:srgbClr>
                            </a:outerShdw>
                          </a:effectLst>
                        </a:rPr>
                        <a:t>2. kierros</a:t>
                      </a:r>
                      <a:endParaRPr lang="fi-FI" sz="14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a:effectLst>
                            <a:outerShdw blurRad="38100" dist="38100" dir="2700000" algn="tl">
                              <a:srgbClr val="000000">
                                <a:alpha val="43137"/>
                              </a:srgbClr>
                            </a:outerShdw>
                          </a:effectLst>
                        </a:rPr>
                        <a:t>FI </a:t>
                      </a:r>
                      <a:r>
                        <a:rPr lang="fi-FI" sz="1400" u="none" strike="noStrike" dirty="0" err="1" smtClean="0">
                          <a:effectLst>
                            <a:outerShdw blurRad="38100" dist="38100" dir="2700000" algn="tl">
                              <a:srgbClr val="000000">
                                <a:alpha val="43137"/>
                              </a:srgbClr>
                            </a:outerShdw>
                          </a:effectLst>
                        </a:rPr>
                        <a:t>rahoi-tettuja</a:t>
                      </a:r>
                      <a:endParaRPr lang="fi-FI" sz="14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err="1">
                          <a:effectLst>
                            <a:outerShdw blurRad="38100" dist="38100" dir="2700000" algn="tl">
                              <a:srgbClr val="000000">
                                <a:alpha val="43137"/>
                              </a:srgbClr>
                            </a:outerShdw>
                          </a:effectLst>
                        </a:rPr>
                        <a:t>Success</a:t>
                      </a:r>
                      <a:r>
                        <a:rPr lang="fi-FI" sz="1400" u="none" strike="noStrike" dirty="0">
                          <a:effectLst>
                            <a:outerShdw blurRad="38100" dist="38100" dir="2700000" algn="tl">
                              <a:srgbClr val="000000">
                                <a:alpha val="43137"/>
                              </a:srgbClr>
                            </a:outerShdw>
                          </a:effectLst>
                        </a:rPr>
                        <a:t> </a:t>
                      </a:r>
                      <a:r>
                        <a:rPr lang="fi-FI" sz="1400" u="none" strike="noStrike" dirty="0" err="1">
                          <a:effectLst>
                            <a:outerShdw blurRad="38100" dist="38100" dir="2700000" algn="tl">
                              <a:srgbClr val="000000">
                                <a:alpha val="43137"/>
                              </a:srgbClr>
                            </a:outerShdw>
                          </a:effectLst>
                        </a:rPr>
                        <a:t>rate</a:t>
                      </a:r>
                      <a:endParaRPr lang="fi-FI" sz="14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err="1"/>
                        <a:t>koord</a:t>
                      </a:r>
                      <a:endParaRPr lang="fi-FI" sz="1400" b="0" i="0" u="none" strike="noStrike" dirty="0">
                        <a:solidFill>
                          <a:srgbClr val="000000"/>
                        </a:solidFill>
                        <a:latin typeface="Calibri"/>
                      </a:endParaRPr>
                    </a:p>
                  </a:txBody>
                  <a:tcPr marL="9525" marR="9525" marT="9525" marB="0" anchor="b"/>
                </a:tc>
              </a:tr>
              <a:tr h="800283">
                <a:tc>
                  <a:txBody>
                    <a:bodyPr/>
                    <a:lstStyle/>
                    <a:p>
                      <a:pPr algn="l" fontAlgn="b"/>
                      <a:r>
                        <a:rPr lang="fi-FI" sz="1600" b="1" u="none" strike="noStrike" dirty="0" err="1">
                          <a:effectLst>
                            <a:outerShdw blurRad="38100" dist="38100" dir="2700000" algn="tl">
                              <a:srgbClr val="000000">
                                <a:alpha val="43137"/>
                              </a:srgbClr>
                            </a:outerShdw>
                          </a:effectLst>
                        </a:rPr>
                        <a:t>Research</a:t>
                      </a:r>
                      <a:r>
                        <a:rPr lang="fi-FI" sz="1600" b="1" u="none" strike="noStrike" dirty="0">
                          <a:effectLst>
                            <a:outerShdw blurRad="38100" dist="38100" dir="2700000" algn="tl">
                              <a:srgbClr val="000000">
                                <a:alpha val="43137"/>
                              </a:srgbClr>
                            </a:outerShdw>
                          </a:effectLst>
                        </a:rPr>
                        <a:t> for </a:t>
                      </a:r>
                      <a:r>
                        <a:rPr lang="fi-FI" sz="1600" b="1" u="none" strike="noStrike" dirty="0" err="1">
                          <a:effectLst>
                            <a:outerShdw blurRad="38100" dist="38100" dir="2700000" algn="tl">
                              <a:srgbClr val="000000">
                                <a:alpha val="43137"/>
                              </a:srgbClr>
                            </a:outerShdw>
                          </a:effectLst>
                        </a:rPr>
                        <a:t>SMEs</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b="1" u="none" strike="noStrike">
                          <a:effectLst>
                            <a:outerShdw blurRad="38100" dist="38100" dir="2700000" algn="tl">
                              <a:srgbClr val="000000">
                                <a:alpha val="43137"/>
                              </a:srgbClr>
                            </a:outerShdw>
                          </a:effectLst>
                        </a:rPr>
                        <a:t>2007</a:t>
                      </a:r>
                      <a:endParaRPr lang="fi-FI" sz="1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u="none" strike="noStrike" dirty="0"/>
                        <a:t>663</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smtClean="0"/>
                        <a:t>-</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98</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800" b="1" u="none" strike="noStrike" dirty="0">
                          <a:solidFill>
                            <a:schemeClr val="tx1">
                              <a:lumMod val="60000"/>
                              <a:lumOff val="40000"/>
                            </a:schemeClr>
                          </a:solidFill>
                          <a:effectLst>
                            <a:outerShdw blurRad="38100" dist="38100" dir="2700000" algn="tl">
                              <a:srgbClr val="000000">
                                <a:alpha val="43137"/>
                              </a:srgbClr>
                            </a:outerShdw>
                          </a:effectLst>
                        </a:rPr>
                        <a:t>14,8 %</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65</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smtClean="0">
                          <a:effectLst>
                            <a:outerShdw blurRad="38100" dist="38100" dir="2700000" algn="tl">
                              <a:srgbClr val="000000">
                                <a:alpha val="43137"/>
                              </a:srgbClr>
                            </a:outerShdw>
                          </a:effectLst>
                        </a:rPr>
                        <a:t>-</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12</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u="none" strike="noStrike" dirty="0">
                          <a:effectLst>
                            <a:outerShdw blurRad="38100" dist="38100" dir="2700000" algn="tl">
                              <a:srgbClr val="000000">
                                <a:alpha val="43137"/>
                              </a:srgbClr>
                            </a:outerShdw>
                          </a:effectLst>
                        </a:rPr>
                        <a:t>18,5 %</a:t>
                      </a:r>
                      <a:endParaRPr lang="fi-FI"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smtClean="0"/>
                        <a:t>1</a:t>
                      </a:r>
                      <a:endParaRPr lang="fi-FI" sz="1400" b="0" i="0" u="none" strike="noStrike" dirty="0">
                        <a:solidFill>
                          <a:srgbClr val="000000"/>
                        </a:solidFill>
                        <a:latin typeface="Calibri"/>
                      </a:endParaRPr>
                    </a:p>
                  </a:txBody>
                  <a:tcPr marL="9525" marR="9525" marT="9525" marB="0" anchor="b"/>
                </a:tc>
              </a:tr>
              <a:tr h="610735">
                <a:tc>
                  <a:txBody>
                    <a:bodyPr/>
                    <a:lstStyle/>
                    <a:p>
                      <a:pPr algn="l" fontAlgn="b"/>
                      <a:endParaRPr lang="fi-FI" sz="1600" b="1" i="0" u="none" strike="noStrike">
                        <a:solidFill>
                          <a:srgbClr val="000000"/>
                        </a:solidFill>
                        <a:latin typeface="Calibri"/>
                      </a:endParaRPr>
                    </a:p>
                  </a:txBody>
                  <a:tcPr marL="9525" marR="9525" marT="9525" marB="0" anchor="b"/>
                </a:tc>
                <a:tc>
                  <a:txBody>
                    <a:bodyPr/>
                    <a:lstStyle/>
                    <a:p>
                      <a:pPr algn="ctr" fontAlgn="b"/>
                      <a:r>
                        <a:rPr lang="fi-FI" sz="1400" b="1" u="none" strike="noStrike">
                          <a:effectLst>
                            <a:outerShdw blurRad="38100" dist="38100" dir="2700000" algn="tl">
                              <a:srgbClr val="000000">
                                <a:alpha val="43137"/>
                              </a:srgbClr>
                            </a:outerShdw>
                          </a:effectLst>
                        </a:rPr>
                        <a:t>2008</a:t>
                      </a:r>
                      <a:endParaRPr lang="fi-FI" sz="1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u="none" strike="noStrike"/>
                        <a:t>592</a:t>
                      </a:r>
                      <a:endParaRPr lang="fi-FI" sz="1600" b="0" i="0" u="none" strike="noStrike">
                        <a:solidFill>
                          <a:srgbClr val="000000"/>
                        </a:solidFill>
                        <a:latin typeface="Calibri"/>
                      </a:endParaRPr>
                    </a:p>
                  </a:txBody>
                  <a:tcPr marL="9525" marR="9525" marT="9525" marB="0" anchor="b"/>
                </a:tc>
                <a:tc>
                  <a:txBody>
                    <a:bodyPr/>
                    <a:lstStyle/>
                    <a:p>
                      <a:pPr algn="ctr" fontAlgn="b"/>
                      <a:r>
                        <a:rPr lang="fi-FI" sz="1600" u="none" strike="noStrike" dirty="0" smtClean="0"/>
                        <a:t>-</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99</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800" b="1" u="none" strike="noStrike" dirty="0">
                          <a:solidFill>
                            <a:schemeClr val="tx1">
                              <a:lumMod val="60000"/>
                              <a:lumOff val="40000"/>
                            </a:schemeClr>
                          </a:solidFill>
                          <a:effectLst>
                            <a:outerShdw blurRad="38100" dist="38100" dir="2700000" algn="tl">
                              <a:srgbClr val="000000">
                                <a:alpha val="43137"/>
                              </a:srgbClr>
                            </a:outerShdw>
                          </a:effectLst>
                        </a:rPr>
                        <a:t>16,7 %</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61</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smtClean="0">
                          <a:effectLst>
                            <a:outerShdw blurRad="38100" dist="38100" dir="2700000" algn="tl">
                              <a:srgbClr val="000000">
                                <a:alpha val="43137"/>
                              </a:srgbClr>
                            </a:outerShdw>
                          </a:effectLst>
                        </a:rPr>
                        <a:t>-</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11</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u="none" strike="noStrike" dirty="0">
                          <a:effectLst>
                            <a:outerShdw blurRad="38100" dist="38100" dir="2700000" algn="tl">
                              <a:srgbClr val="000000">
                                <a:alpha val="43137"/>
                              </a:srgbClr>
                            </a:outerShdw>
                          </a:effectLst>
                        </a:rPr>
                        <a:t>18,0 %</a:t>
                      </a:r>
                      <a:endParaRPr lang="fi-FI"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smtClean="0"/>
                        <a:t>1</a:t>
                      </a:r>
                      <a:endParaRPr lang="fi-FI" sz="1400" b="0" i="0" u="none" strike="noStrike" dirty="0">
                        <a:solidFill>
                          <a:srgbClr val="000000"/>
                        </a:solidFill>
                        <a:latin typeface="Calibri"/>
                      </a:endParaRPr>
                    </a:p>
                  </a:txBody>
                  <a:tcPr marL="9525" marR="9525" marT="9525" marB="0" anchor="b"/>
                </a:tc>
              </a:tr>
              <a:tr h="625747">
                <a:tc>
                  <a:txBody>
                    <a:bodyPr/>
                    <a:lstStyle/>
                    <a:p>
                      <a:pPr algn="l" fontAlgn="b"/>
                      <a:endParaRPr lang="fi-FI" sz="1600" b="1" i="0" u="none" strike="noStrike" dirty="0">
                        <a:solidFill>
                          <a:srgbClr val="000000"/>
                        </a:solidFill>
                        <a:latin typeface="Calibri"/>
                      </a:endParaRPr>
                    </a:p>
                  </a:txBody>
                  <a:tcPr marL="9525" marR="9525" marT="9525" marB="0" anchor="b"/>
                </a:tc>
                <a:tc>
                  <a:txBody>
                    <a:bodyPr/>
                    <a:lstStyle/>
                    <a:p>
                      <a:pPr algn="ctr" fontAlgn="b"/>
                      <a:r>
                        <a:rPr lang="fi-FI" sz="1400" b="1" u="none" strike="noStrike" dirty="0">
                          <a:effectLst>
                            <a:outerShdw blurRad="38100" dist="38100" dir="2700000" algn="tl">
                              <a:srgbClr val="000000">
                                <a:alpha val="43137"/>
                              </a:srgbClr>
                            </a:outerShdw>
                          </a:effectLst>
                        </a:rPr>
                        <a:t>2009</a:t>
                      </a:r>
                      <a:endParaRPr lang="fi-FI"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u="none" strike="noStrike" dirty="0"/>
                        <a:t>660</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smtClean="0"/>
                        <a:t>-</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132</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800" b="1" u="none" strike="noStrike" dirty="0">
                          <a:solidFill>
                            <a:schemeClr val="tx1">
                              <a:lumMod val="60000"/>
                              <a:lumOff val="40000"/>
                            </a:schemeClr>
                          </a:solidFill>
                          <a:effectLst>
                            <a:outerShdw blurRad="38100" dist="38100" dir="2700000" algn="tl">
                              <a:srgbClr val="000000">
                                <a:alpha val="43137"/>
                              </a:srgbClr>
                            </a:outerShdw>
                          </a:effectLst>
                        </a:rPr>
                        <a:t>20,0 %</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75</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smtClean="0">
                          <a:effectLst>
                            <a:outerShdw blurRad="38100" dist="38100" dir="2700000" algn="tl">
                              <a:srgbClr val="000000">
                                <a:alpha val="43137"/>
                              </a:srgbClr>
                            </a:outerShdw>
                          </a:effectLst>
                        </a:rPr>
                        <a:t>-</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20</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u="none" strike="noStrike" dirty="0">
                          <a:effectLst>
                            <a:outerShdw blurRad="38100" dist="38100" dir="2700000" algn="tl">
                              <a:srgbClr val="000000">
                                <a:alpha val="43137"/>
                              </a:srgbClr>
                            </a:outerShdw>
                          </a:effectLst>
                        </a:rPr>
                        <a:t>26,7 %</a:t>
                      </a:r>
                      <a:endParaRPr lang="fi-FI"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smtClean="0"/>
                        <a:t>-</a:t>
                      </a:r>
                      <a:endParaRPr lang="fi-FI" sz="1400" b="0" i="0" u="none" strike="noStrike" dirty="0">
                        <a:solidFill>
                          <a:srgbClr val="000000"/>
                        </a:solidFill>
                        <a:latin typeface="Calibri"/>
                      </a:endParaRPr>
                    </a:p>
                  </a:txBody>
                  <a:tcPr marL="9525" marR="9525" marT="9525" marB="0" anchor="b"/>
                </a:tc>
              </a:tr>
              <a:tr h="486692">
                <a:tc>
                  <a:txBody>
                    <a:bodyPr/>
                    <a:lstStyle/>
                    <a:p>
                      <a:pPr algn="l" fontAlgn="b"/>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b="1" u="none" strike="noStrike" dirty="0" smtClean="0">
                          <a:effectLst>
                            <a:outerShdw blurRad="38100" dist="38100" dir="2700000" algn="tl">
                              <a:srgbClr val="000000">
                                <a:alpha val="43137"/>
                              </a:srgbClr>
                            </a:outerShdw>
                          </a:effectLst>
                        </a:rPr>
                        <a:t>2010</a:t>
                      </a:r>
                      <a:endParaRPr lang="fi-FI"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0" i="0" u="none" strike="noStrike" dirty="0" smtClean="0">
                          <a:solidFill>
                            <a:srgbClr val="000000"/>
                          </a:solidFill>
                          <a:latin typeface="Calibri"/>
                        </a:rPr>
                        <a:t>742</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smtClean="0"/>
                        <a:t>-</a:t>
                      </a:r>
                      <a:endParaRPr lang="fi-FI" sz="1600" b="0" i="0" u="none" strike="noStrike" dirty="0">
                        <a:solidFill>
                          <a:srgbClr val="000000"/>
                        </a:solidFill>
                        <a:latin typeface="Calibri"/>
                      </a:endParaRPr>
                    </a:p>
                  </a:txBody>
                  <a:tcPr marL="9525" marR="9525" marT="9525" marB="0" anchor="b"/>
                </a:tc>
                <a:tc>
                  <a:txBody>
                    <a:bodyPr/>
                    <a:lstStyle/>
                    <a:p>
                      <a:pPr algn="ctr"/>
                      <a:r>
                        <a:rPr lang="fi-FI" sz="1400" dirty="0" smtClean="0"/>
                        <a:t>111</a:t>
                      </a:r>
                      <a:endParaRPr lang="fi-FI" sz="1400" dirty="0"/>
                    </a:p>
                  </a:txBody>
                  <a:tcPr marL="9525" marR="9525" marT="9525" marB="0" anchor="b"/>
                </a:tc>
                <a:tc>
                  <a:txBody>
                    <a:bodyPr/>
                    <a:lstStyle/>
                    <a:p>
                      <a:pPr algn="ctr"/>
                      <a:r>
                        <a:rPr lang="fi-FI" sz="1800" b="1" dirty="0" smtClean="0">
                          <a:solidFill>
                            <a:schemeClr val="tx1">
                              <a:lumMod val="60000"/>
                              <a:lumOff val="40000"/>
                            </a:schemeClr>
                          </a:solidFill>
                          <a:effectLst>
                            <a:outerShdw blurRad="38100" dist="38100" dir="2700000" algn="tl">
                              <a:srgbClr val="000000">
                                <a:alpha val="43137"/>
                              </a:srgbClr>
                            </a:outerShdw>
                          </a:effectLst>
                        </a:rPr>
                        <a:t>15,0%</a:t>
                      </a:r>
                      <a:endParaRPr lang="fi-FI" sz="1800" b="1" dirty="0">
                        <a:solidFill>
                          <a:schemeClr val="tx1">
                            <a:lumMod val="60000"/>
                            <a:lumOff val="40000"/>
                          </a:schemeClr>
                        </a:solidFill>
                        <a:effectLst>
                          <a:outerShdw blurRad="38100" dist="38100" dir="2700000" algn="tl">
                            <a:srgbClr val="000000">
                              <a:alpha val="43137"/>
                            </a:srgbClr>
                          </a:outerShdw>
                        </a:effectLst>
                      </a:endParaRPr>
                    </a:p>
                  </a:txBody>
                  <a:tcPr marL="9525" marR="9525" marT="9525" marB="0" anchor="b"/>
                </a:tc>
                <a:tc>
                  <a:txBody>
                    <a:bodyPr/>
                    <a:lstStyle/>
                    <a:p>
                      <a:pPr algn="ctr"/>
                      <a:r>
                        <a:rPr lang="fi-FI" sz="1400" b="1" dirty="0" smtClean="0">
                          <a:effectLst>
                            <a:outerShdw blurRad="38100" dist="38100" dir="2700000" algn="tl">
                              <a:srgbClr val="000000">
                                <a:alpha val="43137"/>
                              </a:srgbClr>
                            </a:outerShdw>
                          </a:effectLst>
                        </a:rPr>
                        <a:t>93</a:t>
                      </a:r>
                      <a:endParaRPr lang="fi-FI" sz="1400" b="1" dirty="0">
                        <a:effectLst>
                          <a:outerShdw blurRad="38100" dist="38100" dir="2700000" algn="tl">
                            <a:srgbClr val="000000">
                              <a:alpha val="43137"/>
                            </a:srgbClr>
                          </a:outerShdw>
                        </a:effectLst>
                      </a:endParaRPr>
                    </a:p>
                  </a:txBody>
                  <a:tcPr marL="9525" marR="9525" marT="9525" marB="0" anchor="b"/>
                </a:tc>
                <a:tc>
                  <a:txBody>
                    <a:bodyPr/>
                    <a:lstStyle/>
                    <a:p>
                      <a:pPr algn="ctr"/>
                      <a:r>
                        <a:rPr lang="fi-FI" sz="1600" b="1" dirty="0" smtClean="0">
                          <a:effectLst>
                            <a:outerShdw blurRad="38100" dist="38100" dir="2700000" algn="tl">
                              <a:srgbClr val="000000">
                                <a:alpha val="43137"/>
                              </a:srgbClr>
                            </a:outerShdw>
                          </a:effectLst>
                        </a:rPr>
                        <a:t>-</a:t>
                      </a:r>
                      <a:endParaRPr lang="fi-FI" sz="1600" b="1" dirty="0">
                        <a:effectLst>
                          <a:outerShdw blurRad="38100" dist="38100" dir="2700000" algn="tl">
                            <a:srgbClr val="000000">
                              <a:alpha val="43137"/>
                            </a:srgbClr>
                          </a:outerShdw>
                        </a:effectLst>
                      </a:endParaRPr>
                    </a:p>
                  </a:txBody>
                  <a:tcPr marL="9525" marR="9525" marT="9525" marB="0" anchor="b"/>
                </a:tc>
                <a:tc>
                  <a:txBody>
                    <a:bodyPr/>
                    <a:lstStyle/>
                    <a:p>
                      <a:pPr algn="ctr"/>
                      <a:r>
                        <a:rPr lang="fi-FI" sz="1600" b="1" dirty="0" smtClean="0">
                          <a:effectLst>
                            <a:outerShdw blurRad="38100" dist="38100" dir="2700000" algn="tl">
                              <a:srgbClr val="000000">
                                <a:alpha val="43137"/>
                              </a:srgbClr>
                            </a:outerShdw>
                          </a:effectLst>
                        </a:rPr>
                        <a:t>18</a:t>
                      </a:r>
                      <a:endParaRPr lang="fi-FI" sz="1600" b="1" dirty="0">
                        <a:effectLst>
                          <a:outerShdw blurRad="38100" dist="38100" dir="2700000" algn="tl">
                            <a:srgbClr val="000000">
                              <a:alpha val="43137"/>
                            </a:srgbClr>
                          </a:outerShdw>
                        </a:effectLst>
                      </a:endParaRPr>
                    </a:p>
                  </a:txBody>
                  <a:tcPr marL="9525" marR="9525" marT="9525" marB="0" anchor="b"/>
                </a:tc>
                <a:tc>
                  <a:txBody>
                    <a:bodyPr/>
                    <a:lstStyle/>
                    <a:p>
                      <a:pPr algn="ctr"/>
                      <a:r>
                        <a:rPr lang="fi-FI" sz="2000" b="1" dirty="0" smtClean="0">
                          <a:effectLst>
                            <a:outerShdw blurRad="38100" dist="38100" dir="2700000" algn="tl">
                              <a:srgbClr val="000000">
                                <a:alpha val="43137"/>
                              </a:srgbClr>
                            </a:outerShdw>
                          </a:effectLst>
                        </a:rPr>
                        <a:t>19,4%</a:t>
                      </a:r>
                      <a:endParaRPr lang="fi-FI" sz="2000" b="1" dirty="0">
                        <a:effectLst>
                          <a:outerShdw blurRad="38100" dist="38100" dir="2700000" algn="tl">
                            <a:srgbClr val="000000">
                              <a:alpha val="43137"/>
                            </a:srgbClr>
                          </a:outerShdw>
                        </a:effectLst>
                      </a:endParaRPr>
                    </a:p>
                  </a:txBody>
                  <a:tcPr marL="9525" marR="9525" marT="9525" marB="0" anchor="b"/>
                </a:tc>
                <a:tc>
                  <a:txBody>
                    <a:bodyPr/>
                    <a:lstStyle/>
                    <a:p>
                      <a:pPr algn="ctr"/>
                      <a:endParaRPr lang="fi-FI" sz="1800" dirty="0"/>
                    </a:p>
                  </a:txBody>
                  <a:tcPr marL="9525" marR="9525" marT="9525" marB="0" anchor="b"/>
                </a:tc>
              </a:tr>
              <a:tr h="764802">
                <a:tc>
                  <a:txBody>
                    <a:bodyPr/>
                    <a:lstStyle/>
                    <a:p>
                      <a:pPr algn="l" fontAlgn="b"/>
                      <a:r>
                        <a:rPr lang="fi-FI" sz="1600" b="1" u="none" strike="noStrike" dirty="0" err="1">
                          <a:effectLst>
                            <a:outerShdw blurRad="38100" dist="38100" dir="2700000" algn="tl">
                              <a:srgbClr val="000000">
                                <a:alpha val="43137"/>
                              </a:srgbClr>
                            </a:outerShdw>
                          </a:effectLst>
                        </a:rPr>
                        <a:t>Research</a:t>
                      </a:r>
                      <a:r>
                        <a:rPr lang="fi-FI" sz="1600" b="1" u="none" strike="noStrike" dirty="0">
                          <a:effectLst>
                            <a:outerShdw blurRad="38100" dist="38100" dir="2700000" algn="tl">
                              <a:srgbClr val="000000">
                                <a:alpha val="43137"/>
                              </a:srgbClr>
                            </a:outerShdw>
                          </a:effectLst>
                        </a:rPr>
                        <a:t> for SME </a:t>
                      </a:r>
                      <a:r>
                        <a:rPr lang="fi-FI" sz="1600" b="1" u="none" strike="noStrike" dirty="0" err="1">
                          <a:effectLst>
                            <a:outerShdw blurRad="38100" dist="38100" dir="2700000" algn="tl">
                              <a:srgbClr val="000000">
                                <a:alpha val="43137"/>
                              </a:srgbClr>
                            </a:outerShdw>
                          </a:effectLst>
                        </a:rPr>
                        <a:t>Associations</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b="1" u="none" strike="noStrike" dirty="0">
                          <a:effectLst>
                            <a:outerShdw blurRad="38100" dist="38100" dir="2700000" algn="tl">
                              <a:srgbClr val="000000">
                                <a:alpha val="43137"/>
                              </a:srgbClr>
                            </a:outerShdw>
                          </a:effectLst>
                        </a:rPr>
                        <a:t>2007</a:t>
                      </a:r>
                      <a:endParaRPr lang="fi-FI"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u="none" strike="noStrike" dirty="0"/>
                        <a:t>155</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83</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26</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800" b="1" u="none" strike="noStrike" dirty="0">
                          <a:solidFill>
                            <a:schemeClr val="tx1">
                              <a:lumMod val="60000"/>
                              <a:lumOff val="40000"/>
                            </a:schemeClr>
                          </a:solidFill>
                          <a:effectLst>
                            <a:outerShdw blurRad="38100" dist="38100" dir="2700000" algn="tl">
                              <a:srgbClr val="000000">
                                <a:alpha val="43137"/>
                              </a:srgbClr>
                            </a:outerShdw>
                          </a:effectLst>
                        </a:rPr>
                        <a:t>31,3 %</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11</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1</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u="none" strike="noStrike" dirty="0">
                          <a:effectLst>
                            <a:outerShdw blurRad="38100" dist="38100" dir="2700000" algn="tl">
                              <a:srgbClr val="000000">
                                <a:alpha val="43137"/>
                              </a:srgbClr>
                            </a:outerShdw>
                          </a:effectLst>
                        </a:rPr>
                        <a:t>9,1 %</a:t>
                      </a:r>
                      <a:endParaRPr lang="fi-FI"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smtClean="0"/>
                        <a:t>- </a:t>
                      </a:r>
                      <a:endParaRPr lang="fi-FI" sz="1400" b="0" i="0" u="none" strike="noStrike" dirty="0">
                        <a:solidFill>
                          <a:srgbClr val="000000"/>
                        </a:solidFill>
                        <a:latin typeface="Calibri"/>
                      </a:endParaRPr>
                    </a:p>
                  </a:txBody>
                  <a:tcPr marL="9525" marR="9525" marT="9525" marB="0" anchor="b"/>
                </a:tc>
              </a:tr>
              <a:tr h="694867">
                <a:tc>
                  <a:txBody>
                    <a:bodyPr/>
                    <a:lstStyle/>
                    <a:p>
                      <a:pPr algn="l" fontAlgn="b"/>
                      <a:endParaRPr lang="fi-FI" sz="2000" b="0" i="0" u="none" strike="noStrike" dirty="0">
                        <a:solidFill>
                          <a:srgbClr val="000000"/>
                        </a:solidFill>
                        <a:latin typeface="Calibri"/>
                      </a:endParaRPr>
                    </a:p>
                  </a:txBody>
                  <a:tcPr marL="9525" marR="9525" marT="9525" marB="0" anchor="b"/>
                </a:tc>
                <a:tc>
                  <a:txBody>
                    <a:bodyPr/>
                    <a:lstStyle/>
                    <a:p>
                      <a:pPr algn="ctr" fontAlgn="b"/>
                      <a:r>
                        <a:rPr lang="fi-FI" sz="1400" b="1" u="none" strike="noStrike" dirty="0">
                          <a:effectLst>
                            <a:outerShdw blurRad="38100" dist="38100" dir="2700000" algn="tl">
                              <a:srgbClr val="000000">
                                <a:alpha val="43137"/>
                              </a:srgbClr>
                            </a:outerShdw>
                          </a:effectLst>
                        </a:rPr>
                        <a:t>2008</a:t>
                      </a:r>
                      <a:endParaRPr lang="fi-FI"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u="none" strike="noStrike" dirty="0"/>
                        <a:t>367</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138</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600" u="none" strike="noStrike" dirty="0"/>
                        <a:t>45</a:t>
                      </a:r>
                      <a:endParaRPr lang="fi-FI" sz="1600" b="0" i="0" u="none" strike="noStrike" dirty="0">
                        <a:solidFill>
                          <a:srgbClr val="000000"/>
                        </a:solidFill>
                        <a:latin typeface="Calibri"/>
                      </a:endParaRPr>
                    </a:p>
                  </a:txBody>
                  <a:tcPr marL="9525" marR="9525" marT="9525" marB="0" anchor="b"/>
                </a:tc>
                <a:tc>
                  <a:txBody>
                    <a:bodyPr/>
                    <a:lstStyle/>
                    <a:p>
                      <a:pPr algn="ctr" fontAlgn="b"/>
                      <a:r>
                        <a:rPr lang="fi-FI" sz="1800" b="1" u="none" strike="noStrike" dirty="0">
                          <a:solidFill>
                            <a:schemeClr val="tx1">
                              <a:lumMod val="60000"/>
                              <a:lumOff val="40000"/>
                            </a:schemeClr>
                          </a:solidFill>
                          <a:effectLst>
                            <a:outerShdw blurRad="38100" dist="38100" dir="2700000" algn="tl">
                              <a:srgbClr val="000000">
                                <a:alpha val="43137"/>
                              </a:srgbClr>
                            </a:outerShdw>
                          </a:effectLst>
                        </a:rPr>
                        <a:t>32,6 %</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73</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28</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u="none" strike="noStrike" dirty="0">
                          <a:effectLst>
                            <a:outerShdw blurRad="38100" dist="38100" dir="2700000" algn="tl">
                              <a:srgbClr val="000000">
                                <a:alpha val="43137"/>
                              </a:srgbClr>
                            </a:outerShdw>
                          </a:effectLst>
                        </a:rPr>
                        <a:t>10</a:t>
                      </a:r>
                      <a:endParaRPr lang="fi-FI"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u="none" strike="noStrike" dirty="0">
                          <a:effectLst>
                            <a:outerShdw blurRad="38100" dist="38100" dir="2700000" algn="tl">
                              <a:srgbClr val="000000">
                                <a:alpha val="43137"/>
                              </a:srgbClr>
                            </a:outerShdw>
                          </a:effectLst>
                        </a:rPr>
                        <a:t>35,7 %</a:t>
                      </a:r>
                      <a:endParaRPr lang="fi-FI"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400" u="none" strike="noStrike" dirty="0" smtClean="0"/>
                        <a:t>-</a:t>
                      </a:r>
                      <a:endParaRPr lang="fi-FI" sz="1400" b="0" i="0" u="none" strike="noStrike" dirty="0">
                        <a:solidFill>
                          <a:srgbClr val="000000"/>
                        </a:solidFill>
                        <a:latin typeface="Calibri"/>
                      </a:endParaRPr>
                    </a:p>
                  </a:txBody>
                  <a:tcPr marL="9525" marR="9525" marT="9525" marB="0" anchor="b"/>
                </a:tc>
              </a:tr>
              <a:tr h="744741">
                <a:tc>
                  <a:txBody>
                    <a:bodyPr/>
                    <a:lstStyle/>
                    <a:p>
                      <a:pPr algn="l" fontAlgn="b"/>
                      <a:endParaRPr lang="fi-FI" sz="2000" b="0" i="0" u="none" strike="noStrike" dirty="0">
                        <a:solidFill>
                          <a:schemeClr val="tx1"/>
                        </a:solidFill>
                        <a:latin typeface="Calibri"/>
                      </a:endParaRPr>
                    </a:p>
                  </a:txBody>
                  <a:tcPr marL="9525" marR="9525" marT="9525" marB="0" anchor="b"/>
                </a:tc>
                <a:tc>
                  <a:txBody>
                    <a:bodyPr/>
                    <a:lstStyle/>
                    <a:p>
                      <a:pPr algn="ctr" fontAlgn="b"/>
                      <a:r>
                        <a:rPr lang="fi-FI" sz="1600" b="1" i="0" u="none" strike="noStrike" dirty="0" smtClean="0">
                          <a:solidFill>
                            <a:schemeClr val="tx1"/>
                          </a:solidFill>
                          <a:effectLst>
                            <a:outerShdw blurRad="38100" dist="38100" dir="2700000" algn="tl">
                              <a:srgbClr val="000000">
                                <a:alpha val="43137"/>
                              </a:srgbClr>
                            </a:outerShdw>
                          </a:effectLst>
                          <a:latin typeface="Calibri"/>
                        </a:rPr>
                        <a:t>2010</a:t>
                      </a:r>
                      <a:endParaRPr lang="fi-FI" sz="1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0" i="0" u="none" strike="noStrike" dirty="0" smtClean="0">
                          <a:solidFill>
                            <a:schemeClr val="tx1"/>
                          </a:solidFill>
                          <a:latin typeface="Calibri"/>
                        </a:rPr>
                        <a:t>144</a:t>
                      </a:r>
                      <a:endParaRPr lang="fi-FI" sz="1600" b="0" i="0" u="none" strike="noStrike" dirty="0">
                        <a:solidFill>
                          <a:schemeClr val="tx1"/>
                        </a:solidFill>
                        <a:latin typeface="Calibri"/>
                      </a:endParaRPr>
                    </a:p>
                  </a:txBody>
                  <a:tcPr marL="9525" marR="9525" marT="9525" marB="0" anchor="b"/>
                </a:tc>
                <a:tc>
                  <a:txBody>
                    <a:bodyPr/>
                    <a:lstStyle/>
                    <a:p>
                      <a:pPr algn="ctr" fontAlgn="b"/>
                      <a:r>
                        <a:rPr lang="fi-FI" sz="1600" b="0" i="0" u="none" strike="noStrike" dirty="0" smtClean="0">
                          <a:solidFill>
                            <a:schemeClr val="tx1"/>
                          </a:solidFill>
                          <a:latin typeface="Calibri"/>
                        </a:rPr>
                        <a:t>-</a:t>
                      </a:r>
                      <a:endParaRPr lang="fi-FI" sz="1600" b="0" i="0" u="none" strike="noStrike" dirty="0">
                        <a:solidFill>
                          <a:schemeClr val="tx1"/>
                        </a:solidFill>
                        <a:latin typeface="Calibri"/>
                      </a:endParaRPr>
                    </a:p>
                  </a:txBody>
                  <a:tcPr marL="9525" marR="9525" marT="9525" marB="0" anchor="b"/>
                </a:tc>
                <a:tc>
                  <a:txBody>
                    <a:bodyPr/>
                    <a:lstStyle/>
                    <a:p>
                      <a:pPr algn="ctr" fontAlgn="b"/>
                      <a:r>
                        <a:rPr lang="fi-FI" sz="1600" b="0" i="0" u="none" strike="noStrike" dirty="0" smtClean="0">
                          <a:solidFill>
                            <a:schemeClr val="tx1"/>
                          </a:solidFill>
                          <a:latin typeface="Calibri"/>
                        </a:rPr>
                        <a:t>40</a:t>
                      </a:r>
                      <a:endParaRPr lang="fi-FI" sz="1600" b="0" i="0" u="none" strike="noStrike" dirty="0">
                        <a:solidFill>
                          <a:schemeClr val="tx1"/>
                        </a:solidFill>
                        <a:latin typeface="Calibri"/>
                      </a:endParaRPr>
                    </a:p>
                  </a:txBody>
                  <a:tcPr marL="9525" marR="9525" marT="9525" marB="0" anchor="b"/>
                </a:tc>
                <a:tc>
                  <a:txBody>
                    <a:bodyPr/>
                    <a:lstStyle/>
                    <a:p>
                      <a:pPr algn="ctr" fontAlgn="b"/>
                      <a:r>
                        <a:rPr lang="fi-FI" sz="1800" b="1" i="0" u="none" strike="noStrike" dirty="0" smtClean="0">
                          <a:solidFill>
                            <a:schemeClr val="tx1">
                              <a:lumMod val="60000"/>
                              <a:lumOff val="40000"/>
                            </a:schemeClr>
                          </a:solidFill>
                          <a:effectLst>
                            <a:outerShdw blurRad="38100" dist="38100" dir="2700000" algn="tl">
                              <a:srgbClr val="000000">
                                <a:alpha val="43137"/>
                              </a:srgbClr>
                            </a:outerShdw>
                          </a:effectLst>
                          <a:latin typeface="Calibri"/>
                        </a:rPr>
                        <a:t>27,8%</a:t>
                      </a:r>
                      <a:endParaRPr lang="fi-FI" sz="1800" b="1" i="0" u="none" strike="noStrike" dirty="0">
                        <a:solidFill>
                          <a:schemeClr val="tx1">
                            <a:lumMod val="60000"/>
                            <a:lumOff val="40000"/>
                          </a:schemeClr>
                        </a:solidFill>
                        <a:effectLst>
                          <a:outerShdw blurRad="38100" dist="38100" dir="2700000" algn="tl">
                            <a:srgbClr val="000000">
                              <a:alpha val="43137"/>
                            </a:srgbClr>
                          </a:outerShdw>
                        </a:effectLst>
                        <a:latin typeface="Calibri"/>
                      </a:endParaRPr>
                    </a:p>
                  </a:txBody>
                  <a:tcPr marL="9525" marR="9525" marT="9525" marB="0" anchor="b"/>
                </a:tc>
                <a:tc>
                  <a:txBody>
                    <a:bodyPr/>
                    <a:lstStyle/>
                    <a:p>
                      <a:pPr marL="0" marR="0" indent="0" algn="ctr" defTabSz="914239" rtl="0" eaLnBrk="1" fontAlgn="b" latinLnBrk="0" hangingPunct="1">
                        <a:lnSpc>
                          <a:spcPct val="100000"/>
                        </a:lnSpc>
                        <a:spcBef>
                          <a:spcPts val="0"/>
                        </a:spcBef>
                        <a:spcAft>
                          <a:spcPts val="0"/>
                        </a:spcAft>
                        <a:buClrTx/>
                        <a:buSzTx/>
                        <a:buFontTx/>
                        <a:buNone/>
                        <a:tabLst/>
                        <a:defRPr/>
                      </a:pPr>
                      <a:endParaRPr lang="fi-FI" sz="1600" b="1" i="0" u="none" strike="noStrike" dirty="0" smtClean="0">
                        <a:solidFill>
                          <a:schemeClr val="tx1"/>
                        </a:solidFill>
                        <a:effectLst>
                          <a:outerShdw blurRad="38100" dist="38100" dir="2700000" algn="tl">
                            <a:srgbClr val="000000">
                              <a:alpha val="43137"/>
                            </a:srgbClr>
                          </a:outerShdw>
                        </a:effectLst>
                        <a:latin typeface="Calibri"/>
                      </a:endParaRPr>
                    </a:p>
                    <a:p>
                      <a:pPr marL="0" marR="0" indent="0" algn="ctr" defTabSz="914239" rtl="0" eaLnBrk="1" fontAlgn="b" latinLnBrk="0" hangingPunct="1">
                        <a:lnSpc>
                          <a:spcPct val="100000"/>
                        </a:lnSpc>
                        <a:spcBef>
                          <a:spcPts val="0"/>
                        </a:spcBef>
                        <a:spcAft>
                          <a:spcPts val="0"/>
                        </a:spcAft>
                        <a:buClrTx/>
                        <a:buSzTx/>
                        <a:buFontTx/>
                        <a:buNone/>
                        <a:tabLst/>
                        <a:defRPr/>
                      </a:pPr>
                      <a:r>
                        <a:rPr lang="fi-FI" sz="1600" b="1" i="0" u="none" strike="noStrike" dirty="0" smtClean="0">
                          <a:solidFill>
                            <a:schemeClr val="tx1"/>
                          </a:solidFill>
                          <a:effectLst>
                            <a:outerShdw blurRad="38100" dist="38100" dir="2700000" algn="tl">
                              <a:srgbClr val="000000">
                                <a:alpha val="43137"/>
                              </a:srgbClr>
                            </a:outerShdw>
                          </a:effectLst>
                          <a:latin typeface="Calibri"/>
                        </a:rPr>
                        <a:t>24</a:t>
                      </a:r>
                    </a:p>
                  </a:txBody>
                  <a:tcPr marL="9525" marR="9525" marT="9525" marB="0" anchor="b"/>
                </a:tc>
                <a:tc>
                  <a:txBody>
                    <a:bodyPr/>
                    <a:lstStyle/>
                    <a:p>
                      <a:pPr algn="ctr" fontAlgn="b"/>
                      <a:r>
                        <a:rPr lang="fi-FI" sz="1600" b="1" i="0" u="none" strike="noStrike" dirty="0" smtClean="0">
                          <a:solidFill>
                            <a:schemeClr val="tx1"/>
                          </a:solidFill>
                          <a:effectLst>
                            <a:outerShdw blurRad="38100" dist="38100" dir="2700000" algn="tl">
                              <a:srgbClr val="000000">
                                <a:alpha val="43137"/>
                              </a:srgbClr>
                            </a:outerShdw>
                          </a:effectLst>
                          <a:latin typeface="Calibri"/>
                        </a:rPr>
                        <a:t>-</a:t>
                      </a:r>
                      <a:endParaRPr lang="fi-FI" sz="1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1600" b="1" i="0" u="none" strike="noStrike" dirty="0" smtClean="0">
                          <a:solidFill>
                            <a:schemeClr val="tx1"/>
                          </a:solidFill>
                          <a:effectLst>
                            <a:outerShdw blurRad="38100" dist="38100" dir="2700000" algn="tl">
                              <a:srgbClr val="000000">
                                <a:alpha val="43137"/>
                              </a:srgbClr>
                            </a:outerShdw>
                          </a:effectLst>
                          <a:latin typeface="Calibri"/>
                        </a:rPr>
                        <a:t>3</a:t>
                      </a:r>
                      <a:endParaRPr lang="fi-FI" sz="1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fi-FI" sz="2000" b="1" i="0" u="none" strike="noStrike" dirty="0" smtClean="0">
                          <a:solidFill>
                            <a:schemeClr val="tx1"/>
                          </a:solidFill>
                          <a:effectLst>
                            <a:outerShdw blurRad="38100" dist="38100" dir="2700000" algn="tl">
                              <a:srgbClr val="000000">
                                <a:alpha val="43137"/>
                              </a:srgbClr>
                            </a:outerShdw>
                          </a:effectLst>
                          <a:latin typeface="Calibri"/>
                        </a:rPr>
                        <a:t>12,5%</a:t>
                      </a:r>
                      <a:endParaRPr lang="fi-FI" sz="20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endParaRPr lang="fi-FI" sz="14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90588" y="0"/>
            <a:ext cx="7975600" cy="612775"/>
          </a:xfrm>
          <a:prstGeom prst="rect">
            <a:avLst/>
          </a:prstGeom>
          <a:noFill/>
          <a:ln w="9525">
            <a:noFill/>
            <a:miter lim="800000"/>
            <a:headEnd/>
            <a:tailEnd/>
          </a:ln>
        </p:spPr>
        <p:txBody>
          <a:bodyPr lIns="0" tIns="180000" rIns="0" bIns="0">
            <a:spAutoFit/>
          </a:bodyPr>
          <a:lstStyle/>
          <a:p>
            <a:pPr algn="ctr"/>
            <a:r>
              <a:rPr lang="fi-FI" sz="2800" b="0">
                <a:solidFill>
                  <a:srgbClr val="004B8D"/>
                </a:solidFill>
              </a:rPr>
              <a:t>  </a:t>
            </a:r>
            <a:r>
              <a:rPr lang="fi-FI" sz="2400" b="0">
                <a:solidFill>
                  <a:srgbClr val="004B8D"/>
                </a:solidFill>
              </a:rPr>
              <a:t>Pk-yritykset 7. puiteohjelmassa</a:t>
            </a:r>
            <a:endParaRPr lang="fi-FI" b="0">
              <a:solidFill>
                <a:srgbClr val="004B8D"/>
              </a:solidFill>
            </a:endParaRPr>
          </a:p>
        </p:txBody>
      </p:sp>
      <p:sp>
        <p:nvSpPr>
          <p:cNvPr id="52227" name="Rectangle 3"/>
          <p:cNvSpPr>
            <a:spLocks noChangeArrowheads="1"/>
          </p:cNvSpPr>
          <p:nvPr/>
        </p:nvSpPr>
        <p:spPr bwMode="auto">
          <a:xfrm>
            <a:off x="1100138" y="757238"/>
            <a:ext cx="7202487" cy="3068637"/>
          </a:xfrm>
          <a:prstGeom prst="rect">
            <a:avLst/>
          </a:prstGeom>
          <a:solidFill>
            <a:srgbClr val="CCFFFF">
              <a:alpha val="36862"/>
            </a:srgbClr>
          </a:solidFill>
          <a:ln w="9525">
            <a:solidFill>
              <a:srgbClr val="003366"/>
            </a:solidFill>
            <a:miter lim="800000"/>
            <a:headEnd/>
            <a:tailEnd/>
          </a:ln>
        </p:spPr>
        <p:txBody>
          <a:bodyPr wrap="none" anchor="ctr"/>
          <a:lstStyle/>
          <a:p>
            <a:endParaRPr lang="fi-FI" b="0">
              <a:solidFill>
                <a:srgbClr val="004B8D"/>
              </a:solidFill>
            </a:endParaRPr>
          </a:p>
        </p:txBody>
      </p:sp>
      <p:sp>
        <p:nvSpPr>
          <p:cNvPr id="52228" name="Rectangle 4"/>
          <p:cNvSpPr>
            <a:spLocks noChangeArrowheads="1"/>
          </p:cNvSpPr>
          <p:nvPr/>
        </p:nvSpPr>
        <p:spPr bwMode="auto">
          <a:xfrm>
            <a:off x="3276600" y="3822700"/>
            <a:ext cx="2312988" cy="2160588"/>
          </a:xfrm>
          <a:prstGeom prst="rect">
            <a:avLst/>
          </a:prstGeom>
          <a:solidFill>
            <a:srgbClr val="DDDDDD"/>
          </a:solidFill>
          <a:ln w="9525">
            <a:solidFill>
              <a:srgbClr val="003366"/>
            </a:solidFill>
            <a:miter lim="800000"/>
            <a:headEnd/>
            <a:tailEnd/>
          </a:ln>
        </p:spPr>
        <p:txBody>
          <a:bodyPr wrap="none" anchor="ctr"/>
          <a:lstStyle/>
          <a:p>
            <a:endParaRPr lang="fi-FI" b="0">
              <a:solidFill>
                <a:srgbClr val="004B8D"/>
              </a:solidFill>
            </a:endParaRPr>
          </a:p>
        </p:txBody>
      </p:sp>
      <p:sp>
        <p:nvSpPr>
          <p:cNvPr id="52229" name="Rectangle 5"/>
          <p:cNvSpPr>
            <a:spLocks noChangeArrowheads="1"/>
          </p:cNvSpPr>
          <p:nvPr/>
        </p:nvSpPr>
        <p:spPr bwMode="auto">
          <a:xfrm>
            <a:off x="1100138" y="3822700"/>
            <a:ext cx="2208212" cy="2160588"/>
          </a:xfrm>
          <a:prstGeom prst="rect">
            <a:avLst/>
          </a:prstGeom>
          <a:solidFill>
            <a:srgbClr val="FFFFCC">
              <a:alpha val="72156"/>
            </a:srgbClr>
          </a:solidFill>
          <a:ln w="9525">
            <a:solidFill>
              <a:srgbClr val="003366"/>
            </a:solidFill>
            <a:miter lim="800000"/>
            <a:headEnd/>
            <a:tailEnd/>
          </a:ln>
        </p:spPr>
        <p:txBody>
          <a:bodyPr wrap="none" anchor="ctr"/>
          <a:lstStyle/>
          <a:p>
            <a:endParaRPr lang="fi-FI" b="0">
              <a:solidFill>
                <a:srgbClr val="004B8D"/>
              </a:solidFill>
            </a:endParaRPr>
          </a:p>
        </p:txBody>
      </p:sp>
      <p:sp>
        <p:nvSpPr>
          <p:cNvPr id="52230" name="Rectangle 6"/>
          <p:cNvSpPr>
            <a:spLocks noChangeArrowheads="1"/>
          </p:cNvSpPr>
          <p:nvPr/>
        </p:nvSpPr>
        <p:spPr bwMode="auto">
          <a:xfrm>
            <a:off x="5600700" y="3822700"/>
            <a:ext cx="2701925" cy="2160588"/>
          </a:xfrm>
          <a:prstGeom prst="rect">
            <a:avLst/>
          </a:prstGeom>
          <a:solidFill>
            <a:srgbClr val="CCFFCC">
              <a:alpha val="72156"/>
            </a:srgbClr>
          </a:solidFill>
          <a:ln w="9525">
            <a:solidFill>
              <a:srgbClr val="003366"/>
            </a:solidFill>
            <a:miter lim="800000"/>
            <a:headEnd/>
            <a:tailEnd/>
          </a:ln>
        </p:spPr>
        <p:txBody>
          <a:bodyPr wrap="none" anchor="ctr"/>
          <a:lstStyle/>
          <a:p>
            <a:endParaRPr lang="fi-FI" b="0">
              <a:solidFill>
                <a:srgbClr val="004B8D"/>
              </a:solidFill>
            </a:endParaRPr>
          </a:p>
        </p:txBody>
      </p:sp>
      <p:sp>
        <p:nvSpPr>
          <p:cNvPr id="52231" name="Text Box 7"/>
          <p:cNvSpPr txBox="1">
            <a:spLocks noChangeArrowheads="1"/>
          </p:cNvSpPr>
          <p:nvPr/>
        </p:nvSpPr>
        <p:spPr bwMode="auto">
          <a:xfrm>
            <a:off x="1174750" y="866775"/>
            <a:ext cx="3300413" cy="396875"/>
          </a:xfrm>
          <a:prstGeom prst="rect">
            <a:avLst/>
          </a:prstGeom>
          <a:noFill/>
          <a:ln w="9525">
            <a:noFill/>
            <a:miter lim="800000"/>
            <a:headEnd/>
            <a:tailEnd/>
          </a:ln>
        </p:spPr>
        <p:txBody>
          <a:bodyPr wrap="none">
            <a:spAutoFit/>
          </a:bodyPr>
          <a:lstStyle/>
          <a:p>
            <a:r>
              <a:rPr lang="fi-FI" sz="2000" b="0">
                <a:solidFill>
                  <a:srgbClr val="004B8D"/>
                </a:solidFill>
                <a:ea typeface="MS PGothic" pitchFamily="34" charset="-128"/>
              </a:rPr>
              <a:t>COLLABORATION: </a:t>
            </a:r>
            <a:r>
              <a:rPr lang="fi-FI" sz="1400" b="0">
                <a:solidFill>
                  <a:srgbClr val="004B8D"/>
                </a:solidFill>
                <a:ea typeface="MS PGothic" pitchFamily="34" charset="-128"/>
              </a:rPr>
              <a:t>32,2 mrd</a:t>
            </a:r>
          </a:p>
        </p:txBody>
      </p:sp>
      <p:sp>
        <p:nvSpPr>
          <p:cNvPr id="52232" name="Text Box 8"/>
          <p:cNvSpPr txBox="1">
            <a:spLocks noChangeArrowheads="1"/>
          </p:cNvSpPr>
          <p:nvPr/>
        </p:nvSpPr>
        <p:spPr bwMode="auto">
          <a:xfrm>
            <a:off x="5591175" y="3829050"/>
            <a:ext cx="2547938" cy="396875"/>
          </a:xfrm>
          <a:prstGeom prst="rect">
            <a:avLst/>
          </a:prstGeom>
          <a:noFill/>
          <a:ln w="9525">
            <a:noFill/>
            <a:miter lim="800000"/>
            <a:headEnd/>
            <a:tailEnd/>
          </a:ln>
        </p:spPr>
        <p:txBody>
          <a:bodyPr>
            <a:spAutoFit/>
          </a:bodyPr>
          <a:lstStyle/>
          <a:p>
            <a:r>
              <a:rPr lang="fi-FI" sz="2000" b="0">
                <a:solidFill>
                  <a:srgbClr val="004B8D"/>
                </a:solidFill>
                <a:ea typeface="MS PGothic" pitchFamily="34" charset="-128"/>
              </a:rPr>
              <a:t>CAPACITIES: </a:t>
            </a:r>
            <a:r>
              <a:rPr lang="fi-FI" sz="1400" b="0">
                <a:solidFill>
                  <a:srgbClr val="004B8D"/>
                </a:solidFill>
                <a:ea typeface="MS PGothic" pitchFamily="34" charset="-128"/>
              </a:rPr>
              <a:t>4,2 mrd</a:t>
            </a:r>
          </a:p>
        </p:txBody>
      </p:sp>
      <p:sp>
        <p:nvSpPr>
          <p:cNvPr id="52233" name="Text Box 9"/>
          <p:cNvSpPr txBox="1">
            <a:spLocks noChangeArrowheads="1"/>
          </p:cNvSpPr>
          <p:nvPr/>
        </p:nvSpPr>
        <p:spPr bwMode="auto">
          <a:xfrm>
            <a:off x="3446463" y="3797300"/>
            <a:ext cx="2001837" cy="396875"/>
          </a:xfrm>
          <a:prstGeom prst="rect">
            <a:avLst/>
          </a:prstGeom>
          <a:noFill/>
          <a:ln w="9525">
            <a:noFill/>
            <a:miter lim="800000"/>
            <a:headEnd/>
            <a:tailEnd/>
          </a:ln>
        </p:spPr>
        <p:txBody>
          <a:bodyPr wrap="none">
            <a:spAutoFit/>
          </a:bodyPr>
          <a:lstStyle/>
          <a:p>
            <a:r>
              <a:rPr lang="fi-FI" sz="2000" b="0">
                <a:solidFill>
                  <a:srgbClr val="004B8D"/>
                </a:solidFill>
                <a:ea typeface="MS PGothic" pitchFamily="34" charset="-128"/>
              </a:rPr>
              <a:t>PEOPLE: </a:t>
            </a:r>
            <a:r>
              <a:rPr lang="fi-FI" sz="1400" b="0">
                <a:solidFill>
                  <a:srgbClr val="004B8D"/>
                </a:solidFill>
                <a:ea typeface="MS PGothic" pitchFamily="34" charset="-128"/>
              </a:rPr>
              <a:t>4,6 mrd</a:t>
            </a:r>
          </a:p>
        </p:txBody>
      </p:sp>
      <p:sp>
        <p:nvSpPr>
          <p:cNvPr id="52234" name="Text Box 10"/>
          <p:cNvSpPr txBox="1">
            <a:spLocks noChangeArrowheads="1"/>
          </p:cNvSpPr>
          <p:nvPr/>
        </p:nvSpPr>
        <p:spPr bwMode="auto">
          <a:xfrm>
            <a:off x="1204913" y="3803650"/>
            <a:ext cx="1747837" cy="396875"/>
          </a:xfrm>
          <a:prstGeom prst="rect">
            <a:avLst/>
          </a:prstGeom>
          <a:noFill/>
          <a:ln w="9525">
            <a:noFill/>
            <a:miter lim="800000"/>
            <a:headEnd/>
            <a:tailEnd/>
          </a:ln>
        </p:spPr>
        <p:txBody>
          <a:bodyPr wrap="none">
            <a:spAutoFit/>
          </a:bodyPr>
          <a:lstStyle/>
          <a:p>
            <a:r>
              <a:rPr lang="fi-FI" sz="2000" b="0">
                <a:solidFill>
                  <a:srgbClr val="004B8D"/>
                </a:solidFill>
                <a:ea typeface="MS PGothic" pitchFamily="34" charset="-128"/>
              </a:rPr>
              <a:t>IDEAS: </a:t>
            </a:r>
            <a:r>
              <a:rPr lang="fi-FI" sz="1400" b="0">
                <a:solidFill>
                  <a:srgbClr val="004B8D"/>
                </a:solidFill>
                <a:ea typeface="MS PGothic" pitchFamily="34" charset="-128"/>
              </a:rPr>
              <a:t>7,5 mrd</a:t>
            </a:r>
          </a:p>
        </p:txBody>
      </p:sp>
      <p:sp>
        <p:nvSpPr>
          <p:cNvPr id="52235" name="Text Box 11"/>
          <p:cNvSpPr txBox="1">
            <a:spLocks noChangeArrowheads="1"/>
          </p:cNvSpPr>
          <p:nvPr/>
        </p:nvSpPr>
        <p:spPr bwMode="auto">
          <a:xfrm>
            <a:off x="1141413" y="1254125"/>
            <a:ext cx="4121150" cy="2616200"/>
          </a:xfrm>
          <a:prstGeom prst="rect">
            <a:avLst/>
          </a:prstGeom>
          <a:noFill/>
          <a:ln w="9525">
            <a:noFill/>
            <a:miter lim="800000"/>
            <a:headEnd/>
            <a:tailEnd/>
          </a:ln>
        </p:spPr>
        <p:txBody>
          <a:bodyPr wrap="none">
            <a:spAutoFit/>
          </a:bodyPr>
          <a:lstStyle/>
          <a:p>
            <a:pPr marL="182563" indent="-182563">
              <a:buFontTx/>
              <a:buAutoNum type="arabicPeriod"/>
            </a:pPr>
            <a:r>
              <a:rPr lang="fi-FI" sz="1600" b="0">
                <a:solidFill>
                  <a:srgbClr val="004B8D"/>
                </a:solidFill>
                <a:ea typeface="MS PGothic" pitchFamily="34" charset="-128"/>
              </a:rPr>
              <a:t> Health</a:t>
            </a:r>
          </a:p>
          <a:p>
            <a:pPr marL="182563" indent="-182563">
              <a:buFontTx/>
              <a:buAutoNum type="arabicPeriod"/>
            </a:pPr>
            <a:r>
              <a:rPr lang="fi-FI" sz="1600" b="0">
                <a:solidFill>
                  <a:srgbClr val="004B8D"/>
                </a:solidFill>
                <a:ea typeface="MS PGothic" pitchFamily="34" charset="-128"/>
              </a:rPr>
              <a:t> Food, agriculture, biotechnology</a:t>
            </a:r>
          </a:p>
          <a:p>
            <a:pPr marL="182563" indent="-182563">
              <a:buFontTx/>
              <a:buAutoNum type="arabicPeriod"/>
            </a:pPr>
            <a:r>
              <a:rPr lang="fi-FI" sz="1600" b="0">
                <a:solidFill>
                  <a:srgbClr val="004B8D"/>
                </a:solidFill>
                <a:ea typeface="MS PGothic" pitchFamily="34" charset="-128"/>
              </a:rPr>
              <a:t> ICT</a:t>
            </a:r>
          </a:p>
          <a:p>
            <a:pPr marL="182563" indent="-182563">
              <a:buFontTx/>
              <a:buAutoNum type="arabicPeriod"/>
            </a:pPr>
            <a:r>
              <a:rPr lang="fi-FI" sz="1600" b="0">
                <a:solidFill>
                  <a:srgbClr val="004B8D"/>
                </a:solidFill>
                <a:ea typeface="MS PGothic" pitchFamily="34" charset="-128"/>
              </a:rPr>
              <a:t> Nanosciences, materials, new prod. tech</a:t>
            </a:r>
          </a:p>
          <a:p>
            <a:pPr marL="182563" indent="-182563">
              <a:buFontTx/>
              <a:buAutoNum type="arabicPeriod"/>
            </a:pPr>
            <a:r>
              <a:rPr lang="fi-FI" sz="1600" b="0">
                <a:solidFill>
                  <a:srgbClr val="004B8D"/>
                </a:solidFill>
                <a:ea typeface="MS PGothic" pitchFamily="34" charset="-128"/>
              </a:rPr>
              <a:t> Energy</a:t>
            </a:r>
          </a:p>
          <a:p>
            <a:pPr marL="182563" indent="-182563">
              <a:buFontTx/>
              <a:buAutoNum type="arabicPeriod"/>
            </a:pPr>
            <a:r>
              <a:rPr lang="fi-FI" sz="1600" b="0">
                <a:solidFill>
                  <a:srgbClr val="004B8D"/>
                </a:solidFill>
                <a:ea typeface="MS PGothic" pitchFamily="34" charset="-128"/>
              </a:rPr>
              <a:t> Environment and climate change</a:t>
            </a:r>
          </a:p>
          <a:p>
            <a:pPr marL="182563" indent="-182563">
              <a:buFontTx/>
              <a:buAutoNum type="arabicPeriod"/>
            </a:pPr>
            <a:r>
              <a:rPr lang="fi-FI" sz="1600" b="0">
                <a:solidFill>
                  <a:srgbClr val="004B8D"/>
                </a:solidFill>
                <a:ea typeface="MS PGothic" pitchFamily="34" charset="-128"/>
              </a:rPr>
              <a:t> Transport (incl. Aeronautics)</a:t>
            </a:r>
          </a:p>
          <a:p>
            <a:pPr marL="182563" indent="-182563">
              <a:buFontTx/>
              <a:buAutoNum type="arabicPeriod"/>
            </a:pPr>
            <a:r>
              <a:rPr lang="fi-FI" sz="1600" b="0">
                <a:solidFill>
                  <a:srgbClr val="004B8D"/>
                </a:solidFill>
                <a:ea typeface="MS PGothic" pitchFamily="34" charset="-128"/>
              </a:rPr>
              <a:t> Soc-econ. sciences and humanities</a:t>
            </a:r>
          </a:p>
          <a:p>
            <a:pPr marL="182563" indent="-182563">
              <a:buFontTx/>
              <a:buAutoNum type="arabicPeriod"/>
            </a:pPr>
            <a:r>
              <a:rPr lang="fi-FI" sz="1600" b="0">
                <a:solidFill>
                  <a:srgbClr val="004B8D"/>
                </a:solidFill>
                <a:ea typeface="MS PGothic" pitchFamily="34" charset="-128"/>
              </a:rPr>
              <a:t> Security </a:t>
            </a:r>
          </a:p>
          <a:p>
            <a:pPr marL="182563" indent="-182563">
              <a:buFontTx/>
              <a:buAutoNum type="arabicPeriod"/>
            </a:pPr>
            <a:r>
              <a:rPr lang="fi-FI" sz="1600" b="0">
                <a:solidFill>
                  <a:srgbClr val="004B8D"/>
                </a:solidFill>
                <a:ea typeface="MS PGothic" pitchFamily="34" charset="-128"/>
              </a:rPr>
              <a:t>Space research</a:t>
            </a:r>
          </a:p>
        </p:txBody>
      </p:sp>
      <p:sp>
        <p:nvSpPr>
          <p:cNvPr id="52236" name="Text Box 13"/>
          <p:cNvSpPr txBox="1">
            <a:spLocks noChangeArrowheads="1"/>
          </p:cNvSpPr>
          <p:nvPr/>
        </p:nvSpPr>
        <p:spPr bwMode="auto">
          <a:xfrm>
            <a:off x="1185863" y="4324350"/>
            <a:ext cx="2066925" cy="862013"/>
          </a:xfrm>
          <a:prstGeom prst="rect">
            <a:avLst/>
          </a:prstGeom>
          <a:noFill/>
          <a:ln w="9525">
            <a:noFill/>
            <a:miter lim="800000"/>
            <a:headEnd/>
            <a:tailEnd/>
          </a:ln>
        </p:spPr>
        <p:txBody>
          <a:bodyPr wrap="none">
            <a:spAutoFit/>
          </a:bodyPr>
          <a:lstStyle/>
          <a:p>
            <a:pPr>
              <a:buFontTx/>
              <a:buChar char="-"/>
            </a:pPr>
            <a:r>
              <a:rPr lang="fi-FI" sz="1600" b="0">
                <a:solidFill>
                  <a:srgbClr val="004B8D"/>
                </a:solidFill>
                <a:ea typeface="MS PGothic" pitchFamily="34" charset="-128"/>
              </a:rPr>
              <a:t>”investigator-driven”</a:t>
            </a:r>
            <a:br>
              <a:rPr lang="fi-FI" sz="1600" b="0">
                <a:solidFill>
                  <a:srgbClr val="004B8D"/>
                </a:solidFill>
                <a:ea typeface="MS PGothic" pitchFamily="34" charset="-128"/>
              </a:rPr>
            </a:br>
            <a:r>
              <a:rPr lang="fi-FI" sz="1600" b="0">
                <a:solidFill>
                  <a:srgbClr val="004B8D"/>
                </a:solidFill>
                <a:ea typeface="MS PGothic" pitchFamily="34" charset="-128"/>
              </a:rPr>
              <a:t>research projects</a:t>
            </a:r>
          </a:p>
          <a:p>
            <a:pPr>
              <a:buFontTx/>
              <a:buChar char="-"/>
            </a:pPr>
            <a:r>
              <a:rPr lang="fi-FI" sz="1600" b="0">
                <a:solidFill>
                  <a:srgbClr val="004B8D"/>
                </a:solidFill>
                <a:ea typeface="MS PGothic" pitchFamily="34" charset="-128"/>
              </a:rPr>
              <a:t> ERC</a:t>
            </a:r>
          </a:p>
        </p:txBody>
      </p:sp>
      <p:sp>
        <p:nvSpPr>
          <p:cNvPr id="52237" name="Text Box 14"/>
          <p:cNvSpPr txBox="1">
            <a:spLocks noChangeArrowheads="1"/>
          </p:cNvSpPr>
          <p:nvPr/>
        </p:nvSpPr>
        <p:spPr bwMode="auto">
          <a:xfrm>
            <a:off x="3444875" y="4322763"/>
            <a:ext cx="2081213" cy="336550"/>
          </a:xfrm>
          <a:prstGeom prst="rect">
            <a:avLst/>
          </a:prstGeom>
          <a:noFill/>
          <a:ln w="9525">
            <a:noFill/>
            <a:miter lim="800000"/>
            <a:headEnd/>
            <a:tailEnd/>
          </a:ln>
        </p:spPr>
        <p:txBody>
          <a:bodyPr wrap="none">
            <a:spAutoFit/>
          </a:bodyPr>
          <a:lstStyle/>
          <a:p>
            <a:pPr>
              <a:buFontTx/>
              <a:buChar char="-"/>
            </a:pPr>
            <a:r>
              <a:rPr lang="fi-FI" sz="1600" b="0">
                <a:solidFill>
                  <a:srgbClr val="004B8D"/>
                </a:solidFill>
                <a:ea typeface="MS PGothic" pitchFamily="34" charset="-128"/>
              </a:rPr>
              <a:t> Marie Curie Actions</a:t>
            </a:r>
          </a:p>
        </p:txBody>
      </p:sp>
      <p:sp>
        <p:nvSpPr>
          <p:cNvPr id="52238" name="Text Box 15"/>
          <p:cNvSpPr txBox="1">
            <a:spLocks noChangeArrowheads="1"/>
          </p:cNvSpPr>
          <p:nvPr/>
        </p:nvSpPr>
        <p:spPr bwMode="auto">
          <a:xfrm>
            <a:off x="5591175" y="4286250"/>
            <a:ext cx="2595563" cy="2032000"/>
          </a:xfrm>
          <a:prstGeom prst="rect">
            <a:avLst/>
          </a:prstGeom>
          <a:noFill/>
          <a:ln w="9525">
            <a:noFill/>
            <a:miter lim="800000"/>
            <a:headEnd/>
            <a:tailEnd/>
          </a:ln>
        </p:spPr>
        <p:txBody>
          <a:bodyPr wrap="none">
            <a:spAutoFit/>
          </a:bodyPr>
          <a:lstStyle/>
          <a:p>
            <a:pPr>
              <a:buFontTx/>
              <a:buChar char="-"/>
            </a:pPr>
            <a:r>
              <a:rPr lang="fi-FI" b="0">
                <a:solidFill>
                  <a:srgbClr val="004B8D"/>
                </a:solidFill>
                <a:ea typeface="MS PGothic" pitchFamily="34" charset="-128"/>
              </a:rPr>
              <a:t> Infrastructures</a:t>
            </a:r>
          </a:p>
          <a:p>
            <a:pPr>
              <a:buFontTx/>
              <a:buChar char="-"/>
            </a:pPr>
            <a:r>
              <a:rPr lang="fi-FI" b="0">
                <a:solidFill>
                  <a:srgbClr val="FF0000"/>
                </a:solidFill>
                <a:ea typeface="MS PGothic" pitchFamily="34" charset="-128"/>
              </a:rPr>
              <a:t> Research for SMEs</a:t>
            </a:r>
          </a:p>
          <a:p>
            <a:pPr>
              <a:buFontTx/>
              <a:buChar char="-"/>
            </a:pPr>
            <a:r>
              <a:rPr lang="fi-FI" b="0">
                <a:solidFill>
                  <a:srgbClr val="004B8D"/>
                </a:solidFill>
                <a:ea typeface="MS PGothic" pitchFamily="34" charset="-128"/>
              </a:rPr>
              <a:t> Regions of knowledge</a:t>
            </a:r>
          </a:p>
          <a:p>
            <a:pPr>
              <a:buFontTx/>
              <a:buChar char="-"/>
            </a:pPr>
            <a:r>
              <a:rPr lang="fi-FI" b="0">
                <a:solidFill>
                  <a:srgbClr val="004B8D"/>
                </a:solidFill>
                <a:ea typeface="MS PGothic" pitchFamily="34" charset="-128"/>
              </a:rPr>
              <a:t> Research potential</a:t>
            </a:r>
          </a:p>
          <a:p>
            <a:pPr>
              <a:buFontTx/>
              <a:buChar char="-"/>
            </a:pPr>
            <a:r>
              <a:rPr lang="fi-FI" b="0">
                <a:solidFill>
                  <a:srgbClr val="004B8D"/>
                </a:solidFill>
                <a:ea typeface="MS PGothic" pitchFamily="34" charset="-128"/>
              </a:rPr>
              <a:t> Science in society</a:t>
            </a:r>
          </a:p>
          <a:p>
            <a:pPr>
              <a:buFontTx/>
              <a:buChar char="-"/>
            </a:pPr>
            <a:r>
              <a:rPr lang="fi-FI" b="0">
                <a:solidFill>
                  <a:srgbClr val="004B8D"/>
                </a:solidFill>
                <a:ea typeface="MS PGothic" pitchFamily="34" charset="-128"/>
              </a:rPr>
              <a:t> INCO</a:t>
            </a:r>
          </a:p>
          <a:p>
            <a:endParaRPr lang="fi-FI" b="0">
              <a:solidFill>
                <a:srgbClr val="004B8D"/>
              </a:solidFill>
              <a:ea typeface="MS PGothic" pitchFamily="34" charset="-128"/>
            </a:endParaRPr>
          </a:p>
        </p:txBody>
      </p:sp>
      <p:sp>
        <p:nvSpPr>
          <p:cNvPr id="650256" name="AutoShape 16"/>
          <p:cNvSpPr>
            <a:spLocks noChangeArrowheads="1"/>
          </p:cNvSpPr>
          <p:nvPr/>
        </p:nvSpPr>
        <p:spPr bwMode="auto">
          <a:xfrm>
            <a:off x="4643438" y="1143000"/>
            <a:ext cx="4214812" cy="1738313"/>
          </a:xfrm>
          <a:prstGeom prst="foldedCorner">
            <a:avLst>
              <a:gd name="adj" fmla="val 12500"/>
            </a:avLst>
          </a:prstGeom>
          <a:solidFill>
            <a:schemeClr val="bg1"/>
          </a:solidFill>
          <a:ln w="19050">
            <a:solidFill>
              <a:schemeClr val="tx1"/>
            </a:solidFill>
            <a:round/>
            <a:headEnd/>
            <a:tailEnd/>
          </a:ln>
        </p:spPr>
        <p:txBody>
          <a:bodyPr wrap="none" anchor="ctr"/>
          <a:lstStyle/>
          <a:p>
            <a:pPr eaLnBrk="0" hangingPunct="0"/>
            <a:endParaRPr lang="fi-FI" sz="1400" b="0">
              <a:solidFill>
                <a:srgbClr val="EB0000"/>
              </a:solidFill>
              <a:ea typeface="MS PGothic" pitchFamily="34" charset="-128"/>
              <a:sym typeface="Wingdings" pitchFamily="2" charset="2"/>
            </a:endParaRPr>
          </a:p>
          <a:p>
            <a:pPr eaLnBrk="0" hangingPunct="0"/>
            <a:r>
              <a:rPr lang="fi-FI" sz="1400">
                <a:solidFill>
                  <a:srgbClr val="0083CD"/>
                </a:solidFill>
                <a:ea typeface="MS PGothic" pitchFamily="34" charset="-128"/>
                <a:sym typeface="Wingdings" pitchFamily="2" charset="2"/>
              </a:rPr>
              <a:t>Strategisia, haastavia t&amp;k-hankkeita</a:t>
            </a:r>
          </a:p>
          <a:p>
            <a:pPr eaLnBrk="0" hangingPunct="0"/>
            <a:r>
              <a:rPr lang="fi-FI" sz="1400" b="0">
                <a:solidFill>
                  <a:srgbClr val="004B8D"/>
                </a:solidFill>
                <a:ea typeface="MS PGothic" pitchFamily="34" charset="-128"/>
                <a:sym typeface="Wingdings" pitchFamily="2" charset="2"/>
              </a:rPr>
              <a:t> </a:t>
            </a:r>
            <a:r>
              <a:rPr lang="fi-FI" sz="1400" b="0">
                <a:solidFill>
                  <a:srgbClr val="004B8D"/>
                </a:solidFill>
                <a:ea typeface="MS PGothic" pitchFamily="34" charset="-128"/>
              </a:rPr>
              <a:t>15 % - tavoite pk-osallistumiselle</a:t>
            </a:r>
          </a:p>
          <a:p>
            <a:pPr eaLnBrk="0" hangingPunct="0">
              <a:buFont typeface="Wingdings" pitchFamily="2" charset="2"/>
              <a:buChar char="à"/>
            </a:pPr>
            <a:r>
              <a:rPr lang="fi-FI" sz="1400" b="0">
                <a:solidFill>
                  <a:srgbClr val="004B8D"/>
                </a:solidFill>
                <a:ea typeface="MS PGothic" pitchFamily="34" charset="-128"/>
                <a:sym typeface="Wingdings" pitchFamily="2" charset="2"/>
              </a:rPr>
              <a:t> Pk-yrityksille 75% rahoitus komissiolta</a:t>
            </a:r>
          </a:p>
          <a:p>
            <a:pPr eaLnBrk="0" hangingPunct="0"/>
            <a:endParaRPr lang="fi-FI" sz="1400" b="0">
              <a:solidFill>
                <a:srgbClr val="004B8D"/>
              </a:solidFill>
              <a:ea typeface="MS PGothic" pitchFamily="34" charset="-128"/>
              <a:sym typeface="Wingdings" pitchFamily="2" charset="2"/>
            </a:endParaRPr>
          </a:p>
          <a:p>
            <a:pPr eaLnBrk="0" hangingPunct="0">
              <a:buFont typeface="Wingdings" pitchFamily="2" charset="2"/>
              <a:buChar char="à"/>
            </a:pPr>
            <a:r>
              <a:rPr lang="fi-FI" sz="1400">
                <a:solidFill>
                  <a:srgbClr val="CC0033"/>
                </a:solidFill>
                <a:ea typeface="MS PGothic" pitchFamily="34" charset="-128"/>
                <a:sym typeface="Wingdings" pitchFamily="2" charset="2"/>
              </a:rPr>
              <a:t> pk-ystävällisempiä otsikoita  ja</a:t>
            </a:r>
          </a:p>
          <a:p>
            <a:pPr eaLnBrk="0" hangingPunct="0"/>
            <a:r>
              <a:rPr lang="fi-FI" sz="1400">
                <a:solidFill>
                  <a:srgbClr val="CC0033"/>
                </a:solidFill>
                <a:ea typeface="MS PGothic" pitchFamily="34" charset="-128"/>
                <a:sym typeface="Wingdings" pitchFamily="2" charset="2"/>
              </a:rPr>
              <a:t>     pk-yrityksille suunnattuja hakuja, </a:t>
            </a:r>
          </a:p>
          <a:p>
            <a:pPr eaLnBrk="0" hangingPunct="0"/>
            <a:r>
              <a:rPr lang="fi-FI" sz="1400">
                <a:solidFill>
                  <a:srgbClr val="CC0033"/>
                </a:solidFill>
                <a:ea typeface="MS PGothic" pitchFamily="34" charset="-128"/>
                <a:sym typeface="Wingdings" pitchFamily="2" charset="2"/>
              </a:rPr>
              <a:t>     pk-osallistumista seurataan tarkkaan. </a:t>
            </a:r>
          </a:p>
          <a:p>
            <a:pPr eaLnBrk="0" hangingPunct="0"/>
            <a:r>
              <a:rPr lang="fi-FI" sz="1400">
                <a:solidFill>
                  <a:srgbClr val="CC0033"/>
                </a:solidFill>
                <a:ea typeface="MS PGothic" pitchFamily="34" charset="-128"/>
                <a:sym typeface="Wingdings" pitchFamily="2" charset="2"/>
              </a:rPr>
              <a:t>     Esim KBBE &gt;50% otsikoista SME-painotus</a:t>
            </a:r>
            <a:endParaRPr lang="fi-FI" sz="1400">
              <a:solidFill>
                <a:srgbClr val="CC0033"/>
              </a:solidFill>
              <a:ea typeface="MS PGothic" pitchFamily="34" charset="-128"/>
            </a:endParaRPr>
          </a:p>
        </p:txBody>
      </p:sp>
      <p:grpSp>
        <p:nvGrpSpPr>
          <p:cNvPr id="2" name="Group 17"/>
          <p:cNvGrpSpPr>
            <a:grpSpLocks/>
          </p:cNvGrpSpPr>
          <p:nvPr/>
        </p:nvGrpSpPr>
        <p:grpSpPr bwMode="auto">
          <a:xfrm>
            <a:off x="36513" y="5132388"/>
            <a:ext cx="3656012" cy="1312862"/>
            <a:chOff x="0" y="2484"/>
            <a:chExt cx="873" cy="571"/>
          </a:xfrm>
        </p:grpSpPr>
        <p:sp>
          <p:nvSpPr>
            <p:cNvPr id="650258" name="AutoShape 18"/>
            <p:cNvSpPr>
              <a:spLocks noChangeArrowheads="1"/>
            </p:cNvSpPr>
            <p:nvPr/>
          </p:nvSpPr>
          <p:spPr bwMode="auto">
            <a:xfrm flipH="1" flipV="1">
              <a:off x="0" y="2499"/>
              <a:ext cx="812" cy="556"/>
            </a:xfrm>
            <a:prstGeom prst="wedgeRectCallout">
              <a:avLst>
                <a:gd name="adj1" fmla="val -75370"/>
                <a:gd name="adj2" fmla="val 97301"/>
              </a:avLst>
            </a:prstGeom>
            <a:solidFill>
              <a:schemeClr val="bg1"/>
            </a:solidFill>
            <a:ln w="19050">
              <a:solidFill>
                <a:schemeClr val="tx1"/>
              </a:solidFill>
              <a:miter lim="800000"/>
              <a:headEnd/>
              <a:tailEnd/>
            </a:ln>
            <a:effectLst/>
          </p:spPr>
          <p:txBody>
            <a:bodyPr rot="10800000"/>
            <a:lstStyle/>
            <a:p>
              <a:pPr algn="ctr" eaLnBrk="0" fontAlgn="auto" hangingPunct="0">
                <a:spcBef>
                  <a:spcPts val="0"/>
                </a:spcBef>
                <a:spcAft>
                  <a:spcPts val="0"/>
                </a:spcAft>
                <a:defRPr/>
              </a:pPr>
              <a:endParaRPr lang="fi-FI" sz="800" b="0">
                <a:solidFill>
                  <a:srgbClr val="004B8D"/>
                </a:solidFill>
                <a:effectLst>
                  <a:outerShdw blurRad="38100" dist="38100" dir="2700000" algn="tl">
                    <a:srgbClr val="C0C0C0"/>
                  </a:outerShdw>
                </a:effectLst>
                <a:latin typeface="Arial" pitchFamily="34" charset="0"/>
                <a:ea typeface="MS PGothic" pitchFamily="34" charset="-128"/>
              </a:endParaRPr>
            </a:p>
          </p:txBody>
        </p:sp>
        <p:sp>
          <p:nvSpPr>
            <p:cNvPr id="52247" name="Text Box 19"/>
            <p:cNvSpPr txBox="1">
              <a:spLocks noChangeArrowheads="1"/>
            </p:cNvSpPr>
            <p:nvPr/>
          </p:nvSpPr>
          <p:spPr bwMode="auto">
            <a:xfrm>
              <a:off x="0" y="2484"/>
              <a:ext cx="873" cy="509"/>
            </a:xfrm>
            <a:prstGeom prst="rect">
              <a:avLst/>
            </a:prstGeom>
            <a:noFill/>
            <a:ln w="19050">
              <a:noFill/>
              <a:miter lim="800000"/>
              <a:headEnd/>
              <a:tailEnd/>
            </a:ln>
          </p:spPr>
          <p:txBody>
            <a:bodyPr>
              <a:spAutoFit/>
            </a:bodyPr>
            <a:lstStyle/>
            <a:p>
              <a:pPr eaLnBrk="0" hangingPunct="0"/>
              <a:r>
                <a:rPr lang="fi-FI" sz="1400">
                  <a:solidFill>
                    <a:srgbClr val="0083CD"/>
                  </a:solidFill>
                  <a:ea typeface="MS PGothic" pitchFamily="34" charset="-128"/>
                </a:rPr>
                <a:t>Lisäresurssitarpeita?</a:t>
              </a:r>
            </a:p>
            <a:p>
              <a:pPr eaLnBrk="0" hangingPunct="0">
                <a:buFont typeface="Wingdings" pitchFamily="2" charset="2"/>
                <a:buChar char="à"/>
              </a:pPr>
              <a:r>
                <a:rPr lang="fi-FI" sz="1400" b="0">
                  <a:solidFill>
                    <a:srgbClr val="004B8D"/>
                  </a:solidFill>
                  <a:ea typeface="MS PGothic" pitchFamily="34" charset="-128"/>
                </a:rPr>
                <a:t>Industry-Academia schemes </a:t>
              </a:r>
            </a:p>
            <a:p>
              <a:pPr eaLnBrk="0" hangingPunct="0">
                <a:buFont typeface="Wingdings" pitchFamily="2" charset="2"/>
                <a:buChar char="à"/>
              </a:pPr>
              <a:r>
                <a:rPr lang="fi-FI" sz="1400" b="0">
                  <a:solidFill>
                    <a:srgbClr val="004B8D"/>
                  </a:solidFill>
                  <a:ea typeface="MS PGothic" pitchFamily="34" charset="-128"/>
                </a:rPr>
                <a:t>Yritys voi palkata tutkijan komission rahalla tai jatkokouluttaa omaa väkeään ulkomaisessa yliopistossa </a:t>
              </a:r>
            </a:p>
          </p:txBody>
        </p:sp>
      </p:grpSp>
      <p:sp>
        <p:nvSpPr>
          <p:cNvPr id="650260" name="AutoShape 20"/>
          <p:cNvSpPr>
            <a:spLocks noChangeArrowheads="1"/>
          </p:cNvSpPr>
          <p:nvPr/>
        </p:nvSpPr>
        <p:spPr bwMode="auto">
          <a:xfrm flipV="1">
            <a:off x="4741863" y="4975225"/>
            <a:ext cx="4402137" cy="1668463"/>
          </a:xfrm>
          <a:prstGeom prst="wedgeRectCallout">
            <a:avLst>
              <a:gd name="adj1" fmla="val 2519"/>
              <a:gd name="adj2" fmla="val 58771"/>
            </a:avLst>
          </a:prstGeom>
          <a:solidFill>
            <a:schemeClr val="bg1"/>
          </a:solidFill>
          <a:ln w="19050">
            <a:solidFill>
              <a:schemeClr val="tx1"/>
            </a:solidFill>
            <a:miter lim="800000"/>
            <a:headEnd/>
            <a:tailEnd/>
          </a:ln>
          <a:effectLst/>
        </p:spPr>
        <p:txBody>
          <a:bodyPr rot="10800000"/>
          <a:lstStyle/>
          <a:p>
            <a:pPr algn="ctr" eaLnBrk="0" fontAlgn="auto" hangingPunct="0">
              <a:spcBef>
                <a:spcPts val="0"/>
              </a:spcBef>
              <a:spcAft>
                <a:spcPts val="0"/>
              </a:spcAft>
              <a:defRPr/>
            </a:pPr>
            <a:endParaRPr lang="fi-FI" sz="800" b="0">
              <a:solidFill>
                <a:srgbClr val="004B8D"/>
              </a:solidFill>
              <a:effectLst>
                <a:outerShdw blurRad="38100" dist="38100" dir="2700000" algn="tl">
                  <a:srgbClr val="C0C0C0"/>
                </a:outerShdw>
              </a:effectLst>
              <a:latin typeface="Arial" pitchFamily="34" charset="0"/>
              <a:ea typeface="MS PGothic" pitchFamily="34" charset="-128"/>
            </a:endParaRPr>
          </a:p>
        </p:txBody>
      </p:sp>
      <p:sp>
        <p:nvSpPr>
          <p:cNvPr id="650261" name="Text Box 21"/>
          <p:cNvSpPr txBox="1">
            <a:spLocks noChangeArrowheads="1"/>
          </p:cNvSpPr>
          <p:nvPr/>
        </p:nvSpPr>
        <p:spPr bwMode="auto">
          <a:xfrm>
            <a:off x="4826000" y="5060950"/>
            <a:ext cx="4103688" cy="1508125"/>
          </a:xfrm>
          <a:prstGeom prst="rect">
            <a:avLst/>
          </a:prstGeom>
          <a:noFill/>
          <a:ln w="19050">
            <a:noFill/>
            <a:miter lim="800000"/>
            <a:headEnd/>
            <a:tailEnd/>
          </a:ln>
          <a:effectLst/>
        </p:spPr>
        <p:txBody>
          <a:bodyPr>
            <a:spAutoFit/>
          </a:bodyPr>
          <a:lstStyle/>
          <a:p>
            <a:pPr eaLnBrk="0" fontAlgn="auto" hangingPunct="0">
              <a:spcBef>
                <a:spcPts val="0"/>
              </a:spcBef>
              <a:spcAft>
                <a:spcPts val="0"/>
              </a:spcAft>
              <a:defRPr/>
            </a:pPr>
            <a:r>
              <a:rPr lang="fi-FI" sz="1400" b="0">
                <a:solidFill>
                  <a:srgbClr val="EB0000"/>
                </a:solidFill>
                <a:latin typeface="Arial" pitchFamily="34" charset="0"/>
                <a:ea typeface="MS PGothic" pitchFamily="34" charset="-128"/>
              </a:rPr>
              <a:t>Liiketoimintaa t&amp;k:n avulla! Ei annettuja otsikoita!</a:t>
            </a:r>
          </a:p>
          <a:p>
            <a:pPr eaLnBrk="0" fontAlgn="auto" hangingPunct="0">
              <a:spcBef>
                <a:spcPts val="0"/>
              </a:spcBef>
              <a:spcAft>
                <a:spcPts val="0"/>
              </a:spcAft>
              <a:defRPr/>
            </a:pPr>
            <a:endParaRPr lang="fi-FI" sz="200" b="0">
              <a:solidFill>
                <a:srgbClr val="004B8D"/>
              </a:solidFill>
              <a:latin typeface="Arial" pitchFamily="34" charset="0"/>
              <a:ea typeface="MS PGothic" pitchFamily="34" charset="-128"/>
            </a:endParaRPr>
          </a:p>
          <a:p>
            <a:pPr eaLnBrk="0" fontAlgn="auto" hangingPunct="0">
              <a:spcBef>
                <a:spcPts val="0"/>
              </a:spcBef>
              <a:spcAft>
                <a:spcPts val="0"/>
              </a:spcAft>
              <a:defRPr/>
            </a:pPr>
            <a:r>
              <a:rPr lang="fi-FI" sz="1400">
                <a:solidFill>
                  <a:srgbClr val="004B8D"/>
                </a:solidFill>
                <a:effectLst>
                  <a:outerShdw blurRad="38100" dist="38100" dir="2700000" algn="tl">
                    <a:srgbClr val="C0C0C0"/>
                  </a:outerShdw>
                </a:effectLst>
                <a:latin typeface="Arial" pitchFamily="34" charset="0"/>
                <a:ea typeface="MS PGothic" pitchFamily="34" charset="-128"/>
              </a:rPr>
              <a:t>1. ”T&amp;k-ostopalvelut/ulkoistus”</a:t>
            </a:r>
          </a:p>
          <a:p>
            <a:pPr eaLnBrk="0" fontAlgn="auto" hangingPunct="0">
              <a:spcBef>
                <a:spcPts val="0"/>
              </a:spcBef>
              <a:spcAft>
                <a:spcPts val="0"/>
              </a:spcAft>
              <a:defRPr/>
            </a:pPr>
            <a:r>
              <a:rPr lang="fi-FI" sz="1400" b="0">
                <a:solidFill>
                  <a:srgbClr val="004B8D"/>
                </a:solidFill>
                <a:latin typeface="Arial" pitchFamily="34" charset="0"/>
                <a:ea typeface="MS PGothic" pitchFamily="34" charset="-128"/>
                <a:sym typeface="Wingdings" pitchFamily="2" charset="2"/>
              </a:rPr>
              <a:t> Rahoitus tutkimuspalvelujen ostoon (tulokset pk-yritykselle/pk-järjestölle, rahat tutkijalle)</a:t>
            </a:r>
          </a:p>
          <a:p>
            <a:pPr eaLnBrk="0" fontAlgn="auto" hangingPunct="0">
              <a:spcBef>
                <a:spcPts val="0"/>
              </a:spcBef>
              <a:spcAft>
                <a:spcPts val="0"/>
              </a:spcAft>
              <a:defRPr/>
            </a:pPr>
            <a:endParaRPr lang="fi-FI" sz="200" b="0">
              <a:solidFill>
                <a:srgbClr val="004B8D"/>
              </a:solidFill>
              <a:latin typeface="Arial" pitchFamily="34" charset="0"/>
              <a:ea typeface="MS PGothic" pitchFamily="34" charset="-128"/>
            </a:endParaRPr>
          </a:p>
          <a:p>
            <a:pPr eaLnBrk="0" fontAlgn="auto" hangingPunct="0">
              <a:spcBef>
                <a:spcPts val="0"/>
              </a:spcBef>
              <a:spcAft>
                <a:spcPts val="0"/>
              </a:spcAft>
              <a:defRPr/>
            </a:pPr>
            <a:r>
              <a:rPr lang="fi-FI" sz="1400">
                <a:solidFill>
                  <a:srgbClr val="004B8D"/>
                </a:solidFill>
                <a:effectLst>
                  <a:outerShdw blurRad="38100" dist="38100" dir="2700000" algn="tl">
                    <a:srgbClr val="C0C0C0"/>
                  </a:outerShdw>
                </a:effectLst>
                <a:latin typeface="Arial" pitchFamily="34" charset="0"/>
                <a:ea typeface="MS PGothic" pitchFamily="34" charset="-128"/>
              </a:rPr>
              <a:t>2. Art 169 Eurostars </a:t>
            </a:r>
            <a:r>
              <a:rPr lang="fi-FI" sz="1400" b="0">
                <a:solidFill>
                  <a:srgbClr val="004B8D"/>
                </a:solidFill>
                <a:effectLst>
                  <a:outerShdw blurRad="38100" dist="38100" dir="2700000" algn="tl">
                    <a:srgbClr val="C0C0C0"/>
                  </a:outerShdw>
                </a:effectLst>
                <a:latin typeface="Arial" pitchFamily="34" charset="0"/>
                <a:ea typeface="MS PGothic" pitchFamily="34" charset="-128"/>
              </a:rPr>
              <a:t>(”Eureka+puiteohjelma”)</a:t>
            </a:r>
          </a:p>
          <a:p>
            <a:pPr eaLnBrk="0" fontAlgn="auto" hangingPunct="0">
              <a:spcBef>
                <a:spcPts val="0"/>
              </a:spcBef>
              <a:spcAft>
                <a:spcPts val="0"/>
              </a:spcAft>
              <a:defRPr/>
            </a:pPr>
            <a:r>
              <a:rPr lang="fi-FI" sz="1200" b="0">
                <a:solidFill>
                  <a:srgbClr val="004B8D"/>
                </a:solidFill>
                <a:latin typeface="Arial" pitchFamily="34" charset="0"/>
                <a:ea typeface="MS PGothic" pitchFamily="34" charset="-128"/>
                <a:sym typeface="Wingdings" pitchFamily="2" charset="2"/>
              </a:rPr>
              <a:t></a:t>
            </a:r>
            <a:r>
              <a:rPr lang="fi-FI" b="0">
                <a:solidFill>
                  <a:srgbClr val="004B8D"/>
                </a:solidFill>
                <a:latin typeface="Arial" pitchFamily="34" charset="0"/>
                <a:ea typeface="MS PGothic" pitchFamily="34" charset="-128"/>
                <a:sym typeface="Wingdings" pitchFamily="2" charset="2"/>
              </a:rPr>
              <a:t> </a:t>
            </a:r>
            <a:r>
              <a:rPr lang="fi-FI" sz="1200" b="0">
                <a:solidFill>
                  <a:srgbClr val="004B8D"/>
                </a:solidFill>
                <a:latin typeface="Arial" pitchFamily="34" charset="0"/>
                <a:ea typeface="MS PGothic" pitchFamily="34" charset="-128"/>
                <a:sym typeface="Wingdings" pitchFamily="2" charset="2"/>
              </a:rPr>
              <a:t>Rahoitus Tekesistä (+ komissio)</a:t>
            </a:r>
            <a:endParaRPr lang="fi-FI" sz="1200" b="0">
              <a:solidFill>
                <a:srgbClr val="004B8D"/>
              </a:solidFill>
              <a:latin typeface="Arial" pitchFamily="34" charset="0"/>
              <a:ea typeface="MS PGothic" pitchFamily="34" charset="-128"/>
            </a:endParaRPr>
          </a:p>
        </p:txBody>
      </p:sp>
      <p:sp>
        <p:nvSpPr>
          <p:cNvPr id="52243" name="Text Box 22"/>
          <p:cNvSpPr txBox="1">
            <a:spLocks noChangeArrowheads="1"/>
          </p:cNvSpPr>
          <p:nvPr/>
        </p:nvSpPr>
        <p:spPr bwMode="auto">
          <a:xfrm>
            <a:off x="0" y="2214563"/>
            <a:ext cx="1042988" cy="720725"/>
          </a:xfrm>
          <a:prstGeom prst="rect">
            <a:avLst/>
          </a:prstGeom>
          <a:solidFill>
            <a:schemeClr val="bg1"/>
          </a:solidFill>
          <a:ln w="19050">
            <a:solidFill>
              <a:schemeClr val="tx1"/>
            </a:solidFill>
            <a:miter lim="800000"/>
            <a:headEnd/>
            <a:tailEnd/>
          </a:ln>
        </p:spPr>
        <p:txBody>
          <a:bodyPr>
            <a:spAutoFit/>
          </a:bodyPr>
          <a:lstStyle/>
          <a:p>
            <a:pPr eaLnBrk="0" hangingPunct="0"/>
            <a:r>
              <a:rPr lang="fi-FI" sz="1000" b="0">
                <a:solidFill>
                  <a:srgbClr val="004B8D"/>
                </a:solidFill>
                <a:ea typeface="MS PGothic" pitchFamily="34" charset="-128"/>
              </a:rPr>
              <a:t>Teknologia-yhteisöt (ETP) vaikuttaneet sisältöihin</a:t>
            </a:r>
          </a:p>
        </p:txBody>
      </p:sp>
      <p:sp>
        <p:nvSpPr>
          <p:cNvPr id="52244" name="Line 23"/>
          <p:cNvSpPr>
            <a:spLocks noChangeShapeType="1"/>
          </p:cNvSpPr>
          <p:nvPr/>
        </p:nvSpPr>
        <p:spPr bwMode="auto">
          <a:xfrm flipV="1">
            <a:off x="642938" y="1857375"/>
            <a:ext cx="514350" cy="331788"/>
          </a:xfrm>
          <a:prstGeom prst="line">
            <a:avLst/>
          </a:prstGeom>
          <a:noFill/>
          <a:ln w="9525">
            <a:solidFill>
              <a:schemeClr val="tx1"/>
            </a:solidFill>
            <a:round/>
            <a:headEnd/>
            <a:tailEnd type="triangle" w="med" len="lg"/>
          </a:ln>
        </p:spPr>
        <p:txBody>
          <a:bodyPr/>
          <a:lstStyle/>
          <a:p>
            <a:endParaRPr lang="fi-FI"/>
          </a:p>
        </p:txBody>
      </p:sp>
      <p:sp>
        <p:nvSpPr>
          <p:cNvPr id="52245" name="Oval 24"/>
          <p:cNvSpPr>
            <a:spLocks noChangeArrowheads="1"/>
          </p:cNvSpPr>
          <p:nvPr/>
        </p:nvSpPr>
        <p:spPr bwMode="auto">
          <a:xfrm>
            <a:off x="5365750" y="4484688"/>
            <a:ext cx="2446338" cy="431800"/>
          </a:xfrm>
          <a:prstGeom prst="ellipse">
            <a:avLst/>
          </a:prstGeom>
          <a:noFill/>
          <a:ln w="25400">
            <a:solidFill>
              <a:srgbClr val="FF0000"/>
            </a:solidFill>
            <a:round/>
            <a:headEnd/>
            <a:tailEnd/>
          </a:ln>
        </p:spPr>
        <p:txBody>
          <a:bodyPr wrap="none" anchor="ctr"/>
          <a:lstStyle/>
          <a:p>
            <a:endParaRPr lang="fi-FI" b="0">
              <a:solidFill>
                <a:srgbClr val="004B8D"/>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0256"/>
                                        </p:tgtEl>
                                        <p:attrNameLst>
                                          <p:attrName>style.visibility</p:attrName>
                                        </p:attrNameLst>
                                      </p:cBhvr>
                                      <p:to>
                                        <p:strVal val="visible"/>
                                      </p:to>
                                    </p:set>
                                    <p:animEffect transition="in" filter="blinds(horizontal)">
                                      <p:cBhvr>
                                        <p:cTn id="7" dur="500"/>
                                        <p:tgtEl>
                                          <p:spTgt spid="6502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0260"/>
                                        </p:tgtEl>
                                        <p:attrNameLst>
                                          <p:attrName>style.visibility</p:attrName>
                                        </p:attrNameLst>
                                      </p:cBhvr>
                                      <p:to>
                                        <p:strVal val="visible"/>
                                      </p:to>
                                    </p:set>
                                    <p:animEffect transition="in" filter="blinds(horizontal)">
                                      <p:cBhvr>
                                        <p:cTn id="17" dur="500"/>
                                        <p:tgtEl>
                                          <p:spTgt spid="65026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50261">
                                            <p:txEl>
                                              <p:pRg st="0" end="0"/>
                                            </p:txEl>
                                          </p:spTgt>
                                        </p:tgtEl>
                                        <p:attrNameLst>
                                          <p:attrName>style.visibility</p:attrName>
                                        </p:attrNameLst>
                                      </p:cBhvr>
                                      <p:to>
                                        <p:strVal val="visible"/>
                                      </p:to>
                                    </p:set>
                                    <p:animEffect transition="in" filter="blinds(horizontal)">
                                      <p:cBhvr>
                                        <p:cTn id="20" dur="500"/>
                                        <p:tgtEl>
                                          <p:spTgt spid="650261">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50261">
                                            <p:txEl>
                                              <p:pRg st="2" end="2"/>
                                            </p:txEl>
                                          </p:spTgt>
                                        </p:tgtEl>
                                        <p:attrNameLst>
                                          <p:attrName>style.visibility</p:attrName>
                                        </p:attrNameLst>
                                      </p:cBhvr>
                                      <p:to>
                                        <p:strVal val="visible"/>
                                      </p:to>
                                    </p:set>
                                    <p:animEffect transition="in" filter="blinds(horizontal)">
                                      <p:cBhvr>
                                        <p:cTn id="23" dur="500"/>
                                        <p:tgtEl>
                                          <p:spTgt spid="650261">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50261">
                                            <p:txEl>
                                              <p:pRg st="3" end="3"/>
                                            </p:txEl>
                                          </p:spTgt>
                                        </p:tgtEl>
                                        <p:attrNameLst>
                                          <p:attrName>style.visibility</p:attrName>
                                        </p:attrNameLst>
                                      </p:cBhvr>
                                      <p:to>
                                        <p:strVal val="visible"/>
                                      </p:to>
                                    </p:set>
                                    <p:animEffect transition="in" filter="blinds(horizontal)">
                                      <p:cBhvr>
                                        <p:cTn id="26" dur="500"/>
                                        <p:tgtEl>
                                          <p:spTgt spid="65026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50261">
                                            <p:txEl>
                                              <p:pRg st="5" end="5"/>
                                            </p:txEl>
                                          </p:spTgt>
                                        </p:tgtEl>
                                        <p:attrNameLst>
                                          <p:attrName>style.visibility</p:attrName>
                                        </p:attrNameLst>
                                      </p:cBhvr>
                                      <p:to>
                                        <p:strVal val="visible"/>
                                      </p:to>
                                    </p:set>
                                    <p:animEffect transition="in" filter="blinds(horizontal)">
                                      <p:cBhvr>
                                        <p:cTn id="31" dur="500"/>
                                        <p:tgtEl>
                                          <p:spTgt spid="650261">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50261">
                                            <p:txEl>
                                              <p:pRg st="6" end="6"/>
                                            </p:txEl>
                                          </p:spTgt>
                                        </p:tgtEl>
                                        <p:attrNameLst>
                                          <p:attrName>style.visibility</p:attrName>
                                        </p:attrNameLst>
                                      </p:cBhvr>
                                      <p:to>
                                        <p:strVal val="visible"/>
                                      </p:to>
                                    </p:set>
                                    <p:animEffect transition="in" filter="blinds(horizontal)">
                                      <p:cBhvr>
                                        <p:cTn id="34" dur="500"/>
                                        <p:tgtEl>
                                          <p:spTgt spid="6502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56" grpId="0" animBg="1"/>
      <p:bldP spid="650260" grpId="0" animBg="1"/>
      <p:bldP spid="65026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tsikko 1"/>
          <p:cNvSpPr>
            <a:spLocks noGrp="1"/>
          </p:cNvSpPr>
          <p:nvPr>
            <p:ph type="ctrTitle"/>
          </p:nvPr>
        </p:nvSpPr>
        <p:spPr>
          <a:xfrm>
            <a:off x="2143125" y="2130425"/>
            <a:ext cx="6219825" cy="792163"/>
          </a:xfrm>
        </p:spPr>
        <p:txBody>
          <a:bodyPr/>
          <a:lstStyle/>
          <a:p>
            <a:r>
              <a:rPr lang="fi-FI" sz="4000" b="1" smtClean="0"/>
              <a:t>Partner search</a:t>
            </a:r>
            <a:br>
              <a:rPr lang="fi-FI" sz="4000" b="1" smtClean="0"/>
            </a:br>
            <a:endParaRPr lang="fi-FI" sz="4000" b="1" smtClean="0"/>
          </a:p>
        </p:txBody>
      </p:sp>
      <p:sp>
        <p:nvSpPr>
          <p:cNvPr id="72707" name="Tekstin paikkamerkki 3"/>
          <p:cNvSpPr>
            <a:spLocks noGrp="1"/>
          </p:cNvSpPr>
          <p:nvPr>
            <p:ph type="body" sz="quarter" idx="15"/>
          </p:nvPr>
        </p:nvSpPr>
        <p:spPr>
          <a:xfrm rot="16200000">
            <a:off x="7743826" y="5314950"/>
            <a:ext cx="1763712" cy="179387"/>
          </a:xfrm>
        </p:spPr>
        <p:txBody>
          <a:bodyPr/>
          <a:lstStyle/>
          <a:p>
            <a:endParaRPr lang="fi-FI" smtClean="0"/>
          </a:p>
        </p:txBody>
      </p:sp>
      <p:sp>
        <p:nvSpPr>
          <p:cNvPr id="4" name="Dian numeron paikkamerkki 3"/>
          <p:cNvSpPr>
            <a:spLocks noGrp="1"/>
          </p:cNvSpPr>
          <p:nvPr>
            <p:ph type="sldNum" sz="quarter" idx="18"/>
          </p:nvPr>
        </p:nvSpPr>
        <p:spPr/>
        <p:txBody>
          <a:bodyPr/>
          <a:lstStyle/>
          <a:p>
            <a:pPr>
              <a:defRPr/>
            </a:pPr>
            <a:fld id="{07A7661A-49EF-4F65-A362-13D473D95008}" type="slidenum">
              <a:rPr lang="fi-FI" smtClean="0"/>
              <a:pPr>
                <a:defRPr/>
              </a:pPr>
              <a:t>20</a:t>
            </a:fld>
            <a:endParaRPr lang="fi-FI"/>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85750" y="0"/>
            <a:ext cx="9929813" cy="7072313"/>
          </a:xfrm>
          <a:prstGeom prst="rect">
            <a:avLst/>
          </a:prstGeom>
          <a:noFill/>
          <a:ln w="9525">
            <a:noFill/>
            <a:miter lim="800000"/>
            <a:headEnd/>
            <a:tailEnd/>
          </a:ln>
        </p:spPr>
      </p:pic>
      <p:sp>
        <p:nvSpPr>
          <p:cNvPr id="6" name="Alanuoli 5"/>
          <p:cNvSpPr/>
          <p:nvPr/>
        </p:nvSpPr>
        <p:spPr>
          <a:xfrm>
            <a:off x="1714500" y="1143000"/>
            <a:ext cx="571500" cy="71437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auto">
              <a:spcBef>
                <a:spcPts val="0"/>
              </a:spcBef>
              <a:spcAft>
                <a:spcPts val="0"/>
              </a:spcAft>
              <a:defRPr/>
            </a:pPr>
            <a:endParaRPr lang="fi-FI" b="0" dirty="0">
              <a:solidFill>
                <a:prstClr val="white"/>
              </a:solidFill>
            </a:endParaRPr>
          </a:p>
        </p:txBody>
      </p:sp>
      <p:sp>
        <p:nvSpPr>
          <p:cNvPr id="7" name="Alanuoli 6"/>
          <p:cNvSpPr/>
          <p:nvPr/>
        </p:nvSpPr>
        <p:spPr>
          <a:xfrm>
            <a:off x="2786063" y="1143000"/>
            <a:ext cx="571500" cy="71437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auto">
              <a:spcBef>
                <a:spcPts val="0"/>
              </a:spcBef>
              <a:spcAft>
                <a:spcPts val="0"/>
              </a:spcAft>
              <a:defRPr/>
            </a:pPr>
            <a:endParaRPr lang="fi-FI" b="0" dirty="0">
              <a:solidFill>
                <a:prstClr val="white"/>
              </a:solidFill>
            </a:endParaRPr>
          </a:p>
        </p:txBody>
      </p:sp>
      <p:sp>
        <p:nvSpPr>
          <p:cNvPr id="9" name="Alanuoli 8"/>
          <p:cNvSpPr/>
          <p:nvPr/>
        </p:nvSpPr>
        <p:spPr>
          <a:xfrm>
            <a:off x="4000500" y="1143000"/>
            <a:ext cx="571500" cy="71437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auto">
              <a:spcBef>
                <a:spcPts val="0"/>
              </a:spcBef>
              <a:spcAft>
                <a:spcPts val="0"/>
              </a:spcAft>
              <a:defRPr/>
            </a:pPr>
            <a:endParaRPr lang="fi-FI" b="0" dirty="0">
              <a:solidFill>
                <a:prstClr val="white"/>
              </a:solidFill>
            </a:endParaRPr>
          </a:p>
        </p:txBody>
      </p:sp>
      <p:sp>
        <p:nvSpPr>
          <p:cNvPr id="8" name="Alanuoli 7"/>
          <p:cNvSpPr/>
          <p:nvPr/>
        </p:nvSpPr>
        <p:spPr>
          <a:xfrm>
            <a:off x="7215188" y="1143000"/>
            <a:ext cx="571500" cy="71437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auto">
              <a:spcBef>
                <a:spcPts val="0"/>
              </a:spcBef>
              <a:spcAft>
                <a:spcPts val="0"/>
              </a:spcAft>
              <a:defRPr/>
            </a:pPr>
            <a:endParaRPr lang="fi-FI" b="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28625" y="1428750"/>
            <a:ext cx="7588250" cy="4613275"/>
          </a:xfrm>
        </p:spPr>
        <p:txBody>
          <a:bodyPr/>
          <a:lstStyle/>
          <a:p>
            <a:pPr marL="341313" indent="-341313">
              <a:lnSpc>
                <a:spcPct val="105000"/>
              </a:lnSpc>
              <a:spcBef>
                <a:spcPct val="10000"/>
              </a:spcBef>
              <a:buFont typeface="Wingdings" pitchFamily="2" charset="2"/>
              <a:buNone/>
            </a:pPr>
            <a:r>
              <a:rPr lang="fi-FI" sz="2400" dirty="0" smtClean="0">
                <a:solidFill>
                  <a:schemeClr val="hlink"/>
                </a:solidFill>
              </a:rPr>
              <a:t>Mukaan muiden valmistelemiin hankkeisiin?</a:t>
            </a:r>
          </a:p>
          <a:p>
            <a:pPr marL="341313" indent="-341313">
              <a:lnSpc>
                <a:spcPct val="105000"/>
              </a:lnSpc>
              <a:spcBef>
                <a:spcPct val="10000"/>
              </a:spcBef>
            </a:pPr>
            <a:r>
              <a:rPr lang="fi-FI" dirty="0" err="1" smtClean="0"/>
              <a:t>Ulkolaiset</a:t>
            </a:r>
            <a:r>
              <a:rPr lang="fi-FI" dirty="0" smtClean="0"/>
              <a:t> projektit esittäytyvät ja etsivät suomalaisia mukaan hankkeeseensa: </a:t>
            </a:r>
            <a:r>
              <a:rPr lang="fi-FI" u="sng" dirty="0" err="1" smtClean="0">
                <a:solidFill>
                  <a:srgbClr val="1E6EFF"/>
                </a:solidFill>
              </a:rPr>
              <a:t>www.tekes.fi/eu/fin/partnerinhaku</a:t>
            </a:r>
            <a:endParaRPr lang="fi-FI" u="sng" dirty="0" smtClean="0">
              <a:solidFill>
                <a:srgbClr val="1E6EFF"/>
              </a:solidFill>
            </a:endParaRPr>
          </a:p>
          <a:p>
            <a:pPr marL="341313" indent="-341313">
              <a:lnSpc>
                <a:spcPct val="105000"/>
              </a:lnSpc>
              <a:spcBef>
                <a:spcPct val="10000"/>
              </a:spcBef>
            </a:pPr>
            <a:r>
              <a:rPr lang="fi-FI" dirty="0" smtClean="0">
                <a:solidFill>
                  <a:schemeClr val="tx1"/>
                </a:solidFill>
              </a:rPr>
              <a:t>Teknologia-yhteisöjen tilaisuudet, komission hakuinfot, </a:t>
            </a:r>
            <a:r>
              <a:rPr lang="fi-FI" dirty="0" err="1" smtClean="0">
                <a:solidFill>
                  <a:schemeClr val="tx1"/>
                </a:solidFill>
              </a:rPr>
              <a:t>Yritys-Euroopan</a:t>
            </a:r>
            <a:r>
              <a:rPr lang="fi-FI" dirty="0" smtClean="0">
                <a:solidFill>
                  <a:schemeClr val="tx1"/>
                </a:solidFill>
              </a:rPr>
              <a:t> tilaisuudet </a:t>
            </a:r>
          </a:p>
          <a:p>
            <a:pPr marL="341313" indent="-341313">
              <a:lnSpc>
                <a:spcPct val="105000"/>
              </a:lnSpc>
              <a:spcBef>
                <a:spcPct val="10000"/>
              </a:spcBef>
            </a:pPr>
            <a:endParaRPr lang="fi-FI" dirty="0" smtClean="0">
              <a:solidFill>
                <a:srgbClr val="FF0000"/>
              </a:solidFill>
            </a:endParaRPr>
          </a:p>
          <a:p>
            <a:pPr marL="341313" indent="-341313">
              <a:lnSpc>
                <a:spcPct val="105000"/>
              </a:lnSpc>
              <a:spcBef>
                <a:spcPct val="10000"/>
              </a:spcBef>
              <a:buFont typeface="Wingdings" pitchFamily="2" charset="2"/>
              <a:buNone/>
            </a:pPr>
            <a:r>
              <a:rPr lang="fi-FI" sz="2400" dirty="0" smtClean="0">
                <a:solidFill>
                  <a:schemeClr val="hlink"/>
                </a:solidFill>
              </a:rPr>
              <a:t>Lisää </a:t>
            </a:r>
            <a:r>
              <a:rPr lang="fi-FI" sz="2400" dirty="0" err="1" smtClean="0">
                <a:solidFill>
                  <a:schemeClr val="hlink"/>
                </a:solidFill>
              </a:rPr>
              <a:t>kv-kumppaneita</a:t>
            </a:r>
            <a:r>
              <a:rPr lang="fi-FI" sz="2400" dirty="0" smtClean="0">
                <a:solidFill>
                  <a:schemeClr val="hlink"/>
                </a:solidFill>
              </a:rPr>
              <a:t> omaan hankkeeseen? </a:t>
            </a:r>
          </a:p>
          <a:p>
            <a:pPr marL="341313" indent="-341313">
              <a:lnSpc>
                <a:spcPct val="105000"/>
              </a:lnSpc>
              <a:spcBef>
                <a:spcPct val="10000"/>
              </a:spcBef>
            </a:pPr>
            <a:r>
              <a:rPr lang="fi-FI" dirty="0" err="1" smtClean="0"/>
              <a:t>NCP-verkoston</a:t>
            </a:r>
            <a:r>
              <a:rPr lang="fi-FI" dirty="0" smtClean="0"/>
              <a:t> räätälöidyillä palveluilla: Lähetämme </a:t>
            </a:r>
            <a:r>
              <a:rPr lang="fi-FI" dirty="0" err="1" smtClean="0"/>
              <a:t>partnerhaun</a:t>
            </a:r>
            <a:r>
              <a:rPr lang="fi-FI" dirty="0" smtClean="0"/>
              <a:t> kollegoille ympäri Eurooppaa (sopivia kumppanikandidaatteja löytyy useimmiten)</a:t>
            </a:r>
          </a:p>
          <a:p>
            <a:pPr marL="341313" indent="-341313">
              <a:lnSpc>
                <a:spcPct val="105000"/>
              </a:lnSpc>
              <a:spcBef>
                <a:spcPct val="10000"/>
              </a:spcBef>
            </a:pPr>
            <a:r>
              <a:rPr lang="fi-FI" dirty="0" err="1" smtClean="0"/>
              <a:t>Em</a:t>
            </a:r>
            <a:r>
              <a:rPr lang="fi-FI" dirty="0" smtClean="0"/>
              <a:t> tapahtumat</a:t>
            </a:r>
          </a:p>
          <a:p>
            <a:pPr marL="341313" indent="-341313">
              <a:lnSpc>
                <a:spcPct val="105000"/>
              </a:lnSpc>
              <a:spcBef>
                <a:spcPct val="10000"/>
              </a:spcBef>
            </a:pPr>
            <a:r>
              <a:rPr lang="fi-FI" dirty="0" err="1" smtClean="0"/>
              <a:t>ELYjen</a:t>
            </a:r>
            <a:r>
              <a:rPr lang="fi-FI" dirty="0" smtClean="0"/>
              <a:t> yhteyshenkilöt</a:t>
            </a:r>
          </a:p>
          <a:p>
            <a:pPr marL="341313" indent="-341313">
              <a:lnSpc>
                <a:spcPct val="105000"/>
              </a:lnSpc>
              <a:spcBef>
                <a:spcPct val="10000"/>
              </a:spcBef>
              <a:buFont typeface="Wingdings" pitchFamily="2" charset="2"/>
              <a:buNone/>
            </a:pPr>
            <a:endParaRPr lang="fi-FI" dirty="0" smtClean="0"/>
          </a:p>
          <a:p>
            <a:pPr marL="749300" lvl="1" indent="-303213">
              <a:lnSpc>
                <a:spcPct val="105000"/>
              </a:lnSpc>
              <a:spcBef>
                <a:spcPct val="10000"/>
              </a:spcBef>
              <a:buFont typeface="Wingdings" pitchFamily="2" charset="2"/>
              <a:buChar char="Ø"/>
            </a:pPr>
            <a:endParaRPr lang="fi-FI" dirty="0" smtClean="0"/>
          </a:p>
          <a:p>
            <a:pPr marL="341313" indent="-341313">
              <a:lnSpc>
                <a:spcPct val="105000"/>
              </a:lnSpc>
              <a:spcBef>
                <a:spcPct val="10000"/>
              </a:spcBef>
              <a:buFont typeface="Wingdings" pitchFamily="2" charset="2"/>
              <a:buNone/>
            </a:pPr>
            <a:endParaRPr lang="fi-FI" sz="1200" dirty="0" smtClean="0">
              <a:solidFill>
                <a:srgbClr val="EB0000"/>
              </a:solidFill>
            </a:endParaRPr>
          </a:p>
          <a:p>
            <a:pPr marL="341313" indent="-341313">
              <a:lnSpc>
                <a:spcPct val="105000"/>
              </a:lnSpc>
              <a:spcBef>
                <a:spcPct val="10000"/>
              </a:spcBef>
            </a:pPr>
            <a:endParaRPr lang="fi-FI" sz="2400" dirty="0" smtClean="0"/>
          </a:p>
        </p:txBody>
      </p:sp>
      <p:sp>
        <p:nvSpPr>
          <p:cNvPr id="74755" name="Rectangle 3"/>
          <p:cNvSpPr>
            <a:spLocks noChangeArrowheads="1"/>
          </p:cNvSpPr>
          <p:nvPr/>
        </p:nvSpPr>
        <p:spPr bwMode="auto">
          <a:xfrm>
            <a:off x="428625" y="214313"/>
            <a:ext cx="7640638" cy="889000"/>
          </a:xfrm>
          <a:prstGeom prst="rect">
            <a:avLst/>
          </a:prstGeom>
          <a:solidFill>
            <a:srgbClr val="CCFFFF"/>
          </a:solidFill>
          <a:ln w="9525">
            <a:solidFill>
              <a:schemeClr val="tx1"/>
            </a:solidFill>
            <a:miter lim="800000"/>
            <a:headEnd/>
            <a:tailEnd/>
          </a:ln>
        </p:spPr>
        <p:txBody>
          <a:bodyPr lIns="0" tIns="179968" rIns="0" bIns="0">
            <a:spAutoFit/>
          </a:bodyPr>
          <a:lstStyle/>
          <a:p>
            <a:r>
              <a:rPr lang="fi-FI" b="0">
                <a:solidFill>
                  <a:srgbClr val="004B8D"/>
                </a:solidFill>
              </a:rPr>
              <a:t>Miten päästä mukaan?</a:t>
            </a:r>
            <a:br>
              <a:rPr lang="fi-FI" b="0">
                <a:solidFill>
                  <a:srgbClr val="004B8D"/>
                </a:solidFill>
              </a:rPr>
            </a:br>
            <a:r>
              <a:rPr lang="fi-FI" sz="2800" b="0">
                <a:solidFill>
                  <a:srgbClr val="004B8D"/>
                </a:solidFill>
              </a:rPr>
              <a:t>Partnereita ja projekti-ideoita?</a:t>
            </a:r>
          </a:p>
        </p:txBody>
      </p:sp>
      <p:sp>
        <p:nvSpPr>
          <p:cNvPr id="4" name="Dian numeron paikkamerkki 3"/>
          <p:cNvSpPr>
            <a:spLocks noGrp="1"/>
          </p:cNvSpPr>
          <p:nvPr>
            <p:ph type="sldNum" sz="quarter" idx="12"/>
          </p:nvPr>
        </p:nvSpPr>
        <p:spPr>
          <a:xfrm>
            <a:off x="134938" y="6538913"/>
            <a:ext cx="363826" cy="319087"/>
          </a:xfrm>
        </p:spPr>
        <p:txBody>
          <a:bodyPr/>
          <a:lstStyle/>
          <a:p>
            <a:pPr>
              <a:defRPr/>
            </a:pPr>
            <a:fld id="{4DF658B6-AF8F-420B-9C83-CD25AFB6976A}" type="slidenum">
              <a:rPr lang="en-GB" sz="1100" smtClean="0"/>
              <a:pPr>
                <a:defRPr/>
              </a:pPr>
              <a:t>22</a:t>
            </a:fld>
            <a:endParaRPr lang="en-GB" sz="1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785813" y="0"/>
            <a:ext cx="12192001" cy="7620000"/>
          </a:xfrm>
          <a:prstGeom prst="rect">
            <a:avLst/>
          </a:prstGeom>
          <a:noFill/>
          <a:ln w="9525">
            <a:noFill/>
            <a:miter lim="800000"/>
            <a:headEnd/>
            <a:tailEnd/>
          </a:ln>
        </p:spPr>
      </p:pic>
      <p:sp>
        <p:nvSpPr>
          <p:cNvPr id="75779" name="Ellipsi 2"/>
          <p:cNvSpPr>
            <a:spLocks noChangeArrowheads="1"/>
          </p:cNvSpPr>
          <p:nvPr/>
        </p:nvSpPr>
        <p:spPr bwMode="auto">
          <a:xfrm>
            <a:off x="7286625" y="3500438"/>
            <a:ext cx="2214563" cy="571500"/>
          </a:xfrm>
          <a:prstGeom prst="ellipse">
            <a:avLst/>
          </a:prstGeom>
          <a:noFill/>
          <a:ln w="76200" algn="ctr">
            <a:solidFill>
              <a:schemeClr val="accent2"/>
            </a:solidFill>
            <a:round/>
            <a:headEnd/>
            <a:tailEnd/>
          </a:ln>
        </p:spPr>
        <p:txBody>
          <a:bodyPr wrap="none" lIns="91424" tIns="45712" rIns="91424" bIns="45712" anchor="ctr"/>
          <a:lstStyle/>
          <a:p>
            <a:endParaRPr lang="fi-FI" b="0">
              <a:solidFill>
                <a:srgbClr val="004B8D"/>
              </a:solidFill>
            </a:endParaRPr>
          </a:p>
        </p:txBody>
      </p:sp>
      <p:sp>
        <p:nvSpPr>
          <p:cNvPr id="4" name="Alanuoli 3"/>
          <p:cNvSpPr/>
          <p:nvPr/>
        </p:nvSpPr>
        <p:spPr>
          <a:xfrm>
            <a:off x="5143500" y="1285875"/>
            <a:ext cx="571500" cy="71437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auto">
              <a:spcBef>
                <a:spcPts val="0"/>
              </a:spcBef>
              <a:spcAft>
                <a:spcPts val="0"/>
              </a:spcAft>
              <a:defRPr/>
            </a:pPr>
            <a:endParaRPr lang="fi-FI" b="0"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2557463" y="-387350"/>
            <a:ext cx="12192001" cy="7620000"/>
          </a:xfrm>
          <a:prstGeom prst="rect">
            <a:avLst/>
          </a:prstGeom>
          <a:noFill/>
          <a:ln w="9525" algn="ctr">
            <a:noFill/>
            <a:miter lim="800000"/>
            <a:headEnd/>
            <a:tailEnd/>
          </a:ln>
        </p:spPr>
      </p:pic>
      <p:sp>
        <p:nvSpPr>
          <p:cNvPr id="76803" name="Text Box 3"/>
          <p:cNvSpPr txBox="1">
            <a:spLocks noChangeArrowheads="1"/>
          </p:cNvSpPr>
          <p:nvPr/>
        </p:nvSpPr>
        <p:spPr bwMode="auto">
          <a:xfrm>
            <a:off x="4356100" y="549275"/>
            <a:ext cx="5256213" cy="1384300"/>
          </a:xfrm>
          <a:prstGeom prst="rect">
            <a:avLst/>
          </a:prstGeom>
          <a:solidFill>
            <a:schemeClr val="bg1"/>
          </a:solidFill>
          <a:ln w="9525" algn="ctr">
            <a:solidFill>
              <a:schemeClr val="tx1"/>
            </a:solidFill>
            <a:miter lim="800000"/>
            <a:headEnd/>
            <a:tailEnd/>
          </a:ln>
        </p:spPr>
        <p:txBody>
          <a:bodyPr lIns="0" tIns="0" rIns="0" bIns="0">
            <a:spAutoFit/>
          </a:bodyPr>
          <a:lstStyle/>
          <a:p>
            <a:pPr algn="ctr">
              <a:buFont typeface="Wingdings" pitchFamily="2" charset="2"/>
              <a:buNone/>
            </a:pPr>
            <a:r>
              <a:rPr lang="fi-FI" sz="2400">
                <a:solidFill>
                  <a:srgbClr val="FF0000"/>
                </a:solidFill>
              </a:rPr>
              <a:t> Research for SMEs-ohjelma!</a:t>
            </a:r>
          </a:p>
          <a:p>
            <a:pPr algn="ctr">
              <a:buFont typeface="Wingdings" pitchFamily="2" charset="2"/>
              <a:buNone/>
            </a:pPr>
            <a:r>
              <a:rPr lang="fi-FI" sz="2400">
                <a:solidFill>
                  <a:srgbClr val="FF0000"/>
                </a:solidFill>
              </a:rPr>
              <a:t>www.tekes.fi/partners</a:t>
            </a:r>
          </a:p>
          <a:p>
            <a:pPr algn="ctr">
              <a:buFont typeface="Wingdings" pitchFamily="2" charset="2"/>
              <a:buNone/>
            </a:pPr>
            <a:r>
              <a:rPr lang="fi-FI" sz="2400">
                <a:solidFill>
                  <a:srgbClr val="FF0000"/>
                </a:solidFill>
                <a:sym typeface="Wingdings" pitchFamily="2" charset="2"/>
              </a:rPr>
              <a:t>www.ncp-sme.net </a:t>
            </a:r>
          </a:p>
          <a:p>
            <a:pPr>
              <a:buFont typeface="Wingdings" pitchFamily="2" charset="2"/>
              <a:buNone/>
            </a:pPr>
            <a:r>
              <a:rPr lang="fi-FI" b="0">
                <a:solidFill>
                  <a:srgbClr val="004B8D"/>
                </a:solidFill>
                <a:sym typeface="Wingdings" pitchFamily="2" charset="2"/>
              </a:rPr>
              <a:t>Syksyllä 2010 n 100 avointa projektiehdotusta</a:t>
            </a:r>
            <a:endParaRPr lang="fi-FI" b="0">
              <a:solidFill>
                <a:srgbClr val="004B8D"/>
              </a:solidFill>
            </a:endParaRPr>
          </a:p>
        </p:txBody>
      </p:sp>
      <p:pic>
        <p:nvPicPr>
          <p:cNvPr id="76804" name="Picture 4"/>
          <p:cNvPicPr>
            <a:picLocks noChangeAspect="1" noChangeArrowheads="1"/>
          </p:cNvPicPr>
          <p:nvPr/>
        </p:nvPicPr>
        <p:blipFill>
          <a:blip r:embed="rId3" cstate="print"/>
          <a:srcRect l="3542" t="19173" r="3151" b="23242"/>
          <a:stretch>
            <a:fillRect/>
          </a:stretch>
        </p:blipFill>
        <p:spPr bwMode="auto">
          <a:xfrm>
            <a:off x="34925" y="-26988"/>
            <a:ext cx="1908175" cy="941388"/>
          </a:xfrm>
          <a:prstGeom prst="rect">
            <a:avLst/>
          </a:prstGeom>
          <a:noFill/>
          <a:ln w="9525">
            <a:noFill/>
            <a:miter lim="800000"/>
            <a:headEnd/>
            <a:tailEnd/>
          </a:ln>
        </p:spPr>
      </p:pic>
      <p:sp>
        <p:nvSpPr>
          <p:cNvPr id="662533" name="Text Box 5"/>
          <p:cNvSpPr txBox="1">
            <a:spLocks noChangeArrowheads="1"/>
          </p:cNvSpPr>
          <p:nvPr/>
        </p:nvSpPr>
        <p:spPr bwMode="auto">
          <a:xfrm>
            <a:off x="4643438" y="4868863"/>
            <a:ext cx="4824412" cy="284162"/>
          </a:xfrm>
          <a:prstGeom prst="rect">
            <a:avLst/>
          </a:prstGeom>
          <a:solidFill>
            <a:schemeClr val="bg1"/>
          </a:solidFill>
          <a:ln w="9525" algn="ctr">
            <a:solidFill>
              <a:schemeClr val="tx1"/>
            </a:solidFill>
            <a:miter lim="800000"/>
            <a:headEnd/>
            <a:tailEnd/>
          </a:ln>
        </p:spPr>
        <p:txBody>
          <a:bodyPr lIns="0" tIns="0" rIns="0" bIns="0">
            <a:spAutoFit/>
          </a:bodyPr>
          <a:lstStyle/>
          <a:p>
            <a:pPr>
              <a:buFont typeface="Wingdings" pitchFamily="2" charset="2"/>
              <a:buNone/>
            </a:pPr>
            <a:r>
              <a:rPr lang="fi-FI">
                <a:solidFill>
                  <a:srgbClr val="FF0000"/>
                </a:solidFill>
                <a:sym typeface="Wingdings" pitchFamily="2" charset="2"/>
              </a:rPr>
              <a:t>44 kiinnostunutta yritystä/tutkimustahoa </a:t>
            </a:r>
          </a:p>
        </p:txBody>
      </p:sp>
      <p:sp>
        <p:nvSpPr>
          <p:cNvPr id="662534" name="Text Box 6"/>
          <p:cNvSpPr txBox="1">
            <a:spLocks noChangeArrowheads="1"/>
          </p:cNvSpPr>
          <p:nvPr/>
        </p:nvSpPr>
        <p:spPr bwMode="auto">
          <a:xfrm>
            <a:off x="4643438" y="4437063"/>
            <a:ext cx="4824412" cy="284162"/>
          </a:xfrm>
          <a:prstGeom prst="rect">
            <a:avLst/>
          </a:prstGeom>
          <a:solidFill>
            <a:schemeClr val="bg1"/>
          </a:solidFill>
          <a:ln w="9525" algn="ctr">
            <a:solidFill>
              <a:schemeClr val="tx1"/>
            </a:solidFill>
            <a:miter lim="800000"/>
            <a:headEnd/>
            <a:tailEnd/>
          </a:ln>
        </p:spPr>
        <p:txBody>
          <a:bodyPr lIns="0" tIns="0" rIns="0" bIns="0">
            <a:spAutoFit/>
          </a:bodyPr>
          <a:lstStyle/>
          <a:p>
            <a:pPr>
              <a:buFont typeface="Wingdings" pitchFamily="2" charset="2"/>
              <a:buNone/>
            </a:pPr>
            <a:r>
              <a:rPr lang="fi-FI">
                <a:solidFill>
                  <a:srgbClr val="FF0000"/>
                </a:solidFill>
                <a:sym typeface="Wingdings" pitchFamily="2" charset="2"/>
              </a:rPr>
              <a:t>24 kiinnostunutta yritystä/tutkimustahoa </a:t>
            </a:r>
          </a:p>
        </p:txBody>
      </p:sp>
      <p:sp>
        <p:nvSpPr>
          <p:cNvPr id="662535" name="Text Box 7"/>
          <p:cNvSpPr txBox="1">
            <a:spLocks noChangeArrowheads="1"/>
          </p:cNvSpPr>
          <p:nvPr/>
        </p:nvSpPr>
        <p:spPr bwMode="auto">
          <a:xfrm>
            <a:off x="4643438" y="5373688"/>
            <a:ext cx="4824412" cy="284162"/>
          </a:xfrm>
          <a:prstGeom prst="rect">
            <a:avLst/>
          </a:prstGeom>
          <a:solidFill>
            <a:schemeClr val="bg1"/>
          </a:solidFill>
          <a:ln w="9525" algn="ctr">
            <a:solidFill>
              <a:schemeClr val="tx1"/>
            </a:solidFill>
            <a:miter lim="800000"/>
            <a:headEnd/>
            <a:tailEnd/>
          </a:ln>
        </p:spPr>
        <p:txBody>
          <a:bodyPr lIns="0" tIns="0" rIns="0" bIns="0">
            <a:spAutoFit/>
          </a:bodyPr>
          <a:lstStyle/>
          <a:p>
            <a:pPr>
              <a:buFont typeface="Wingdings" pitchFamily="2" charset="2"/>
              <a:buNone/>
            </a:pPr>
            <a:r>
              <a:rPr lang="fi-FI">
                <a:solidFill>
                  <a:srgbClr val="FF0000"/>
                </a:solidFill>
                <a:sym typeface="Wingdings" pitchFamily="2" charset="2"/>
              </a:rPr>
              <a:t>10 kiinnostunutta yritystä/tutkimustahoa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2534"/>
                                        </p:tgtEl>
                                        <p:attrNameLst>
                                          <p:attrName>style.visibility</p:attrName>
                                        </p:attrNameLst>
                                      </p:cBhvr>
                                      <p:to>
                                        <p:strVal val="visible"/>
                                      </p:to>
                                    </p:set>
                                    <p:animEffect transition="in" filter="blinds(horizontal)">
                                      <p:cBhvr>
                                        <p:cTn id="7" dur="500"/>
                                        <p:tgtEl>
                                          <p:spTgt spid="6625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2533"/>
                                        </p:tgtEl>
                                        <p:attrNameLst>
                                          <p:attrName>style.visibility</p:attrName>
                                        </p:attrNameLst>
                                      </p:cBhvr>
                                      <p:to>
                                        <p:strVal val="visible"/>
                                      </p:to>
                                    </p:set>
                                    <p:animEffect transition="in" filter="blinds(horizontal)">
                                      <p:cBhvr>
                                        <p:cTn id="12" dur="500"/>
                                        <p:tgtEl>
                                          <p:spTgt spid="6625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2535"/>
                                        </p:tgtEl>
                                        <p:attrNameLst>
                                          <p:attrName>style.visibility</p:attrName>
                                        </p:attrNameLst>
                                      </p:cBhvr>
                                      <p:to>
                                        <p:strVal val="visible"/>
                                      </p:to>
                                    </p:set>
                                    <p:animEffect transition="in" filter="blinds(horizontal)">
                                      <p:cBhvr>
                                        <p:cTn id="17" dur="500"/>
                                        <p:tgtEl>
                                          <p:spTgt spid="66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3" grpId="0" animBg="1"/>
      <p:bldP spid="662534" grpId="0" animBg="1"/>
      <p:bldP spid="6625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01875"/>
            <a:ext cx="7848000" cy="517619"/>
          </a:xfrm>
        </p:spPr>
        <p:txBody>
          <a:bodyPr/>
          <a:lstStyle/>
          <a:p>
            <a:r>
              <a:rPr lang="fi-FI" dirty="0" smtClean="0"/>
              <a:t>Research4SMEs </a:t>
            </a:r>
            <a:r>
              <a:rPr lang="fi-FI" dirty="0" err="1" smtClean="0"/>
              <a:t>project</a:t>
            </a:r>
            <a:r>
              <a:rPr lang="fi-FI" dirty="0" smtClean="0"/>
              <a:t> </a:t>
            </a:r>
            <a:r>
              <a:rPr lang="fi-FI" dirty="0" err="1" smtClean="0"/>
              <a:t>budget</a:t>
            </a:r>
            <a:r>
              <a:rPr lang="fi-FI" dirty="0" smtClean="0"/>
              <a:t> </a:t>
            </a:r>
            <a:r>
              <a:rPr lang="fi-FI" dirty="0" err="1" smtClean="0"/>
              <a:t>consept</a:t>
            </a:r>
            <a:endParaRPr lang="fi-FI" dirty="0"/>
          </a:p>
        </p:txBody>
      </p:sp>
      <p:sp>
        <p:nvSpPr>
          <p:cNvPr id="5" name="Päivämäärän paikkamerkki 4"/>
          <p:cNvSpPr>
            <a:spLocks noGrp="1"/>
          </p:cNvSpPr>
          <p:nvPr>
            <p:ph type="dt" sz="half" idx="10"/>
          </p:nvPr>
        </p:nvSpPr>
        <p:spPr/>
        <p:txBody>
          <a:bodyPr/>
          <a:lstStyle/>
          <a:p>
            <a:r>
              <a:rPr lang="fi-FI" dirty="0" smtClean="0"/>
              <a:t>08-2011</a:t>
            </a:r>
            <a:endParaRPr lang="fi-FI" dirty="0"/>
          </a:p>
        </p:txBody>
      </p:sp>
      <p:sp>
        <p:nvSpPr>
          <p:cNvPr id="7" name="Suorakulmio 6"/>
          <p:cNvSpPr/>
          <p:nvPr/>
        </p:nvSpPr>
        <p:spPr>
          <a:xfrm>
            <a:off x="5593987" y="6334780"/>
            <a:ext cx="1362874" cy="523220"/>
          </a:xfrm>
          <a:prstGeom prst="rect">
            <a:avLst/>
          </a:prstGeom>
        </p:spPr>
        <p:txBody>
          <a:bodyPr wrap="none">
            <a:spAutoFit/>
          </a:bodyPr>
          <a:lstStyle/>
          <a:p>
            <a:r>
              <a:rPr lang="fi-FI" sz="2800" b="1" dirty="0" err="1" smtClean="0"/>
              <a:t>RTDPs</a:t>
            </a:r>
            <a:endParaRPr lang="fi-FI" sz="2800" b="1" dirty="0"/>
          </a:p>
        </p:txBody>
      </p:sp>
      <p:sp>
        <p:nvSpPr>
          <p:cNvPr id="8" name="Suorakulmio 7"/>
          <p:cNvSpPr/>
          <p:nvPr/>
        </p:nvSpPr>
        <p:spPr>
          <a:xfrm>
            <a:off x="0" y="0"/>
            <a:ext cx="761747" cy="369332"/>
          </a:xfrm>
          <a:prstGeom prst="rect">
            <a:avLst/>
          </a:prstGeom>
        </p:spPr>
        <p:txBody>
          <a:bodyPr wrap="none">
            <a:spAutoFit/>
          </a:bodyPr>
          <a:lstStyle/>
          <a:p>
            <a:r>
              <a:rPr lang="fi-FI" b="1" dirty="0" err="1" smtClean="0">
                <a:solidFill>
                  <a:srgbClr val="FF0000"/>
                </a:solidFill>
              </a:rPr>
              <a:t>Anim</a:t>
            </a:r>
            <a:endParaRPr lang="fi-FI" b="1" dirty="0">
              <a:solidFill>
                <a:srgbClr val="FF0000"/>
              </a:solidFill>
            </a:endParaRPr>
          </a:p>
        </p:txBody>
      </p:sp>
      <p:sp>
        <p:nvSpPr>
          <p:cNvPr id="9" name="Suorakulmio 8"/>
          <p:cNvSpPr/>
          <p:nvPr/>
        </p:nvSpPr>
        <p:spPr>
          <a:xfrm>
            <a:off x="1548744" y="6334780"/>
            <a:ext cx="1162498" cy="523220"/>
          </a:xfrm>
          <a:prstGeom prst="rect">
            <a:avLst/>
          </a:prstGeom>
        </p:spPr>
        <p:txBody>
          <a:bodyPr wrap="none">
            <a:spAutoFit/>
          </a:bodyPr>
          <a:lstStyle/>
          <a:p>
            <a:r>
              <a:rPr lang="fi-FI" sz="2800" b="1" dirty="0" err="1" smtClean="0"/>
              <a:t>SMEs</a:t>
            </a:r>
            <a:endParaRPr lang="fi-FI" sz="2800" b="1" dirty="0"/>
          </a:p>
        </p:txBody>
      </p:sp>
      <p:sp>
        <p:nvSpPr>
          <p:cNvPr id="11" name="Suorakulmio 10"/>
          <p:cNvSpPr/>
          <p:nvPr/>
        </p:nvSpPr>
        <p:spPr>
          <a:xfrm>
            <a:off x="5609913" y="4861031"/>
            <a:ext cx="2159306" cy="627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13" name="Suorakulmio 12"/>
          <p:cNvSpPr/>
          <p:nvPr/>
        </p:nvSpPr>
        <p:spPr>
          <a:xfrm>
            <a:off x="5609913" y="4291758"/>
            <a:ext cx="2159306" cy="5875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grpSp>
        <p:nvGrpSpPr>
          <p:cNvPr id="3" name="Ryhmä 86"/>
          <p:cNvGrpSpPr/>
          <p:nvPr/>
        </p:nvGrpSpPr>
        <p:grpSpPr>
          <a:xfrm>
            <a:off x="5609913" y="2138568"/>
            <a:ext cx="2159306" cy="2137271"/>
            <a:chOff x="5609913" y="2138568"/>
            <a:chExt cx="2159306" cy="2137271"/>
          </a:xfrm>
        </p:grpSpPr>
        <p:sp>
          <p:nvSpPr>
            <p:cNvPr id="14" name="Suorakulmio 13"/>
            <p:cNvSpPr/>
            <p:nvPr/>
          </p:nvSpPr>
          <p:spPr>
            <a:xfrm>
              <a:off x="5609913" y="2138568"/>
              <a:ext cx="2159306" cy="213727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16" name="Suorakulmio 15"/>
            <p:cNvSpPr/>
            <p:nvPr/>
          </p:nvSpPr>
          <p:spPr>
            <a:xfrm>
              <a:off x="5753891" y="2662923"/>
              <a:ext cx="1930543" cy="1200329"/>
            </a:xfrm>
            <a:prstGeom prst="rect">
              <a:avLst/>
            </a:prstGeom>
          </p:spPr>
          <p:txBody>
            <a:bodyPr wrap="square">
              <a:spAutoFit/>
            </a:bodyPr>
            <a:lstStyle/>
            <a:p>
              <a:r>
                <a:rPr lang="fi-FI" dirty="0" err="1" smtClean="0"/>
                <a:t>Research</a:t>
              </a:r>
              <a:r>
                <a:rPr lang="fi-FI" dirty="0" smtClean="0"/>
                <a:t>, R&amp;D</a:t>
              </a:r>
            </a:p>
            <a:p>
              <a:r>
                <a:rPr lang="fi-FI" dirty="0" smtClean="0"/>
                <a:t>100% business</a:t>
              </a:r>
            </a:p>
            <a:p>
              <a:r>
                <a:rPr lang="fi-FI" dirty="0" err="1" smtClean="0"/>
                <a:t>priced</a:t>
              </a:r>
              <a:r>
                <a:rPr lang="fi-FI" dirty="0" smtClean="0"/>
                <a:t> in</a:t>
              </a:r>
            </a:p>
            <a:p>
              <a:r>
                <a:rPr lang="fi-FI" dirty="0" err="1" smtClean="0"/>
                <a:t>open</a:t>
              </a:r>
              <a:r>
                <a:rPr lang="fi-FI" dirty="0" smtClean="0"/>
                <a:t> </a:t>
              </a:r>
              <a:r>
                <a:rPr lang="fi-FI" dirty="0" err="1" smtClean="0"/>
                <a:t>market</a:t>
              </a:r>
              <a:endParaRPr lang="fi-FI" dirty="0" smtClean="0"/>
            </a:p>
          </p:txBody>
        </p:sp>
      </p:grpSp>
      <p:sp>
        <p:nvSpPr>
          <p:cNvPr id="17" name="Suorakulmio 16"/>
          <p:cNvSpPr/>
          <p:nvPr/>
        </p:nvSpPr>
        <p:spPr>
          <a:xfrm>
            <a:off x="5753891" y="4278770"/>
            <a:ext cx="1749197" cy="646331"/>
          </a:xfrm>
          <a:prstGeom prst="rect">
            <a:avLst/>
          </a:prstGeom>
        </p:spPr>
        <p:txBody>
          <a:bodyPr wrap="none">
            <a:spAutoFit/>
          </a:bodyPr>
          <a:lstStyle/>
          <a:p>
            <a:r>
              <a:rPr lang="fi-FI" dirty="0" err="1" smtClean="0"/>
              <a:t>Demonstration</a:t>
            </a:r>
            <a:endParaRPr lang="fi-FI" dirty="0" smtClean="0"/>
          </a:p>
          <a:p>
            <a:r>
              <a:rPr lang="fi-FI" dirty="0" smtClean="0"/>
              <a:t>100% business</a:t>
            </a:r>
            <a:endParaRPr lang="fi-FI" dirty="0"/>
          </a:p>
        </p:txBody>
      </p:sp>
      <p:grpSp>
        <p:nvGrpSpPr>
          <p:cNvPr id="4" name="Ryhmä 87"/>
          <p:cNvGrpSpPr/>
          <p:nvPr/>
        </p:nvGrpSpPr>
        <p:grpSpPr>
          <a:xfrm>
            <a:off x="973926" y="5720637"/>
            <a:ext cx="2159306" cy="646331"/>
            <a:chOff x="973926" y="5720637"/>
            <a:chExt cx="2159306" cy="646331"/>
          </a:xfrm>
        </p:grpSpPr>
        <p:sp>
          <p:nvSpPr>
            <p:cNvPr id="12" name="Suorakulmio 11"/>
            <p:cNvSpPr/>
            <p:nvPr/>
          </p:nvSpPr>
          <p:spPr>
            <a:xfrm>
              <a:off x="973926" y="5764866"/>
              <a:ext cx="2159306" cy="56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18" name="Suorakulmio 17"/>
            <p:cNvSpPr/>
            <p:nvPr/>
          </p:nvSpPr>
          <p:spPr>
            <a:xfrm>
              <a:off x="1073194" y="5720637"/>
              <a:ext cx="1531188" cy="646331"/>
            </a:xfrm>
            <a:prstGeom prst="rect">
              <a:avLst/>
            </a:prstGeom>
          </p:spPr>
          <p:txBody>
            <a:bodyPr wrap="none">
              <a:spAutoFit/>
            </a:bodyPr>
            <a:lstStyle/>
            <a:p>
              <a:r>
                <a:rPr lang="fi-FI" dirty="0" smtClean="0"/>
                <a:t>Management</a:t>
              </a:r>
            </a:p>
            <a:p>
              <a:r>
                <a:rPr lang="fi-FI" dirty="0" smtClean="0"/>
                <a:t>100% </a:t>
              </a:r>
              <a:r>
                <a:rPr lang="fi-FI" dirty="0" err="1" smtClean="0"/>
                <a:t>gea</a:t>
              </a:r>
              <a:endParaRPr lang="fi-FI" dirty="0"/>
            </a:p>
          </p:txBody>
        </p:sp>
      </p:grpSp>
      <p:sp>
        <p:nvSpPr>
          <p:cNvPr id="19" name="Suorakulmio 18"/>
          <p:cNvSpPr/>
          <p:nvPr/>
        </p:nvSpPr>
        <p:spPr>
          <a:xfrm>
            <a:off x="5753891" y="4855388"/>
            <a:ext cx="1415772" cy="646331"/>
          </a:xfrm>
          <a:prstGeom prst="rect">
            <a:avLst/>
          </a:prstGeom>
        </p:spPr>
        <p:txBody>
          <a:bodyPr wrap="none">
            <a:spAutoFit/>
          </a:bodyPr>
          <a:lstStyle/>
          <a:p>
            <a:r>
              <a:rPr lang="fi-FI" dirty="0" err="1" smtClean="0">
                <a:solidFill>
                  <a:schemeClr val="bg1"/>
                </a:solidFill>
              </a:rPr>
              <a:t>Other</a:t>
            </a:r>
            <a:r>
              <a:rPr lang="fi-FI" dirty="0" smtClean="0">
                <a:solidFill>
                  <a:schemeClr val="bg1"/>
                </a:solidFill>
              </a:rPr>
              <a:t> </a:t>
            </a:r>
            <a:r>
              <a:rPr lang="fi-FI" dirty="0" err="1" smtClean="0">
                <a:solidFill>
                  <a:schemeClr val="bg1"/>
                </a:solidFill>
              </a:rPr>
              <a:t>Costs</a:t>
            </a:r>
            <a:endParaRPr lang="fi-FI" dirty="0" smtClean="0">
              <a:solidFill>
                <a:schemeClr val="bg1"/>
              </a:solidFill>
            </a:endParaRPr>
          </a:p>
          <a:p>
            <a:r>
              <a:rPr lang="fi-FI" dirty="0" smtClean="0">
                <a:solidFill>
                  <a:schemeClr val="bg1"/>
                </a:solidFill>
              </a:rPr>
              <a:t>100% </a:t>
            </a:r>
            <a:r>
              <a:rPr lang="fi-FI" dirty="0" err="1" smtClean="0">
                <a:solidFill>
                  <a:schemeClr val="bg1"/>
                </a:solidFill>
              </a:rPr>
              <a:t>gea</a:t>
            </a:r>
            <a:endParaRPr lang="fi-FI" dirty="0">
              <a:solidFill>
                <a:schemeClr val="bg1"/>
              </a:solidFill>
            </a:endParaRPr>
          </a:p>
        </p:txBody>
      </p:sp>
      <p:grpSp>
        <p:nvGrpSpPr>
          <p:cNvPr id="6" name="Ryhmä 88"/>
          <p:cNvGrpSpPr/>
          <p:nvPr/>
        </p:nvGrpSpPr>
        <p:grpSpPr>
          <a:xfrm>
            <a:off x="973926" y="4169364"/>
            <a:ext cx="2153081" cy="1576732"/>
            <a:chOff x="973926" y="4169364"/>
            <a:chExt cx="2153081" cy="1576732"/>
          </a:xfrm>
        </p:grpSpPr>
        <p:sp>
          <p:nvSpPr>
            <p:cNvPr id="20" name="Suorakulmio 19"/>
            <p:cNvSpPr/>
            <p:nvPr/>
          </p:nvSpPr>
          <p:spPr>
            <a:xfrm>
              <a:off x="973926" y="4169364"/>
              <a:ext cx="2153081" cy="15767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21" name="Suorakulmio 20"/>
            <p:cNvSpPr/>
            <p:nvPr/>
          </p:nvSpPr>
          <p:spPr>
            <a:xfrm>
              <a:off x="1054144" y="5077089"/>
              <a:ext cx="1999552" cy="646331"/>
            </a:xfrm>
            <a:prstGeom prst="rect">
              <a:avLst/>
            </a:prstGeom>
          </p:spPr>
          <p:txBody>
            <a:bodyPr wrap="square">
              <a:spAutoFit/>
            </a:bodyPr>
            <a:lstStyle/>
            <a:p>
              <a:r>
                <a:rPr lang="fi-FI" dirty="0" err="1" smtClean="0"/>
                <a:t>Own</a:t>
              </a:r>
              <a:r>
                <a:rPr lang="fi-FI" dirty="0" smtClean="0"/>
                <a:t> R&amp;D</a:t>
              </a:r>
            </a:p>
            <a:p>
              <a:r>
                <a:rPr lang="fi-FI" dirty="0" smtClean="0"/>
                <a:t>75% </a:t>
              </a:r>
              <a:r>
                <a:rPr lang="fi-FI" dirty="0" err="1" smtClean="0"/>
                <a:t>gea</a:t>
              </a:r>
              <a:endParaRPr lang="fi-FI" dirty="0"/>
            </a:p>
          </p:txBody>
        </p:sp>
      </p:grpSp>
      <p:sp>
        <p:nvSpPr>
          <p:cNvPr id="22" name="Suorakulmio 21"/>
          <p:cNvSpPr/>
          <p:nvPr/>
        </p:nvSpPr>
        <p:spPr>
          <a:xfrm>
            <a:off x="6157220" y="0"/>
            <a:ext cx="2935484" cy="369332"/>
          </a:xfrm>
          <a:prstGeom prst="rect">
            <a:avLst/>
          </a:prstGeom>
        </p:spPr>
        <p:txBody>
          <a:bodyPr wrap="none">
            <a:spAutoFit/>
          </a:bodyPr>
          <a:lstStyle/>
          <a:p>
            <a:r>
              <a:rPr lang="fi-FI" dirty="0" err="1" smtClean="0"/>
              <a:t>gea</a:t>
            </a:r>
            <a:r>
              <a:rPr lang="fi-FI" dirty="0" smtClean="0"/>
              <a:t> = Grant </a:t>
            </a:r>
            <a:r>
              <a:rPr lang="fi-FI" dirty="0" err="1" smtClean="0"/>
              <a:t>Earning</a:t>
            </a:r>
            <a:r>
              <a:rPr lang="fi-FI" dirty="0" smtClean="0"/>
              <a:t> </a:t>
            </a:r>
            <a:r>
              <a:rPr lang="fi-FI" dirty="0" err="1" smtClean="0"/>
              <a:t>Ability</a:t>
            </a:r>
            <a:endParaRPr lang="fi-FI" dirty="0"/>
          </a:p>
        </p:txBody>
      </p:sp>
      <p:sp>
        <p:nvSpPr>
          <p:cNvPr id="23" name="Suorakulmio 22"/>
          <p:cNvSpPr/>
          <p:nvPr/>
        </p:nvSpPr>
        <p:spPr>
          <a:xfrm>
            <a:off x="5609913" y="5495364"/>
            <a:ext cx="2159306" cy="815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24" name="Suorakulmio 23"/>
          <p:cNvSpPr/>
          <p:nvPr/>
        </p:nvSpPr>
        <p:spPr>
          <a:xfrm>
            <a:off x="5753891" y="5556471"/>
            <a:ext cx="1531188" cy="646331"/>
          </a:xfrm>
          <a:prstGeom prst="rect">
            <a:avLst/>
          </a:prstGeom>
        </p:spPr>
        <p:txBody>
          <a:bodyPr wrap="none">
            <a:spAutoFit/>
          </a:bodyPr>
          <a:lstStyle/>
          <a:p>
            <a:r>
              <a:rPr lang="fi-FI" dirty="0" smtClean="0"/>
              <a:t>Management</a:t>
            </a:r>
          </a:p>
          <a:p>
            <a:r>
              <a:rPr lang="fi-FI" dirty="0" smtClean="0"/>
              <a:t>100% </a:t>
            </a:r>
            <a:r>
              <a:rPr lang="fi-FI" dirty="0" err="1" smtClean="0"/>
              <a:t>gea</a:t>
            </a:r>
            <a:endParaRPr lang="fi-FI" dirty="0"/>
          </a:p>
        </p:txBody>
      </p:sp>
      <p:grpSp>
        <p:nvGrpSpPr>
          <p:cNvPr id="10" name="Ryhmä 93"/>
          <p:cNvGrpSpPr/>
          <p:nvPr/>
        </p:nvGrpSpPr>
        <p:grpSpPr>
          <a:xfrm>
            <a:off x="973926" y="1433718"/>
            <a:ext cx="2261556" cy="2137271"/>
            <a:chOff x="973926" y="1433718"/>
            <a:chExt cx="2261556" cy="2137271"/>
          </a:xfrm>
        </p:grpSpPr>
        <p:sp>
          <p:nvSpPr>
            <p:cNvPr id="26" name="Suorakulmio 25"/>
            <p:cNvSpPr/>
            <p:nvPr/>
          </p:nvSpPr>
          <p:spPr>
            <a:xfrm>
              <a:off x="973926" y="1433718"/>
              <a:ext cx="2159306" cy="213727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27" name="Suorakulmio 26"/>
            <p:cNvSpPr/>
            <p:nvPr/>
          </p:nvSpPr>
          <p:spPr>
            <a:xfrm>
              <a:off x="1054144" y="1616854"/>
              <a:ext cx="2181338" cy="923330"/>
            </a:xfrm>
            <a:prstGeom prst="rect">
              <a:avLst/>
            </a:prstGeom>
          </p:spPr>
          <p:txBody>
            <a:bodyPr wrap="square">
              <a:spAutoFit/>
            </a:bodyPr>
            <a:lstStyle/>
            <a:p>
              <a:r>
                <a:rPr lang="fi-FI" dirty="0" err="1" smtClean="0"/>
                <a:t>Outsourced</a:t>
              </a:r>
              <a:r>
                <a:rPr lang="fi-FI" dirty="0" smtClean="0"/>
                <a:t> </a:t>
              </a:r>
              <a:r>
                <a:rPr lang="fi-FI" dirty="0" err="1" smtClean="0"/>
                <a:t>Research</a:t>
              </a:r>
              <a:r>
                <a:rPr lang="fi-FI" dirty="0" smtClean="0"/>
                <a:t>, R&amp;D</a:t>
              </a:r>
            </a:p>
            <a:p>
              <a:r>
                <a:rPr lang="fi-FI" dirty="0" smtClean="0"/>
                <a:t>75% </a:t>
              </a:r>
              <a:r>
                <a:rPr lang="fi-FI" dirty="0" err="1" smtClean="0"/>
                <a:t>gea</a:t>
              </a:r>
              <a:endParaRPr lang="fi-FI" dirty="0" smtClean="0"/>
            </a:p>
          </p:txBody>
        </p:sp>
      </p:grpSp>
      <p:grpSp>
        <p:nvGrpSpPr>
          <p:cNvPr id="30" name="Ryhmä 89"/>
          <p:cNvGrpSpPr/>
          <p:nvPr/>
        </p:nvGrpSpPr>
        <p:grpSpPr>
          <a:xfrm>
            <a:off x="973926" y="3558232"/>
            <a:ext cx="2159306" cy="646331"/>
            <a:chOff x="973926" y="3558232"/>
            <a:chExt cx="2159306" cy="646331"/>
          </a:xfrm>
        </p:grpSpPr>
        <p:sp>
          <p:nvSpPr>
            <p:cNvPr id="25" name="Suorakulmio 24"/>
            <p:cNvSpPr/>
            <p:nvPr/>
          </p:nvSpPr>
          <p:spPr>
            <a:xfrm>
              <a:off x="973926" y="3580745"/>
              <a:ext cx="2159306" cy="5875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28" name="Suorakulmio 27"/>
            <p:cNvSpPr/>
            <p:nvPr/>
          </p:nvSpPr>
          <p:spPr>
            <a:xfrm>
              <a:off x="1054144" y="3558232"/>
              <a:ext cx="1774845" cy="646331"/>
            </a:xfrm>
            <a:prstGeom prst="rect">
              <a:avLst/>
            </a:prstGeom>
          </p:spPr>
          <p:txBody>
            <a:bodyPr wrap="none">
              <a:spAutoFit/>
            </a:bodyPr>
            <a:lstStyle/>
            <a:p>
              <a:r>
                <a:rPr lang="fi-FI" dirty="0" err="1" smtClean="0"/>
                <a:t>Outsourced</a:t>
              </a:r>
              <a:endParaRPr lang="fi-FI" dirty="0" smtClean="0"/>
            </a:p>
            <a:p>
              <a:r>
                <a:rPr lang="fi-FI" dirty="0" smtClean="0"/>
                <a:t>Demo 50% </a:t>
              </a:r>
              <a:r>
                <a:rPr lang="fi-FI" dirty="0" err="1" smtClean="0"/>
                <a:t>gea</a:t>
              </a:r>
              <a:endParaRPr lang="fi-FI" dirty="0"/>
            </a:p>
          </p:txBody>
        </p:sp>
      </p:grpSp>
      <p:grpSp>
        <p:nvGrpSpPr>
          <p:cNvPr id="33" name="Ryhmä 90"/>
          <p:cNvGrpSpPr/>
          <p:nvPr/>
        </p:nvGrpSpPr>
        <p:grpSpPr>
          <a:xfrm>
            <a:off x="3207758" y="3667493"/>
            <a:ext cx="2272028" cy="1111623"/>
            <a:chOff x="3207758" y="3667493"/>
            <a:chExt cx="2272028" cy="1111623"/>
          </a:xfrm>
        </p:grpSpPr>
        <p:sp>
          <p:nvSpPr>
            <p:cNvPr id="32" name="Nuoli oikealle 31"/>
            <p:cNvSpPr/>
            <p:nvPr/>
          </p:nvSpPr>
          <p:spPr>
            <a:xfrm rot="12023260">
              <a:off x="3207758" y="3667493"/>
              <a:ext cx="2272028" cy="1111623"/>
            </a:xfrm>
            <a:prstGeom prst="rightArrow">
              <a:avLst/>
            </a:prstGeom>
            <a:gradFill flip="none" rotWithShape="1">
              <a:gsLst>
                <a:gs pos="38000">
                  <a:srgbClr val="00B050">
                    <a:tint val="66000"/>
                    <a:satMod val="160000"/>
                  </a:srgbClr>
                </a:gs>
                <a:gs pos="50000">
                  <a:srgbClr val="00B050">
                    <a:tint val="44500"/>
                    <a:satMod val="160000"/>
                  </a:srgbClr>
                </a:gs>
                <a:gs pos="100000">
                  <a:srgbClr val="00B050">
                    <a:tint val="23500"/>
                    <a:satMod val="160000"/>
                  </a:srgb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29" name="Suorakulmio 28"/>
            <p:cNvSpPr/>
            <p:nvPr/>
          </p:nvSpPr>
          <p:spPr>
            <a:xfrm rot="1238752">
              <a:off x="3444724" y="3941853"/>
              <a:ext cx="1980029" cy="646331"/>
            </a:xfrm>
            <a:prstGeom prst="rect">
              <a:avLst/>
            </a:prstGeom>
          </p:spPr>
          <p:txBody>
            <a:bodyPr wrap="none">
              <a:spAutoFit/>
            </a:bodyPr>
            <a:lstStyle/>
            <a:p>
              <a:r>
                <a:rPr lang="fi-FI" dirty="0" err="1" smtClean="0"/>
                <a:t>Transaction</a:t>
              </a:r>
              <a:r>
                <a:rPr lang="fi-FI" dirty="0" smtClean="0"/>
                <a:t>,</a:t>
              </a:r>
            </a:p>
            <a:p>
              <a:r>
                <a:rPr lang="fi-FI" dirty="0" err="1" smtClean="0"/>
                <a:t>Invoiced</a:t>
              </a:r>
              <a:r>
                <a:rPr lang="fi-FI" dirty="0" smtClean="0"/>
                <a:t> to </a:t>
              </a:r>
              <a:r>
                <a:rPr lang="fi-FI" dirty="0" err="1" smtClean="0"/>
                <a:t>SMEs</a:t>
              </a:r>
              <a:endParaRPr lang="fi-FI" dirty="0"/>
            </a:p>
          </p:txBody>
        </p:sp>
      </p:grpSp>
      <p:grpSp>
        <p:nvGrpSpPr>
          <p:cNvPr id="34" name="Ryhmä 91"/>
          <p:cNvGrpSpPr/>
          <p:nvPr/>
        </p:nvGrpSpPr>
        <p:grpSpPr>
          <a:xfrm>
            <a:off x="3198793" y="2313823"/>
            <a:ext cx="2272028" cy="1111623"/>
            <a:chOff x="3198793" y="2313823"/>
            <a:chExt cx="2272028" cy="1111623"/>
          </a:xfrm>
        </p:grpSpPr>
        <p:sp>
          <p:nvSpPr>
            <p:cNvPr id="31" name="Nuoli oikealle 30"/>
            <p:cNvSpPr/>
            <p:nvPr/>
          </p:nvSpPr>
          <p:spPr>
            <a:xfrm rot="12023260">
              <a:off x="3198793" y="2313823"/>
              <a:ext cx="2272028" cy="1111623"/>
            </a:xfrm>
            <a:prstGeom prst="rightArrow">
              <a:avLst/>
            </a:prstGeom>
            <a:gradFill>
              <a:gsLst>
                <a:gs pos="29000">
                  <a:srgbClr val="92D050"/>
                </a:gs>
                <a:gs pos="67000">
                  <a:schemeClr val="accent1">
                    <a:tint val="44500"/>
                    <a:satMod val="160000"/>
                  </a:schemeClr>
                </a:gs>
                <a:gs pos="75000">
                  <a:schemeClr val="accent1">
                    <a:tint val="23500"/>
                    <a:satMod val="16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15" name="Suorakulmio 14"/>
            <p:cNvSpPr/>
            <p:nvPr/>
          </p:nvSpPr>
          <p:spPr>
            <a:xfrm rot="1232203">
              <a:off x="3408866" y="2606112"/>
              <a:ext cx="1980029" cy="646331"/>
            </a:xfrm>
            <a:prstGeom prst="rect">
              <a:avLst/>
            </a:prstGeom>
          </p:spPr>
          <p:txBody>
            <a:bodyPr wrap="none">
              <a:spAutoFit/>
            </a:bodyPr>
            <a:lstStyle/>
            <a:p>
              <a:r>
                <a:rPr lang="fi-FI" dirty="0" err="1" smtClean="0"/>
                <a:t>Transaction</a:t>
              </a:r>
              <a:r>
                <a:rPr lang="fi-FI" dirty="0" smtClean="0"/>
                <a:t>,</a:t>
              </a:r>
            </a:p>
            <a:p>
              <a:r>
                <a:rPr lang="fi-FI" dirty="0" err="1" smtClean="0"/>
                <a:t>Invoiced</a:t>
              </a:r>
              <a:r>
                <a:rPr lang="fi-FI" dirty="0" smtClean="0"/>
                <a:t> to </a:t>
              </a:r>
              <a:r>
                <a:rPr lang="fi-FI" dirty="0" err="1" smtClean="0"/>
                <a:t>SMEs</a:t>
              </a:r>
              <a:endParaRPr lang="fi-FI" dirty="0"/>
            </a:p>
          </p:txBody>
        </p:sp>
      </p:grpSp>
      <p:grpSp>
        <p:nvGrpSpPr>
          <p:cNvPr id="35" name="Ryhmä 35"/>
          <p:cNvGrpSpPr/>
          <p:nvPr/>
        </p:nvGrpSpPr>
        <p:grpSpPr>
          <a:xfrm>
            <a:off x="5605722" y="2111160"/>
            <a:ext cx="2148853" cy="2738651"/>
            <a:chOff x="5289177" y="2133600"/>
            <a:chExt cx="2148853" cy="2738651"/>
          </a:xfrm>
        </p:grpSpPr>
        <p:sp>
          <p:nvSpPr>
            <p:cNvPr id="37" name="Suorakulmio 36"/>
            <p:cNvSpPr/>
            <p:nvPr/>
          </p:nvSpPr>
          <p:spPr>
            <a:xfrm>
              <a:off x="5420516" y="2434323"/>
              <a:ext cx="1930543" cy="1477328"/>
            </a:xfrm>
            <a:prstGeom prst="rect">
              <a:avLst/>
            </a:prstGeom>
            <a:noFill/>
            <a:ln>
              <a:solidFill>
                <a:schemeClr val="tx1"/>
              </a:solidFill>
              <a:prstDash val="sysDash"/>
            </a:ln>
          </p:spPr>
          <p:txBody>
            <a:bodyPr wrap="square">
              <a:spAutoFit/>
            </a:bodyPr>
            <a:lstStyle/>
            <a:p>
              <a:r>
                <a:rPr lang="fi-FI" dirty="0" smtClean="0"/>
                <a:t>Market </a:t>
              </a:r>
              <a:r>
                <a:rPr lang="fi-FI" dirty="0" err="1" smtClean="0"/>
                <a:t>priced</a:t>
              </a:r>
              <a:r>
                <a:rPr lang="fi-FI" dirty="0" smtClean="0"/>
                <a:t> </a:t>
              </a:r>
              <a:r>
                <a:rPr lang="fi-FI" dirty="0" err="1" smtClean="0"/>
                <a:t>Research</a:t>
              </a:r>
              <a:r>
                <a:rPr lang="fi-FI" dirty="0" smtClean="0"/>
                <a:t>, R&amp;D</a:t>
              </a:r>
            </a:p>
            <a:p>
              <a:r>
                <a:rPr lang="fi-FI" dirty="0" smtClean="0"/>
                <a:t>And </a:t>
              </a:r>
              <a:r>
                <a:rPr lang="fi-FI" dirty="0" err="1" smtClean="0"/>
                <a:t>Demonstration</a:t>
              </a:r>
              <a:endParaRPr lang="fi-FI" dirty="0" smtClean="0"/>
            </a:p>
            <a:p>
              <a:r>
                <a:rPr lang="fi-FI" dirty="0" err="1" smtClean="0"/>
                <a:t>Sold</a:t>
              </a:r>
              <a:r>
                <a:rPr lang="fi-FI" dirty="0" smtClean="0"/>
                <a:t> to </a:t>
              </a:r>
              <a:r>
                <a:rPr lang="fi-FI" dirty="0" err="1" smtClean="0"/>
                <a:t>SMEs</a:t>
              </a:r>
              <a:endParaRPr lang="fi-FI" dirty="0" smtClean="0"/>
            </a:p>
          </p:txBody>
        </p:sp>
        <p:sp>
          <p:nvSpPr>
            <p:cNvPr id="38" name="Suorakulmio 37"/>
            <p:cNvSpPr/>
            <p:nvPr/>
          </p:nvSpPr>
          <p:spPr>
            <a:xfrm>
              <a:off x="5289177" y="2133600"/>
              <a:ext cx="2148853" cy="273865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grpSp>
      <p:grpSp>
        <p:nvGrpSpPr>
          <p:cNvPr id="36" name="Ryhmä 82"/>
          <p:cNvGrpSpPr/>
          <p:nvPr/>
        </p:nvGrpSpPr>
        <p:grpSpPr>
          <a:xfrm>
            <a:off x="7769219" y="1219996"/>
            <a:ext cx="631832" cy="4552155"/>
            <a:chOff x="7769219" y="1219996"/>
            <a:chExt cx="631832" cy="4552155"/>
          </a:xfrm>
        </p:grpSpPr>
        <p:sp>
          <p:nvSpPr>
            <p:cNvPr id="39" name="Suorakulmio 38"/>
            <p:cNvSpPr/>
            <p:nvPr/>
          </p:nvSpPr>
          <p:spPr>
            <a:xfrm rot="16200000">
              <a:off x="6549845" y="3276600"/>
              <a:ext cx="3172663" cy="369332"/>
            </a:xfrm>
            <a:prstGeom prst="rect">
              <a:avLst/>
            </a:prstGeom>
          </p:spPr>
          <p:txBody>
            <a:bodyPr wrap="none">
              <a:spAutoFit/>
            </a:bodyPr>
            <a:lstStyle/>
            <a:p>
              <a:r>
                <a:rPr lang="fi-FI" b="1" dirty="0" err="1" smtClean="0">
                  <a:solidFill>
                    <a:srgbClr val="FF0000"/>
                  </a:solidFill>
                </a:rPr>
                <a:t>Reported</a:t>
              </a:r>
              <a:r>
                <a:rPr lang="fi-FI" b="1" dirty="0" smtClean="0">
                  <a:solidFill>
                    <a:srgbClr val="FF0000"/>
                  </a:solidFill>
                </a:rPr>
                <a:t> to </a:t>
              </a:r>
              <a:r>
                <a:rPr lang="fi-FI" b="1" dirty="0" err="1" smtClean="0">
                  <a:solidFill>
                    <a:srgbClr val="FF0000"/>
                  </a:solidFill>
                </a:rPr>
                <a:t>project</a:t>
              </a:r>
              <a:r>
                <a:rPr lang="fi-FI" b="1" dirty="0" smtClean="0">
                  <a:solidFill>
                    <a:srgbClr val="FF0000"/>
                  </a:solidFill>
                </a:rPr>
                <a:t> as </a:t>
              </a:r>
              <a:r>
                <a:rPr lang="fi-FI" b="1" dirty="0" err="1" smtClean="0">
                  <a:solidFill>
                    <a:srgbClr val="FF0000"/>
                  </a:solidFill>
                </a:rPr>
                <a:t>cost</a:t>
              </a:r>
              <a:endParaRPr lang="fi-FI" b="1" dirty="0">
                <a:solidFill>
                  <a:srgbClr val="FF0000"/>
                </a:solidFill>
              </a:endParaRPr>
            </a:p>
          </p:txBody>
        </p:sp>
        <p:grpSp>
          <p:nvGrpSpPr>
            <p:cNvPr id="40" name="Ryhmä 77"/>
            <p:cNvGrpSpPr/>
            <p:nvPr/>
          </p:nvGrpSpPr>
          <p:grpSpPr>
            <a:xfrm>
              <a:off x="7769219" y="1219996"/>
              <a:ext cx="631832" cy="4552155"/>
              <a:chOff x="7769219" y="1219996"/>
              <a:chExt cx="631832" cy="4552155"/>
            </a:xfrm>
          </p:grpSpPr>
          <p:cxnSp>
            <p:nvCxnSpPr>
              <p:cNvPr id="42" name="Suora yhdysviiva 41"/>
              <p:cNvCxnSpPr>
                <a:stCxn id="11" idx="3"/>
              </p:cNvCxnSpPr>
              <p:nvPr/>
            </p:nvCxnSpPr>
            <p:spPr>
              <a:xfrm flipV="1">
                <a:off x="7769219" y="5172075"/>
                <a:ext cx="384181" cy="29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uora yhdysviiva 42"/>
              <p:cNvCxnSpPr/>
              <p:nvPr/>
            </p:nvCxnSpPr>
            <p:spPr>
              <a:xfrm flipV="1">
                <a:off x="7769219" y="5762625"/>
                <a:ext cx="384181" cy="29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uora nuoliyhdysviiva 44"/>
              <p:cNvCxnSpPr/>
              <p:nvPr/>
            </p:nvCxnSpPr>
            <p:spPr>
              <a:xfrm rot="16200000" flipV="1">
                <a:off x="6201572" y="3391696"/>
                <a:ext cx="4371179" cy="2777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uora yhdysviiva 46"/>
              <p:cNvCxnSpPr/>
              <p:nvPr/>
            </p:nvCxnSpPr>
            <p:spPr>
              <a:xfrm flipV="1">
                <a:off x="8153400" y="4972050"/>
                <a:ext cx="247650" cy="190501"/>
              </a:xfrm>
              <a:prstGeom prst="curvedConnector3">
                <a:avLst>
                  <a:gd name="adj1" fmla="val 100000"/>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uora yhdysviiva 46"/>
              <p:cNvCxnSpPr/>
              <p:nvPr/>
            </p:nvCxnSpPr>
            <p:spPr>
              <a:xfrm flipV="1">
                <a:off x="8153400" y="5581650"/>
                <a:ext cx="247650" cy="190501"/>
              </a:xfrm>
              <a:prstGeom prst="curvedConnector3">
                <a:avLst>
                  <a:gd name="adj1" fmla="val 100000"/>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1" name="Ryhmä 85"/>
          <p:cNvGrpSpPr/>
          <p:nvPr/>
        </p:nvGrpSpPr>
        <p:grpSpPr>
          <a:xfrm>
            <a:off x="1" y="1248571"/>
            <a:ext cx="990600" cy="4818855"/>
            <a:chOff x="1" y="1248571"/>
            <a:chExt cx="990600" cy="4818855"/>
          </a:xfrm>
        </p:grpSpPr>
        <p:sp>
          <p:nvSpPr>
            <p:cNvPr id="56" name="Suorakulmio 55"/>
            <p:cNvSpPr/>
            <p:nvPr/>
          </p:nvSpPr>
          <p:spPr>
            <a:xfrm rot="16200000">
              <a:off x="-1401665" y="3648077"/>
              <a:ext cx="3172663" cy="369332"/>
            </a:xfrm>
            <a:prstGeom prst="rect">
              <a:avLst/>
            </a:prstGeom>
          </p:spPr>
          <p:txBody>
            <a:bodyPr wrap="none">
              <a:spAutoFit/>
            </a:bodyPr>
            <a:lstStyle/>
            <a:p>
              <a:r>
                <a:rPr lang="fi-FI" b="1" dirty="0" err="1" smtClean="0">
                  <a:solidFill>
                    <a:srgbClr val="FF0000"/>
                  </a:solidFill>
                </a:rPr>
                <a:t>Reported</a:t>
              </a:r>
              <a:r>
                <a:rPr lang="fi-FI" b="1" dirty="0" smtClean="0">
                  <a:solidFill>
                    <a:srgbClr val="FF0000"/>
                  </a:solidFill>
                </a:rPr>
                <a:t> to </a:t>
              </a:r>
              <a:r>
                <a:rPr lang="fi-FI" b="1" dirty="0" err="1" smtClean="0">
                  <a:solidFill>
                    <a:srgbClr val="FF0000"/>
                  </a:solidFill>
                </a:rPr>
                <a:t>project</a:t>
              </a:r>
              <a:r>
                <a:rPr lang="fi-FI" b="1" dirty="0" smtClean="0">
                  <a:solidFill>
                    <a:srgbClr val="FF0000"/>
                  </a:solidFill>
                </a:rPr>
                <a:t> as </a:t>
              </a:r>
              <a:r>
                <a:rPr lang="fi-FI" b="1" dirty="0" err="1" smtClean="0">
                  <a:solidFill>
                    <a:srgbClr val="FF0000"/>
                  </a:solidFill>
                </a:rPr>
                <a:t>cost</a:t>
              </a:r>
              <a:endParaRPr lang="fi-FI" b="1" dirty="0">
                <a:solidFill>
                  <a:srgbClr val="FF0000"/>
                </a:solidFill>
              </a:endParaRPr>
            </a:p>
          </p:txBody>
        </p:sp>
        <p:grpSp>
          <p:nvGrpSpPr>
            <p:cNvPr id="44" name="Ryhmä 84"/>
            <p:cNvGrpSpPr/>
            <p:nvPr/>
          </p:nvGrpSpPr>
          <p:grpSpPr>
            <a:xfrm>
              <a:off x="448472" y="1248571"/>
              <a:ext cx="542129" cy="4818855"/>
              <a:chOff x="448472" y="1248571"/>
              <a:chExt cx="542129" cy="4818855"/>
            </a:xfrm>
          </p:grpSpPr>
          <p:cxnSp>
            <p:nvCxnSpPr>
              <p:cNvPr id="57" name="Suora nuoliyhdysviiva 56"/>
              <p:cNvCxnSpPr/>
              <p:nvPr/>
            </p:nvCxnSpPr>
            <p:spPr>
              <a:xfrm rot="16200000" flipV="1">
                <a:off x="-1723228" y="3420271"/>
                <a:ext cx="4371179" cy="2777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uora yhdysviiva 57"/>
              <p:cNvCxnSpPr/>
              <p:nvPr/>
            </p:nvCxnSpPr>
            <p:spPr>
              <a:xfrm>
                <a:off x="457200" y="5600700"/>
                <a:ext cx="514350" cy="4667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uora yhdysviiva 59"/>
              <p:cNvCxnSpPr/>
              <p:nvPr/>
            </p:nvCxnSpPr>
            <p:spPr>
              <a:xfrm rot="5400000" flipH="1" flipV="1">
                <a:off x="404813" y="5043489"/>
                <a:ext cx="666749" cy="4857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uora yhdysviiva 60"/>
              <p:cNvCxnSpPr/>
              <p:nvPr/>
            </p:nvCxnSpPr>
            <p:spPr>
              <a:xfrm rot="5400000" flipH="1" flipV="1">
                <a:off x="-109537" y="4500563"/>
                <a:ext cx="1704974" cy="4762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uora yhdysviiva 61"/>
              <p:cNvCxnSpPr/>
              <p:nvPr/>
            </p:nvCxnSpPr>
            <p:spPr>
              <a:xfrm rot="5400000" flipH="1" flipV="1">
                <a:off x="-771524" y="3781426"/>
                <a:ext cx="3028949"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6" name="Ryhmä 95"/>
          <p:cNvGrpSpPr/>
          <p:nvPr/>
        </p:nvGrpSpPr>
        <p:grpSpPr>
          <a:xfrm>
            <a:off x="190500" y="815032"/>
            <a:ext cx="8572500" cy="442267"/>
            <a:chOff x="190500" y="815032"/>
            <a:chExt cx="8572500" cy="442267"/>
          </a:xfrm>
        </p:grpSpPr>
        <p:sp>
          <p:nvSpPr>
            <p:cNvPr id="69" name="Suorakulmio 68"/>
            <p:cNvSpPr/>
            <p:nvPr/>
          </p:nvSpPr>
          <p:spPr>
            <a:xfrm>
              <a:off x="190500" y="818494"/>
              <a:ext cx="8572500" cy="438805"/>
            </a:xfrm>
            <a:prstGeom prst="rect">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70" name="Suorakulmio 69"/>
            <p:cNvSpPr/>
            <p:nvPr/>
          </p:nvSpPr>
          <p:spPr>
            <a:xfrm>
              <a:off x="209550" y="815032"/>
              <a:ext cx="8543925" cy="369332"/>
            </a:xfrm>
            <a:prstGeom prst="rect">
              <a:avLst/>
            </a:prstGeom>
            <a:ln w="12700">
              <a:noFill/>
            </a:ln>
          </p:spPr>
          <p:txBody>
            <a:bodyPr wrap="square">
              <a:spAutoFit/>
            </a:bodyPr>
            <a:lstStyle/>
            <a:p>
              <a:r>
                <a:rPr lang="fi-FI" dirty="0" smtClean="0"/>
                <a:t>Project </a:t>
              </a:r>
              <a:r>
                <a:rPr lang="fi-FI" dirty="0" err="1" smtClean="0"/>
                <a:t>distributes</a:t>
              </a:r>
              <a:r>
                <a:rPr lang="fi-FI" dirty="0" smtClean="0"/>
                <a:t> the Grant (</a:t>
              </a:r>
              <a:r>
                <a:rPr lang="fi-FI" dirty="0" err="1" smtClean="0"/>
                <a:t>calc</a:t>
              </a:r>
              <a:r>
                <a:rPr lang="fi-FI" dirty="0" smtClean="0"/>
                <a:t>. </a:t>
              </a:r>
              <a:r>
                <a:rPr lang="fi-FI" dirty="0" err="1" smtClean="0"/>
                <a:t>by</a:t>
              </a:r>
              <a:r>
                <a:rPr lang="fi-FI" dirty="0" smtClean="0"/>
                <a:t> GA) </a:t>
              </a:r>
              <a:r>
                <a:rPr lang="fi-FI" dirty="0" err="1" smtClean="0"/>
                <a:t>according</a:t>
              </a:r>
              <a:r>
                <a:rPr lang="fi-FI" dirty="0" smtClean="0"/>
                <a:t> to the </a:t>
              </a:r>
              <a:r>
                <a:rPr lang="fi-FI" dirty="0" err="1" smtClean="0"/>
                <a:t>Consortium</a:t>
              </a:r>
              <a:r>
                <a:rPr lang="fi-FI" dirty="0" smtClean="0"/>
                <a:t> </a:t>
              </a:r>
              <a:r>
                <a:rPr lang="fi-FI" dirty="0" err="1" smtClean="0"/>
                <a:t>Agreement</a:t>
              </a:r>
              <a:endParaRPr lang="fi-FI" dirty="0"/>
            </a:p>
          </p:txBody>
        </p:sp>
      </p:grpSp>
      <p:grpSp>
        <p:nvGrpSpPr>
          <p:cNvPr id="48" name="Ryhmä 72"/>
          <p:cNvGrpSpPr/>
          <p:nvPr/>
        </p:nvGrpSpPr>
        <p:grpSpPr>
          <a:xfrm>
            <a:off x="1028699" y="4144744"/>
            <a:ext cx="2114057" cy="646331"/>
            <a:chOff x="3364701" y="5729932"/>
            <a:chExt cx="2159306" cy="646331"/>
          </a:xfrm>
        </p:grpSpPr>
        <p:sp>
          <p:nvSpPr>
            <p:cNvPr id="71" name="Suorakulmio 70"/>
            <p:cNvSpPr/>
            <p:nvPr/>
          </p:nvSpPr>
          <p:spPr>
            <a:xfrm>
              <a:off x="3364701" y="5752445"/>
              <a:ext cx="2159306" cy="587566"/>
            </a:xfrm>
            <a:prstGeom prst="rect">
              <a:avLst/>
            </a:prstGeom>
            <a:blipFill>
              <a:blip r:embed="rId2" cstate="print"/>
              <a:tile tx="0" ty="0" sx="100000" sy="100000" flip="none" algn="tl"/>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72" name="Suorakulmio 71"/>
            <p:cNvSpPr/>
            <p:nvPr/>
          </p:nvSpPr>
          <p:spPr>
            <a:xfrm>
              <a:off x="3444919" y="5729932"/>
              <a:ext cx="1954381" cy="646331"/>
            </a:xfrm>
            <a:prstGeom prst="rect">
              <a:avLst/>
            </a:prstGeom>
          </p:spPr>
          <p:txBody>
            <a:bodyPr wrap="none">
              <a:spAutoFit/>
            </a:bodyPr>
            <a:lstStyle/>
            <a:p>
              <a:r>
                <a:rPr lang="fi-FI" dirty="0" smtClean="0">
                  <a:solidFill>
                    <a:srgbClr val="000000"/>
                  </a:solidFill>
                </a:rPr>
                <a:t>SME </a:t>
              </a:r>
              <a:r>
                <a:rPr lang="fi-FI" dirty="0" err="1" smtClean="0">
                  <a:solidFill>
                    <a:srgbClr val="000000"/>
                  </a:solidFill>
                </a:rPr>
                <a:t>Own</a:t>
              </a:r>
              <a:r>
                <a:rPr lang="fi-FI" dirty="0" smtClean="0">
                  <a:solidFill>
                    <a:srgbClr val="000000"/>
                  </a:solidFill>
                </a:rPr>
                <a:t> </a:t>
              </a:r>
            </a:p>
            <a:p>
              <a:r>
                <a:rPr lang="fi-FI" dirty="0" err="1" smtClean="0">
                  <a:solidFill>
                    <a:srgbClr val="000000"/>
                  </a:solidFill>
                </a:rPr>
                <a:t>Contribution</a:t>
              </a:r>
              <a:r>
                <a:rPr lang="fi-FI" dirty="0" smtClean="0">
                  <a:solidFill>
                    <a:srgbClr val="000000"/>
                  </a:solidFill>
                </a:rPr>
                <a:t> 25%</a:t>
              </a:r>
              <a:endParaRPr lang="fi-FI" dirty="0">
                <a:solidFill>
                  <a:srgbClr val="000000"/>
                </a:solidFill>
              </a:endParaRPr>
            </a:p>
          </p:txBody>
        </p:sp>
      </p:grpSp>
      <p:grpSp>
        <p:nvGrpSpPr>
          <p:cNvPr id="49" name="Ryhmä 73"/>
          <p:cNvGrpSpPr/>
          <p:nvPr/>
        </p:nvGrpSpPr>
        <p:grpSpPr>
          <a:xfrm>
            <a:off x="1028699" y="3592294"/>
            <a:ext cx="2114057" cy="360581"/>
            <a:chOff x="3364701" y="5729932"/>
            <a:chExt cx="2159306" cy="610079"/>
          </a:xfrm>
        </p:grpSpPr>
        <p:sp>
          <p:nvSpPr>
            <p:cNvPr id="75" name="Suorakulmio 74"/>
            <p:cNvSpPr/>
            <p:nvPr/>
          </p:nvSpPr>
          <p:spPr>
            <a:xfrm>
              <a:off x="3364701" y="5752445"/>
              <a:ext cx="2159306" cy="587566"/>
            </a:xfrm>
            <a:prstGeom prst="rect">
              <a:avLst/>
            </a:prstGeom>
            <a:blipFill>
              <a:blip r:embed="rId2" cstate="print"/>
              <a:tile tx="0" ty="0" sx="100000" sy="100000" flip="none" algn="tl"/>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76" name="Suorakulmio 75"/>
            <p:cNvSpPr/>
            <p:nvPr/>
          </p:nvSpPr>
          <p:spPr>
            <a:xfrm>
              <a:off x="3444919" y="5729932"/>
              <a:ext cx="1980029" cy="369332"/>
            </a:xfrm>
            <a:prstGeom prst="rect">
              <a:avLst/>
            </a:prstGeom>
          </p:spPr>
          <p:txBody>
            <a:bodyPr wrap="none">
              <a:spAutoFit/>
            </a:bodyPr>
            <a:lstStyle/>
            <a:p>
              <a:r>
                <a:rPr lang="fi-FI" dirty="0" smtClean="0">
                  <a:solidFill>
                    <a:srgbClr val="000000"/>
                  </a:solidFill>
                </a:rPr>
                <a:t>SME </a:t>
              </a:r>
              <a:r>
                <a:rPr lang="fi-FI" dirty="0" err="1" smtClean="0">
                  <a:solidFill>
                    <a:srgbClr val="000000"/>
                  </a:solidFill>
                </a:rPr>
                <a:t>Own</a:t>
              </a:r>
              <a:r>
                <a:rPr lang="fi-FI" dirty="0" smtClean="0">
                  <a:solidFill>
                    <a:srgbClr val="000000"/>
                  </a:solidFill>
                </a:rPr>
                <a:t> C 50%</a:t>
              </a:r>
              <a:endParaRPr lang="fi-FI" dirty="0">
                <a:solidFill>
                  <a:srgbClr val="000000"/>
                </a:solidFill>
              </a:endParaRPr>
            </a:p>
          </p:txBody>
        </p:sp>
      </p:grpSp>
      <p:grpSp>
        <p:nvGrpSpPr>
          <p:cNvPr id="50" name="Ryhmä 77"/>
          <p:cNvGrpSpPr/>
          <p:nvPr/>
        </p:nvGrpSpPr>
        <p:grpSpPr>
          <a:xfrm>
            <a:off x="1028699" y="2992219"/>
            <a:ext cx="2114057" cy="646331"/>
            <a:chOff x="3364701" y="5729932"/>
            <a:chExt cx="2159306" cy="646331"/>
          </a:xfrm>
        </p:grpSpPr>
        <p:sp>
          <p:nvSpPr>
            <p:cNvPr id="79" name="Suorakulmio 78"/>
            <p:cNvSpPr/>
            <p:nvPr/>
          </p:nvSpPr>
          <p:spPr>
            <a:xfrm>
              <a:off x="3364701" y="5752445"/>
              <a:ext cx="2159306" cy="587566"/>
            </a:xfrm>
            <a:prstGeom prst="rect">
              <a:avLst/>
            </a:prstGeom>
            <a:blipFill>
              <a:blip r:embed="rId2" cstate="print"/>
              <a:tile tx="0" ty="0" sx="100000" sy="100000" flip="none" algn="tl"/>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smtClean="0">
                <a:solidFill>
                  <a:srgbClr val="FFFFFF"/>
                </a:solidFill>
              </a:endParaRPr>
            </a:p>
          </p:txBody>
        </p:sp>
        <p:sp>
          <p:nvSpPr>
            <p:cNvPr id="80" name="Suorakulmio 79"/>
            <p:cNvSpPr/>
            <p:nvPr/>
          </p:nvSpPr>
          <p:spPr>
            <a:xfrm>
              <a:off x="3444919" y="5729932"/>
              <a:ext cx="1954381" cy="646331"/>
            </a:xfrm>
            <a:prstGeom prst="rect">
              <a:avLst/>
            </a:prstGeom>
          </p:spPr>
          <p:txBody>
            <a:bodyPr wrap="none">
              <a:spAutoFit/>
            </a:bodyPr>
            <a:lstStyle/>
            <a:p>
              <a:r>
                <a:rPr lang="fi-FI" dirty="0" smtClean="0">
                  <a:solidFill>
                    <a:srgbClr val="000000"/>
                  </a:solidFill>
                </a:rPr>
                <a:t>SME </a:t>
              </a:r>
              <a:r>
                <a:rPr lang="fi-FI" dirty="0" err="1" smtClean="0">
                  <a:solidFill>
                    <a:srgbClr val="000000"/>
                  </a:solidFill>
                </a:rPr>
                <a:t>Own</a:t>
              </a:r>
              <a:endParaRPr lang="fi-FI" dirty="0" smtClean="0">
                <a:solidFill>
                  <a:srgbClr val="000000"/>
                </a:solidFill>
              </a:endParaRPr>
            </a:p>
            <a:p>
              <a:r>
                <a:rPr lang="fi-FI" dirty="0" err="1" smtClean="0">
                  <a:solidFill>
                    <a:srgbClr val="000000"/>
                  </a:solidFill>
                </a:rPr>
                <a:t>Contribution</a:t>
              </a:r>
              <a:r>
                <a:rPr lang="fi-FI" dirty="0" smtClean="0">
                  <a:solidFill>
                    <a:srgbClr val="000000"/>
                  </a:solidFill>
                </a:rPr>
                <a:t> 25%</a:t>
              </a:r>
              <a:endParaRPr lang="fi-FI" dirty="0">
                <a:solidFill>
                  <a:srgbClr val="000000"/>
                </a:solidFill>
              </a:endParaRPr>
            </a:p>
          </p:txBody>
        </p:sp>
      </p:grpSp>
      <p:sp>
        <p:nvSpPr>
          <p:cNvPr id="81" name="Oikea aaltosulje 80"/>
          <p:cNvSpPr/>
          <p:nvPr/>
        </p:nvSpPr>
        <p:spPr>
          <a:xfrm>
            <a:off x="3152775" y="3000375"/>
            <a:ext cx="371475" cy="952500"/>
          </a:xfrm>
          <a:prstGeom prst="rightBrace">
            <a:avLst>
              <a:gd name="adj1" fmla="val 38945"/>
              <a:gd name="adj2" fmla="val 50000"/>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82" name="Oikea aaltosulje 81"/>
          <p:cNvSpPr/>
          <p:nvPr/>
        </p:nvSpPr>
        <p:spPr>
          <a:xfrm>
            <a:off x="3152775" y="4743450"/>
            <a:ext cx="333375" cy="1543050"/>
          </a:xfrm>
          <a:prstGeom prst="rightBrace">
            <a:avLst>
              <a:gd name="adj1" fmla="val 38945"/>
              <a:gd name="adj2" fmla="val 50000"/>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84" name="Muoto 83"/>
          <p:cNvCxnSpPr>
            <a:stCxn id="82" idx="1"/>
          </p:cNvCxnSpPr>
          <p:nvPr/>
        </p:nvCxnSpPr>
        <p:spPr>
          <a:xfrm rot="10800000" flipH="1">
            <a:off x="3486149" y="3448051"/>
            <a:ext cx="1247775" cy="2066925"/>
          </a:xfrm>
          <a:prstGeom prst="bentConnector4">
            <a:avLst>
              <a:gd name="adj1" fmla="val 144274"/>
              <a:gd name="adj2" fmla="val 10000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kstikehys 92"/>
          <p:cNvSpPr txBox="1"/>
          <p:nvPr/>
        </p:nvSpPr>
        <p:spPr>
          <a:xfrm>
            <a:off x="3600450" y="2914650"/>
            <a:ext cx="1082348" cy="1015663"/>
          </a:xfrm>
          <a:prstGeom prst="rect">
            <a:avLst/>
          </a:prstGeom>
          <a:noFill/>
        </p:spPr>
        <p:txBody>
          <a:bodyPr wrap="none" rtlCol="0">
            <a:spAutoFit/>
          </a:bodyPr>
          <a:lstStyle/>
          <a:p>
            <a:r>
              <a:rPr lang="fi-FI" sz="6000" b="1" dirty="0" smtClean="0">
                <a:solidFill>
                  <a:srgbClr val="C00000"/>
                </a:solidFill>
              </a:rPr>
              <a:t>=&lt;</a:t>
            </a:r>
            <a:endParaRPr lang="fi-FI" sz="6000" b="1" dirty="0">
              <a:solidFill>
                <a:srgbClr val="C00000"/>
              </a:solidFill>
            </a:endParaRPr>
          </a:p>
        </p:txBody>
      </p:sp>
      <p:sp>
        <p:nvSpPr>
          <p:cNvPr id="95" name="Tekstikehys 94"/>
          <p:cNvSpPr txBox="1"/>
          <p:nvPr/>
        </p:nvSpPr>
        <p:spPr>
          <a:xfrm>
            <a:off x="3581400" y="1209675"/>
            <a:ext cx="2941896" cy="369332"/>
          </a:xfrm>
          <a:prstGeom prst="rect">
            <a:avLst/>
          </a:prstGeom>
          <a:noFill/>
        </p:spPr>
        <p:txBody>
          <a:bodyPr wrap="none" rtlCol="0">
            <a:spAutoFit/>
          </a:bodyPr>
          <a:lstStyle/>
          <a:p>
            <a:r>
              <a:rPr lang="fi-FI" b="1" dirty="0" smtClean="0"/>
              <a:t>110% of </a:t>
            </a:r>
            <a:r>
              <a:rPr lang="fi-FI" b="1" dirty="0" err="1" smtClean="0"/>
              <a:t>Invoiced</a:t>
            </a:r>
            <a:r>
              <a:rPr lang="fi-FI" b="1" dirty="0" smtClean="0"/>
              <a:t> </a:t>
            </a:r>
            <a:r>
              <a:rPr lang="fi-FI" b="1" dirty="0" err="1" smtClean="0"/>
              <a:t>amount</a:t>
            </a:r>
            <a:endParaRPr lang="fi-FI" b="1" dirty="0"/>
          </a:p>
        </p:txBody>
      </p:sp>
      <p:grpSp>
        <p:nvGrpSpPr>
          <p:cNvPr id="51" name="Ryhmä 134"/>
          <p:cNvGrpSpPr/>
          <p:nvPr/>
        </p:nvGrpSpPr>
        <p:grpSpPr>
          <a:xfrm>
            <a:off x="5144070" y="1562670"/>
            <a:ext cx="545342" cy="3650780"/>
            <a:chOff x="5144070" y="1562670"/>
            <a:chExt cx="545342" cy="3650780"/>
          </a:xfrm>
        </p:grpSpPr>
        <p:sp>
          <p:nvSpPr>
            <p:cNvPr id="111" name="Tekstikehys 110"/>
            <p:cNvSpPr txBox="1"/>
            <p:nvPr/>
          </p:nvSpPr>
          <p:spPr>
            <a:xfrm>
              <a:off x="5144070" y="4860451"/>
              <a:ext cx="545342" cy="261610"/>
            </a:xfrm>
            <a:prstGeom prst="rect">
              <a:avLst/>
            </a:prstGeom>
            <a:noFill/>
          </p:spPr>
          <p:txBody>
            <a:bodyPr wrap="none" rtlCol="0">
              <a:spAutoFit/>
            </a:bodyPr>
            <a:lstStyle/>
            <a:p>
              <a:r>
                <a:rPr lang="fi-FI" sz="1100" b="1" dirty="0" smtClean="0">
                  <a:solidFill>
                    <a:srgbClr val="002060"/>
                  </a:solidFill>
                </a:rPr>
                <a:t>100%</a:t>
              </a:r>
              <a:endParaRPr lang="fi-FI" sz="1100" b="1" dirty="0">
                <a:solidFill>
                  <a:srgbClr val="002060"/>
                </a:solidFill>
              </a:endParaRPr>
            </a:p>
          </p:txBody>
        </p:sp>
        <p:cxnSp>
          <p:nvCxnSpPr>
            <p:cNvPr id="98" name="Kulmayhdysviiva 97"/>
            <p:cNvCxnSpPr/>
            <p:nvPr/>
          </p:nvCxnSpPr>
          <p:spPr>
            <a:xfrm rot="16200000" flipH="1">
              <a:off x="3545004" y="3196991"/>
              <a:ext cx="3650780" cy="382137"/>
            </a:xfrm>
            <a:prstGeom prst="bentConnector3">
              <a:avLst>
                <a:gd name="adj1" fmla="val 99907"/>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Ryhmä 135"/>
          <p:cNvGrpSpPr/>
          <p:nvPr/>
        </p:nvGrpSpPr>
        <p:grpSpPr>
          <a:xfrm>
            <a:off x="4850642" y="1562669"/>
            <a:ext cx="690350" cy="4480616"/>
            <a:chOff x="4850642" y="1562669"/>
            <a:chExt cx="690350" cy="4480616"/>
          </a:xfrm>
        </p:grpSpPr>
        <p:sp>
          <p:nvSpPr>
            <p:cNvPr id="110" name="Tekstikehys 109"/>
            <p:cNvSpPr txBox="1"/>
            <p:nvPr/>
          </p:nvSpPr>
          <p:spPr>
            <a:xfrm>
              <a:off x="4850642" y="5781675"/>
              <a:ext cx="545342" cy="261610"/>
            </a:xfrm>
            <a:prstGeom prst="rect">
              <a:avLst/>
            </a:prstGeom>
            <a:noFill/>
          </p:spPr>
          <p:txBody>
            <a:bodyPr wrap="none" rtlCol="0">
              <a:spAutoFit/>
            </a:bodyPr>
            <a:lstStyle/>
            <a:p>
              <a:r>
                <a:rPr lang="fi-FI" sz="1100" b="1" dirty="0" smtClean="0">
                  <a:solidFill>
                    <a:srgbClr val="002060"/>
                  </a:solidFill>
                </a:rPr>
                <a:t>100%</a:t>
              </a:r>
              <a:endParaRPr lang="fi-FI" sz="1100" b="1" dirty="0">
                <a:solidFill>
                  <a:srgbClr val="002060"/>
                </a:solidFill>
              </a:endParaRPr>
            </a:p>
          </p:txBody>
        </p:sp>
        <p:cxnSp>
          <p:nvCxnSpPr>
            <p:cNvPr id="101" name="Kulmayhdysviiva 100"/>
            <p:cNvCxnSpPr/>
            <p:nvPr/>
          </p:nvCxnSpPr>
          <p:spPr>
            <a:xfrm rot="16200000" flipH="1">
              <a:off x="2985449" y="3456296"/>
              <a:ext cx="4449169" cy="661916"/>
            </a:xfrm>
            <a:prstGeom prst="bentConnector3">
              <a:avLst>
                <a:gd name="adj1" fmla="val 100000"/>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Ryhmä 136"/>
          <p:cNvGrpSpPr/>
          <p:nvPr/>
        </p:nvGrpSpPr>
        <p:grpSpPr>
          <a:xfrm>
            <a:off x="3133232" y="1562670"/>
            <a:ext cx="1391001" cy="4501086"/>
            <a:chOff x="3133232" y="1562670"/>
            <a:chExt cx="1391001" cy="4501086"/>
          </a:xfrm>
        </p:grpSpPr>
        <p:sp>
          <p:nvSpPr>
            <p:cNvPr id="109" name="Tekstikehys 108"/>
            <p:cNvSpPr txBox="1"/>
            <p:nvPr/>
          </p:nvSpPr>
          <p:spPr>
            <a:xfrm>
              <a:off x="3349388" y="5802146"/>
              <a:ext cx="545342" cy="261610"/>
            </a:xfrm>
            <a:prstGeom prst="rect">
              <a:avLst/>
            </a:prstGeom>
            <a:noFill/>
          </p:spPr>
          <p:txBody>
            <a:bodyPr wrap="none" rtlCol="0">
              <a:spAutoFit/>
            </a:bodyPr>
            <a:lstStyle/>
            <a:p>
              <a:r>
                <a:rPr lang="fi-FI" sz="1100" b="1" dirty="0" smtClean="0">
                  <a:solidFill>
                    <a:srgbClr val="002060"/>
                  </a:solidFill>
                </a:rPr>
                <a:t>100%</a:t>
              </a:r>
              <a:endParaRPr lang="fi-FI" sz="1100" b="1" dirty="0">
                <a:solidFill>
                  <a:srgbClr val="002060"/>
                </a:solidFill>
              </a:endParaRPr>
            </a:p>
          </p:txBody>
        </p:sp>
        <p:cxnSp>
          <p:nvCxnSpPr>
            <p:cNvPr id="112" name="Kulmayhdysviiva 111"/>
            <p:cNvCxnSpPr/>
            <p:nvPr/>
          </p:nvCxnSpPr>
          <p:spPr>
            <a:xfrm rot="5400000">
              <a:off x="1591042" y="3104860"/>
              <a:ext cx="4475382" cy="1391001"/>
            </a:xfrm>
            <a:prstGeom prst="bentConnector2">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Ryhmä 137"/>
          <p:cNvGrpSpPr/>
          <p:nvPr/>
        </p:nvGrpSpPr>
        <p:grpSpPr>
          <a:xfrm>
            <a:off x="3138988" y="1562670"/>
            <a:ext cx="1146409" cy="3743635"/>
            <a:chOff x="3138988" y="1562670"/>
            <a:chExt cx="1146409" cy="3743635"/>
          </a:xfrm>
        </p:grpSpPr>
        <p:sp>
          <p:nvSpPr>
            <p:cNvPr id="122" name="Tekstikehys 121"/>
            <p:cNvSpPr txBox="1"/>
            <p:nvPr/>
          </p:nvSpPr>
          <p:spPr>
            <a:xfrm>
              <a:off x="3369860" y="5044695"/>
              <a:ext cx="466794" cy="261610"/>
            </a:xfrm>
            <a:prstGeom prst="rect">
              <a:avLst/>
            </a:prstGeom>
            <a:noFill/>
          </p:spPr>
          <p:txBody>
            <a:bodyPr wrap="none" rtlCol="0">
              <a:spAutoFit/>
            </a:bodyPr>
            <a:lstStyle/>
            <a:p>
              <a:r>
                <a:rPr lang="fi-FI" sz="1100" b="1" dirty="0" smtClean="0">
                  <a:solidFill>
                    <a:srgbClr val="002060"/>
                  </a:solidFill>
                </a:rPr>
                <a:t>75%</a:t>
              </a:r>
              <a:endParaRPr lang="fi-FI" sz="1100" b="1" dirty="0">
                <a:solidFill>
                  <a:srgbClr val="002060"/>
                </a:solidFill>
              </a:endParaRPr>
            </a:p>
          </p:txBody>
        </p:sp>
        <p:cxnSp>
          <p:nvCxnSpPr>
            <p:cNvPr id="116" name="Kulmayhdysviiva 111"/>
            <p:cNvCxnSpPr/>
            <p:nvPr/>
          </p:nvCxnSpPr>
          <p:spPr>
            <a:xfrm rot="5400000">
              <a:off x="1856098" y="2845560"/>
              <a:ext cx="3712190" cy="1146409"/>
            </a:xfrm>
            <a:prstGeom prst="bentConnector3">
              <a:avLst>
                <a:gd name="adj1" fmla="val 100000"/>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Ryhmä 138"/>
          <p:cNvGrpSpPr/>
          <p:nvPr/>
        </p:nvGrpSpPr>
        <p:grpSpPr>
          <a:xfrm>
            <a:off x="3234519" y="1562670"/>
            <a:ext cx="730157" cy="2483890"/>
            <a:chOff x="3234519" y="1562670"/>
            <a:chExt cx="730157" cy="2483890"/>
          </a:xfrm>
        </p:grpSpPr>
        <p:sp>
          <p:nvSpPr>
            <p:cNvPr id="127" name="Tekstikehys 126"/>
            <p:cNvSpPr txBox="1"/>
            <p:nvPr/>
          </p:nvSpPr>
          <p:spPr>
            <a:xfrm>
              <a:off x="3403979" y="3741334"/>
              <a:ext cx="466794" cy="261610"/>
            </a:xfrm>
            <a:prstGeom prst="rect">
              <a:avLst/>
            </a:prstGeom>
            <a:noFill/>
          </p:spPr>
          <p:txBody>
            <a:bodyPr wrap="none" rtlCol="0">
              <a:spAutoFit/>
            </a:bodyPr>
            <a:lstStyle/>
            <a:p>
              <a:r>
                <a:rPr lang="fi-FI" sz="1100" b="1" dirty="0" smtClean="0">
                  <a:solidFill>
                    <a:srgbClr val="002060"/>
                  </a:solidFill>
                </a:rPr>
                <a:t>50%</a:t>
              </a:r>
              <a:endParaRPr lang="fi-FI" sz="1100" b="1" dirty="0">
                <a:solidFill>
                  <a:srgbClr val="002060"/>
                </a:solidFill>
              </a:endParaRPr>
            </a:p>
          </p:txBody>
        </p:sp>
        <p:cxnSp>
          <p:nvCxnSpPr>
            <p:cNvPr id="123" name="Kulmayhdysviiva 111"/>
            <p:cNvCxnSpPr/>
            <p:nvPr/>
          </p:nvCxnSpPr>
          <p:spPr>
            <a:xfrm rot="5400000">
              <a:off x="2357653" y="2439536"/>
              <a:ext cx="2483890" cy="730157"/>
            </a:xfrm>
            <a:prstGeom prst="bentConnector3">
              <a:avLst>
                <a:gd name="adj1" fmla="val 100000"/>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Ryhmä 139"/>
          <p:cNvGrpSpPr/>
          <p:nvPr/>
        </p:nvGrpSpPr>
        <p:grpSpPr>
          <a:xfrm>
            <a:off x="3179928" y="1562669"/>
            <a:ext cx="554367" cy="689208"/>
            <a:chOff x="3179928" y="1562669"/>
            <a:chExt cx="554367" cy="689208"/>
          </a:xfrm>
        </p:grpSpPr>
        <p:cxnSp>
          <p:nvCxnSpPr>
            <p:cNvPr id="128" name="Kulmayhdysviiva 111"/>
            <p:cNvCxnSpPr/>
            <p:nvPr/>
          </p:nvCxnSpPr>
          <p:spPr>
            <a:xfrm rot="5400000">
              <a:off x="3074161" y="1668436"/>
              <a:ext cx="689208" cy="477674"/>
            </a:xfrm>
            <a:prstGeom prst="bentConnector3">
              <a:avLst>
                <a:gd name="adj1" fmla="val 100495"/>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3" name="Tekstikehys 132"/>
            <p:cNvSpPr txBox="1"/>
            <p:nvPr/>
          </p:nvSpPr>
          <p:spPr>
            <a:xfrm>
              <a:off x="3267501" y="1953477"/>
              <a:ext cx="466794" cy="261610"/>
            </a:xfrm>
            <a:prstGeom prst="rect">
              <a:avLst/>
            </a:prstGeom>
            <a:noFill/>
          </p:spPr>
          <p:txBody>
            <a:bodyPr wrap="none" rtlCol="0">
              <a:spAutoFit/>
            </a:bodyPr>
            <a:lstStyle/>
            <a:p>
              <a:r>
                <a:rPr lang="fi-FI" sz="1100" b="1" dirty="0" smtClean="0">
                  <a:solidFill>
                    <a:srgbClr val="002060"/>
                  </a:solidFill>
                </a:rPr>
                <a:t>75%</a:t>
              </a:r>
              <a:endParaRPr lang="fi-FI" sz="1100" b="1"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2"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ppt_x</p:attrName>
                                        </p:attrNameLst>
                                      </p:cBhvr>
                                      <p:tavLst>
                                        <p:tav tm="0">
                                          <p:val>
                                            <p:strVal val="#ppt_x+#ppt_w/2"/>
                                          </p:val>
                                        </p:tav>
                                        <p:tav tm="100000">
                                          <p:val>
                                            <p:strVal val="#ppt_x"/>
                                          </p:val>
                                        </p:tav>
                                      </p:tavLst>
                                    </p:anim>
                                    <p:anim calcmode="lin" valueType="num">
                                      <p:cBhvr>
                                        <p:cTn id="56" dur="500" fill="hold"/>
                                        <p:tgtEl>
                                          <p:spTgt spid="34"/>
                                        </p:tgtEl>
                                        <p:attrNameLst>
                                          <p:attrName>ppt_y</p:attrName>
                                        </p:attrNameLst>
                                      </p:cBhvr>
                                      <p:tavLst>
                                        <p:tav tm="0">
                                          <p:val>
                                            <p:strVal val="#ppt_y"/>
                                          </p:val>
                                        </p:tav>
                                        <p:tav tm="100000">
                                          <p:val>
                                            <p:strVal val="#ppt_y"/>
                                          </p:val>
                                        </p:tav>
                                      </p:tavLst>
                                    </p:anim>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20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0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3"/>
                                        </p:tgtEl>
                                      </p:cBhvr>
                                    </p:animEffect>
                                    <p:set>
                                      <p:cBhvr>
                                        <p:cTn id="71" dur="1" fill="hold">
                                          <p:stCondLst>
                                            <p:cond delay="1999"/>
                                          </p:stCondLst>
                                        </p:cTn>
                                        <p:tgtEl>
                                          <p:spTgt spid="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7" presetClass="entr" presetSubtype="2"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ppt_x+#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2000"/>
                                        <p:tgtEl>
                                          <p:spTgt spid="17"/>
                                        </p:tgtEl>
                                      </p:cBhvr>
                                    </p:animEffect>
                                    <p:set>
                                      <p:cBhvr>
                                        <p:cTn id="89" dur="1" fill="hold">
                                          <p:stCondLst>
                                            <p:cond delay="1999"/>
                                          </p:stCondLst>
                                        </p:cTn>
                                        <p:tgtEl>
                                          <p:spTgt spid="1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13"/>
                                        </p:tgtEl>
                                      </p:cBhvr>
                                    </p:animEffect>
                                    <p:set>
                                      <p:cBhvr>
                                        <p:cTn id="92" dur="1" fill="hold">
                                          <p:stCondLst>
                                            <p:cond delay="1999"/>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000"/>
                                        <p:tgtEl>
                                          <p:spTgt spid="34"/>
                                        </p:tgtEl>
                                      </p:cBhvr>
                                    </p:animEffect>
                                    <p:set>
                                      <p:cBhvr>
                                        <p:cTn id="97" dur="1" fill="hold">
                                          <p:stCondLst>
                                            <p:cond delay="19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2000"/>
                                        <p:tgtEl>
                                          <p:spTgt spid="33"/>
                                        </p:tgtEl>
                                      </p:cBhvr>
                                    </p:animEffect>
                                    <p:set>
                                      <p:cBhvr>
                                        <p:cTn id="102" dur="1" fill="hold">
                                          <p:stCondLst>
                                            <p:cond delay="1999"/>
                                          </p:stCondLst>
                                        </p:cTn>
                                        <p:tgtEl>
                                          <p:spTgt spid="3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ipe(down)">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20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20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20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childTnLst>
                                </p:cTn>
                              </p:par>
                            </p:childTnLst>
                          </p:cTn>
                        </p:par>
                        <p:par>
                          <p:cTn id="133" fill="hold">
                            <p:stCondLst>
                              <p:cond delay="2000"/>
                            </p:stCondLst>
                            <p:childTnLst>
                              <p:par>
                                <p:cTn id="134" presetID="10" presetClass="entr" presetSubtype="0" fill="hold" grpId="0" nodeType="after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fade">
                                      <p:cBhvr>
                                        <p:cTn id="136" dur="2000"/>
                                        <p:tgtEl>
                                          <p:spTgt spid="9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wipe(up)">
                                      <p:cBhvr>
                                        <p:cTn id="141" dur="500"/>
                                        <p:tgtEl>
                                          <p:spTgt spid="5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wipe(up)">
                                      <p:cBhvr>
                                        <p:cTn id="146" dur="500"/>
                                        <p:tgtEl>
                                          <p:spTgt spid="5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wipe(up)">
                                      <p:cBhvr>
                                        <p:cTn id="151" dur="500"/>
                                        <p:tgtEl>
                                          <p:spTgt spid="53"/>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nodeType="click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wipe(up)">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wipe(up)">
                                      <p:cBhvr>
                                        <p:cTn id="161" dur="500"/>
                                        <p:tgtEl>
                                          <p:spTgt spid="59"/>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wipe(up)">
                                      <p:cBhvr>
                                        <p:cTn id="166" dur="500"/>
                                        <p:tgtEl>
                                          <p:spTgt spid="6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2000"/>
                                        <p:tgtEl>
                                          <p:spTgt spid="63"/>
                                        </p:tgtEl>
                                      </p:cBhvr>
                                    </p:animEffect>
                                    <p:set>
                                      <p:cBhvr>
                                        <p:cTn id="171" dur="1" fill="hold">
                                          <p:stCondLst>
                                            <p:cond delay="1999"/>
                                          </p:stCondLst>
                                        </p:cTn>
                                        <p:tgtEl>
                                          <p:spTgt spid="63"/>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59"/>
                                        </p:tgtEl>
                                      </p:cBhvr>
                                    </p:animEffect>
                                    <p:set>
                                      <p:cBhvr>
                                        <p:cTn id="174" dur="1" fill="hold">
                                          <p:stCondLst>
                                            <p:cond delay="1999"/>
                                          </p:stCondLst>
                                        </p:cTn>
                                        <p:tgtEl>
                                          <p:spTgt spid="59"/>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2000"/>
                                        <p:tgtEl>
                                          <p:spTgt spid="55"/>
                                        </p:tgtEl>
                                      </p:cBhvr>
                                    </p:animEffect>
                                    <p:set>
                                      <p:cBhvr>
                                        <p:cTn id="177" dur="1" fill="hold">
                                          <p:stCondLst>
                                            <p:cond delay="1999"/>
                                          </p:stCondLst>
                                        </p:cTn>
                                        <p:tgtEl>
                                          <p:spTgt spid="55"/>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53"/>
                                        </p:tgtEl>
                                      </p:cBhvr>
                                    </p:animEffect>
                                    <p:set>
                                      <p:cBhvr>
                                        <p:cTn id="180" dur="1" fill="hold">
                                          <p:stCondLst>
                                            <p:cond delay="1999"/>
                                          </p:stCondLst>
                                        </p:cTn>
                                        <p:tgtEl>
                                          <p:spTgt spid="53"/>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51"/>
                                        </p:tgtEl>
                                      </p:cBhvr>
                                    </p:animEffect>
                                    <p:set>
                                      <p:cBhvr>
                                        <p:cTn id="183" dur="1" fill="hold">
                                          <p:stCondLst>
                                            <p:cond delay="1999"/>
                                          </p:stCondLst>
                                        </p:cTn>
                                        <p:tgtEl>
                                          <p:spTgt spid="5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2000"/>
                                        <p:tgtEl>
                                          <p:spTgt spid="52"/>
                                        </p:tgtEl>
                                      </p:cBhvr>
                                    </p:animEffect>
                                    <p:set>
                                      <p:cBhvr>
                                        <p:cTn id="186" dur="1" fill="hold">
                                          <p:stCondLst>
                                            <p:cond delay="1999"/>
                                          </p:stCondLst>
                                        </p:cTn>
                                        <p:tgtEl>
                                          <p:spTgt spid="5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3" presetClass="entr" presetSubtype="10" repeatCount="3000" fill="hold" grpId="0" nodeType="click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blinds(horizontal)">
                                      <p:cBhvr>
                                        <p:cTn id="191" dur="500"/>
                                        <p:tgtEl>
                                          <p:spTgt spid="81"/>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repeatCount="3000" fill="hold" grpId="0" nodeType="clickEffect">
                                  <p:stCondLst>
                                    <p:cond delay="0"/>
                                  </p:stCondLst>
                                  <p:childTnLst>
                                    <p:set>
                                      <p:cBhvr>
                                        <p:cTn id="195" dur="1" fill="hold">
                                          <p:stCondLst>
                                            <p:cond delay="0"/>
                                          </p:stCondLst>
                                        </p:cTn>
                                        <p:tgtEl>
                                          <p:spTgt spid="82"/>
                                        </p:tgtEl>
                                        <p:attrNameLst>
                                          <p:attrName>style.visibility</p:attrName>
                                        </p:attrNameLst>
                                      </p:cBhvr>
                                      <p:to>
                                        <p:strVal val="visible"/>
                                      </p:to>
                                    </p:set>
                                    <p:animEffect transition="in" filter="blinds(horizontal)">
                                      <p:cBhvr>
                                        <p:cTn id="196" dur="500"/>
                                        <p:tgtEl>
                                          <p:spTgt spid="82"/>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nodeType="clickEffect">
                                  <p:stCondLst>
                                    <p:cond delay="0"/>
                                  </p:stCondLst>
                                  <p:childTnLst>
                                    <p:set>
                                      <p:cBhvr>
                                        <p:cTn id="200" dur="1" fill="hold">
                                          <p:stCondLst>
                                            <p:cond delay="0"/>
                                          </p:stCondLst>
                                        </p:cTn>
                                        <p:tgtEl>
                                          <p:spTgt spid="84"/>
                                        </p:tgtEl>
                                        <p:attrNameLst>
                                          <p:attrName>style.visibility</p:attrName>
                                        </p:attrNameLst>
                                      </p:cBhvr>
                                      <p:to>
                                        <p:strVal val="visible"/>
                                      </p:to>
                                    </p:set>
                                    <p:animEffect transition="in" filter="wipe(down)">
                                      <p:cBhvr>
                                        <p:cTn id="201" dur="500"/>
                                        <p:tgtEl>
                                          <p:spTgt spid="84"/>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repeatCount="4000" fill="hold" grpId="0" nodeType="clickEffect">
                                  <p:stCondLst>
                                    <p:cond delay="0"/>
                                  </p:stCondLst>
                                  <p:childTnLst>
                                    <p:set>
                                      <p:cBhvr>
                                        <p:cTn id="205" dur="1" fill="hold">
                                          <p:stCondLst>
                                            <p:cond delay="0"/>
                                          </p:stCondLst>
                                        </p:cTn>
                                        <p:tgtEl>
                                          <p:spTgt spid="93"/>
                                        </p:tgtEl>
                                        <p:attrNameLst>
                                          <p:attrName>style.visibility</p:attrName>
                                        </p:attrNameLst>
                                      </p:cBhvr>
                                      <p:to>
                                        <p:strVal val="visible"/>
                                      </p:to>
                                    </p:set>
                                    <p:animEffect transition="in" filter="fade">
                                      <p:cBhvr>
                                        <p:cTn id="20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7" grpId="0"/>
      <p:bldP spid="17" grpId="1"/>
      <p:bldP spid="19" grpId="0"/>
      <p:bldP spid="23" grpId="0" animBg="1"/>
      <p:bldP spid="24" grpId="0"/>
      <p:bldP spid="81" grpId="0" animBg="1"/>
      <p:bldP spid="82" grpId="0" animBg="1"/>
      <p:bldP spid="93" grpId="0"/>
      <p:bldP spid="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kstin paikkamerkki 3"/>
          <p:cNvSpPr>
            <a:spLocks noGrp="1"/>
          </p:cNvSpPr>
          <p:nvPr>
            <p:ph type="body" sz="quarter" idx="15"/>
          </p:nvPr>
        </p:nvSpPr>
        <p:spPr>
          <a:xfrm rot="16200000">
            <a:off x="7743826" y="5314950"/>
            <a:ext cx="1763712" cy="179387"/>
          </a:xfrm>
        </p:spPr>
        <p:txBody>
          <a:bodyPr/>
          <a:lstStyle/>
          <a:p>
            <a:endParaRPr lang="fi-FI" smtClean="0"/>
          </a:p>
        </p:txBody>
      </p:sp>
      <p:sp>
        <p:nvSpPr>
          <p:cNvPr id="8" name="Tekstikehys 7"/>
          <p:cNvSpPr txBox="1"/>
          <p:nvPr/>
        </p:nvSpPr>
        <p:spPr>
          <a:xfrm>
            <a:off x="857224" y="2071678"/>
            <a:ext cx="7715304" cy="13234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i-FI" sz="4000" dirty="0">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Vinkkejä hyvän hakemuksen kirjoittamiseksi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71500" y="214313"/>
            <a:ext cx="7845425" cy="606425"/>
          </a:xfrm>
        </p:spPr>
        <p:txBody>
          <a:bodyPr/>
          <a:lstStyle/>
          <a:p>
            <a:r>
              <a:rPr lang="fi-FI" smtClean="0">
                <a:solidFill>
                  <a:schemeClr val="tx1"/>
                </a:solidFill>
              </a:rPr>
              <a:t>Hakemuksen (B-osan) rakenne ja sisältö</a:t>
            </a:r>
          </a:p>
        </p:txBody>
      </p:sp>
      <p:sp>
        <p:nvSpPr>
          <p:cNvPr id="78851" name="Rectangle 3"/>
          <p:cNvSpPr>
            <a:spLocks noGrp="1" noChangeArrowheads="1"/>
          </p:cNvSpPr>
          <p:nvPr>
            <p:ph type="body" idx="1"/>
          </p:nvPr>
        </p:nvSpPr>
        <p:spPr>
          <a:xfrm>
            <a:off x="571500" y="714375"/>
            <a:ext cx="7923213" cy="4613275"/>
          </a:xfrm>
        </p:spPr>
        <p:txBody>
          <a:bodyPr/>
          <a:lstStyle/>
          <a:p>
            <a:pPr>
              <a:lnSpc>
                <a:spcPct val="80000"/>
              </a:lnSpc>
            </a:pPr>
            <a:endParaRPr lang="fi-FI" sz="2400" dirty="0" smtClean="0"/>
          </a:p>
          <a:p>
            <a:pPr>
              <a:lnSpc>
                <a:spcPct val="80000"/>
              </a:lnSpc>
            </a:pPr>
            <a:r>
              <a:rPr lang="fi-FI" sz="2400" dirty="0" smtClean="0"/>
              <a:t>Kansilehti ja sisällysluettelo </a:t>
            </a:r>
          </a:p>
          <a:p>
            <a:pPr>
              <a:lnSpc>
                <a:spcPct val="80000"/>
              </a:lnSpc>
            </a:pPr>
            <a:endParaRPr lang="fi-FI" sz="2400" dirty="0" smtClean="0"/>
          </a:p>
          <a:p>
            <a:pPr>
              <a:lnSpc>
                <a:spcPct val="80000"/>
              </a:lnSpc>
            </a:pPr>
            <a:r>
              <a:rPr lang="fi-FI" sz="2400" dirty="0" smtClean="0"/>
              <a:t>Otsikot (=evaluointikriteerit)</a:t>
            </a:r>
          </a:p>
          <a:p>
            <a:pPr>
              <a:lnSpc>
                <a:spcPct val="80000"/>
              </a:lnSpc>
            </a:pPr>
            <a:endParaRPr lang="fi-FI" sz="2400" dirty="0" smtClean="0"/>
          </a:p>
          <a:p>
            <a:pPr>
              <a:lnSpc>
                <a:spcPct val="80000"/>
              </a:lnSpc>
              <a:buFont typeface="Wingdings" pitchFamily="2" charset="2"/>
              <a:buNone/>
            </a:pPr>
            <a:endParaRPr lang="fi-FI" sz="400" dirty="0" smtClean="0"/>
          </a:p>
          <a:p>
            <a:pPr marL="450850" lvl="1" indent="-4763">
              <a:lnSpc>
                <a:spcPct val="80000"/>
              </a:lnSpc>
              <a:buFont typeface="Wingdings" pitchFamily="2" charset="2"/>
              <a:buNone/>
            </a:pPr>
            <a:r>
              <a:rPr lang="fi-FI" dirty="0" smtClean="0">
                <a:solidFill>
                  <a:schemeClr val="tx1"/>
                </a:solidFill>
              </a:rPr>
              <a:t>1. </a:t>
            </a:r>
            <a:r>
              <a:rPr lang="fi-FI" sz="2400" dirty="0" err="1" smtClean="0">
                <a:solidFill>
                  <a:schemeClr val="accent1"/>
                </a:solidFill>
              </a:rPr>
              <a:t>Scientific</a:t>
            </a:r>
            <a:r>
              <a:rPr lang="fi-FI" sz="2400" dirty="0" smtClean="0">
                <a:solidFill>
                  <a:schemeClr val="accent1"/>
                </a:solidFill>
              </a:rPr>
              <a:t> </a:t>
            </a:r>
            <a:r>
              <a:rPr lang="fi-FI" sz="2400" dirty="0" err="1" smtClean="0">
                <a:solidFill>
                  <a:schemeClr val="accent1"/>
                </a:solidFill>
              </a:rPr>
              <a:t>and/or</a:t>
            </a:r>
            <a:r>
              <a:rPr lang="fi-FI" sz="2400" dirty="0" smtClean="0">
                <a:solidFill>
                  <a:schemeClr val="accent1"/>
                </a:solidFill>
              </a:rPr>
              <a:t> </a:t>
            </a:r>
            <a:r>
              <a:rPr lang="fi-FI" sz="2400" dirty="0" err="1" smtClean="0">
                <a:solidFill>
                  <a:schemeClr val="accent1"/>
                </a:solidFill>
              </a:rPr>
              <a:t>technological</a:t>
            </a:r>
            <a:r>
              <a:rPr lang="fi-FI" sz="2400" dirty="0" smtClean="0">
                <a:solidFill>
                  <a:schemeClr val="accent1"/>
                </a:solidFill>
              </a:rPr>
              <a:t> </a:t>
            </a:r>
            <a:r>
              <a:rPr lang="fi-FI" sz="2400" dirty="0" err="1" smtClean="0">
                <a:solidFill>
                  <a:schemeClr val="accent1"/>
                </a:solidFill>
              </a:rPr>
              <a:t>excellence</a:t>
            </a:r>
            <a:r>
              <a:rPr lang="fi-FI" dirty="0" smtClean="0">
                <a:solidFill>
                  <a:schemeClr val="tx1"/>
                </a:solidFill>
              </a:rPr>
              <a:t>, </a:t>
            </a:r>
            <a:r>
              <a:rPr lang="fi-FI" dirty="0" err="1" smtClean="0">
                <a:solidFill>
                  <a:schemeClr val="tx1"/>
                </a:solidFill>
              </a:rPr>
              <a:t>relevant</a:t>
            </a:r>
            <a:r>
              <a:rPr lang="fi-FI" dirty="0" smtClean="0">
                <a:solidFill>
                  <a:schemeClr val="tx1"/>
                </a:solidFill>
              </a:rPr>
              <a:t> to the </a:t>
            </a:r>
            <a:r>
              <a:rPr lang="fi-FI" dirty="0" err="1" smtClean="0">
                <a:solidFill>
                  <a:schemeClr val="tx1"/>
                </a:solidFill>
              </a:rPr>
              <a:t>topics/activities</a:t>
            </a:r>
            <a:r>
              <a:rPr lang="fi-FI" dirty="0" smtClean="0">
                <a:solidFill>
                  <a:schemeClr val="tx1"/>
                </a:solidFill>
              </a:rPr>
              <a:t> </a:t>
            </a:r>
            <a:r>
              <a:rPr lang="fi-FI" dirty="0" err="1" smtClean="0">
                <a:solidFill>
                  <a:schemeClr val="tx1"/>
                </a:solidFill>
              </a:rPr>
              <a:t>addressed</a:t>
            </a:r>
            <a:r>
              <a:rPr lang="fi-FI" dirty="0" smtClean="0">
                <a:solidFill>
                  <a:schemeClr val="tx1"/>
                </a:solidFill>
              </a:rPr>
              <a:t> </a:t>
            </a:r>
            <a:r>
              <a:rPr lang="fi-FI" dirty="0" err="1" smtClean="0">
                <a:solidFill>
                  <a:schemeClr val="tx1"/>
                </a:solidFill>
              </a:rPr>
              <a:t>by</a:t>
            </a:r>
            <a:r>
              <a:rPr lang="fi-FI" dirty="0" smtClean="0">
                <a:solidFill>
                  <a:schemeClr val="tx1"/>
                </a:solidFill>
              </a:rPr>
              <a:t> the </a:t>
            </a:r>
            <a:r>
              <a:rPr lang="fi-FI" dirty="0" err="1" smtClean="0">
                <a:solidFill>
                  <a:schemeClr val="tx1"/>
                </a:solidFill>
              </a:rPr>
              <a:t>call</a:t>
            </a:r>
            <a:r>
              <a:rPr lang="fi-FI" dirty="0" smtClean="0">
                <a:solidFill>
                  <a:schemeClr val="tx1"/>
                </a:solidFill>
              </a:rPr>
              <a:t> (</a:t>
            </a:r>
            <a:r>
              <a:rPr lang="fi-FI" dirty="0" err="1" smtClean="0">
                <a:solidFill>
                  <a:schemeClr val="tx1"/>
                </a:solidFill>
              </a:rPr>
              <a:t>max</a:t>
            </a:r>
            <a:r>
              <a:rPr lang="fi-FI" dirty="0" smtClean="0">
                <a:solidFill>
                  <a:schemeClr val="tx1"/>
                </a:solidFill>
              </a:rPr>
              <a:t> 15 sivua + taulukot)  </a:t>
            </a:r>
            <a:endParaRPr lang="fi-FI" sz="1600" dirty="0" smtClean="0">
              <a:solidFill>
                <a:schemeClr val="tx1"/>
              </a:solidFill>
            </a:endParaRPr>
          </a:p>
          <a:p>
            <a:pPr marL="450850" lvl="1" indent="-4763">
              <a:lnSpc>
                <a:spcPct val="80000"/>
              </a:lnSpc>
              <a:buFont typeface="Wingdings" pitchFamily="2" charset="2"/>
              <a:buNone/>
            </a:pPr>
            <a:endParaRPr lang="fi-FI" sz="800" dirty="0" smtClean="0">
              <a:solidFill>
                <a:schemeClr val="tx1"/>
              </a:solidFill>
            </a:endParaRPr>
          </a:p>
          <a:p>
            <a:pPr marL="450850" lvl="1" indent="-4763">
              <a:lnSpc>
                <a:spcPct val="80000"/>
              </a:lnSpc>
              <a:buFont typeface="Wingdings" pitchFamily="2" charset="2"/>
              <a:buNone/>
            </a:pPr>
            <a:endParaRPr lang="fi-FI" dirty="0" smtClean="0">
              <a:solidFill>
                <a:schemeClr val="tx1"/>
              </a:solidFill>
            </a:endParaRPr>
          </a:p>
          <a:p>
            <a:pPr marL="450850" lvl="1" indent="-4763">
              <a:lnSpc>
                <a:spcPct val="80000"/>
              </a:lnSpc>
              <a:buFont typeface="Wingdings" pitchFamily="2" charset="2"/>
              <a:buNone/>
            </a:pPr>
            <a:r>
              <a:rPr lang="fi-FI" dirty="0" smtClean="0">
                <a:solidFill>
                  <a:schemeClr val="tx1"/>
                </a:solidFill>
              </a:rPr>
              <a:t>2. </a:t>
            </a:r>
            <a:r>
              <a:rPr lang="fi-FI" sz="2400" dirty="0" err="1" smtClean="0">
                <a:solidFill>
                  <a:schemeClr val="accent1"/>
                </a:solidFill>
              </a:rPr>
              <a:t>Implementation</a:t>
            </a:r>
            <a:r>
              <a:rPr lang="fi-FI" dirty="0" smtClean="0">
                <a:solidFill>
                  <a:schemeClr val="tx1"/>
                </a:solidFill>
              </a:rPr>
              <a:t> (</a:t>
            </a:r>
            <a:r>
              <a:rPr lang="fi-FI" dirty="0" err="1" smtClean="0">
                <a:solidFill>
                  <a:schemeClr val="tx1"/>
                </a:solidFill>
              </a:rPr>
              <a:t>max</a:t>
            </a:r>
            <a:r>
              <a:rPr lang="fi-FI" dirty="0" smtClean="0">
                <a:solidFill>
                  <a:schemeClr val="tx1"/>
                </a:solidFill>
              </a:rPr>
              <a:t> 11 sivua + ½ sivua per osallistuja)</a:t>
            </a:r>
          </a:p>
          <a:p>
            <a:pPr marL="450850" lvl="1" indent="-4763">
              <a:lnSpc>
                <a:spcPct val="80000"/>
              </a:lnSpc>
              <a:buFont typeface="Wingdings" pitchFamily="2" charset="2"/>
              <a:buNone/>
            </a:pPr>
            <a:endParaRPr lang="fi-FI" dirty="0" smtClean="0">
              <a:solidFill>
                <a:schemeClr val="tx1"/>
              </a:solidFill>
            </a:endParaRPr>
          </a:p>
          <a:p>
            <a:pPr marL="450850" lvl="1" indent="-4763">
              <a:lnSpc>
                <a:spcPct val="80000"/>
              </a:lnSpc>
              <a:buFont typeface="Wingdings" pitchFamily="2" charset="2"/>
              <a:buNone/>
            </a:pPr>
            <a:r>
              <a:rPr lang="fi-FI" dirty="0" smtClean="0">
                <a:solidFill>
                  <a:schemeClr val="tx1"/>
                </a:solidFill>
              </a:rPr>
              <a:t>3. </a:t>
            </a:r>
            <a:r>
              <a:rPr lang="fi-FI" sz="2400" dirty="0" err="1" smtClean="0">
                <a:solidFill>
                  <a:schemeClr val="accent1"/>
                </a:solidFill>
              </a:rPr>
              <a:t>Impact</a:t>
            </a:r>
            <a:r>
              <a:rPr lang="fi-FI" dirty="0" smtClean="0">
                <a:solidFill>
                  <a:schemeClr val="tx1"/>
                </a:solidFill>
              </a:rPr>
              <a:t>. The </a:t>
            </a:r>
            <a:r>
              <a:rPr lang="fi-FI" dirty="0" err="1" smtClean="0">
                <a:solidFill>
                  <a:schemeClr val="tx1"/>
                </a:solidFill>
              </a:rPr>
              <a:t>potential</a:t>
            </a:r>
            <a:r>
              <a:rPr lang="fi-FI" dirty="0" smtClean="0">
                <a:solidFill>
                  <a:schemeClr val="tx1"/>
                </a:solidFill>
              </a:rPr>
              <a:t> </a:t>
            </a:r>
            <a:r>
              <a:rPr lang="fi-FI" dirty="0" err="1" smtClean="0">
                <a:solidFill>
                  <a:schemeClr val="tx1"/>
                </a:solidFill>
              </a:rPr>
              <a:t>impact</a:t>
            </a:r>
            <a:r>
              <a:rPr lang="fi-FI" dirty="0" smtClean="0">
                <a:solidFill>
                  <a:schemeClr val="tx1"/>
                </a:solidFill>
              </a:rPr>
              <a:t> </a:t>
            </a:r>
            <a:r>
              <a:rPr lang="fi-FI" dirty="0" err="1" smtClean="0">
                <a:solidFill>
                  <a:schemeClr val="tx1"/>
                </a:solidFill>
              </a:rPr>
              <a:t>through</a:t>
            </a:r>
            <a:r>
              <a:rPr lang="fi-FI" dirty="0" smtClean="0">
                <a:solidFill>
                  <a:schemeClr val="tx1"/>
                </a:solidFill>
              </a:rPr>
              <a:t> the </a:t>
            </a:r>
            <a:r>
              <a:rPr lang="fi-FI" dirty="0" err="1" smtClean="0">
                <a:solidFill>
                  <a:schemeClr val="tx1"/>
                </a:solidFill>
              </a:rPr>
              <a:t>development</a:t>
            </a:r>
            <a:r>
              <a:rPr lang="fi-FI" dirty="0" smtClean="0">
                <a:solidFill>
                  <a:schemeClr val="tx1"/>
                </a:solidFill>
              </a:rPr>
              <a:t>, </a:t>
            </a:r>
            <a:r>
              <a:rPr lang="fi-FI" dirty="0" err="1" smtClean="0">
                <a:solidFill>
                  <a:schemeClr val="tx1"/>
                </a:solidFill>
              </a:rPr>
              <a:t>dissemination</a:t>
            </a:r>
            <a:r>
              <a:rPr lang="fi-FI" dirty="0" smtClean="0">
                <a:solidFill>
                  <a:schemeClr val="tx1"/>
                </a:solidFill>
              </a:rPr>
              <a:t> and </a:t>
            </a:r>
            <a:r>
              <a:rPr lang="fi-FI" dirty="0" err="1" smtClean="0">
                <a:solidFill>
                  <a:schemeClr val="tx1"/>
                </a:solidFill>
              </a:rPr>
              <a:t>use</a:t>
            </a:r>
            <a:r>
              <a:rPr lang="fi-FI" dirty="0" smtClean="0">
                <a:solidFill>
                  <a:schemeClr val="tx1"/>
                </a:solidFill>
              </a:rPr>
              <a:t> of </a:t>
            </a:r>
            <a:r>
              <a:rPr lang="fi-FI" dirty="0" err="1" smtClean="0">
                <a:solidFill>
                  <a:schemeClr val="tx1"/>
                </a:solidFill>
              </a:rPr>
              <a:t>project</a:t>
            </a:r>
            <a:r>
              <a:rPr lang="fi-FI" dirty="0" smtClean="0">
                <a:solidFill>
                  <a:schemeClr val="tx1"/>
                </a:solidFill>
              </a:rPr>
              <a:t> </a:t>
            </a:r>
            <a:r>
              <a:rPr lang="fi-FI" dirty="0" err="1" smtClean="0">
                <a:solidFill>
                  <a:schemeClr val="tx1"/>
                </a:solidFill>
              </a:rPr>
              <a:t>results</a:t>
            </a:r>
            <a:r>
              <a:rPr lang="fi-FI" dirty="0" smtClean="0">
                <a:solidFill>
                  <a:schemeClr val="tx1"/>
                </a:solidFill>
              </a:rPr>
              <a:t> (</a:t>
            </a:r>
            <a:r>
              <a:rPr lang="fi-FI" dirty="0" err="1" smtClean="0">
                <a:solidFill>
                  <a:schemeClr val="tx1"/>
                </a:solidFill>
              </a:rPr>
              <a:t>max</a:t>
            </a:r>
            <a:r>
              <a:rPr lang="fi-FI" dirty="0" smtClean="0">
                <a:solidFill>
                  <a:schemeClr val="tx1"/>
                </a:solidFill>
              </a:rPr>
              <a:t> 10 sivua)</a:t>
            </a:r>
          </a:p>
          <a:p>
            <a:pPr marL="450850" lvl="1" indent="-4763">
              <a:lnSpc>
                <a:spcPct val="80000"/>
              </a:lnSpc>
              <a:buFont typeface="Wingdings" pitchFamily="2" charset="2"/>
              <a:buNone/>
            </a:pPr>
            <a:r>
              <a:rPr lang="fi-FI" dirty="0" smtClean="0">
                <a:solidFill>
                  <a:srgbClr val="FF0000"/>
                </a:solidFill>
              </a:rPr>
              <a:t>Kynnysarvo 4, muissa 3</a:t>
            </a:r>
          </a:p>
          <a:p>
            <a:pPr marL="450850" lvl="1" indent="-4763">
              <a:lnSpc>
                <a:spcPct val="80000"/>
              </a:lnSpc>
              <a:buFont typeface="Wingdings" pitchFamily="2" charset="2"/>
              <a:buNone/>
            </a:pPr>
            <a:endParaRPr lang="fi-FI" dirty="0" smtClean="0">
              <a:solidFill>
                <a:schemeClr val="tx1"/>
              </a:solidFill>
            </a:endParaRPr>
          </a:p>
          <a:p>
            <a:pPr>
              <a:lnSpc>
                <a:spcPct val="80000"/>
              </a:lnSpc>
              <a:buFont typeface="Wingdings" pitchFamily="2" charset="2"/>
              <a:buNone/>
            </a:pPr>
            <a:r>
              <a:rPr lang="fi-FI" dirty="0" smtClean="0">
                <a:solidFill>
                  <a:schemeClr val="tx1"/>
                </a:solidFill>
                <a:sym typeface="Wingdings" pitchFamily="2" charset="2"/>
              </a:rPr>
              <a:t> </a:t>
            </a:r>
            <a:r>
              <a:rPr lang="fi-FI" dirty="0" smtClean="0">
                <a:solidFill>
                  <a:schemeClr val="tx1"/>
                </a:solidFill>
              </a:rPr>
              <a:t>Muutamia kirjoitusvinkkejä seuraavilla kalvoilla</a:t>
            </a:r>
          </a:p>
          <a:p>
            <a:pPr lvl="2">
              <a:lnSpc>
                <a:spcPct val="80000"/>
              </a:lnSpc>
            </a:pPr>
            <a:endParaRPr lang="fi-FI" sz="800" dirty="0" smtClean="0">
              <a:solidFill>
                <a:schemeClr val="tx1"/>
              </a:solidFill>
            </a:endParaRPr>
          </a:p>
        </p:txBody>
      </p:sp>
      <p:sp>
        <p:nvSpPr>
          <p:cNvPr id="4" name="Dian numeron paikkamerkki 3"/>
          <p:cNvSpPr>
            <a:spLocks noGrp="1"/>
          </p:cNvSpPr>
          <p:nvPr>
            <p:ph type="sldNum" sz="quarter" idx="12"/>
          </p:nvPr>
        </p:nvSpPr>
        <p:spPr>
          <a:xfrm>
            <a:off x="134938" y="6538913"/>
            <a:ext cx="456189" cy="203632"/>
          </a:xfrm>
        </p:spPr>
        <p:txBody>
          <a:bodyPr/>
          <a:lstStyle/>
          <a:p>
            <a:pPr>
              <a:defRPr/>
            </a:pPr>
            <a:fld id="{B8694AAA-57D7-4F6E-9FDD-CAE8F2457D1B}" type="slidenum">
              <a:rPr lang="en-GB" sz="1100" smtClean="0"/>
              <a:pPr>
                <a:defRPr/>
              </a:pPr>
              <a:t>27</a:t>
            </a:fld>
            <a:endParaRPr lang="en-GB" sz="1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fi-FI" smtClean="0">
                <a:solidFill>
                  <a:srgbClr val="003399"/>
                </a:solidFill>
              </a:rPr>
              <a:t>Abstract (tiivistelmä), lomakkeella A1</a:t>
            </a:r>
          </a:p>
        </p:txBody>
      </p:sp>
      <p:sp>
        <p:nvSpPr>
          <p:cNvPr id="79875" name="Rectangle 3"/>
          <p:cNvSpPr>
            <a:spLocks noGrp="1" noChangeArrowheads="1"/>
          </p:cNvSpPr>
          <p:nvPr>
            <p:ph type="body" idx="1"/>
          </p:nvPr>
        </p:nvSpPr>
        <p:spPr>
          <a:xfrm>
            <a:off x="428625" y="1000125"/>
            <a:ext cx="7285038" cy="4613275"/>
          </a:xfrm>
        </p:spPr>
        <p:txBody>
          <a:bodyPr/>
          <a:lstStyle/>
          <a:p>
            <a:r>
              <a:rPr lang="fi-FI" smtClean="0"/>
              <a:t>Max 2000 merkkiä. Hakemuksen tärkein osa? </a:t>
            </a:r>
          </a:p>
          <a:p>
            <a:r>
              <a:rPr lang="fi-FI" smtClean="0"/>
              <a:t>Julkinen </a:t>
            </a:r>
          </a:p>
          <a:p>
            <a:pPr>
              <a:buFont typeface="Wingdings" pitchFamily="2" charset="2"/>
              <a:buNone/>
            </a:pPr>
            <a:endParaRPr lang="fi-FI" smtClean="0"/>
          </a:p>
          <a:p>
            <a:pPr>
              <a:buFont typeface="Wingdings" pitchFamily="2" charset="2"/>
              <a:buNone/>
            </a:pPr>
            <a:endParaRPr lang="fi-FI" smtClean="0"/>
          </a:p>
          <a:p>
            <a:r>
              <a:rPr lang="fi-FI" smtClean="0"/>
              <a:t>Miksi tärkeää pk-yrityksille? Mikä hyöty osallistuville pk-yrityksille/pk-sektorille/ Euroopalle?</a:t>
            </a:r>
          </a:p>
          <a:p>
            <a:r>
              <a:rPr lang="fi-FI" smtClean="0"/>
              <a:t>Mikä ongelma taustalla/mitä yritetään ratkaista/tavoitteet. Miten ongelmat ratkaistaan, metodologia</a:t>
            </a:r>
          </a:p>
          <a:p>
            <a:r>
              <a:rPr lang="fi-FI" smtClean="0"/>
              <a:t>Miksi toteutetaan Eurooppalaisena yhteistyönä?</a:t>
            </a:r>
          </a:p>
          <a:p>
            <a:r>
              <a:rPr lang="fi-FI" smtClean="0"/>
              <a:t>Kvantifioi tulostavoitteet (myös taustalla olevat ongelmat), onko olemassa loppukäyttäjiä, tarvitsijoita</a:t>
            </a:r>
          </a:p>
          <a:p>
            <a:endParaRPr lang="fi-FI" sz="800" smtClean="0">
              <a:solidFill>
                <a:srgbClr val="CC3300"/>
              </a:solidFill>
            </a:endParaRPr>
          </a:p>
          <a:p>
            <a:endParaRPr lang="fi-FI" sz="800" smtClean="0">
              <a:solidFill>
                <a:srgbClr val="CC3300"/>
              </a:solidFill>
            </a:endParaRPr>
          </a:p>
          <a:p>
            <a:endParaRPr lang="fi-FI" sz="800" smtClean="0">
              <a:solidFill>
                <a:srgbClr val="CC3300"/>
              </a:solidFill>
            </a:endParaRPr>
          </a:p>
          <a:p>
            <a:endParaRPr lang="fi-FI" sz="800" smtClean="0">
              <a:solidFill>
                <a:srgbClr val="CC3300"/>
              </a:solidFill>
            </a:endParaRPr>
          </a:p>
          <a:p>
            <a:pPr>
              <a:buFont typeface="Wingdings" pitchFamily="2" charset="2"/>
              <a:buNone/>
            </a:pPr>
            <a:r>
              <a:rPr lang="fi-FI" smtClean="0">
                <a:solidFill>
                  <a:srgbClr val="CC3300"/>
                </a:solidFill>
                <a:sym typeface="Wingdings" pitchFamily="2" charset="2"/>
              </a:rPr>
              <a:t></a:t>
            </a:r>
            <a:r>
              <a:rPr lang="fi-FI" smtClean="0">
                <a:solidFill>
                  <a:srgbClr val="CC3300"/>
                </a:solidFill>
              </a:rPr>
              <a:t>Jo tiivistelmästä tulisi selvitä miksi yhteisiä rahojamme  kannattaa sijoittaa juuri tähän projektiin!</a:t>
            </a:r>
          </a:p>
        </p:txBody>
      </p:sp>
      <p:sp>
        <p:nvSpPr>
          <p:cNvPr id="4" name="Dian numeron paikkamerkki 3"/>
          <p:cNvSpPr>
            <a:spLocks noGrp="1"/>
          </p:cNvSpPr>
          <p:nvPr>
            <p:ph type="sldNum" sz="quarter" idx="12"/>
          </p:nvPr>
        </p:nvSpPr>
        <p:spPr>
          <a:xfrm>
            <a:off x="134938" y="6538914"/>
            <a:ext cx="483898" cy="319086"/>
          </a:xfrm>
        </p:spPr>
        <p:txBody>
          <a:bodyPr/>
          <a:lstStyle/>
          <a:p>
            <a:pPr>
              <a:defRPr/>
            </a:pPr>
            <a:fld id="{AA1322A6-7914-47C2-BBD5-B662F5849B1C}" type="slidenum">
              <a:rPr lang="en-GB" smtClean="0"/>
              <a:pPr>
                <a:defRPr/>
              </a:pPr>
              <a:t>28</a:t>
            </a:fld>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ChangeArrowheads="1"/>
          </p:cNvSpPr>
          <p:nvPr/>
        </p:nvSpPr>
        <p:spPr bwMode="auto">
          <a:xfrm>
            <a:off x="0" y="0"/>
            <a:ext cx="8461375" cy="6986588"/>
          </a:xfrm>
          <a:prstGeom prst="rect">
            <a:avLst/>
          </a:prstGeom>
          <a:noFill/>
          <a:ln w="19050">
            <a:noFill/>
            <a:miter lim="800000"/>
            <a:headEnd/>
            <a:tailEnd/>
          </a:ln>
          <a:effectLst/>
        </p:spPr>
        <p:txBody>
          <a:bodyPr>
            <a:spAutoFit/>
          </a:bodyPr>
          <a:lstStyle/>
          <a:p>
            <a:pPr eaLnBrk="0" hangingPunct="0">
              <a:defRPr/>
            </a:pPr>
            <a:r>
              <a:rPr lang="fi-FI">
                <a:solidFill>
                  <a:srgbClr val="004B8D"/>
                </a:solidFill>
                <a:latin typeface="Arial" pitchFamily="34" charset="0"/>
              </a:rPr>
              <a:t>Abstract -esimerkki:</a:t>
            </a:r>
          </a:p>
          <a:p>
            <a:pPr eaLnBrk="0" hangingPunct="0">
              <a:defRPr/>
            </a:pPr>
            <a:r>
              <a:rPr lang="fi-FI" sz="1600" b="0">
                <a:solidFill>
                  <a:srgbClr val="004B8D"/>
                </a:solidFill>
                <a:latin typeface="Arial" pitchFamily="34" charset="0"/>
              </a:rPr>
              <a:t>GREASOLINE is a </a:t>
            </a:r>
            <a:r>
              <a:rPr lang="fi-FI" sz="1600">
                <a:solidFill>
                  <a:srgbClr val="CC3300"/>
                </a:solidFill>
                <a:latin typeface="Arial" pitchFamily="34" charset="0"/>
              </a:rPr>
              <a:t>process to convert waste fats to high-quality, fossil-fuel-like diesel</a:t>
            </a:r>
            <a:r>
              <a:rPr lang="fi-FI" sz="1600" b="0">
                <a:solidFill>
                  <a:srgbClr val="004B8D"/>
                </a:solidFill>
                <a:latin typeface="Arial" pitchFamily="34" charset="0"/>
              </a:rPr>
              <a:t> and kerosene fuel, aiming at a </a:t>
            </a:r>
            <a:r>
              <a:rPr lang="fi-FI" sz="1600">
                <a:solidFill>
                  <a:srgbClr val="CC3300"/>
                </a:solidFill>
                <a:latin typeface="Arial" pitchFamily="34" charset="0"/>
              </a:rPr>
              <a:t>commercial potential of 173 million € for SMEs during the first 5 years</a:t>
            </a:r>
            <a:r>
              <a:rPr lang="fi-FI" sz="1600" b="0">
                <a:solidFill>
                  <a:srgbClr val="004B8D"/>
                </a:solidFill>
                <a:latin typeface="Arial" pitchFamily="34" charset="0"/>
              </a:rPr>
              <a:t>. </a:t>
            </a:r>
            <a:r>
              <a:rPr lang="fi-FI" sz="1600">
                <a:solidFill>
                  <a:srgbClr val="CC3300"/>
                </a:solidFill>
                <a:latin typeface="Arial" pitchFamily="34" charset="0"/>
              </a:rPr>
              <a:t>6 SMEs from 4 European countries</a:t>
            </a:r>
            <a:r>
              <a:rPr lang="fi-FI" sz="1600" b="0">
                <a:solidFill>
                  <a:srgbClr val="004B8D"/>
                </a:solidFill>
                <a:latin typeface="Arial" pitchFamily="34" charset="0"/>
              </a:rPr>
              <a:t> and </a:t>
            </a:r>
            <a:r>
              <a:rPr lang="fi-FI" sz="1600">
                <a:solidFill>
                  <a:srgbClr val="CC3300"/>
                </a:solidFill>
                <a:effectLst>
                  <a:outerShdw blurRad="38100" dist="38100" dir="2700000" algn="tl">
                    <a:srgbClr val="C0C0C0"/>
                  </a:outerShdw>
                </a:effectLst>
                <a:latin typeface="Arial" pitchFamily="34" charset="0"/>
              </a:rPr>
              <a:t>2 highly recommended RTD</a:t>
            </a:r>
            <a:r>
              <a:rPr lang="fi-FI" sz="1600" b="0">
                <a:solidFill>
                  <a:srgbClr val="004B8D"/>
                </a:solidFill>
                <a:latin typeface="Arial" pitchFamily="34" charset="0"/>
              </a:rPr>
              <a:t> providers will advance the process concept and build a small </a:t>
            </a:r>
            <a:r>
              <a:rPr lang="fi-FI" sz="1600">
                <a:solidFill>
                  <a:srgbClr val="CC3300"/>
                </a:solidFill>
                <a:latin typeface="Arial" pitchFamily="34" charset="0"/>
              </a:rPr>
              <a:t>technical scale plant</a:t>
            </a:r>
            <a:r>
              <a:rPr lang="fi-FI" sz="1600" b="0">
                <a:solidFill>
                  <a:srgbClr val="004B8D"/>
                </a:solidFill>
                <a:latin typeface="Arial" pitchFamily="34" charset="0"/>
              </a:rPr>
              <a:t> for prototype operation.</a:t>
            </a:r>
          </a:p>
          <a:p>
            <a:pPr eaLnBrk="0" hangingPunct="0">
              <a:defRPr/>
            </a:pPr>
            <a:endParaRPr lang="fi-FI" sz="1600" b="0">
              <a:solidFill>
                <a:srgbClr val="004B8D"/>
              </a:solidFill>
              <a:latin typeface="Arial" pitchFamily="34" charset="0"/>
            </a:endParaRPr>
          </a:p>
          <a:p>
            <a:pPr eaLnBrk="0" hangingPunct="0">
              <a:defRPr/>
            </a:pPr>
            <a:r>
              <a:rPr lang="fi-FI" sz="1600" b="0">
                <a:solidFill>
                  <a:srgbClr val="004B8D"/>
                </a:solidFill>
                <a:latin typeface="Arial" pitchFamily="34" charset="0"/>
              </a:rPr>
              <a:t>Far more than 3 million tons of waste fats arise annually within the EU. Since 2001, their use for animal feed is prohibited due to BSE, and other ways of utilisation had to be developed.The most advanced utilisation product is biodiesel-type fuel. This fuel is is corrosive and faces a limited acceptance. For the by-product glycerol, a lowbudget thermal use has to be chosen.Following a patent applied by one of the RTD performers and adding process-internal catalytic upgrading, the GREASOLINE process generates fuels that match fossil-fuel standards. Glycerol is converted to propene to be either sold or to contribute to process-internal heating. Other processes have been developed to produce fossil-type fuel from waste fats, but did not manage a breakthrough at the market. GREASOLINE introduces a new catalyst: activated carbon! It displays advantages concerning applicability, structure and regeneration possibilities. Activated carbon has a inherent resistance against ageing effects, and it is a well-proven support material for upgrading catalysts. </a:t>
            </a:r>
          </a:p>
          <a:p>
            <a:pPr eaLnBrk="0" hangingPunct="0">
              <a:defRPr/>
            </a:pPr>
            <a:endParaRPr lang="fi-FI" sz="1600" b="0">
              <a:solidFill>
                <a:srgbClr val="004B8D"/>
              </a:solidFill>
              <a:latin typeface="Arial" pitchFamily="34" charset="0"/>
            </a:endParaRPr>
          </a:p>
          <a:p>
            <a:pPr eaLnBrk="0" hangingPunct="0">
              <a:defRPr/>
            </a:pPr>
            <a:r>
              <a:rPr lang="fi-FI" sz="1600" b="0">
                <a:solidFill>
                  <a:srgbClr val="004B8D"/>
                </a:solidFill>
                <a:latin typeface="Arial" pitchFamily="34" charset="0"/>
              </a:rPr>
              <a:t>GREASOLINE-derived fuel does not contribute to the greenhouse effect, but helps to reduce fossil CO2-emissions due to the Kyoto protocol. GREASOLINE will open the fossil-style fuel market for SMEs. </a:t>
            </a:r>
          </a:p>
          <a:p>
            <a:pPr eaLnBrk="0" hangingPunct="0">
              <a:defRPr/>
            </a:pPr>
            <a:endParaRPr lang="fi-FI" sz="1600" b="0">
              <a:solidFill>
                <a:srgbClr val="004B8D"/>
              </a:solidFill>
              <a:latin typeface="Arial" pitchFamily="34" charset="0"/>
            </a:endParaRPr>
          </a:p>
          <a:p>
            <a:pPr eaLnBrk="0" hangingPunct="0">
              <a:defRPr/>
            </a:pPr>
            <a:r>
              <a:rPr lang="fi-FI" sz="1600" b="0">
                <a:solidFill>
                  <a:srgbClr val="004B8D"/>
                </a:solidFill>
                <a:latin typeface="Arial" pitchFamily="34" charset="0"/>
              </a:rPr>
              <a:t>Funding will help European SMEs to overcome the remaining technological barriers and enable them to put a innovative, commercially promising technology into practice. SMEs will collect the waste fats and operate the plants. A strong impact on Europe’s ecology and SME compe-titiveness will be ensured, resulting even in an export of the technology beyond EU's borders.</a:t>
            </a:r>
          </a:p>
        </p:txBody>
      </p:sp>
      <p:sp>
        <p:nvSpPr>
          <p:cNvPr id="680963" name="Text Box 3"/>
          <p:cNvSpPr txBox="1">
            <a:spLocks noChangeArrowheads="1"/>
          </p:cNvSpPr>
          <p:nvPr/>
        </p:nvSpPr>
        <p:spPr bwMode="auto">
          <a:xfrm>
            <a:off x="6143625" y="1285875"/>
            <a:ext cx="3122613" cy="1206500"/>
          </a:xfrm>
          <a:prstGeom prst="rect">
            <a:avLst/>
          </a:prstGeom>
          <a:solidFill>
            <a:schemeClr val="bg1"/>
          </a:solidFill>
          <a:ln w="19050">
            <a:solidFill>
              <a:schemeClr val="tx1"/>
            </a:solidFill>
            <a:miter lim="800000"/>
            <a:headEnd/>
            <a:tailEnd/>
          </a:ln>
          <a:effectLst/>
        </p:spPr>
        <p:txBody>
          <a:bodyPr>
            <a:spAutoFit/>
          </a:bodyPr>
          <a:lstStyle/>
          <a:p>
            <a:pPr eaLnBrk="0" hangingPunct="0">
              <a:defRPr/>
            </a:pPr>
            <a:r>
              <a:rPr lang="fi-FI" dirty="0">
                <a:solidFill>
                  <a:srgbClr val="0A23FF"/>
                </a:solidFill>
                <a:effectLst>
                  <a:outerShdw blurRad="38100" dist="38100" dir="2700000" algn="tl">
                    <a:srgbClr val="C0C0C0"/>
                  </a:outerShdw>
                </a:effectLst>
                <a:latin typeface="Arial" pitchFamily="34" charset="0"/>
              </a:rPr>
              <a:t>Kahdella lauseella kuvattu mitä tehdään, ketkä mukana, mikä liiketoimintapotentiaali</a:t>
            </a:r>
          </a:p>
        </p:txBody>
      </p:sp>
      <p:sp>
        <p:nvSpPr>
          <p:cNvPr id="680964" name="Text Box 4"/>
          <p:cNvSpPr txBox="1">
            <a:spLocks noChangeArrowheads="1"/>
          </p:cNvSpPr>
          <p:nvPr/>
        </p:nvSpPr>
        <p:spPr bwMode="auto">
          <a:xfrm>
            <a:off x="6021388" y="2857500"/>
            <a:ext cx="3122612" cy="600075"/>
          </a:xfrm>
          <a:prstGeom prst="rect">
            <a:avLst/>
          </a:prstGeom>
          <a:solidFill>
            <a:schemeClr val="bg1"/>
          </a:solidFill>
          <a:ln w="19050">
            <a:solidFill>
              <a:schemeClr val="tx1"/>
            </a:solidFill>
            <a:miter lim="800000"/>
            <a:headEnd/>
            <a:tailEnd/>
          </a:ln>
          <a:effectLst/>
        </p:spPr>
        <p:txBody>
          <a:bodyPr>
            <a:spAutoFit/>
          </a:bodyPr>
          <a:lstStyle/>
          <a:p>
            <a:pPr eaLnBrk="0" hangingPunct="0">
              <a:defRPr/>
            </a:pPr>
            <a:r>
              <a:rPr lang="fi-FI">
                <a:solidFill>
                  <a:srgbClr val="0A23FF"/>
                </a:solidFill>
                <a:effectLst>
                  <a:outerShdw blurRad="38100" dist="38100" dir="2700000" algn="tl">
                    <a:srgbClr val="C0C0C0"/>
                  </a:outerShdw>
                </a:effectLst>
                <a:latin typeface="Arial" pitchFamily="34" charset="0"/>
              </a:rPr>
              <a:t>Ongelma, tausta ja tekninen ratkaisu</a:t>
            </a:r>
          </a:p>
        </p:txBody>
      </p:sp>
      <p:sp>
        <p:nvSpPr>
          <p:cNvPr id="680965" name="Text Box 5"/>
          <p:cNvSpPr txBox="1">
            <a:spLocks noChangeArrowheads="1"/>
          </p:cNvSpPr>
          <p:nvPr/>
        </p:nvSpPr>
        <p:spPr bwMode="auto">
          <a:xfrm>
            <a:off x="6021388" y="4643438"/>
            <a:ext cx="3122612" cy="923925"/>
          </a:xfrm>
          <a:prstGeom prst="rect">
            <a:avLst/>
          </a:prstGeom>
          <a:solidFill>
            <a:schemeClr val="bg1"/>
          </a:solidFill>
          <a:ln w="19050">
            <a:solidFill>
              <a:schemeClr val="tx1"/>
            </a:solidFill>
            <a:miter lim="800000"/>
            <a:headEnd/>
            <a:tailEnd/>
          </a:ln>
          <a:effectLst/>
        </p:spPr>
        <p:txBody>
          <a:bodyPr>
            <a:spAutoFit/>
          </a:bodyPr>
          <a:lstStyle/>
          <a:p>
            <a:pPr eaLnBrk="0" hangingPunct="0">
              <a:defRPr/>
            </a:pPr>
            <a:r>
              <a:rPr lang="fi-FI">
                <a:solidFill>
                  <a:srgbClr val="0A23FF"/>
                </a:solidFill>
                <a:effectLst>
                  <a:outerShdw blurRad="38100" dist="38100" dir="2700000" algn="tl">
                    <a:srgbClr val="C0C0C0"/>
                  </a:outerShdw>
                </a:effectLst>
                <a:latin typeface="Arial" pitchFamily="34" charset="0"/>
              </a:rPr>
              <a:t>Vaikutus maailmanlaajuisiin tavoitteisiin</a:t>
            </a:r>
          </a:p>
        </p:txBody>
      </p:sp>
      <p:sp>
        <p:nvSpPr>
          <p:cNvPr id="680966" name="Text Box 6"/>
          <p:cNvSpPr txBox="1">
            <a:spLocks noChangeArrowheads="1"/>
          </p:cNvSpPr>
          <p:nvPr/>
        </p:nvSpPr>
        <p:spPr bwMode="auto">
          <a:xfrm>
            <a:off x="6021388" y="5681663"/>
            <a:ext cx="3122612" cy="646112"/>
          </a:xfrm>
          <a:prstGeom prst="rect">
            <a:avLst/>
          </a:prstGeom>
          <a:solidFill>
            <a:schemeClr val="bg1"/>
          </a:solidFill>
          <a:ln w="19050">
            <a:solidFill>
              <a:schemeClr val="tx1"/>
            </a:solidFill>
            <a:miter lim="800000"/>
            <a:headEnd/>
            <a:tailEnd/>
          </a:ln>
          <a:effectLst/>
        </p:spPr>
        <p:txBody>
          <a:bodyPr>
            <a:spAutoFit/>
          </a:bodyPr>
          <a:lstStyle/>
          <a:p>
            <a:pPr eaLnBrk="0" hangingPunct="0">
              <a:defRPr/>
            </a:pPr>
            <a:r>
              <a:rPr lang="fi-FI" dirty="0">
                <a:solidFill>
                  <a:srgbClr val="0A23FF"/>
                </a:solidFill>
                <a:effectLst>
                  <a:outerShdw blurRad="38100" dist="38100" dir="2700000" algn="tl">
                    <a:srgbClr val="C0C0C0"/>
                  </a:outerShdw>
                </a:effectLst>
                <a:latin typeface="Arial" pitchFamily="34" charset="0"/>
              </a:rPr>
              <a:t>Vaikutus pk-yritysten kilpailukykyyn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0963"/>
                                        </p:tgtEl>
                                        <p:attrNameLst>
                                          <p:attrName>style.visibility</p:attrName>
                                        </p:attrNameLst>
                                      </p:cBhvr>
                                      <p:to>
                                        <p:strVal val="visible"/>
                                      </p:to>
                                    </p:set>
                                    <p:animEffect transition="in" filter="blinds(horizontal)">
                                      <p:cBhvr>
                                        <p:cTn id="7" dur="500"/>
                                        <p:tgtEl>
                                          <p:spTgt spid="680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0964"/>
                                        </p:tgtEl>
                                        <p:attrNameLst>
                                          <p:attrName>style.visibility</p:attrName>
                                        </p:attrNameLst>
                                      </p:cBhvr>
                                      <p:to>
                                        <p:strVal val="visible"/>
                                      </p:to>
                                    </p:set>
                                    <p:animEffect transition="in" filter="blinds(horizontal)">
                                      <p:cBhvr>
                                        <p:cTn id="12" dur="500"/>
                                        <p:tgtEl>
                                          <p:spTgt spid="6809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0965"/>
                                        </p:tgtEl>
                                        <p:attrNameLst>
                                          <p:attrName>style.visibility</p:attrName>
                                        </p:attrNameLst>
                                      </p:cBhvr>
                                      <p:to>
                                        <p:strVal val="visible"/>
                                      </p:to>
                                    </p:set>
                                    <p:animEffect transition="in" filter="blinds(horizontal)">
                                      <p:cBhvr>
                                        <p:cTn id="17" dur="500"/>
                                        <p:tgtEl>
                                          <p:spTgt spid="6809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0966"/>
                                        </p:tgtEl>
                                        <p:attrNameLst>
                                          <p:attrName>style.visibility</p:attrName>
                                        </p:attrNameLst>
                                      </p:cBhvr>
                                      <p:to>
                                        <p:strVal val="visible"/>
                                      </p:to>
                                    </p:set>
                                    <p:animEffect transition="in" filter="blinds(horizontal)">
                                      <p:cBhvr>
                                        <p:cTn id="22" dur="500"/>
                                        <p:tgtEl>
                                          <p:spTgt spid="68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animBg="1"/>
      <p:bldP spid="680964" grpId="0" animBg="1"/>
      <p:bldP spid="680965" grpId="0" animBg="1"/>
      <p:bldP spid="6809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bwMode="auto">
          <a:xfrm>
            <a:off x="107950" y="228600"/>
            <a:ext cx="9036050" cy="608013"/>
          </a:xfrm>
          <a:prstGeom prst="rect">
            <a:avLst/>
          </a:prstGeom>
          <a:noFill/>
          <a:ln>
            <a:miter lim="800000"/>
            <a:headEnd/>
            <a:tailEnd/>
          </a:ln>
        </p:spPr>
        <p:txBody>
          <a:bodyPr lIns="80119" tIns="40060" rIns="80119" bIns="40060"/>
          <a:lstStyle/>
          <a:p>
            <a:r>
              <a:rPr lang="fr-FR" sz="2500" smtClean="0"/>
              <a:t>EU contribution going to SMEs – versus 15% target: 1</a:t>
            </a:r>
            <a:r>
              <a:rPr lang="fr-BE" sz="2500" smtClean="0"/>
              <a:t>4,4%</a:t>
            </a:r>
            <a:endParaRPr lang="fr-FR" sz="2500" smtClean="0"/>
          </a:p>
        </p:txBody>
      </p:sp>
      <p:pic>
        <p:nvPicPr>
          <p:cNvPr id="53251" name="Picture 5"/>
          <p:cNvPicPr>
            <a:picLocks noChangeAspect="1" noChangeArrowheads="1"/>
          </p:cNvPicPr>
          <p:nvPr/>
        </p:nvPicPr>
        <p:blipFill>
          <a:blip r:embed="rId2" cstate="print"/>
          <a:srcRect/>
          <a:stretch>
            <a:fillRect/>
          </a:stretch>
        </p:blipFill>
        <p:spPr bwMode="auto">
          <a:xfrm>
            <a:off x="754063" y="731838"/>
            <a:ext cx="7450137"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body" idx="1"/>
          </p:nvPr>
        </p:nvSpPr>
        <p:spPr>
          <a:xfrm>
            <a:off x="357188" y="1143000"/>
            <a:ext cx="7923212" cy="4613275"/>
          </a:xfrm>
        </p:spPr>
        <p:txBody>
          <a:bodyPr/>
          <a:lstStyle/>
          <a:p>
            <a:pPr>
              <a:lnSpc>
                <a:spcPct val="80000"/>
              </a:lnSpc>
              <a:buFont typeface="Wingdings" pitchFamily="2" charset="2"/>
              <a:buNone/>
            </a:pPr>
            <a:r>
              <a:rPr lang="fi-FI" sz="1100" dirty="0" smtClean="0"/>
              <a:t>1.1 </a:t>
            </a:r>
            <a:r>
              <a:rPr lang="fi-FI" sz="1100" dirty="0" err="1" smtClean="0"/>
              <a:t>Sound</a:t>
            </a:r>
            <a:r>
              <a:rPr lang="fi-FI" sz="1100" dirty="0" smtClean="0"/>
              <a:t> </a:t>
            </a:r>
            <a:r>
              <a:rPr lang="fi-FI" sz="1100" dirty="0" err="1" smtClean="0"/>
              <a:t>concept</a:t>
            </a:r>
            <a:r>
              <a:rPr lang="fi-FI" sz="1100" dirty="0" smtClean="0"/>
              <a:t> and </a:t>
            </a:r>
            <a:r>
              <a:rPr lang="fi-FI" sz="1100" dirty="0" err="1" smtClean="0"/>
              <a:t>quality</a:t>
            </a:r>
            <a:r>
              <a:rPr lang="fi-FI" sz="1100" dirty="0" smtClean="0"/>
              <a:t> of </a:t>
            </a:r>
            <a:r>
              <a:rPr lang="fi-FI" sz="1100" dirty="0" err="1" smtClean="0"/>
              <a:t>objectives</a:t>
            </a:r>
            <a:endParaRPr lang="fi-FI" sz="1100" dirty="0" smtClean="0"/>
          </a:p>
          <a:p>
            <a:pPr>
              <a:lnSpc>
                <a:spcPct val="80000"/>
              </a:lnSpc>
              <a:buFont typeface="Wingdings" pitchFamily="2" charset="2"/>
              <a:buNone/>
            </a:pPr>
            <a:r>
              <a:rPr lang="fi-FI" sz="1100" dirty="0" smtClean="0"/>
              <a:t>1.2 </a:t>
            </a:r>
            <a:r>
              <a:rPr lang="fi-FI" sz="1100" dirty="0" err="1" smtClean="0"/>
              <a:t>Innovative</a:t>
            </a:r>
            <a:r>
              <a:rPr lang="fi-FI" sz="1100" dirty="0" smtClean="0"/>
              <a:t> </a:t>
            </a:r>
            <a:r>
              <a:rPr lang="fi-FI" sz="1100" dirty="0" err="1" smtClean="0"/>
              <a:t>character</a:t>
            </a:r>
            <a:r>
              <a:rPr lang="fi-FI" sz="1100" dirty="0" smtClean="0"/>
              <a:t> in </a:t>
            </a:r>
            <a:r>
              <a:rPr lang="fi-FI" sz="1100" dirty="0" err="1" smtClean="0"/>
              <a:t>relation</a:t>
            </a:r>
            <a:r>
              <a:rPr lang="fi-FI" sz="1100" dirty="0" smtClean="0"/>
              <a:t> to the </a:t>
            </a:r>
            <a:r>
              <a:rPr lang="fi-FI" sz="1100" dirty="0" err="1" smtClean="0"/>
              <a:t>state-of-the-art</a:t>
            </a:r>
            <a:endParaRPr lang="fi-FI" sz="1400" dirty="0" smtClean="0"/>
          </a:p>
          <a:p>
            <a:pPr>
              <a:lnSpc>
                <a:spcPct val="80000"/>
              </a:lnSpc>
              <a:buFont typeface="Wingdings" pitchFamily="2" charset="2"/>
              <a:buNone/>
            </a:pPr>
            <a:r>
              <a:rPr lang="fi-FI" sz="1100" dirty="0" smtClean="0"/>
              <a:t>1.3 </a:t>
            </a:r>
            <a:r>
              <a:rPr lang="fi-FI" sz="1100" dirty="0" err="1" smtClean="0"/>
              <a:t>Contribution</a:t>
            </a:r>
            <a:r>
              <a:rPr lang="fi-FI" sz="1100" dirty="0" smtClean="0"/>
              <a:t> to </a:t>
            </a:r>
            <a:r>
              <a:rPr lang="fi-FI" sz="1100" dirty="0" err="1" smtClean="0"/>
              <a:t>advancement</a:t>
            </a:r>
            <a:r>
              <a:rPr lang="fi-FI" sz="1100" dirty="0" smtClean="0"/>
              <a:t> of </a:t>
            </a:r>
            <a:r>
              <a:rPr lang="fi-FI" sz="1100" dirty="0" err="1" smtClean="0"/>
              <a:t>knowledge</a:t>
            </a:r>
            <a:r>
              <a:rPr lang="fi-FI" sz="1100" dirty="0" smtClean="0"/>
              <a:t> / </a:t>
            </a:r>
            <a:r>
              <a:rPr lang="fi-FI" sz="1100" dirty="0" err="1" smtClean="0"/>
              <a:t>technological</a:t>
            </a:r>
            <a:r>
              <a:rPr lang="fi-FI" sz="1100" dirty="0" smtClean="0"/>
              <a:t> </a:t>
            </a:r>
            <a:r>
              <a:rPr lang="fi-FI" sz="1100" dirty="0" err="1" smtClean="0"/>
              <a:t>progress</a:t>
            </a:r>
            <a:endParaRPr lang="fi-FI" sz="1100" dirty="0" smtClean="0"/>
          </a:p>
          <a:p>
            <a:pPr>
              <a:lnSpc>
                <a:spcPct val="80000"/>
              </a:lnSpc>
              <a:buFont typeface="Wingdings" pitchFamily="2" charset="2"/>
              <a:buNone/>
            </a:pPr>
            <a:r>
              <a:rPr lang="fi-FI" sz="1100" dirty="0" smtClean="0"/>
              <a:t>1.4 </a:t>
            </a:r>
            <a:r>
              <a:rPr lang="fi-FI" sz="1100" dirty="0" err="1" smtClean="0"/>
              <a:t>Quality</a:t>
            </a:r>
            <a:r>
              <a:rPr lang="fi-FI" sz="1100" dirty="0" smtClean="0"/>
              <a:t> and </a:t>
            </a:r>
            <a:r>
              <a:rPr lang="fi-FI" sz="1100" dirty="0" err="1" smtClean="0"/>
              <a:t>effectiveness</a:t>
            </a:r>
            <a:r>
              <a:rPr lang="fi-FI" sz="1100" dirty="0" smtClean="0"/>
              <a:t> of S/T </a:t>
            </a:r>
            <a:r>
              <a:rPr lang="fi-FI" sz="1100" dirty="0" err="1" smtClean="0"/>
              <a:t>methodology</a:t>
            </a:r>
            <a:r>
              <a:rPr lang="fi-FI" sz="1100" dirty="0" smtClean="0"/>
              <a:t> and </a:t>
            </a:r>
            <a:r>
              <a:rPr lang="fi-FI" sz="1100" dirty="0" err="1" smtClean="0"/>
              <a:t>associated</a:t>
            </a:r>
            <a:r>
              <a:rPr lang="fi-FI" sz="1100" dirty="0" smtClean="0"/>
              <a:t> </a:t>
            </a:r>
            <a:r>
              <a:rPr lang="fi-FI" sz="1100" dirty="0" err="1" smtClean="0"/>
              <a:t>work</a:t>
            </a:r>
            <a:r>
              <a:rPr lang="fi-FI" sz="1100" dirty="0" smtClean="0"/>
              <a:t> </a:t>
            </a:r>
            <a:r>
              <a:rPr lang="fi-FI" sz="1100" dirty="0" err="1" smtClean="0"/>
              <a:t>plan</a:t>
            </a:r>
            <a:endParaRPr lang="fi-FI" sz="1100" dirty="0" smtClean="0"/>
          </a:p>
          <a:p>
            <a:pPr>
              <a:lnSpc>
                <a:spcPct val="80000"/>
              </a:lnSpc>
              <a:buFont typeface="Wingdings" pitchFamily="2" charset="2"/>
              <a:buNone/>
            </a:pPr>
            <a:endParaRPr lang="fi-FI" sz="1600" dirty="0" smtClean="0"/>
          </a:p>
          <a:p>
            <a:pPr>
              <a:lnSpc>
                <a:spcPct val="80000"/>
              </a:lnSpc>
              <a:buFont typeface="Wingdings" pitchFamily="2" charset="2"/>
              <a:buChar char="à"/>
            </a:pPr>
            <a:r>
              <a:rPr lang="fi-FI" sz="2000" i="1" dirty="0" smtClean="0">
                <a:solidFill>
                  <a:schemeClr val="tx1"/>
                </a:solidFill>
              </a:rPr>
              <a:t>Miksi pk-yritykset ulkoistavat tämän tutkimustyön? Hyöty</a:t>
            </a:r>
          </a:p>
          <a:p>
            <a:pPr>
              <a:lnSpc>
                <a:spcPct val="80000"/>
              </a:lnSpc>
              <a:buFont typeface="Wingdings" pitchFamily="2" charset="2"/>
              <a:buChar char="à"/>
            </a:pPr>
            <a:r>
              <a:rPr lang="fi-FI" sz="2000" i="1" dirty="0" smtClean="0">
                <a:solidFill>
                  <a:schemeClr val="tx1"/>
                </a:solidFill>
              </a:rPr>
              <a:t>Pyörää ei kannata keksiä uudelleen. Osoitettava patentti- ja tietokantahauin, että kyseessä on uusi ja merkittävä innovaatio, </a:t>
            </a:r>
            <a:r>
              <a:rPr lang="fi-FI" sz="2000" i="1" dirty="0" err="1" smtClean="0">
                <a:solidFill>
                  <a:schemeClr val="tx1"/>
                </a:solidFill>
              </a:rPr>
              <a:t>esim</a:t>
            </a:r>
            <a:r>
              <a:rPr lang="fi-FI" sz="2000" i="1" dirty="0" smtClean="0">
                <a:solidFill>
                  <a:schemeClr val="tx1"/>
                </a:solidFill>
              </a:rPr>
              <a:t> ettei EU ole rahoittanut samaa aikaisemmin (</a:t>
            </a:r>
            <a:r>
              <a:rPr lang="fi-FI" sz="2000" i="1" dirty="0" err="1" smtClean="0">
                <a:solidFill>
                  <a:schemeClr val="tx1"/>
                </a:solidFill>
              </a:rPr>
              <a:t>Cordis</a:t>
            </a:r>
            <a:r>
              <a:rPr lang="fi-FI" sz="2000" i="1" dirty="0" smtClean="0">
                <a:solidFill>
                  <a:schemeClr val="tx1"/>
                </a:solidFill>
              </a:rPr>
              <a:t> </a:t>
            </a:r>
            <a:r>
              <a:rPr lang="fi-FI" sz="2000" i="1" dirty="0" smtClean="0">
                <a:solidFill>
                  <a:schemeClr val="tx1"/>
                </a:solidFill>
                <a:sym typeface="Wingdings" pitchFamily="2" charset="2"/>
              </a:rPr>
              <a:t> </a:t>
            </a:r>
            <a:r>
              <a:rPr lang="fi-FI" sz="2000" i="1" dirty="0" err="1" smtClean="0">
                <a:solidFill>
                  <a:schemeClr val="tx1"/>
                </a:solidFill>
              </a:rPr>
              <a:t>search</a:t>
            </a:r>
            <a:r>
              <a:rPr lang="fi-FI" sz="2000" i="1" dirty="0" smtClean="0">
                <a:solidFill>
                  <a:schemeClr val="tx1"/>
                </a:solidFill>
              </a:rPr>
              <a:t>). Määriteltävä mikä tässä hankkeessa on ”</a:t>
            </a:r>
            <a:r>
              <a:rPr lang="fi-FI" sz="2000" i="1" dirty="0" err="1" smtClean="0">
                <a:solidFill>
                  <a:schemeClr val="tx1"/>
                </a:solidFill>
              </a:rPr>
              <a:t>extraa</a:t>
            </a:r>
            <a:r>
              <a:rPr lang="fi-FI" sz="2000" i="1" dirty="0" smtClean="0">
                <a:solidFill>
                  <a:schemeClr val="tx1"/>
                </a:solidFill>
              </a:rPr>
              <a:t>” ja  erityisen hyvää muihin vastaaviin ratkaisuihin verrattuna (kokoa esim. asiat vertailevaan taulukkoon</a:t>
            </a:r>
            <a:r>
              <a:rPr lang="fi-FI" sz="2000" dirty="0" smtClean="0">
                <a:solidFill>
                  <a:schemeClr val="tx1"/>
                </a:solidFill>
              </a:rPr>
              <a:t>)</a:t>
            </a:r>
          </a:p>
          <a:p>
            <a:pPr>
              <a:lnSpc>
                <a:spcPct val="80000"/>
              </a:lnSpc>
              <a:buFont typeface="Wingdings" pitchFamily="2" charset="2"/>
              <a:buChar char="à"/>
            </a:pPr>
            <a:r>
              <a:rPr lang="fi-FI" sz="2000" i="1" dirty="0" smtClean="0">
                <a:solidFill>
                  <a:schemeClr val="tx1"/>
                </a:solidFill>
              </a:rPr>
              <a:t>Osoita että hankkeelle on selvä tarve, että se ratkaisee relevantteja ongelmia. Kuvaile nykyongelmia, esitä lukuja, viittaa EU:n politiikkapapereihin tai muihin virallisiin selvityksiin. (DG Enterprise and Industry: http://europa.eu.int/comm/enterprise/index_en.htm)</a:t>
            </a:r>
          </a:p>
          <a:p>
            <a:pPr>
              <a:lnSpc>
                <a:spcPct val="80000"/>
              </a:lnSpc>
              <a:buFont typeface="Wingdings" pitchFamily="2" charset="2"/>
              <a:buChar char="à"/>
            </a:pPr>
            <a:r>
              <a:rPr lang="fi-FI" sz="2000" i="1" dirty="0" smtClean="0">
                <a:solidFill>
                  <a:schemeClr val="tx1"/>
                </a:solidFill>
              </a:rPr>
              <a:t>Laadi looginen työsuunnitelma</a:t>
            </a:r>
          </a:p>
          <a:p>
            <a:pPr marL="450850" lvl="1" indent="-4763">
              <a:lnSpc>
                <a:spcPct val="80000"/>
              </a:lnSpc>
              <a:buFont typeface="Wingdings" pitchFamily="2" charset="2"/>
              <a:buNone/>
            </a:pPr>
            <a:r>
              <a:rPr lang="fi-FI" sz="1600" i="1" dirty="0" smtClean="0">
                <a:solidFill>
                  <a:schemeClr val="tx1"/>
                </a:solidFill>
              </a:rPr>
              <a:t>- Työt jaetaan työpaketteihin (</a:t>
            </a:r>
            <a:r>
              <a:rPr lang="fi-FI" sz="1600" i="1" dirty="0" err="1" smtClean="0">
                <a:solidFill>
                  <a:srgbClr val="0A23FF"/>
                </a:solidFill>
              </a:rPr>
              <a:t>Work</a:t>
            </a:r>
            <a:r>
              <a:rPr lang="fi-FI" sz="1600" i="1" dirty="0" smtClean="0">
                <a:solidFill>
                  <a:srgbClr val="0A23FF"/>
                </a:solidFill>
              </a:rPr>
              <a:t> </a:t>
            </a:r>
            <a:r>
              <a:rPr lang="fi-FI" sz="1600" i="1" dirty="0" err="1" smtClean="0">
                <a:solidFill>
                  <a:srgbClr val="0A23FF"/>
                </a:solidFill>
              </a:rPr>
              <a:t>Package</a:t>
            </a:r>
            <a:r>
              <a:rPr lang="fi-FI" sz="1600" i="1" dirty="0" smtClean="0">
                <a:solidFill>
                  <a:schemeClr val="tx1"/>
                </a:solidFill>
              </a:rPr>
              <a:t>)  ”</a:t>
            </a:r>
            <a:r>
              <a:rPr lang="fi-FI" sz="1600" i="1" dirty="0" err="1" smtClean="0">
                <a:solidFill>
                  <a:schemeClr val="tx1"/>
                </a:solidFill>
              </a:rPr>
              <a:t>Each</a:t>
            </a:r>
            <a:r>
              <a:rPr lang="fi-FI" sz="1600" i="1" dirty="0" smtClean="0">
                <a:solidFill>
                  <a:schemeClr val="tx1"/>
                </a:solidFill>
              </a:rPr>
              <a:t> </a:t>
            </a:r>
            <a:r>
              <a:rPr lang="fi-FI" sz="1600" i="1" dirty="0" err="1" smtClean="0">
                <a:solidFill>
                  <a:schemeClr val="tx1"/>
                </a:solidFill>
              </a:rPr>
              <a:t>workpackage</a:t>
            </a:r>
            <a:r>
              <a:rPr lang="fi-FI" sz="1600" i="1" dirty="0" smtClean="0">
                <a:solidFill>
                  <a:schemeClr val="tx1"/>
                </a:solidFill>
              </a:rPr>
              <a:t> </a:t>
            </a:r>
            <a:r>
              <a:rPr lang="fi-FI" sz="1600" i="1" dirty="0" err="1" smtClean="0">
                <a:solidFill>
                  <a:schemeClr val="tx1"/>
                </a:solidFill>
              </a:rPr>
              <a:t>should</a:t>
            </a:r>
            <a:r>
              <a:rPr lang="fi-FI" sz="1600" i="1" dirty="0" smtClean="0">
                <a:solidFill>
                  <a:schemeClr val="tx1"/>
                </a:solidFill>
              </a:rPr>
              <a:t> </a:t>
            </a:r>
            <a:r>
              <a:rPr lang="fi-FI" sz="1600" i="1" dirty="0" err="1" smtClean="0">
                <a:solidFill>
                  <a:schemeClr val="tx1"/>
                </a:solidFill>
              </a:rPr>
              <a:t>also</a:t>
            </a:r>
            <a:r>
              <a:rPr lang="fi-FI" sz="1600" i="1" dirty="0" smtClean="0">
                <a:solidFill>
                  <a:schemeClr val="tx1"/>
                </a:solidFill>
              </a:rPr>
              <a:t> </a:t>
            </a:r>
            <a:r>
              <a:rPr lang="fi-FI" sz="1600" i="1" dirty="0" err="1" smtClean="0">
                <a:solidFill>
                  <a:schemeClr val="tx1"/>
                </a:solidFill>
              </a:rPr>
              <a:t>have</a:t>
            </a:r>
            <a:r>
              <a:rPr lang="fi-FI" sz="1600" i="1" dirty="0" smtClean="0">
                <a:solidFill>
                  <a:schemeClr val="tx1"/>
                </a:solidFill>
              </a:rPr>
              <a:t> a </a:t>
            </a:r>
            <a:r>
              <a:rPr lang="fi-FI" sz="1600" i="1" dirty="0" err="1" smtClean="0">
                <a:solidFill>
                  <a:schemeClr val="tx1"/>
                </a:solidFill>
              </a:rPr>
              <a:t>verifiable</a:t>
            </a:r>
            <a:r>
              <a:rPr lang="fi-FI" sz="1600" i="1" dirty="0" smtClean="0">
                <a:solidFill>
                  <a:schemeClr val="tx1"/>
                </a:solidFill>
              </a:rPr>
              <a:t> </a:t>
            </a:r>
            <a:r>
              <a:rPr lang="fi-FI" sz="1600" i="1" dirty="0" err="1" smtClean="0">
                <a:solidFill>
                  <a:schemeClr val="tx1"/>
                </a:solidFill>
              </a:rPr>
              <a:t>end-point</a:t>
            </a:r>
            <a:r>
              <a:rPr lang="fi-FI" sz="1600" i="1" dirty="0" smtClean="0">
                <a:solidFill>
                  <a:schemeClr val="tx1"/>
                </a:solidFill>
              </a:rPr>
              <a:t> (</a:t>
            </a:r>
            <a:r>
              <a:rPr lang="fi-FI" sz="1600" i="1" dirty="0" err="1" smtClean="0">
                <a:solidFill>
                  <a:schemeClr val="tx1"/>
                </a:solidFill>
              </a:rPr>
              <a:t>normally</a:t>
            </a:r>
            <a:r>
              <a:rPr lang="fi-FI" sz="1600" i="1" dirty="0" smtClean="0">
                <a:solidFill>
                  <a:schemeClr val="tx1"/>
                </a:solidFill>
              </a:rPr>
              <a:t> a </a:t>
            </a:r>
            <a:r>
              <a:rPr lang="fi-FI" sz="1600" i="1" dirty="0" err="1" smtClean="0">
                <a:solidFill>
                  <a:srgbClr val="0A23FF"/>
                </a:solidFill>
              </a:rPr>
              <a:t>deliverable</a:t>
            </a:r>
            <a:r>
              <a:rPr lang="fi-FI" sz="1600" i="1" dirty="0" smtClean="0">
                <a:solidFill>
                  <a:schemeClr val="tx1"/>
                </a:solidFill>
              </a:rPr>
              <a:t> (=tulos) </a:t>
            </a:r>
            <a:r>
              <a:rPr lang="fi-FI" sz="1600" i="1" dirty="0" err="1" smtClean="0">
                <a:solidFill>
                  <a:schemeClr val="tx1"/>
                </a:solidFill>
              </a:rPr>
              <a:t>or</a:t>
            </a:r>
            <a:r>
              <a:rPr lang="fi-FI" sz="1600" i="1" dirty="0" smtClean="0">
                <a:solidFill>
                  <a:schemeClr val="tx1"/>
                </a:solidFill>
              </a:rPr>
              <a:t> an </a:t>
            </a:r>
            <a:r>
              <a:rPr lang="fi-FI" sz="1600" i="1" dirty="0" err="1" smtClean="0">
                <a:solidFill>
                  <a:schemeClr val="tx1"/>
                </a:solidFill>
              </a:rPr>
              <a:t>important</a:t>
            </a:r>
            <a:r>
              <a:rPr lang="fi-FI" sz="1600" i="1" dirty="0" smtClean="0">
                <a:solidFill>
                  <a:schemeClr val="tx1"/>
                </a:solidFill>
              </a:rPr>
              <a:t> </a:t>
            </a:r>
            <a:r>
              <a:rPr lang="fi-FI" sz="1600" i="1" dirty="0" err="1" smtClean="0">
                <a:solidFill>
                  <a:srgbClr val="0A23FF"/>
                </a:solidFill>
              </a:rPr>
              <a:t>milestone</a:t>
            </a:r>
            <a:r>
              <a:rPr lang="fi-FI" sz="1600" i="1" dirty="0" smtClean="0">
                <a:solidFill>
                  <a:srgbClr val="0A23FF"/>
                </a:solidFill>
              </a:rPr>
              <a:t> (</a:t>
            </a:r>
            <a:r>
              <a:rPr lang="fi-FI" sz="1600" i="1" dirty="0" smtClean="0">
                <a:solidFill>
                  <a:schemeClr val="tx1"/>
                </a:solidFill>
              </a:rPr>
              <a:t>=välietappi).” </a:t>
            </a:r>
          </a:p>
          <a:p>
            <a:pPr marL="450850" lvl="1" indent="-4763">
              <a:lnSpc>
                <a:spcPct val="80000"/>
              </a:lnSpc>
              <a:buFont typeface="Wingdings" pitchFamily="2" charset="2"/>
              <a:buNone/>
            </a:pPr>
            <a:r>
              <a:rPr lang="fi-FI" sz="1600" i="1" dirty="0" smtClean="0">
                <a:solidFill>
                  <a:schemeClr val="tx1"/>
                </a:solidFill>
              </a:rPr>
              <a:t>- Aikataulutus:  </a:t>
            </a:r>
            <a:r>
              <a:rPr lang="fi-FI" sz="1600" i="1" dirty="0" err="1" smtClean="0">
                <a:solidFill>
                  <a:schemeClr val="tx1"/>
                </a:solidFill>
              </a:rPr>
              <a:t>Work</a:t>
            </a:r>
            <a:r>
              <a:rPr lang="fi-FI" sz="1600" i="1" dirty="0" smtClean="0">
                <a:solidFill>
                  <a:schemeClr val="tx1"/>
                </a:solidFill>
              </a:rPr>
              <a:t> </a:t>
            </a:r>
            <a:r>
              <a:rPr lang="fi-FI" sz="1600" i="1" dirty="0" err="1" smtClean="0">
                <a:solidFill>
                  <a:schemeClr val="tx1"/>
                </a:solidFill>
              </a:rPr>
              <a:t>planning</a:t>
            </a:r>
            <a:r>
              <a:rPr lang="fi-FI" sz="1600" i="1" dirty="0" smtClean="0">
                <a:solidFill>
                  <a:schemeClr val="tx1"/>
                </a:solidFill>
              </a:rPr>
              <a:t>, </a:t>
            </a:r>
            <a:r>
              <a:rPr lang="fi-FI" sz="1600" i="1" dirty="0" err="1" smtClean="0">
                <a:solidFill>
                  <a:schemeClr val="tx1"/>
                </a:solidFill>
              </a:rPr>
              <a:t>showing</a:t>
            </a:r>
            <a:r>
              <a:rPr lang="fi-FI" sz="1600" i="1" dirty="0" smtClean="0">
                <a:solidFill>
                  <a:schemeClr val="tx1"/>
                </a:solidFill>
              </a:rPr>
              <a:t> the </a:t>
            </a:r>
            <a:r>
              <a:rPr lang="fi-FI" sz="1600" i="1" dirty="0" err="1" smtClean="0">
                <a:solidFill>
                  <a:schemeClr val="tx1"/>
                </a:solidFill>
              </a:rPr>
              <a:t>timing</a:t>
            </a:r>
            <a:r>
              <a:rPr lang="fi-FI" sz="1600" i="1" dirty="0" smtClean="0">
                <a:solidFill>
                  <a:schemeClr val="tx1"/>
                </a:solidFill>
              </a:rPr>
              <a:t> of the </a:t>
            </a:r>
            <a:r>
              <a:rPr lang="fi-FI" sz="1600" i="1" dirty="0" err="1" smtClean="0">
                <a:solidFill>
                  <a:schemeClr val="tx1"/>
                </a:solidFill>
              </a:rPr>
              <a:t>different</a:t>
            </a:r>
            <a:r>
              <a:rPr lang="fi-FI" sz="1600" i="1" dirty="0" smtClean="0">
                <a:solidFill>
                  <a:schemeClr val="tx1"/>
                </a:solidFill>
              </a:rPr>
              <a:t> </a:t>
            </a:r>
            <a:r>
              <a:rPr lang="fi-FI" sz="1600" i="1" dirty="0" err="1" smtClean="0">
                <a:solidFill>
                  <a:schemeClr val="tx1"/>
                </a:solidFill>
              </a:rPr>
              <a:t>WPs</a:t>
            </a:r>
            <a:r>
              <a:rPr lang="fi-FI" sz="1600" i="1" dirty="0" smtClean="0">
                <a:solidFill>
                  <a:schemeClr val="tx1"/>
                </a:solidFill>
              </a:rPr>
              <a:t> and </a:t>
            </a:r>
            <a:r>
              <a:rPr lang="fi-FI" sz="1600" i="1" dirty="0" err="1" smtClean="0">
                <a:solidFill>
                  <a:schemeClr val="tx1"/>
                </a:solidFill>
              </a:rPr>
              <a:t>their</a:t>
            </a:r>
            <a:r>
              <a:rPr lang="fi-FI" sz="1600" i="1" dirty="0" smtClean="0">
                <a:solidFill>
                  <a:schemeClr val="tx1"/>
                </a:solidFill>
              </a:rPr>
              <a:t> </a:t>
            </a:r>
            <a:r>
              <a:rPr lang="fi-FI" sz="1600" i="1" dirty="0" err="1" smtClean="0">
                <a:solidFill>
                  <a:schemeClr val="tx1"/>
                </a:solidFill>
              </a:rPr>
              <a:t>components</a:t>
            </a:r>
            <a:r>
              <a:rPr lang="fi-FI" sz="1600" i="1" dirty="0" smtClean="0">
                <a:solidFill>
                  <a:schemeClr val="tx1"/>
                </a:solidFill>
              </a:rPr>
              <a:t> (</a:t>
            </a:r>
            <a:r>
              <a:rPr lang="fi-FI" sz="1600" i="1" dirty="0" err="1" smtClean="0">
                <a:solidFill>
                  <a:schemeClr val="tx1"/>
                </a:solidFill>
              </a:rPr>
              <a:t>Gantt</a:t>
            </a:r>
            <a:r>
              <a:rPr lang="fi-FI" sz="1600" i="1" dirty="0" smtClean="0">
                <a:solidFill>
                  <a:schemeClr val="tx1"/>
                </a:solidFill>
              </a:rPr>
              <a:t> </a:t>
            </a:r>
            <a:r>
              <a:rPr lang="fi-FI" sz="1600" i="1" dirty="0" err="1" smtClean="0">
                <a:solidFill>
                  <a:schemeClr val="tx1"/>
                </a:solidFill>
              </a:rPr>
              <a:t>chart</a:t>
            </a:r>
            <a:r>
              <a:rPr lang="fi-FI" sz="1600" i="1" dirty="0" smtClean="0">
                <a:solidFill>
                  <a:schemeClr val="tx1"/>
                </a:solidFill>
              </a:rPr>
              <a:t> </a:t>
            </a:r>
            <a:r>
              <a:rPr lang="fi-FI" sz="1600" i="1" dirty="0" err="1" smtClean="0">
                <a:solidFill>
                  <a:schemeClr val="tx1"/>
                </a:solidFill>
              </a:rPr>
              <a:t>or</a:t>
            </a:r>
            <a:r>
              <a:rPr lang="fi-FI" sz="1600" i="1" dirty="0" smtClean="0">
                <a:solidFill>
                  <a:schemeClr val="tx1"/>
                </a:solidFill>
              </a:rPr>
              <a:t> </a:t>
            </a:r>
            <a:r>
              <a:rPr lang="fi-FI" sz="1600" i="1" dirty="0" err="1" smtClean="0">
                <a:solidFill>
                  <a:schemeClr val="tx1"/>
                </a:solidFill>
              </a:rPr>
              <a:t>similar</a:t>
            </a:r>
            <a:r>
              <a:rPr lang="fi-FI" sz="1600" i="1" dirty="0" smtClean="0">
                <a:solidFill>
                  <a:schemeClr val="tx1"/>
                </a:solidFill>
              </a:rPr>
              <a:t>)</a:t>
            </a:r>
            <a:endParaRPr lang="fi-FI" sz="500" i="1" dirty="0" smtClean="0"/>
          </a:p>
        </p:txBody>
      </p:sp>
      <p:sp>
        <p:nvSpPr>
          <p:cNvPr id="81923" name="Rectangle 3"/>
          <p:cNvSpPr>
            <a:spLocks noGrp="1" noChangeArrowheads="1"/>
          </p:cNvSpPr>
          <p:nvPr>
            <p:ph type="title"/>
          </p:nvPr>
        </p:nvSpPr>
        <p:spPr>
          <a:xfrm>
            <a:off x="357188" y="142875"/>
            <a:ext cx="7847012" cy="1274763"/>
          </a:xfrm>
        </p:spPr>
        <p:txBody>
          <a:bodyPr/>
          <a:lstStyle/>
          <a:p>
            <a:r>
              <a:rPr lang="en-US" sz="2400" smtClean="0">
                <a:solidFill>
                  <a:srgbClr val="0A23FF"/>
                </a:solidFill>
              </a:rPr>
              <a:t>1. Scientific and/or technological excellence, relevant to the topics/activities addressed by the call </a:t>
            </a:r>
            <a:br>
              <a:rPr lang="en-US" sz="2400" smtClean="0">
                <a:solidFill>
                  <a:srgbClr val="0A23FF"/>
                </a:solidFill>
              </a:rPr>
            </a:br>
            <a:endParaRPr lang="fi-FI" sz="2400" smtClean="0">
              <a:solidFill>
                <a:srgbClr val="0A23FF"/>
              </a:solidFill>
            </a:endParaRPr>
          </a:p>
        </p:txBody>
      </p:sp>
      <p:sp>
        <p:nvSpPr>
          <p:cNvPr id="4" name="Dian numeron paikkamerkki 3"/>
          <p:cNvSpPr>
            <a:spLocks noGrp="1"/>
          </p:cNvSpPr>
          <p:nvPr>
            <p:ph type="sldNum" sz="quarter" idx="12"/>
          </p:nvPr>
        </p:nvSpPr>
        <p:spPr>
          <a:xfrm>
            <a:off x="134938" y="6538913"/>
            <a:ext cx="400771" cy="319087"/>
          </a:xfrm>
        </p:spPr>
        <p:txBody>
          <a:bodyPr/>
          <a:lstStyle/>
          <a:p>
            <a:pPr>
              <a:defRPr/>
            </a:pPr>
            <a:fld id="{0D404B0A-3502-487E-92D5-3E07BF1C2308}" type="slidenum">
              <a:rPr lang="en-GB" sz="1100" smtClean="0"/>
              <a:pPr>
                <a:defRPr/>
              </a:pPr>
              <a:t>30</a:t>
            </a:fld>
            <a:endParaRPr lang="en-GB"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3010">
                                            <p:txEl>
                                              <p:pRg st="5" end="5"/>
                                            </p:txEl>
                                          </p:spTgt>
                                        </p:tgtEl>
                                        <p:attrNameLst>
                                          <p:attrName>style.visibility</p:attrName>
                                        </p:attrNameLst>
                                      </p:cBhvr>
                                      <p:to>
                                        <p:strVal val="visible"/>
                                      </p:to>
                                    </p:set>
                                    <p:animEffect transition="in" filter="blinds(horizontal)">
                                      <p:cBhvr>
                                        <p:cTn id="7" dur="500"/>
                                        <p:tgtEl>
                                          <p:spTgt spid="683010">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83010">
                                            <p:txEl>
                                              <p:pRg st="6" end="6"/>
                                            </p:txEl>
                                          </p:spTgt>
                                        </p:tgtEl>
                                        <p:attrNameLst>
                                          <p:attrName>style.visibility</p:attrName>
                                        </p:attrNameLst>
                                      </p:cBhvr>
                                      <p:to>
                                        <p:strVal val="visible"/>
                                      </p:to>
                                    </p:set>
                                    <p:animEffect transition="in" filter="blinds(horizontal)">
                                      <p:cBhvr>
                                        <p:cTn id="10" dur="500"/>
                                        <p:tgtEl>
                                          <p:spTgt spid="683010">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83010">
                                            <p:txEl>
                                              <p:pRg st="7" end="7"/>
                                            </p:txEl>
                                          </p:spTgt>
                                        </p:tgtEl>
                                        <p:attrNameLst>
                                          <p:attrName>style.visibility</p:attrName>
                                        </p:attrNameLst>
                                      </p:cBhvr>
                                      <p:to>
                                        <p:strVal val="visible"/>
                                      </p:to>
                                    </p:set>
                                    <p:animEffect transition="in" filter="blinds(horizontal)">
                                      <p:cBhvr>
                                        <p:cTn id="13" dur="500"/>
                                        <p:tgtEl>
                                          <p:spTgt spid="683010">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83010">
                                            <p:txEl>
                                              <p:pRg st="8" end="8"/>
                                            </p:txEl>
                                          </p:spTgt>
                                        </p:tgtEl>
                                        <p:attrNameLst>
                                          <p:attrName>style.visibility</p:attrName>
                                        </p:attrNameLst>
                                      </p:cBhvr>
                                      <p:to>
                                        <p:strVal val="visible"/>
                                      </p:to>
                                    </p:set>
                                    <p:animEffect transition="in" filter="blinds(horizontal)">
                                      <p:cBhvr>
                                        <p:cTn id="16" dur="500"/>
                                        <p:tgtEl>
                                          <p:spTgt spid="683010">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83010">
                                            <p:txEl>
                                              <p:pRg st="9" end="9"/>
                                            </p:txEl>
                                          </p:spTgt>
                                        </p:tgtEl>
                                        <p:attrNameLst>
                                          <p:attrName>style.visibility</p:attrName>
                                        </p:attrNameLst>
                                      </p:cBhvr>
                                      <p:to>
                                        <p:strVal val="visible"/>
                                      </p:to>
                                    </p:set>
                                    <p:animEffect transition="in" filter="blinds(horizontal)">
                                      <p:cBhvr>
                                        <p:cTn id="19" dur="500"/>
                                        <p:tgtEl>
                                          <p:spTgt spid="683010">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83010">
                                            <p:txEl>
                                              <p:pRg st="10" end="10"/>
                                            </p:txEl>
                                          </p:spTgt>
                                        </p:tgtEl>
                                        <p:attrNameLst>
                                          <p:attrName>style.visibility</p:attrName>
                                        </p:attrNameLst>
                                      </p:cBhvr>
                                      <p:to>
                                        <p:strVal val="visible"/>
                                      </p:to>
                                    </p:set>
                                    <p:animEffect transition="in" filter="blinds(horizontal)">
                                      <p:cBhvr>
                                        <p:cTn id="22" dur="500"/>
                                        <p:tgtEl>
                                          <p:spTgt spid="683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57188" y="142875"/>
            <a:ext cx="7847012" cy="1033463"/>
          </a:xfrm>
        </p:spPr>
        <p:txBody>
          <a:bodyPr/>
          <a:lstStyle/>
          <a:p>
            <a:r>
              <a:rPr lang="en-US" smtClean="0">
                <a:solidFill>
                  <a:schemeClr val="tx2"/>
                </a:solidFill>
              </a:rPr>
              <a:t>2. Implementation</a:t>
            </a:r>
            <a:br>
              <a:rPr lang="en-US" smtClean="0">
                <a:solidFill>
                  <a:schemeClr val="tx2"/>
                </a:solidFill>
              </a:rPr>
            </a:br>
            <a:endParaRPr lang="fi-FI" smtClean="0">
              <a:solidFill>
                <a:schemeClr val="tx2"/>
              </a:solidFill>
            </a:endParaRPr>
          </a:p>
        </p:txBody>
      </p:sp>
      <p:sp>
        <p:nvSpPr>
          <p:cNvPr id="687107" name="Rectangle 3"/>
          <p:cNvSpPr>
            <a:spLocks noGrp="1" noChangeArrowheads="1"/>
          </p:cNvSpPr>
          <p:nvPr>
            <p:ph type="body" idx="1"/>
          </p:nvPr>
        </p:nvSpPr>
        <p:spPr>
          <a:xfrm>
            <a:off x="357188" y="857250"/>
            <a:ext cx="7820025" cy="4613275"/>
          </a:xfrm>
        </p:spPr>
        <p:txBody>
          <a:bodyPr/>
          <a:lstStyle/>
          <a:p>
            <a:pPr>
              <a:lnSpc>
                <a:spcPct val="90000"/>
              </a:lnSpc>
              <a:buFont typeface="Wingdings" pitchFamily="2" charset="2"/>
              <a:buNone/>
            </a:pPr>
            <a:r>
              <a:rPr lang="en-US" sz="1200" smtClean="0"/>
              <a:t>2.1 Quality of the Consortium as a whole</a:t>
            </a:r>
            <a:br>
              <a:rPr lang="en-US" sz="1200" smtClean="0"/>
            </a:br>
            <a:r>
              <a:rPr lang="en-US" sz="1200" smtClean="0"/>
              <a:t>2.1.1 Description of project management structure and procedures</a:t>
            </a:r>
          </a:p>
          <a:p>
            <a:pPr>
              <a:lnSpc>
                <a:spcPct val="90000"/>
              </a:lnSpc>
              <a:buFont typeface="Wingdings" pitchFamily="2" charset="2"/>
              <a:buNone/>
            </a:pPr>
            <a:r>
              <a:rPr lang="en-US" sz="1200" smtClean="0"/>
              <a:t>	2.1.2 Description of the consortium </a:t>
            </a:r>
          </a:p>
          <a:p>
            <a:pPr>
              <a:lnSpc>
                <a:spcPct val="90000"/>
              </a:lnSpc>
              <a:buFont typeface="Wingdings" pitchFamily="2" charset="2"/>
              <a:buNone/>
            </a:pPr>
            <a:r>
              <a:rPr lang="en-US" sz="1200" smtClean="0"/>
              <a:t>2.2 Appropriate allocation and justification of the resources to be committed</a:t>
            </a:r>
            <a:br>
              <a:rPr lang="en-US" sz="1200" smtClean="0"/>
            </a:br>
            <a:endParaRPr lang="en-US" sz="1200" smtClean="0"/>
          </a:p>
          <a:p>
            <a:pPr>
              <a:lnSpc>
                <a:spcPct val="90000"/>
              </a:lnSpc>
              <a:buFont typeface="Wingdings" pitchFamily="2" charset="2"/>
              <a:buNone/>
            </a:pPr>
            <a:endParaRPr lang="en-US" sz="1400" smtClean="0"/>
          </a:p>
          <a:p>
            <a:pPr>
              <a:lnSpc>
                <a:spcPct val="90000"/>
              </a:lnSpc>
              <a:buFont typeface="Wingdings" pitchFamily="2" charset="2"/>
              <a:buChar char="à"/>
            </a:pPr>
            <a:r>
              <a:rPr lang="fi-FI" sz="1800" i="1" smtClean="0">
                <a:solidFill>
                  <a:schemeClr val="tx1"/>
                </a:solidFill>
                <a:sym typeface="Wingdings" pitchFamily="2" charset="2"/>
              </a:rPr>
              <a:t>Perustele, että tämä on ainoa ryhmä joka voi toteuttaa juuri tämän hankkeen. Jokaisella sitoutuneella osallistujalla oleellinen rooli, kaikki hyötyvät, parhaat mahdolliset valittu mukaan</a:t>
            </a:r>
          </a:p>
          <a:p>
            <a:pPr>
              <a:lnSpc>
                <a:spcPct val="90000"/>
              </a:lnSpc>
              <a:buFont typeface="Wingdings" pitchFamily="2" charset="2"/>
              <a:buChar char="à"/>
            </a:pPr>
            <a:r>
              <a:rPr lang="fi-FI" sz="1800" i="1" smtClean="0">
                <a:solidFill>
                  <a:schemeClr val="tx1"/>
                </a:solidFill>
              </a:rPr>
              <a:t>Loppukäyttäjän mukanaolo lisää uskottavuutta</a:t>
            </a:r>
          </a:p>
          <a:p>
            <a:pPr>
              <a:lnSpc>
                <a:spcPct val="90000"/>
              </a:lnSpc>
              <a:buFont typeface="Wingdings" pitchFamily="2" charset="2"/>
              <a:buChar char="à"/>
            </a:pPr>
            <a:r>
              <a:rPr lang="fi-FI" sz="1800" i="1" smtClean="0">
                <a:solidFill>
                  <a:schemeClr val="tx1"/>
                </a:solidFill>
                <a:sym typeface="Wingdings" pitchFamily="2" charset="2"/>
              </a:rPr>
              <a:t>Osoita, että koordinaattori on pätevä tehtäväänsä ja että hänellä on aikaisempaa hallinnointikokemusta  (EU/Tekes/SA yms. tai muuta kokemusta projektin johtamisesta)</a:t>
            </a:r>
          </a:p>
          <a:p>
            <a:pPr>
              <a:lnSpc>
                <a:spcPct val="90000"/>
              </a:lnSpc>
              <a:buFont typeface="Wingdings" pitchFamily="2" charset="2"/>
              <a:buChar char="à"/>
            </a:pPr>
            <a:r>
              <a:rPr lang="fi-FI" sz="1800" i="1" smtClean="0">
                <a:solidFill>
                  <a:schemeClr val="tx1"/>
                </a:solidFill>
              </a:rPr>
              <a:t>Selkeät organisaatiokaaviot, päätöksenteko-, viestintä, seuranta etc.- suunnitelmat. </a:t>
            </a:r>
          </a:p>
          <a:p>
            <a:pPr>
              <a:lnSpc>
                <a:spcPct val="90000"/>
              </a:lnSpc>
              <a:spcBef>
                <a:spcPct val="0"/>
              </a:spcBef>
              <a:buFontTx/>
              <a:buNone/>
            </a:pPr>
            <a:r>
              <a:rPr lang="fi-FI" sz="1800" i="1" smtClean="0">
                <a:solidFill>
                  <a:schemeClr val="tx1"/>
                </a:solidFill>
                <a:sym typeface="Wingdings" pitchFamily="2" charset="2"/>
              </a:rPr>
              <a:t> Osoita että käytettävissä on osaavia henkilöitä (nimettyjä osaajia), paras mahdollinen laitteisto, sopivia apuvoimia hallintoon ja että projektiin satsataan riittävästi omia resursseja (rahallisia ja muita)</a:t>
            </a:r>
            <a:endParaRPr lang="fi-FI" sz="1800" i="1" smtClean="0">
              <a:solidFill>
                <a:schemeClr val="tx1"/>
              </a:solidFill>
            </a:endParaRPr>
          </a:p>
          <a:p>
            <a:pPr>
              <a:lnSpc>
                <a:spcPct val="90000"/>
              </a:lnSpc>
              <a:buFont typeface="Wingdings" pitchFamily="2" charset="2"/>
              <a:buNone/>
            </a:pPr>
            <a:endParaRPr lang="fi-FI" sz="1800" i="1" smtClean="0">
              <a:solidFill>
                <a:schemeClr val="tx1"/>
              </a:solidFill>
            </a:endParaRPr>
          </a:p>
          <a:p>
            <a:pPr>
              <a:lnSpc>
                <a:spcPct val="90000"/>
              </a:lnSpc>
              <a:buFont typeface="Wingdings" pitchFamily="2" charset="2"/>
              <a:buNone/>
            </a:pPr>
            <a:endParaRPr lang="en-US" sz="1400" smtClean="0"/>
          </a:p>
          <a:p>
            <a:pPr>
              <a:lnSpc>
                <a:spcPct val="90000"/>
              </a:lnSpc>
              <a:buFont typeface="Wingdings" pitchFamily="2" charset="2"/>
              <a:buNone/>
            </a:pPr>
            <a:endParaRPr lang="fi-FI" sz="1400" smtClean="0"/>
          </a:p>
        </p:txBody>
      </p:sp>
      <p:sp>
        <p:nvSpPr>
          <p:cNvPr id="4" name="Dian numeron paikkamerkki 3"/>
          <p:cNvSpPr>
            <a:spLocks noGrp="1"/>
          </p:cNvSpPr>
          <p:nvPr>
            <p:ph type="sldNum" sz="quarter" idx="12"/>
          </p:nvPr>
        </p:nvSpPr>
        <p:spPr>
          <a:xfrm>
            <a:off x="134938" y="6538913"/>
            <a:ext cx="548553" cy="203632"/>
          </a:xfrm>
        </p:spPr>
        <p:txBody>
          <a:bodyPr/>
          <a:lstStyle/>
          <a:p>
            <a:pPr>
              <a:defRPr/>
            </a:pPr>
            <a:fld id="{3420833E-AFBC-433D-A516-4EE1C07D7C2F}" type="slidenum">
              <a:rPr lang="en-GB" sz="1100" smtClean="0"/>
              <a:pPr>
                <a:defRPr/>
              </a:pPr>
              <a:t>31</a:t>
            </a:fld>
            <a:endParaRPr lang="en-GB"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7107">
                                            <p:txEl>
                                              <p:pRg st="4" end="4"/>
                                            </p:txEl>
                                          </p:spTgt>
                                        </p:tgtEl>
                                        <p:attrNameLst>
                                          <p:attrName>style.visibility</p:attrName>
                                        </p:attrNameLst>
                                      </p:cBhvr>
                                      <p:to>
                                        <p:strVal val="visible"/>
                                      </p:to>
                                    </p:set>
                                    <p:animEffect transition="in" filter="blinds(horizontal)">
                                      <p:cBhvr>
                                        <p:cTn id="7" dur="500"/>
                                        <p:tgtEl>
                                          <p:spTgt spid="68710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87107">
                                            <p:txEl>
                                              <p:pRg st="5" end="5"/>
                                            </p:txEl>
                                          </p:spTgt>
                                        </p:tgtEl>
                                        <p:attrNameLst>
                                          <p:attrName>style.visibility</p:attrName>
                                        </p:attrNameLst>
                                      </p:cBhvr>
                                      <p:to>
                                        <p:strVal val="visible"/>
                                      </p:to>
                                    </p:set>
                                    <p:animEffect transition="in" filter="blinds(horizontal)">
                                      <p:cBhvr>
                                        <p:cTn id="10" dur="500"/>
                                        <p:tgtEl>
                                          <p:spTgt spid="687107">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87107">
                                            <p:txEl>
                                              <p:pRg st="6" end="6"/>
                                            </p:txEl>
                                          </p:spTgt>
                                        </p:tgtEl>
                                        <p:attrNameLst>
                                          <p:attrName>style.visibility</p:attrName>
                                        </p:attrNameLst>
                                      </p:cBhvr>
                                      <p:to>
                                        <p:strVal val="visible"/>
                                      </p:to>
                                    </p:set>
                                    <p:animEffect transition="in" filter="blinds(horizontal)">
                                      <p:cBhvr>
                                        <p:cTn id="13" dur="500"/>
                                        <p:tgtEl>
                                          <p:spTgt spid="687107">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87107">
                                            <p:txEl>
                                              <p:pRg st="7" end="7"/>
                                            </p:txEl>
                                          </p:spTgt>
                                        </p:tgtEl>
                                        <p:attrNameLst>
                                          <p:attrName>style.visibility</p:attrName>
                                        </p:attrNameLst>
                                      </p:cBhvr>
                                      <p:to>
                                        <p:strVal val="visible"/>
                                      </p:to>
                                    </p:set>
                                    <p:animEffect transition="in" filter="blinds(horizontal)">
                                      <p:cBhvr>
                                        <p:cTn id="16" dur="500"/>
                                        <p:tgtEl>
                                          <p:spTgt spid="687107">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87107">
                                            <p:txEl>
                                              <p:pRg st="8" end="8"/>
                                            </p:txEl>
                                          </p:spTgt>
                                        </p:tgtEl>
                                        <p:attrNameLst>
                                          <p:attrName>style.visibility</p:attrName>
                                        </p:attrNameLst>
                                      </p:cBhvr>
                                      <p:to>
                                        <p:strVal val="visible"/>
                                      </p:to>
                                    </p:set>
                                    <p:animEffect transition="in" filter="blinds(horizontal)">
                                      <p:cBhvr>
                                        <p:cTn id="19" dur="500"/>
                                        <p:tgtEl>
                                          <p:spTgt spid="68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14375" y="142875"/>
            <a:ext cx="7847013" cy="1639888"/>
          </a:xfrm>
        </p:spPr>
        <p:txBody>
          <a:bodyPr/>
          <a:lstStyle/>
          <a:p>
            <a:r>
              <a:rPr lang="en-US" sz="2400" smtClean="0">
                <a:solidFill>
                  <a:schemeClr val="tx2"/>
                </a:solidFill>
              </a:rPr>
              <a:t>3. Impact. The potential impact through the development, dissemination and use of project results</a:t>
            </a:r>
            <a:br>
              <a:rPr lang="en-US" sz="2400" smtClean="0">
                <a:solidFill>
                  <a:schemeClr val="tx2"/>
                </a:solidFill>
              </a:rPr>
            </a:br>
            <a:endParaRPr lang="fi-FI" sz="2400" smtClean="0">
              <a:solidFill>
                <a:schemeClr val="tx2"/>
              </a:solidFill>
            </a:endParaRPr>
          </a:p>
        </p:txBody>
      </p:sp>
      <p:sp>
        <p:nvSpPr>
          <p:cNvPr id="83971" name="Rectangle 3"/>
          <p:cNvSpPr>
            <a:spLocks noGrp="1" noChangeArrowheads="1"/>
          </p:cNvSpPr>
          <p:nvPr>
            <p:ph type="body" idx="1"/>
          </p:nvPr>
        </p:nvSpPr>
        <p:spPr>
          <a:xfrm>
            <a:off x="714375" y="1000125"/>
            <a:ext cx="7572375" cy="4613275"/>
          </a:xfrm>
        </p:spPr>
        <p:txBody>
          <a:bodyPr/>
          <a:lstStyle/>
          <a:p>
            <a:pPr>
              <a:buFont typeface="Wingdings" pitchFamily="2" charset="2"/>
              <a:buNone/>
            </a:pPr>
            <a:r>
              <a:rPr lang="en-US" sz="1400" smtClean="0"/>
              <a:t>3.1 Contribution, at the European [and/or international level], to the expected impacts listed in the work programme under the relevant activity</a:t>
            </a:r>
          </a:p>
          <a:p>
            <a:pPr>
              <a:buFont typeface="Wingdings" pitchFamily="2" charset="2"/>
              <a:buNone/>
            </a:pPr>
            <a:r>
              <a:rPr lang="en-US" sz="1400" smtClean="0"/>
              <a:t>3.2 Appropriateness of measures envisaged for the dissemination and/or exploitation of project results, and management of intellectual property</a:t>
            </a:r>
            <a:br>
              <a:rPr lang="en-US" sz="1400" smtClean="0"/>
            </a:br>
            <a:r>
              <a:rPr lang="en-US" sz="1400" smtClean="0"/>
              <a:t>3.2.1 Project results and IPR</a:t>
            </a:r>
            <a:br>
              <a:rPr lang="en-US" sz="1400" smtClean="0"/>
            </a:br>
            <a:r>
              <a:rPr lang="en-US" sz="1400" smtClean="0"/>
              <a:t>3.2.2 Dissemination and Use</a:t>
            </a:r>
            <a:br>
              <a:rPr lang="en-US" sz="1400" smtClean="0"/>
            </a:br>
            <a:endParaRPr lang="en-US" sz="1400" smtClean="0"/>
          </a:p>
          <a:p>
            <a:pPr>
              <a:buFont typeface="Wingdings" pitchFamily="2" charset="2"/>
              <a:buNone/>
            </a:pPr>
            <a:endParaRPr lang="fi-FI" smtClean="0"/>
          </a:p>
        </p:txBody>
      </p:sp>
      <p:sp>
        <p:nvSpPr>
          <p:cNvPr id="83972" name="Rectangle 4"/>
          <p:cNvSpPr>
            <a:spLocks noChangeArrowheads="1"/>
          </p:cNvSpPr>
          <p:nvPr/>
        </p:nvSpPr>
        <p:spPr bwMode="auto">
          <a:xfrm>
            <a:off x="642938" y="2643188"/>
            <a:ext cx="7845425" cy="3657600"/>
          </a:xfrm>
          <a:prstGeom prst="rect">
            <a:avLst/>
          </a:prstGeom>
          <a:noFill/>
          <a:ln w="9525" algn="ctr">
            <a:noFill/>
            <a:miter lim="800000"/>
            <a:headEnd/>
            <a:tailEnd/>
          </a:ln>
        </p:spPr>
        <p:txBody>
          <a:bodyPr lIns="0" tIns="0" rIns="0" bIns="0">
            <a:spAutoFit/>
          </a:bodyPr>
          <a:lstStyle/>
          <a:p>
            <a:pPr marL="274638" indent="-274638" eaLnBrk="0" hangingPunct="0">
              <a:buFont typeface="Wingdings" pitchFamily="2" charset="2"/>
              <a:buChar char="à"/>
            </a:pPr>
            <a:r>
              <a:rPr lang="fi-FI" sz="2000" b="0" i="1">
                <a:solidFill>
                  <a:srgbClr val="004B8D"/>
                </a:solidFill>
                <a:sym typeface="Wingdings" pitchFamily="2" charset="2"/>
              </a:rPr>
              <a:t>”Liiketoimintasuunnitelma”. Osoitettava että projektissa kehitetään jotakin, jolla on suuri markkinapotentiaali ja että pk-yritykset ovat sitoutuneet toteuttamaan ratkaisut (laatikkoon jääviä julkaisuja ei kaivata). Reitti markkinoille oltava selvillä ja siihen tarvittavat askeleet. </a:t>
            </a:r>
          </a:p>
          <a:p>
            <a:pPr marL="274638" indent="-274638" eaLnBrk="0" hangingPunct="0">
              <a:buFont typeface="Wingdings" pitchFamily="2" charset="2"/>
              <a:buChar char="à"/>
            </a:pPr>
            <a:r>
              <a:rPr lang="fi-FI" sz="2000" b="0" i="1">
                <a:solidFill>
                  <a:srgbClr val="004B8D"/>
                </a:solidFill>
                <a:sym typeface="Wingdings" pitchFamily="2" charset="2"/>
              </a:rPr>
              <a:t>Miten hanke parantaa osallistuvien ja muiden pk-yritysten kilpailukykyä? Arvioi/kvantifioi hyötyjä – paras arvaus on riittävä sillä harvoin arvioitsijakaan tietää  paremmin! Mikä hyöty osallistuville pk-yrityksille? Mikä hyöty koko sektorille? </a:t>
            </a:r>
          </a:p>
          <a:p>
            <a:pPr marL="274638" indent="-274638" eaLnBrk="0" hangingPunct="0">
              <a:buFont typeface="Wingdings" pitchFamily="2" charset="2"/>
              <a:buChar char="à"/>
            </a:pPr>
            <a:r>
              <a:rPr lang="fi-FI" sz="2000" b="0" i="1">
                <a:solidFill>
                  <a:srgbClr val="004B8D"/>
                </a:solidFill>
                <a:sym typeface="Wingdings" pitchFamily="2" charset="2"/>
              </a:rPr>
              <a:t> Miksi hanke kannattaa toteutetaan yhteiseurooppalaisena  eikä kansallisena ja miten se edistää eurooppalaista yhteistyötä </a:t>
            </a:r>
          </a:p>
          <a:p>
            <a:pPr marL="274638" indent="-274638" eaLnBrk="0" hangingPunct="0">
              <a:buFont typeface="Wingdings" pitchFamily="2" charset="2"/>
              <a:buChar char="à"/>
            </a:pPr>
            <a:r>
              <a:rPr lang="fi-FI" sz="2000" b="0" i="1">
                <a:solidFill>
                  <a:srgbClr val="004B8D"/>
                </a:solidFill>
                <a:sym typeface="Wingdings" pitchFamily="2" charset="2"/>
              </a:rPr>
              <a:t>Hyvä IPR-suunnitelma tärkeä!</a:t>
            </a:r>
          </a:p>
        </p:txBody>
      </p:sp>
      <p:sp>
        <p:nvSpPr>
          <p:cNvPr id="83973" name="Text Box 5"/>
          <p:cNvSpPr txBox="1">
            <a:spLocks noChangeArrowheads="1"/>
          </p:cNvSpPr>
          <p:nvPr/>
        </p:nvSpPr>
        <p:spPr bwMode="auto">
          <a:xfrm>
            <a:off x="214313" y="-142875"/>
            <a:ext cx="406400" cy="1463675"/>
          </a:xfrm>
          <a:prstGeom prst="rect">
            <a:avLst/>
          </a:prstGeom>
          <a:noFill/>
          <a:ln w="9525" algn="ctr">
            <a:noFill/>
            <a:miter lim="800000"/>
            <a:headEnd/>
            <a:tailEnd/>
          </a:ln>
        </p:spPr>
        <p:txBody>
          <a:bodyPr wrap="none" lIns="0" tIns="0" rIns="0" bIns="0">
            <a:spAutoFit/>
          </a:bodyPr>
          <a:lstStyle/>
          <a:p>
            <a:pPr>
              <a:buFont typeface="Wingdings" pitchFamily="2" charset="2"/>
              <a:buNone/>
            </a:pPr>
            <a:r>
              <a:rPr lang="fi-FI" sz="9600">
                <a:solidFill>
                  <a:srgbClr val="FF0000"/>
                </a:solidFill>
              </a:rPr>
              <a:t>!</a:t>
            </a:r>
          </a:p>
        </p:txBody>
      </p:sp>
      <p:sp>
        <p:nvSpPr>
          <p:cNvPr id="6" name="Dian numeron paikkamerkki 5"/>
          <p:cNvSpPr>
            <a:spLocks noGrp="1"/>
          </p:cNvSpPr>
          <p:nvPr>
            <p:ph type="sldNum" sz="quarter" idx="12"/>
          </p:nvPr>
        </p:nvSpPr>
        <p:spPr>
          <a:xfrm>
            <a:off x="134938" y="6538913"/>
            <a:ext cx="465426" cy="319087"/>
          </a:xfrm>
        </p:spPr>
        <p:txBody>
          <a:bodyPr/>
          <a:lstStyle/>
          <a:p>
            <a:pPr>
              <a:defRPr/>
            </a:pPr>
            <a:fld id="{0BE54F1F-CEBD-4289-87EF-9A7F9B097D67}" type="slidenum">
              <a:rPr lang="en-GB" sz="1100" smtClean="0"/>
              <a:pPr>
                <a:defRPr/>
              </a:pPr>
              <a:t>32</a:t>
            </a:fld>
            <a:endParaRPr lang="en-GB" sz="1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96988" y="142875"/>
            <a:ext cx="7847012" cy="1274763"/>
          </a:xfrm>
        </p:spPr>
        <p:txBody>
          <a:bodyPr/>
          <a:lstStyle/>
          <a:p>
            <a:pPr marL="533400" indent="-533400">
              <a:buFontTx/>
              <a:buAutoNum type="arabicPeriod"/>
            </a:pPr>
            <a:r>
              <a:rPr lang="en-GB" sz="2400" smtClean="0">
                <a:solidFill>
                  <a:srgbClr val="1E6EFF"/>
                </a:solidFill>
              </a:rPr>
              <a:t>S/T QUALITY: Scientific and/or technological excellence (relevant to the topics addressed by </a:t>
            </a:r>
            <a:br>
              <a:rPr lang="en-GB" sz="2400" smtClean="0">
                <a:solidFill>
                  <a:srgbClr val="1E6EFF"/>
                </a:solidFill>
              </a:rPr>
            </a:br>
            <a:r>
              <a:rPr lang="en-GB" sz="2400" smtClean="0">
                <a:solidFill>
                  <a:srgbClr val="FF0000"/>
                </a:solidFill>
              </a:rPr>
              <a:t>Mark : 2,5</a:t>
            </a:r>
            <a:endParaRPr lang="fi-FI" sz="2400" smtClean="0">
              <a:solidFill>
                <a:srgbClr val="FF0000"/>
              </a:solidFill>
            </a:endParaRPr>
          </a:p>
        </p:txBody>
      </p:sp>
      <p:sp>
        <p:nvSpPr>
          <p:cNvPr id="84995" name="Rectangle 3"/>
          <p:cNvSpPr>
            <a:spLocks noGrp="1" noChangeArrowheads="1"/>
          </p:cNvSpPr>
          <p:nvPr>
            <p:ph type="body" idx="1"/>
          </p:nvPr>
        </p:nvSpPr>
        <p:spPr>
          <a:xfrm>
            <a:off x="1214438" y="1428750"/>
            <a:ext cx="7143750" cy="5561013"/>
          </a:xfrm>
        </p:spPr>
        <p:txBody>
          <a:bodyPr/>
          <a:lstStyle/>
          <a:p>
            <a:pPr>
              <a:lnSpc>
                <a:spcPct val="80000"/>
              </a:lnSpc>
            </a:pPr>
            <a:r>
              <a:rPr lang="en-GB" sz="1400" smtClean="0"/>
              <a:t>Although the global objetives are clearly stated, </a:t>
            </a:r>
            <a:r>
              <a:rPr lang="en-GB" sz="1400" u="sng" smtClean="0"/>
              <a:t>they lack quantification and are not measurable</a:t>
            </a:r>
            <a:r>
              <a:rPr lang="en-GB" sz="1400" smtClean="0"/>
              <a:t> from a technological point of view. The work plan is well structured with a clear and logical methodology however</a:t>
            </a:r>
            <a:r>
              <a:rPr lang="en-GB" sz="1400" u="sng" smtClean="0"/>
              <a:t>, the level of detail in the task descriptions is generally poor</a:t>
            </a:r>
            <a:r>
              <a:rPr lang="en-GB" sz="1400" smtClean="0"/>
              <a:t> making it impossible to judge the appropriateness of the resources allocated. </a:t>
            </a:r>
          </a:p>
          <a:p>
            <a:pPr>
              <a:lnSpc>
                <a:spcPct val="80000"/>
              </a:lnSpc>
            </a:pPr>
            <a:endParaRPr lang="en-GB" sz="1400" smtClean="0"/>
          </a:p>
          <a:p>
            <a:pPr>
              <a:lnSpc>
                <a:spcPct val="80000"/>
              </a:lnSpc>
            </a:pPr>
            <a:r>
              <a:rPr lang="en-GB" sz="1400" smtClean="0"/>
              <a:t>The specific objectives and deliverables are not quantified and monitoring of actual technical progress would not be possible as </a:t>
            </a:r>
            <a:r>
              <a:rPr lang="en-GB" sz="1400" u="sng" smtClean="0"/>
              <a:t>no specifications or target performance parameters</a:t>
            </a:r>
            <a:r>
              <a:rPr lang="en-GB" sz="1400" smtClean="0"/>
              <a:t> have been established in the proposal. </a:t>
            </a:r>
          </a:p>
          <a:p>
            <a:pPr>
              <a:lnSpc>
                <a:spcPct val="80000"/>
              </a:lnSpc>
            </a:pPr>
            <a:endParaRPr lang="en-GB" sz="1400" smtClean="0"/>
          </a:p>
          <a:p>
            <a:pPr>
              <a:lnSpc>
                <a:spcPct val="80000"/>
              </a:lnSpc>
            </a:pPr>
            <a:r>
              <a:rPr lang="en-GB" sz="1400" smtClean="0"/>
              <a:t>The state of the art provides a thorough review of the many other projects and products in the area however these are not analysed in terms of why they have not been successful in the market and therefore the proposal </a:t>
            </a:r>
            <a:r>
              <a:rPr lang="en-GB" sz="1400" u="sng" smtClean="0"/>
              <a:t>fails to convince why the proposed approach would be more likely to succeed</a:t>
            </a:r>
            <a:r>
              <a:rPr lang="en-GB" sz="1400" smtClean="0"/>
              <a:t> and offer significant breakthroughs in the field.  </a:t>
            </a:r>
            <a:r>
              <a:rPr lang="en-GB" sz="1400" u="sng" smtClean="0"/>
              <a:t>The level of innovation also seems low since there is a wealth of similar prototype systems already available</a:t>
            </a:r>
            <a:r>
              <a:rPr lang="en-GB" sz="1400" smtClean="0"/>
              <a:t> . </a:t>
            </a:r>
          </a:p>
          <a:p>
            <a:pPr>
              <a:lnSpc>
                <a:spcPct val="80000"/>
              </a:lnSpc>
            </a:pPr>
            <a:endParaRPr lang="en-GB" sz="1400" smtClean="0"/>
          </a:p>
          <a:p>
            <a:pPr>
              <a:lnSpc>
                <a:spcPct val="80000"/>
              </a:lnSpc>
            </a:pPr>
            <a:r>
              <a:rPr lang="en-GB" sz="1400" smtClean="0"/>
              <a:t>The S&amp;T methodology is very general and there are no clear routes of how the specific tasks will be executed. There is a large number of deliverables in WP3 and 4 which do </a:t>
            </a:r>
            <a:r>
              <a:rPr lang="en-GB" sz="1400" u="sng" smtClean="0"/>
              <a:t>not seem feasible within the specified time</a:t>
            </a:r>
            <a:r>
              <a:rPr lang="en-GB" sz="1400" smtClean="0"/>
              <a:t>.  </a:t>
            </a:r>
          </a:p>
          <a:p>
            <a:pPr>
              <a:lnSpc>
                <a:spcPct val="80000"/>
              </a:lnSpc>
            </a:pPr>
            <a:endParaRPr lang="en-GB" sz="1400" smtClean="0"/>
          </a:p>
          <a:p>
            <a:pPr>
              <a:lnSpc>
                <a:spcPct val="80000"/>
              </a:lnSpc>
            </a:pPr>
            <a:r>
              <a:rPr lang="en-GB" sz="1400" smtClean="0"/>
              <a:t>Moreover </a:t>
            </a:r>
            <a:r>
              <a:rPr lang="en-GB" sz="1400" u="sng" smtClean="0"/>
              <a:t>technical limitations and risks are not adequately addressed</a:t>
            </a:r>
            <a:r>
              <a:rPr lang="en-GB" sz="1400" smtClean="0"/>
              <a:t> and no contingency plan is provided.</a:t>
            </a:r>
            <a:endParaRPr lang="fi-FI" sz="1400" smtClean="0"/>
          </a:p>
        </p:txBody>
      </p:sp>
      <p:sp>
        <p:nvSpPr>
          <p:cNvPr id="84996" name="Text Box 4"/>
          <p:cNvSpPr txBox="1">
            <a:spLocks noChangeArrowheads="1"/>
          </p:cNvSpPr>
          <p:nvPr/>
        </p:nvSpPr>
        <p:spPr bwMode="auto">
          <a:xfrm>
            <a:off x="0" y="188913"/>
            <a:ext cx="1187450" cy="1073150"/>
          </a:xfrm>
          <a:prstGeom prst="rect">
            <a:avLst/>
          </a:prstGeom>
          <a:solidFill>
            <a:schemeClr val="bg1"/>
          </a:solidFill>
          <a:ln w="9525" algn="ctr">
            <a:solidFill>
              <a:schemeClr val="tx1"/>
            </a:solidFill>
            <a:miter lim="800000"/>
            <a:headEnd/>
            <a:tailEnd/>
          </a:ln>
        </p:spPr>
        <p:txBody>
          <a:bodyPr lIns="0" tIns="0" rIns="0" bIns="0">
            <a:spAutoFit/>
          </a:bodyPr>
          <a:lstStyle/>
          <a:p>
            <a:pPr algn="ctr">
              <a:buFont typeface="Wingdings" pitchFamily="2" charset="2"/>
              <a:buNone/>
            </a:pPr>
            <a:r>
              <a:rPr lang="fi-FI" sz="1400" b="0">
                <a:solidFill>
                  <a:srgbClr val="FF0000"/>
                </a:solidFill>
              </a:rPr>
              <a:t>Esimerkkejä evaluointi-raporttien pisteistä ja kommenteista</a:t>
            </a:r>
          </a:p>
        </p:txBody>
      </p:sp>
      <p:sp>
        <p:nvSpPr>
          <p:cNvPr id="5" name="Dian numeron paikkamerkki 4"/>
          <p:cNvSpPr>
            <a:spLocks noGrp="1"/>
          </p:cNvSpPr>
          <p:nvPr>
            <p:ph type="sldNum" sz="quarter" idx="12"/>
          </p:nvPr>
        </p:nvSpPr>
        <p:spPr>
          <a:xfrm>
            <a:off x="134938" y="6538913"/>
            <a:ext cx="465426" cy="319087"/>
          </a:xfrm>
        </p:spPr>
        <p:txBody>
          <a:bodyPr/>
          <a:lstStyle/>
          <a:p>
            <a:pPr>
              <a:defRPr/>
            </a:pPr>
            <a:fld id="{9A349555-865C-4CB1-B66E-69D7D10374E7}" type="slidenum">
              <a:rPr lang="en-GB" sz="1100" smtClean="0"/>
              <a:pPr>
                <a:defRPr/>
              </a:pPr>
              <a:t>33</a:t>
            </a:fld>
            <a:endParaRPr lang="en-GB"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85875" y="153988"/>
            <a:ext cx="7847013" cy="1274762"/>
          </a:xfrm>
        </p:spPr>
        <p:txBody>
          <a:bodyPr/>
          <a:lstStyle/>
          <a:p>
            <a:r>
              <a:rPr lang="en-GB" sz="2400" smtClean="0">
                <a:solidFill>
                  <a:srgbClr val="1E6EFF"/>
                </a:solidFill>
              </a:rPr>
              <a:t>2. IMPLEMENTATION: Quality and efficiency of the implementation and the management.  	</a:t>
            </a:r>
            <a:br>
              <a:rPr lang="en-GB" sz="2400" smtClean="0">
                <a:solidFill>
                  <a:srgbClr val="1E6EFF"/>
                </a:solidFill>
              </a:rPr>
            </a:br>
            <a:r>
              <a:rPr lang="en-GB" sz="2400" smtClean="0">
                <a:solidFill>
                  <a:srgbClr val="FF0000"/>
                </a:solidFill>
              </a:rPr>
              <a:t>Mark :</a:t>
            </a:r>
            <a:r>
              <a:rPr lang="en-GB" sz="2400" smtClean="0">
                <a:solidFill>
                  <a:srgbClr val="1E6EFF"/>
                </a:solidFill>
              </a:rPr>
              <a:t> </a:t>
            </a:r>
            <a:r>
              <a:rPr lang="en-GB" sz="2400" smtClean="0">
                <a:solidFill>
                  <a:srgbClr val="EB0000"/>
                </a:solidFill>
              </a:rPr>
              <a:t>3</a:t>
            </a:r>
            <a:endParaRPr lang="fi-FI" sz="2400" smtClean="0">
              <a:solidFill>
                <a:srgbClr val="EB0000"/>
              </a:solidFill>
            </a:endParaRPr>
          </a:p>
        </p:txBody>
      </p:sp>
      <p:sp>
        <p:nvSpPr>
          <p:cNvPr id="86019" name="Rectangle 3"/>
          <p:cNvSpPr>
            <a:spLocks noGrp="1" noChangeArrowheads="1"/>
          </p:cNvSpPr>
          <p:nvPr>
            <p:ph type="body" idx="1"/>
          </p:nvPr>
        </p:nvSpPr>
        <p:spPr>
          <a:xfrm>
            <a:off x="1214438" y="1500188"/>
            <a:ext cx="7072312" cy="4613275"/>
          </a:xfrm>
        </p:spPr>
        <p:txBody>
          <a:bodyPr/>
          <a:lstStyle/>
          <a:p>
            <a:pPr>
              <a:lnSpc>
                <a:spcPct val="90000"/>
              </a:lnSpc>
            </a:pPr>
            <a:r>
              <a:rPr lang="en-GB" sz="1400" smtClean="0"/>
              <a:t>The coordinating organisation states experience of coordinating programmes at the international level and the overall management structure is clearly presented. However, </a:t>
            </a:r>
            <a:r>
              <a:rPr lang="en-GB" sz="1400" u="sng" smtClean="0"/>
              <a:t>the experience of the coordinator does not appear in the staff descriptions.</a:t>
            </a:r>
            <a:r>
              <a:rPr lang="en-GB" sz="1400" smtClean="0"/>
              <a:t> The required management issues are addressed, however they are generalised, lacking in specific detail and</a:t>
            </a:r>
            <a:r>
              <a:rPr lang="en-GB" sz="1400" u="sng" smtClean="0"/>
              <a:t> not adequately focused onto the needs of this project</a:t>
            </a:r>
            <a:r>
              <a:rPr lang="en-GB" sz="1400" smtClean="0"/>
              <a:t>.  </a:t>
            </a:r>
          </a:p>
          <a:p>
            <a:pPr>
              <a:lnSpc>
                <a:spcPct val="90000"/>
              </a:lnSpc>
            </a:pPr>
            <a:endParaRPr lang="en-GB" sz="1400" smtClean="0"/>
          </a:p>
          <a:p>
            <a:pPr>
              <a:lnSpc>
                <a:spcPct val="90000"/>
              </a:lnSpc>
            </a:pPr>
            <a:r>
              <a:rPr lang="en-GB" sz="1400" smtClean="0"/>
              <a:t>The </a:t>
            </a:r>
            <a:r>
              <a:rPr lang="en-GB" sz="1400" u="sng" smtClean="0"/>
              <a:t>progress monitoring is poorly presented</a:t>
            </a:r>
            <a:r>
              <a:rPr lang="en-GB" sz="1400" smtClean="0"/>
              <a:t> with no definition of how the </a:t>
            </a:r>
            <a:r>
              <a:rPr lang="en-GB" sz="1400" u="sng" smtClean="0"/>
              <a:t>milestones</a:t>
            </a:r>
            <a:r>
              <a:rPr lang="en-GB" sz="1400" smtClean="0"/>
              <a:t> will be evaluated.  </a:t>
            </a:r>
          </a:p>
          <a:p>
            <a:pPr>
              <a:lnSpc>
                <a:spcPct val="90000"/>
              </a:lnSpc>
            </a:pPr>
            <a:endParaRPr lang="en-GB" sz="1400" smtClean="0"/>
          </a:p>
          <a:p>
            <a:pPr>
              <a:lnSpc>
                <a:spcPct val="90000"/>
              </a:lnSpc>
            </a:pPr>
            <a:r>
              <a:rPr lang="en-GB" sz="1400" smtClean="0"/>
              <a:t>The partnership is  of high quality and is consistent with the subject area of the proposal and the potential dissemination and exploitation of the project results.  There is a </a:t>
            </a:r>
            <a:r>
              <a:rPr lang="en-GB" sz="1400" u="sng" smtClean="0"/>
              <a:t>detailed description of each partner but there is no clear link with the proposal</a:t>
            </a:r>
            <a:r>
              <a:rPr lang="en-GB" sz="1400" smtClean="0"/>
              <a:t>. </a:t>
            </a:r>
            <a:r>
              <a:rPr lang="en-GB" sz="1400" u="sng" smtClean="0"/>
              <a:t>The specific role of the participants is not sufficiently described</a:t>
            </a:r>
            <a:r>
              <a:rPr lang="en-GB" sz="1400" smtClean="0"/>
              <a:t>, particularly for xxx.</a:t>
            </a:r>
          </a:p>
          <a:p>
            <a:pPr>
              <a:lnSpc>
                <a:spcPct val="90000"/>
              </a:lnSpc>
            </a:pPr>
            <a:endParaRPr lang="en-GB" sz="1400" smtClean="0"/>
          </a:p>
          <a:p>
            <a:pPr>
              <a:lnSpc>
                <a:spcPct val="90000"/>
              </a:lnSpc>
            </a:pPr>
            <a:r>
              <a:rPr lang="en-GB" sz="1400" smtClean="0"/>
              <a:t>The overall </a:t>
            </a:r>
            <a:r>
              <a:rPr lang="en-GB" sz="1400" u="sng" smtClean="0"/>
              <a:t>resources are not adequately justified</a:t>
            </a:r>
            <a:r>
              <a:rPr lang="en-GB" sz="1400" smtClean="0"/>
              <a:t> in terms of the work programme and deliverables since there is insufficient detail presented in the text.  </a:t>
            </a:r>
          </a:p>
          <a:p>
            <a:pPr>
              <a:lnSpc>
                <a:spcPct val="90000"/>
              </a:lnSpc>
            </a:pPr>
            <a:endParaRPr lang="en-GB" sz="1400" smtClean="0"/>
          </a:p>
          <a:p>
            <a:pPr>
              <a:lnSpc>
                <a:spcPct val="90000"/>
              </a:lnSpc>
            </a:pPr>
            <a:r>
              <a:rPr lang="en-GB" sz="1400" smtClean="0"/>
              <a:t>There is </a:t>
            </a:r>
            <a:r>
              <a:rPr lang="en-GB" sz="1400" u="sng" smtClean="0"/>
              <a:t>concern about the budget distribution</a:t>
            </a:r>
            <a:r>
              <a:rPr lang="en-GB" sz="1400" smtClean="0"/>
              <a:t> as 78% is allocated to RTD and very little to demonstration activities which are very important considering the targeted field </a:t>
            </a:r>
            <a:endParaRPr lang="fi-FI" sz="1400" smtClean="0"/>
          </a:p>
        </p:txBody>
      </p:sp>
      <p:sp>
        <p:nvSpPr>
          <p:cNvPr id="86020" name="Text Box 4"/>
          <p:cNvSpPr txBox="1">
            <a:spLocks noChangeArrowheads="1"/>
          </p:cNvSpPr>
          <p:nvPr/>
        </p:nvSpPr>
        <p:spPr bwMode="auto">
          <a:xfrm>
            <a:off x="0" y="188913"/>
            <a:ext cx="1187450" cy="1073150"/>
          </a:xfrm>
          <a:prstGeom prst="rect">
            <a:avLst/>
          </a:prstGeom>
          <a:solidFill>
            <a:schemeClr val="bg1"/>
          </a:solidFill>
          <a:ln w="9525" algn="ctr">
            <a:solidFill>
              <a:schemeClr val="tx1"/>
            </a:solidFill>
            <a:miter lim="800000"/>
            <a:headEnd/>
            <a:tailEnd/>
          </a:ln>
        </p:spPr>
        <p:txBody>
          <a:bodyPr lIns="0" tIns="0" rIns="0" bIns="0">
            <a:spAutoFit/>
          </a:bodyPr>
          <a:lstStyle/>
          <a:p>
            <a:pPr algn="ctr">
              <a:buFont typeface="Wingdings" pitchFamily="2" charset="2"/>
              <a:buNone/>
            </a:pPr>
            <a:r>
              <a:rPr lang="fi-FI" sz="1400" b="0">
                <a:solidFill>
                  <a:srgbClr val="FF0000"/>
                </a:solidFill>
              </a:rPr>
              <a:t>Esimerkkejä evaluointi-raporttien pisteistä ja kommenteista</a:t>
            </a:r>
          </a:p>
        </p:txBody>
      </p:sp>
      <p:sp>
        <p:nvSpPr>
          <p:cNvPr id="5" name="Dian numeron paikkamerkki 4"/>
          <p:cNvSpPr>
            <a:spLocks noGrp="1"/>
          </p:cNvSpPr>
          <p:nvPr>
            <p:ph type="sldNum" sz="quarter" idx="12"/>
          </p:nvPr>
        </p:nvSpPr>
        <p:spPr>
          <a:xfrm>
            <a:off x="134937" y="6538913"/>
            <a:ext cx="511607" cy="319087"/>
          </a:xfrm>
        </p:spPr>
        <p:txBody>
          <a:bodyPr/>
          <a:lstStyle/>
          <a:p>
            <a:pPr>
              <a:defRPr/>
            </a:pPr>
            <a:fld id="{190C4115-82D5-4A12-844A-BDB905482B09}" type="slidenum">
              <a:rPr lang="en-GB" sz="1100" smtClean="0"/>
              <a:pPr>
                <a:defRPr/>
              </a:pPr>
              <a:t>34</a:t>
            </a:fld>
            <a:endParaRPr lang="en-GB"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85875" y="14288"/>
            <a:ext cx="7847013" cy="1093787"/>
          </a:xfrm>
        </p:spPr>
        <p:txBody>
          <a:bodyPr/>
          <a:lstStyle/>
          <a:p>
            <a:r>
              <a:rPr lang="en-GB" sz="2000" smtClean="0">
                <a:solidFill>
                  <a:srgbClr val="1E6EFF"/>
                </a:solidFill>
              </a:rPr>
              <a:t>3. IMPACT: The potential impact through the development, dissemination and use of project results	Mark :</a:t>
            </a:r>
            <a:r>
              <a:rPr lang="en-GB" sz="2000" smtClean="0">
                <a:solidFill>
                  <a:srgbClr val="EB0000"/>
                </a:solidFill>
              </a:rPr>
              <a:t> 2,0</a:t>
            </a:r>
            <a:r>
              <a:rPr lang="en-GB" sz="2000" smtClean="0">
                <a:solidFill>
                  <a:srgbClr val="1E6EFF"/>
                </a:solidFill>
              </a:rPr>
              <a:t/>
            </a:r>
            <a:br>
              <a:rPr lang="en-GB" sz="2000" smtClean="0">
                <a:solidFill>
                  <a:srgbClr val="1E6EFF"/>
                </a:solidFill>
              </a:rPr>
            </a:br>
            <a:endParaRPr lang="fi-FI" sz="2000" smtClean="0">
              <a:solidFill>
                <a:srgbClr val="1E6EFF"/>
              </a:solidFill>
            </a:endParaRPr>
          </a:p>
        </p:txBody>
      </p:sp>
      <p:sp>
        <p:nvSpPr>
          <p:cNvPr id="87043" name="Rectangle 3"/>
          <p:cNvSpPr>
            <a:spLocks noGrp="1" noChangeArrowheads="1"/>
          </p:cNvSpPr>
          <p:nvPr>
            <p:ph type="body" idx="1"/>
          </p:nvPr>
        </p:nvSpPr>
        <p:spPr>
          <a:xfrm>
            <a:off x="1365250" y="1052513"/>
            <a:ext cx="6992938" cy="4613275"/>
          </a:xfrm>
        </p:spPr>
        <p:txBody>
          <a:bodyPr/>
          <a:lstStyle/>
          <a:p>
            <a:r>
              <a:rPr lang="fi-FI" sz="1400" smtClean="0"/>
              <a:t>The potential impact of a successful project is limited as the proposed </a:t>
            </a:r>
            <a:r>
              <a:rPr lang="fi-FI" sz="1400" u="sng" smtClean="0"/>
              <a:t>technology will enter the market many years after</a:t>
            </a:r>
            <a:r>
              <a:rPr lang="fi-FI" sz="1400" smtClean="0"/>
              <a:t> current products. </a:t>
            </a:r>
          </a:p>
          <a:p>
            <a:endParaRPr lang="fi-FI" sz="1400" smtClean="0"/>
          </a:p>
          <a:p>
            <a:r>
              <a:rPr lang="fi-FI" sz="1400" smtClean="0"/>
              <a:t>Moreover the proposal </a:t>
            </a:r>
            <a:r>
              <a:rPr lang="fi-FI" sz="1400" u="sng" smtClean="0"/>
              <a:t>does not adequately demonstrate a clear economic impact for the  involved SME partners</a:t>
            </a:r>
            <a:r>
              <a:rPr lang="fi-FI" sz="1400" smtClean="0"/>
              <a:t>, whereas the potential impact on EU policies and community societal objectives are demonstrated.</a:t>
            </a:r>
          </a:p>
          <a:p>
            <a:endParaRPr lang="fi-FI" sz="1400" smtClean="0"/>
          </a:p>
          <a:p>
            <a:r>
              <a:rPr lang="fi-FI" sz="1400" smtClean="0"/>
              <a:t>Management and distribution of rights for protection of foreground are developed, but they are not sufficiently detailed as they refer to the consortium agreement which has not yet been developed. </a:t>
            </a:r>
            <a:r>
              <a:rPr lang="fi-FI" sz="1400" u="sng" smtClean="0"/>
              <a:t>Key IPR issues should be already defined at the proposal level.</a:t>
            </a:r>
          </a:p>
          <a:p>
            <a:endParaRPr lang="fi-FI" sz="1400" smtClean="0"/>
          </a:p>
          <a:p>
            <a:r>
              <a:rPr lang="fi-FI" sz="1400" smtClean="0"/>
              <a:t>The proposal raises doubts about the </a:t>
            </a:r>
            <a:r>
              <a:rPr lang="fi-FI" sz="1400" u="sng" smtClean="0"/>
              <a:t>possible financial return for the SMEs</a:t>
            </a:r>
            <a:r>
              <a:rPr lang="fi-FI" sz="1400" smtClean="0"/>
              <a:t>.</a:t>
            </a:r>
          </a:p>
          <a:p>
            <a:endParaRPr lang="fi-FI" sz="1400" smtClean="0"/>
          </a:p>
          <a:p>
            <a:r>
              <a:rPr lang="fi-FI" sz="1400" smtClean="0"/>
              <a:t>While project results table states SMEs will acquire ownership of the results, in the text it is stated that IPR remains property of the partner which carries out the work (probably RTDs, as the amount of subcontracts to RTD performers is exactly equal to the total amount spent in RTD/innovation) and SMEs will even be charged with a "fair and reasonable royalty" to commercialize products developed in the project, while RTDs will be free to use resulting IP for carrying on their researches. </a:t>
            </a:r>
            <a:r>
              <a:rPr lang="fi-FI" sz="1400" u="sng" smtClean="0"/>
              <a:t>The IPR share in favour of the RTD performers</a:t>
            </a:r>
            <a:r>
              <a:rPr lang="fi-FI" sz="1400" smtClean="0"/>
              <a:t> is not correctly reflected in the transaction.</a:t>
            </a:r>
          </a:p>
        </p:txBody>
      </p:sp>
      <p:sp>
        <p:nvSpPr>
          <p:cNvPr id="87044" name="Text Box 4"/>
          <p:cNvSpPr txBox="1">
            <a:spLocks noChangeArrowheads="1"/>
          </p:cNvSpPr>
          <p:nvPr/>
        </p:nvSpPr>
        <p:spPr bwMode="auto">
          <a:xfrm>
            <a:off x="0" y="0"/>
            <a:ext cx="1187450" cy="1073150"/>
          </a:xfrm>
          <a:prstGeom prst="rect">
            <a:avLst/>
          </a:prstGeom>
          <a:solidFill>
            <a:schemeClr val="bg1"/>
          </a:solidFill>
          <a:ln w="9525" algn="ctr">
            <a:solidFill>
              <a:schemeClr val="tx1"/>
            </a:solidFill>
            <a:miter lim="800000"/>
            <a:headEnd/>
            <a:tailEnd/>
          </a:ln>
        </p:spPr>
        <p:txBody>
          <a:bodyPr lIns="0" tIns="0" rIns="0" bIns="0">
            <a:spAutoFit/>
          </a:bodyPr>
          <a:lstStyle/>
          <a:p>
            <a:pPr algn="ctr">
              <a:buFont typeface="Wingdings" pitchFamily="2" charset="2"/>
              <a:buNone/>
            </a:pPr>
            <a:r>
              <a:rPr lang="fi-FI" sz="1400" b="0">
                <a:solidFill>
                  <a:srgbClr val="FF0000"/>
                </a:solidFill>
              </a:rPr>
              <a:t>Esimerkkejä evaluointi-raporttien pisteistä ja kommenteista</a:t>
            </a:r>
          </a:p>
        </p:txBody>
      </p:sp>
      <p:sp>
        <p:nvSpPr>
          <p:cNvPr id="5" name="Dian numeron paikkamerkki 4"/>
          <p:cNvSpPr>
            <a:spLocks noGrp="1"/>
          </p:cNvSpPr>
          <p:nvPr>
            <p:ph type="sldNum" sz="quarter" idx="12"/>
          </p:nvPr>
        </p:nvSpPr>
        <p:spPr>
          <a:xfrm>
            <a:off x="134938" y="6538913"/>
            <a:ext cx="483898" cy="175923"/>
          </a:xfrm>
        </p:spPr>
        <p:txBody>
          <a:bodyPr/>
          <a:lstStyle/>
          <a:p>
            <a:pPr>
              <a:defRPr/>
            </a:pPr>
            <a:fld id="{0F86D519-EC6C-4CF8-AA14-9EF322B2DC05}" type="slidenum">
              <a:rPr lang="en-GB" sz="1100" smtClean="0"/>
              <a:pPr>
                <a:defRPr/>
              </a:pPr>
              <a:t>35</a:t>
            </a:fld>
            <a:endParaRPr lang="en-GB"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285750" y="142875"/>
            <a:ext cx="8501063" cy="819150"/>
          </a:xfrm>
        </p:spPr>
        <p:txBody>
          <a:bodyPr/>
          <a:lstStyle/>
          <a:p>
            <a:pPr>
              <a:lnSpc>
                <a:spcPts val="2999"/>
              </a:lnSpc>
              <a:defRPr/>
            </a:pPr>
            <a:r>
              <a:rPr lang="fi-FI" sz="2800" dirty="0" err="1" smtClean="0">
                <a:solidFill>
                  <a:srgbClr val="0099FF"/>
                </a:solidFill>
                <a:effectLst>
                  <a:outerShdw blurRad="38100" dist="38100" dir="2700000" algn="tl">
                    <a:srgbClr val="C0C0C0"/>
                  </a:outerShdw>
                </a:effectLst>
              </a:rPr>
              <a:t>Research</a:t>
            </a:r>
            <a:r>
              <a:rPr lang="fi-FI" sz="2800" dirty="0" smtClean="0">
                <a:solidFill>
                  <a:srgbClr val="0099FF"/>
                </a:solidFill>
                <a:effectLst>
                  <a:outerShdw blurRad="38100" dist="38100" dir="2700000" algn="tl">
                    <a:srgbClr val="C0C0C0"/>
                  </a:outerShdw>
                </a:effectLst>
              </a:rPr>
              <a:t> </a:t>
            </a:r>
            <a:r>
              <a:rPr lang="fi-FI" sz="2800" dirty="0">
                <a:solidFill>
                  <a:srgbClr val="0099FF"/>
                </a:solidFill>
                <a:effectLst>
                  <a:outerShdw blurRad="38100" dist="38100" dir="2700000" algn="tl">
                    <a:srgbClr val="C0C0C0"/>
                  </a:outerShdw>
                </a:effectLst>
              </a:rPr>
              <a:t>for </a:t>
            </a:r>
            <a:r>
              <a:rPr lang="fi-FI" sz="2800" dirty="0" err="1">
                <a:solidFill>
                  <a:srgbClr val="0099FF"/>
                </a:solidFill>
                <a:effectLst>
                  <a:outerShdw blurRad="38100" dist="38100" dir="2700000" algn="tl">
                    <a:srgbClr val="C0C0C0"/>
                  </a:outerShdw>
                </a:effectLst>
              </a:rPr>
              <a:t>SMEs</a:t>
            </a:r>
            <a:r>
              <a:rPr lang="fi-FI" sz="2800" dirty="0">
                <a:solidFill>
                  <a:srgbClr val="0099FF"/>
                </a:solidFill>
                <a:effectLst>
                  <a:outerShdw blurRad="38100" dist="38100" dir="2700000" algn="tl">
                    <a:srgbClr val="C0C0C0"/>
                  </a:outerShdw>
                </a:effectLst>
              </a:rPr>
              <a:t> </a:t>
            </a:r>
            <a:r>
              <a:rPr lang="fi-FI" sz="2800" dirty="0" err="1" smtClean="0">
                <a:solidFill>
                  <a:srgbClr val="0099FF"/>
                </a:solidFill>
                <a:effectLst>
                  <a:outerShdw blurRad="38100" dist="38100" dir="2700000" algn="tl">
                    <a:srgbClr val="C0C0C0"/>
                  </a:outerShdw>
                </a:effectLst>
              </a:rPr>
              <a:t>pk-haastattelut</a:t>
            </a:r>
            <a:r>
              <a:rPr lang="fi-FI" sz="2800" dirty="0">
                <a:solidFill>
                  <a:srgbClr val="0099FF"/>
                </a:solidFill>
                <a:effectLst>
                  <a:outerShdw blurRad="38100" dist="38100" dir="2700000" algn="tl">
                    <a:srgbClr val="C0C0C0"/>
                  </a:outerShdw>
                </a:effectLst>
              </a:rPr>
              <a:t>, syyskuu 2009</a:t>
            </a:r>
          </a:p>
        </p:txBody>
      </p:sp>
      <p:sp>
        <p:nvSpPr>
          <p:cNvPr id="673795" name="Rectangle 3"/>
          <p:cNvSpPr>
            <a:spLocks noGrp="1" noChangeArrowheads="1"/>
          </p:cNvSpPr>
          <p:nvPr>
            <p:ph type="body" idx="1"/>
          </p:nvPr>
        </p:nvSpPr>
        <p:spPr>
          <a:xfrm>
            <a:off x="285750" y="642938"/>
            <a:ext cx="8286750" cy="4613275"/>
          </a:xfrm>
        </p:spPr>
        <p:txBody>
          <a:bodyPr/>
          <a:lstStyle/>
          <a:p>
            <a:pPr>
              <a:lnSpc>
                <a:spcPct val="80000"/>
              </a:lnSpc>
            </a:pPr>
            <a:r>
              <a:rPr lang="fi-FI" sz="2000" smtClean="0"/>
              <a:t>”EU-hankkeet pitkällä tähtäimellä tärkeitä </a:t>
            </a:r>
            <a:r>
              <a:rPr lang="fi-FI" sz="2000" smtClean="0">
                <a:solidFill>
                  <a:srgbClr val="FF0000"/>
                </a:solidFill>
              </a:rPr>
              <a:t>myynti- ja markkinointi-kanavia</a:t>
            </a:r>
            <a:r>
              <a:rPr lang="fi-FI" sz="2000" smtClean="0"/>
              <a:t>”, sitä suomalaisyritykset eivät tajua. ”Yksi parhaista markkinakanavista” </a:t>
            </a:r>
          </a:p>
          <a:p>
            <a:pPr>
              <a:lnSpc>
                <a:spcPct val="80000"/>
              </a:lnSpc>
            </a:pPr>
            <a:r>
              <a:rPr lang="fi-FI" sz="2000" smtClean="0"/>
              <a:t>”Projekti vie meitä </a:t>
            </a:r>
            <a:r>
              <a:rPr lang="fi-FI" sz="2000" smtClean="0">
                <a:solidFill>
                  <a:srgbClr val="FF0000"/>
                </a:solidFill>
              </a:rPr>
              <a:t>arvoketjussa eteenpäin</a:t>
            </a:r>
            <a:r>
              <a:rPr lang="fi-FI" sz="2000" smtClean="0"/>
              <a:t>. Ulkoistusohjelma erittäin hyvä, voi ajatella kauemmas tulevaisuuteen, 5-10 vuoden päähän, </a:t>
            </a:r>
            <a:r>
              <a:rPr lang="fi-FI" sz="2000" smtClean="0">
                <a:solidFill>
                  <a:srgbClr val="FF0000"/>
                </a:solidFill>
              </a:rPr>
              <a:t>alihankitaan sellaista mitä ei itse osaa tai ehdi</a:t>
            </a:r>
            <a:r>
              <a:rPr lang="fi-FI" sz="2000" smtClean="0"/>
              <a:t>. </a:t>
            </a:r>
          </a:p>
          <a:p>
            <a:pPr>
              <a:lnSpc>
                <a:spcPct val="80000"/>
              </a:lnSpc>
            </a:pPr>
            <a:r>
              <a:rPr lang="fi-FI" sz="2000" smtClean="0"/>
              <a:t>Hankkeessa syntyy mielenkiintoista IPR:ää ja mielenkiintoisia uusia sovellusmahdollisuuksia. Projektissa rakennettu hyvä </a:t>
            </a:r>
            <a:r>
              <a:rPr lang="fi-FI" sz="2000" smtClean="0">
                <a:solidFill>
                  <a:srgbClr val="FF0000"/>
                </a:solidFill>
              </a:rPr>
              <a:t>kv-liiketoiminta-ketju, jossa täydentäviä osaamisia</a:t>
            </a:r>
            <a:r>
              <a:rPr lang="fi-FI" sz="2000" smtClean="0"/>
              <a:t>. </a:t>
            </a:r>
          </a:p>
          <a:p>
            <a:pPr>
              <a:lnSpc>
                <a:spcPct val="80000"/>
              </a:lnSpc>
            </a:pPr>
            <a:r>
              <a:rPr lang="fi-FI" sz="2000" smtClean="0"/>
              <a:t>Ollaan päästy hyvin helpolla. Maksu konsultille sisälsi kaiken, olemme tyytyväisiä. Heiltä alihankittiin hakemus ja koordinointi”.</a:t>
            </a:r>
          </a:p>
          <a:p>
            <a:pPr>
              <a:lnSpc>
                <a:spcPct val="80000"/>
              </a:lnSpc>
            </a:pPr>
            <a:r>
              <a:rPr lang="fi-FI" sz="2000" smtClean="0"/>
              <a:t>Esim toisessa hankkeessa applikaatiokehitystä VTT:n kanssa, jota emme osaisi tehdä. Hyviä juttuja, uusia markkinoita, ihan uutta! EU-hankkeet työläitä mutta siitä selviää. </a:t>
            </a:r>
            <a:r>
              <a:rPr lang="fi-FI" sz="2000" smtClean="0">
                <a:solidFill>
                  <a:srgbClr val="FF0000"/>
                </a:solidFill>
              </a:rPr>
              <a:t>Koordinaattorin osaaminen tärkeintä. ”</a:t>
            </a:r>
          </a:p>
          <a:p>
            <a:pPr>
              <a:lnSpc>
                <a:spcPct val="80000"/>
              </a:lnSpc>
            </a:pPr>
            <a:r>
              <a:rPr lang="fi-FI" sz="2000" smtClean="0"/>
              <a:t>”Hirveän hyvin hoidettu, kaikki tehnyt luvatut asiat, kokoukset ja paperit jämptit. Hakemusruljanssi oli helppo, koordinaattori oli pätevä ja hoiti kaiken”. </a:t>
            </a:r>
          </a:p>
          <a:p>
            <a:pPr>
              <a:lnSpc>
                <a:spcPct val="80000"/>
              </a:lnSpc>
            </a:pPr>
            <a:r>
              <a:rPr lang="fi-FI" sz="2000" smtClean="0">
                <a:solidFill>
                  <a:srgbClr val="FF0000"/>
                </a:solidFill>
              </a:rPr>
              <a:t>Verkostoituminen on tärkeintä</a:t>
            </a:r>
            <a:r>
              <a:rPr lang="fi-FI" sz="2000" smtClean="0"/>
              <a:t>, mutta toki myös raha tällaiselle köyhälle.</a:t>
            </a:r>
          </a:p>
          <a:p>
            <a:pPr>
              <a:lnSpc>
                <a:spcPct val="80000"/>
              </a:lnSpc>
            </a:pPr>
            <a:r>
              <a:rPr lang="fi-FI" sz="2000" smtClean="0"/>
              <a:t>Perussävyltään erittäin positiivisia. Ei sillä niin väliä onko ulkoistushanke vai suora oma hanke – eri tapoja toteuttaa tavoitteita.</a:t>
            </a:r>
          </a:p>
          <a:p>
            <a:pPr>
              <a:lnSpc>
                <a:spcPct val="80000"/>
              </a:lnSpc>
            </a:pPr>
            <a:r>
              <a:rPr lang="fi-FI" sz="2000" smtClean="0"/>
              <a:t>Ilman EU-hankkeita emme olisi alamme markkinajohtajia tai edes kansainvälinen yritys – verkosto ja uskottavuus saatu tätä kautta</a:t>
            </a:r>
          </a:p>
        </p:txBody>
      </p:sp>
      <p:sp>
        <p:nvSpPr>
          <p:cNvPr id="4" name="Dian numeron paikkamerkki 3"/>
          <p:cNvSpPr>
            <a:spLocks noGrp="1"/>
          </p:cNvSpPr>
          <p:nvPr>
            <p:ph type="sldNum" sz="quarter" idx="12"/>
          </p:nvPr>
        </p:nvSpPr>
        <p:spPr>
          <a:xfrm>
            <a:off x="-1" y="6538913"/>
            <a:ext cx="674255" cy="319087"/>
          </a:xfrm>
        </p:spPr>
        <p:txBody>
          <a:bodyPr/>
          <a:lstStyle/>
          <a:p>
            <a:pPr>
              <a:defRPr/>
            </a:pPr>
            <a:fld id="{AB62249E-28F6-4B18-BB9B-DB82D9B055FF}" type="slidenum">
              <a:rPr lang="en-GB" sz="1100" smtClean="0"/>
              <a:pPr>
                <a:defRPr/>
              </a:pPr>
              <a:t>36</a:t>
            </a:fld>
            <a:endParaRPr lang="en-GB"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animEffect transition="in" filter="blinds(horizontal)">
                                      <p:cBhvr>
                                        <p:cTn id="7" dur="500"/>
                                        <p:tgtEl>
                                          <p:spTgt spid="6737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73795">
                                            <p:txEl>
                                              <p:pRg st="1" end="1"/>
                                            </p:txEl>
                                          </p:spTgt>
                                        </p:tgtEl>
                                        <p:attrNameLst>
                                          <p:attrName>style.visibility</p:attrName>
                                        </p:attrNameLst>
                                      </p:cBhvr>
                                      <p:to>
                                        <p:strVal val="visible"/>
                                      </p:to>
                                    </p:set>
                                    <p:animEffect transition="in" filter="blinds(horizontal)">
                                      <p:cBhvr>
                                        <p:cTn id="10" dur="500"/>
                                        <p:tgtEl>
                                          <p:spTgt spid="6737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3795">
                                            <p:txEl>
                                              <p:pRg st="2" end="2"/>
                                            </p:txEl>
                                          </p:spTgt>
                                        </p:tgtEl>
                                        <p:attrNameLst>
                                          <p:attrName>style.visibility</p:attrName>
                                        </p:attrNameLst>
                                      </p:cBhvr>
                                      <p:to>
                                        <p:strVal val="visible"/>
                                      </p:to>
                                    </p:set>
                                    <p:animEffect transition="in" filter="blinds(horizontal)">
                                      <p:cBhvr>
                                        <p:cTn id="13" dur="500"/>
                                        <p:tgtEl>
                                          <p:spTgt spid="67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73795">
                                            <p:txEl>
                                              <p:pRg st="3" end="3"/>
                                            </p:txEl>
                                          </p:spTgt>
                                        </p:tgtEl>
                                        <p:attrNameLst>
                                          <p:attrName>style.visibility</p:attrName>
                                        </p:attrNameLst>
                                      </p:cBhvr>
                                      <p:to>
                                        <p:strVal val="visible"/>
                                      </p:to>
                                    </p:set>
                                    <p:animEffect transition="in" filter="blinds(horizontal)">
                                      <p:cBhvr>
                                        <p:cTn id="18" dur="500"/>
                                        <p:tgtEl>
                                          <p:spTgt spid="67379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73795">
                                            <p:txEl>
                                              <p:pRg st="4" end="4"/>
                                            </p:txEl>
                                          </p:spTgt>
                                        </p:tgtEl>
                                        <p:attrNameLst>
                                          <p:attrName>style.visibility</p:attrName>
                                        </p:attrNameLst>
                                      </p:cBhvr>
                                      <p:to>
                                        <p:strVal val="visible"/>
                                      </p:to>
                                    </p:set>
                                    <p:animEffect transition="in" filter="blinds(horizontal)">
                                      <p:cBhvr>
                                        <p:cTn id="21" dur="500"/>
                                        <p:tgtEl>
                                          <p:spTgt spid="67379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73795">
                                            <p:txEl>
                                              <p:pRg st="5" end="5"/>
                                            </p:txEl>
                                          </p:spTgt>
                                        </p:tgtEl>
                                        <p:attrNameLst>
                                          <p:attrName>style.visibility</p:attrName>
                                        </p:attrNameLst>
                                      </p:cBhvr>
                                      <p:to>
                                        <p:strVal val="visible"/>
                                      </p:to>
                                    </p:set>
                                    <p:animEffect transition="in" filter="blinds(horizontal)">
                                      <p:cBhvr>
                                        <p:cTn id="24" dur="500"/>
                                        <p:tgtEl>
                                          <p:spTgt spid="67379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73795">
                                            <p:txEl>
                                              <p:pRg st="6" end="6"/>
                                            </p:txEl>
                                          </p:spTgt>
                                        </p:tgtEl>
                                        <p:attrNameLst>
                                          <p:attrName>style.visibility</p:attrName>
                                        </p:attrNameLst>
                                      </p:cBhvr>
                                      <p:to>
                                        <p:strVal val="visible"/>
                                      </p:to>
                                    </p:set>
                                    <p:animEffect transition="in" filter="blinds(horizontal)">
                                      <p:cBhvr>
                                        <p:cTn id="29" dur="500"/>
                                        <p:tgtEl>
                                          <p:spTgt spid="673795">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73795">
                                            <p:txEl>
                                              <p:pRg st="7" end="7"/>
                                            </p:txEl>
                                          </p:spTgt>
                                        </p:tgtEl>
                                        <p:attrNameLst>
                                          <p:attrName>style.visibility</p:attrName>
                                        </p:attrNameLst>
                                      </p:cBhvr>
                                      <p:to>
                                        <p:strVal val="visible"/>
                                      </p:to>
                                    </p:set>
                                    <p:animEffect transition="in" filter="blinds(horizontal)">
                                      <p:cBhvr>
                                        <p:cTn id="32" dur="500"/>
                                        <p:tgtEl>
                                          <p:spTgt spid="673795">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73795">
                                            <p:txEl>
                                              <p:pRg st="8" end="8"/>
                                            </p:txEl>
                                          </p:spTgt>
                                        </p:tgtEl>
                                        <p:attrNameLst>
                                          <p:attrName>style.visibility</p:attrName>
                                        </p:attrNameLst>
                                      </p:cBhvr>
                                      <p:to>
                                        <p:strVal val="visible"/>
                                      </p:to>
                                    </p:set>
                                    <p:animEffect transition="in" filter="blinds(horizontal)">
                                      <p:cBhvr>
                                        <p:cTn id="35" dur="500"/>
                                        <p:tgtEl>
                                          <p:spTgt spid="67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b="1" dirty="0" smtClean="0"/>
              <a:t>Kiitoksia mielenkiinnostanne!</a:t>
            </a:r>
            <a:r>
              <a:rPr lang="fi-FI" dirty="0" smtClean="0"/>
              <a:t/>
            </a:r>
            <a:br>
              <a:rPr lang="fi-FI" dirty="0" smtClean="0"/>
            </a:br>
            <a:endParaRPr lang="fi-FI" dirty="0"/>
          </a:p>
        </p:txBody>
      </p:sp>
      <p:sp>
        <p:nvSpPr>
          <p:cNvPr id="3" name="Sisällön paikkamerkki 2"/>
          <p:cNvSpPr>
            <a:spLocks noGrp="1"/>
          </p:cNvSpPr>
          <p:nvPr>
            <p:ph idx="1"/>
          </p:nvPr>
        </p:nvSpPr>
        <p:spPr/>
        <p:txBody>
          <a:bodyPr/>
          <a:lstStyle/>
          <a:p>
            <a:r>
              <a:rPr lang="fi-FI" dirty="0" smtClean="0"/>
              <a:t>Martti Huolila</a:t>
            </a:r>
          </a:p>
          <a:p>
            <a:r>
              <a:rPr lang="fi-FI" dirty="0" smtClean="0"/>
              <a:t>050 395 2690</a:t>
            </a:r>
          </a:p>
          <a:p>
            <a:r>
              <a:rPr lang="fi-FI" dirty="0" err="1" smtClean="0"/>
              <a:t>martti.huolila@tekes.fi</a:t>
            </a:r>
            <a:endParaRPr lang="fi-FI" dirty="0" smtClean="0"/>
          </a:p>
          <a:p>
            <a:r>
              <a:rPr lang="fi-FI" dirty="0" smtClean="0"/>
              <a:t>Senior </a:t>
            </a:r>
            <a:r>
              <a:rPr lang="fi-FI" dirty="0" err="1" smtClean="0"/>
              <a:t>Technology</a:t>
            </a:r>
            <a:r>
              <a:rPr lang="fi-FI" dirty="0" smtClean="0"/>
              <a:t> </a:t>
            </a:r>
            <a:r>
              <a:rPr lang="fi-FI" dirty="0" err="1" smtClean="0"/>
              <a:t>Adviser</a:t>
            </a:r>
            <a:endParaRPr lang="fi-FI" dirty="0" smtClean="0"/>
          </a:p>
          <a:p>
            <a:r>
              <a:rPr lang="fi-FI" dirty="0" err="1" smtClean="0"/>
              <a:t>Telecoms</a:t>
            </a:r>
            <a:r>
              <a:rPr lang="fi-FI" dirty="0" smtClean="0"/>
              <a:t> and </a:t>
            </a:r>
            <a:r>
              <a:rPr lang="fi-FI" dirty="0" err="1" smtClean="0"/>
              <a:t>Electronics</a:t>
            </a:r>
            <a:endParaRPr lang="fi-FI" dirty="0" smtClean="0"/>
          </a:p>
          <a:p>
            <a:r>
              <a:rPr lang="fi-FI" dirty="0" err="1" smtClean="0"/>
              <a:t>Products</a:t>
            </a:r>
            <a:r>
              <a:rPr lang="fi-FI" dirty="0" smtClean="0"/>
              <a:t> and </a:t>
            </a:r>
            <a:r>
              <a:rPr lang="fi-FI" dirty="0" err="1" smtClean="0"/>
              <a:t>Manufacturing</a:t>
            </a:r>
            <a:endParaRPr lang="fi-FI" dirty="0" smtClean="0"/>
          </a:p>
          <a:p>
            <a:r>
              <a:rPr lang="fi-FI" dirty="0" smtClean="0"/>
              <a:t>7.PO SME National </a:t>
            </a:r>
            <a:r>
              <a:rPr lang="fi-FI" dirty="0" err="1" smtClean="0"/>
              <a:t>Contact</a:t>
            </a:r>
            <a:r>
              <a:rPr lang="fi-FI" dirty="0" smtClean="0"/>
              <a:t> </a:t>
            </a:r>
            <a:r>
              <a:rPr lang="fi-FI" dirty="0" err="1" smtClean="0"/>
              <a:t>Point</a:t>
            </a:r>
            <a:r>
              <a:rPr lang="fi-FI" dirty="0" smtClean="0"/>
              <a:t>, NCP</a:t>
            </a:r>
          </a:p>
          <a:p>
            <a:r>
              <a:rPr lang="fi-FI" dirty="0" smtClean="0"/>
              <a:t>Centre for </a:t>
            </a:r>
            <a:r>
              <a:rPr lang="fi-FI" dirty="0" err="1" smtClean="0"/>
              <a:t>Economic</a:t>
            </a:r>
            <a:r>
              <a:rPr lang="fi-FI" dirty="0" smtClean="0"/>
              <a:t> </a:t>
            </a:r>
            <a:r>
              <a:rPr lang="fi-FI" dirty="0" err="1" smtClean="0"/>
              <a:t>Development</a:t>
            </a:r>
            <a:r>
              <a:rPr lang="fi-FI" dirty="0" smtClean="0"/>
              <a:t>,</a:t>
            </a:r>
          </a:p>
          <a:p>
            <a:r>
              <a:rPr lang="fi-FI" dirty="0" smtClean="0"/>
              <a:t> Transport and the </a:t>
            </a:r>
            <a:r>
              <a:rPr lang="fi-FI" dirty="0" err="1" smtClean="0"/>
              <a:t>Environment</a:t>
            </a:r>
            <a:endParaRPr lang="fi-FI" dirty="0" smtClean="0"/>
          </a:p>
          <a:p>
            <a:r>
              <a:rPr lang="fi-FI" dirty="0" smtClean="0"/>
              <a:t>for </a:t>
            </a:r>
            <a:r>
              <a:rPr lang="fi-FI" dirty="0" err="1" smtClean="0"/>
              <a:t>Southwest</a:t>
            </a:r>
            <a:r>
              <a:rPr lang="fi-FI" dirty="0" smtClean="0"/>
              <a:t> Finland</a:t>
            </a:r>
          </a:p>
          <a:p>
            <a:endParaRPr lang="fi-FI" dirty="0"/>
          </a:p>
        </p:txBody>
      </p:sp>
      <p:sp>
        <p:nvSpPr>
          <p:cNvPr id="4" name="Tekstin paikkamerkki 3"/>
          <p:cNvSpPr>
            <a:spLocks noGrp="1"/>
          </p:cNvSpPr>
          <p:nvPr>
            <p:ph type="body" sz="quarter" idx="14"/>
          </p:nvPr>
        </p:nvSpPr>
        <p:spPr/>
        <p:txBody>
          <a:bodyPr/>
          <a:lstStyle/>
          <a:p>
            <a:endParaRPr lang="fi-FI"/>
          </a:p>
        </p:txBody>
      </p:sp>
      <p:sp>
        <p:nvSpPr>
          <p:cNvPr id="5" name="Päivämäärän paikkamerkki 4"/>
          <p:cNvSpPr>
            <a:spLocks noGrp="1"/>
          </p:cNvSpPr>
          <p:nvPr>
            <p:ph type="dt" sz="half" idx="10"/>
          </p:nvPr>
        </p:nvSpPr>
        <p:spPr/>
        <p:txBody>
          <a:bodyPr/>
          <a:lstStyle/>
          <a:p>
            <a:r>
              <a:rPr lang="fi-FI" dirty="0" smtClean="0"/>
              <a:t>05-2011</a:t>
            </a:r>
            <a:endParaRPr lang="fi-FI" dirty="0"/>
          </a:p>
        </p:txBody>
      </p:sp>
      <p:sp>
        <p:nvSpPr>
          <p:cNvPr id="6" name="Alatunnisteen paikkamerkki 5"/>
          <p:cNvSpPr>
            <a:spLocks noGrp="1"/>
          </p:cNvSpPr>
          <p:nvPr>
            <p:ph type="ftr" sz="quarter" idx="11"/>
          </p:nvPr>
        </p:nvSpPr>
        <p:spPr/>
        <p:txBody>
          <a:bodyPr/>
          <a:lstStyle/>
          <a:p>
            <a:r>
              <a:rPr lang="fi-FI" dirty="0" smtClean="0"/>
              <a:t>DM</a:t>
            </a:r>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15925" y="163513"/>
            <a:ext cx="8312150" cy="587375"/>
          </a:xfrm>
          <a:prstGeom prst="rect">
            <a:avLst/>
          </a:prstGeom>
          <a:noFill/>
          <a:ln w="9525">
            <a:noFill/>
            <a:miter lim="800000"/>
            <a:headEnd/>
            <a:tailEnd/>
          </a:ln>
        </p:spPr>
        <p:txBody>
          <a:bodyPr lIns="80147" tIns="40074" rIns="80147" bIns="40074"/>
          <a:lstStyle/>
          <a:p>
            <a:pPr defTabSz="449263"/>
            <a:r>
              <a:rPr lang="en-GB" sz="2500">
                <a:solidFill>
                  <a:srgbClr val="005FA9"/>
                </a:solidFill>
              </a:rPr>
              <a:t>Themes - % € going to SMEs per country – EU-15</a:t>
            </a:r>
          </a:p>
        </p:txBody>
      </p:sp>
      <p:pic>
        <p:nvPicPr>
          <p:cNvPr id="54275" name="Picture 9"/>
          <p:cNvPicPr>
            <a:picLocks noChangeAspect="1" noChangeArrowheads="1"/>
          </p:cNvPicPr>
          <p:nvPr/>
        </p:nvPicPr>
        <p:blipFill>
          <a:blip r:embed="rId2" cstate="print"/>
          <a:srcRect/>
          <a:stretch>
            <a:fillRect/>
          </a:stretch>
        </p:blipFill>
        <p:spPr bwMode="auto">
          <a:xfrm>
            <a:off x="385763" y="700088"/>
            <a:ext cx="8166100" cy="5321300"/>
          </a:xfrm>
          <a:prstGeom prst="rect">
            <a:avLst/>
          </a:prstGeom>
          <a:noFill/>
          <a:ln w="9525">
            <a:noFill/>
            <a:miter lim="800000"/>
            <a:headEnd/>
            <a:tailEnd/>
          </a:ln>
        </p:spPr>
      </p:pic>
      <p:sp>
        <p:nvSpPr>
          <p:cNvPr id="54276" name="Alanuoli 3"/>
          <p:cNvSpPr>
            <a:spLocks noChangeArrowheads="1"/>
          </p:cNvSpPr>
          <p:nvPr/>
        </p:nvSpPr>
        <p:spPr bwMode="auto">
          <a:xfrm>
            <a:off x="3995738" y="1916113"/>
            <a:ext cx="431800" cy="1441450"/>
          </a:xfrm>
          <a:prstGeom prst="downArrow">
            <a:avLst>
              <a:gd name="adj1" fmla="val 50000"/>
              <a:gd name="adj2" fmla="val 50074"/>
            </a:avLst>
          </a:prstGeom>
          <a:solidFill>
            <a:srgbClr val="FFC000"/>
          </a:solidFill>
          <a:ln w="9525" algn="ctr">
            <a:solidFill>
              <a:schemeClr val="tx1"/>
            </a:solidFill>
            <a:round/>
            <a:headEnd/>
            <a:tailEnd/>
          </a:ln>
        </p:spPr>
        <p:txBody>
          <a:bodyPr/>
          <a:lstStyle/>
          <a:p>
            <a:pPr defTabSz="512763" eaLnBrk="0" hangingPunct="0">
              <a:buClr>
                <a:srgbClr val="000000"/>
              </a:buClr>
              <a:buSzPct val="100000"/>
              <a:buFont typeface="Times New Roman" pitchFamily="18" charset="0"/>
              <a:buNone/>
            </a:pPr>
            <a:endParaRPr lang="fi-FI" sz="2700" b="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kstin paikkamerkki 3"/>
          <p:cNvSpPr>
            <a:spLocks noGrp="1"/>
          </p:cNvSpPr>
          <p:nvPr>
            <p:ph type="body" sz="quarter" idx="15"/>
          </p:nvPr>
        </p:nvSpPr>
        <p:spPr>
          <a:xfrm rot="16200000">
            <a:off x="7743826" y="5314950"/>
            <a:ext cx="1763712" cy="179387"/>
          </a:xfrm>
        </p:spPr>
        <p:txBody>
          <a:bodyPr/>
          <a:lstStyle/>
          <a:p>
            <a:endParaRPr lang="fi-FI" smtClean="0"/>
          </a:p>
        </p:txBody>
      </p:sp>
      <p:sp>
        <p:nvSpPr>
          <p:cNvPr id="8" name="Tekstikehys 7"/>
          <p:cNvSpPr txBox="1"/>
          <p:nvPr/>
        </p:nvSpPr>
        <p:spPr>
          <a:xfrm>
            <a:off x="857224" y="1484785"/>
            <a:ext cx="5500726" cy="13234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91424" tIns="45712" rIns="91424" bIns="45712">
            <a:spAutoFit/>
          </a:bodyPr>
          <a:lstStyle/>
          <a:p>
            <a:pPr>
              <a:defRPr/>
            </a:pPr>
            <a:r>
              <a:rPr lang="fi-FI" sz="4000" dirty="0" err="1">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Research</a:t>
            </a:r>
            <a:r>
              <a:rPr lang="fi-FI" sz="4000" dirty="0">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 for the </a:t>
            </a:r>
            <a:r>
              <a:rPr lang="fi-FI" sz="4000" dirty="0" err="1">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benefit</a:t>
            </a:r>
            <a:r>
              <a:rPr lang="fi-FI" sz="4000" dirty="0">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 of </a:t>
            </a:r>
            <a:r>
              <a:rPr lang="fi-FI" sz="4000" dirty="0" err="1">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rPr>
              <a:t>SMEs</a:t>
            </a:r>
            <a:endParaRPr lang="fi-FI" sz="4000" dirty="0">
              <a:ln w="12700">
                <a:solidFill>
                  <a:srgbClr val="004B8D">
                    <a:satMod val="155000"/>
                  </a:srgbClr>
                </a:solidFill>
                <a:prstDash val="solid"/>
              </a:ln>
              <a:solidFill>
                <a:srgbClr val="99CC33"/>
              </a:solidFill>
              <a:effectLst>
                <a:outerShdw blurRad="41275" dist="20320" dir="1800000" algn="tl" rotWithShape="0">
                  <a:srgbClr val="000000">
                    <a:alpha val="40000"/>
                  </a:srgbClr>
                </a:outerShdw>
              </a:effectLst>
            </a:endParaRPr>
          </a:p>
        </p:txBody>
      </p:sp>
      <p:sp>
        <p:nvSpPr>
          <p:cNvPr id="57348" name="Suorakulmio 6"/>
          <p:cNvSpPr>
            <a:spLocks noChangeArrowheads="1"/>
          </p:cNvSpPr>
          <p:nvPr/>
        </p:nvSpPr>
        <p:spPr bwMode="auto">
          <a:xfrm>
            <a:off x="785813" y="3357563"/>
            <a:ext cx="7215187" cy="2092864"/>
          </a:xfrm>
          <a:prstGeom prst="rect">
            <a:avLst/>
          </a:prstGeom>
          <a:noFill/>
          <a:ln w="9525">
            <a:noFill/>
            <a:miter lim="800000"/>
            <a:headEnd/>
            <a:tailEnd/>
          </a:ln>
        </p:spPr>
        <p:txBody>
          <a:bodyPr lIns="91424" tIns="45712" rIns="91424" bIns="45712">
            <a:spAutoFit/>
          </a:bodyPr>
          <a:lstStyle/>
          <a:p>
            <a:pPr marL="354013" indent="-354013">
              <a:buFont typeface="Wingdings" pitchFamily="2" charset="2"/>
              <a:buChar char="Ø"/>
            </a:pPr>
            <a:r>
              <a:rPr lang="fi-FI" sz="2000" dirty="0">
                <a:solidFill>
                  <a:srgbClr val="004B8D"/>
                </a:solidFill>
              </a:rPr>
              <a:t>Komiteajäsenet: </a:t>
            </a:r>
          </a:p>
          <a:p>
            <a:pPr marL="811213" lvl="1" indent="-354013">
              <a:buFont typeface="Wingdings" pitchFamily="2" charset="2"/>
              <a:buChar char="v"/>
            </a:pPr>
            <a:r>
              <a:rPr lang="fi-FI" b="0" dirty="0">
                <a:solidFill>
                  <a:srgbClr val="004B8D"/>
                </a:solidFill>
              </a:rPr>
              <a:t>Karin Wikman (Tekes)</a:t>
            </a:r>
          </a:p>
          <a:p>
            <a:pPr marL="811213" lvl="1" indent="-354013">
              <a:buFont typeface="Wingdings" pitchFamily="2" charset="2"/>
              <a:buChar char="v"/>
            </a:pPr>
            <a:r>
              <a:rPr lang="fi-FI" b="0" dirty="0">
                <a:solidFill>
                  <a:srgbClr val="004B8D"/>
                </a:solidFill>
              </a:rPr>
              <a:t>Asiantuntijajäsen </a:t>
            </a:r>
            <a:r>
              <a:rPr lang="fi-FI" b="0" dirty="0" smtClean="0">
                <a:solidFill>
                  <a:srgbClr val="004B8D"/>
                </a:solidFill>
              </a:rPr>
              <a:t>Kenneth Nyholm</a:t>
            </a:r>
            <a:r>
              <a:rPr lang="fi-FI" dirty="0" smtClean="0">
                <a:solidFill>
                  <a:srgbClr val="004B8D"/>
                </a:solidFill>
              </a:rPr>
              <a:t> (Pirkanmaan </a:t>
            </a:r>
            <a:r>
              <a:rPr lang="fi-FI" dirty="0" err="1" smtClean="0">
                <a:solidFill>
                  <a:srgbClr val="004B8D"/>
                </a:solidFill>
              </a:rPr>
              <a:t>ELY-keskus</a:t>
            </a:r>
            <a:r>
              <a:rPr lang="fi-FI" dirty="0" smtClean="0">
                <a:solidFill>
                  <a:srgbClr val="004B8D"/>
                </a:solidFill>
              </a:rPr>
              <a:t>)</a:t>
            </a:r>
          </a:p>
          <a:p>
            <a:pPr marL="811213" lvl="1" indent="-354013">
              <a:buFont typeface="Wingdings" pitchFamily="2" charset="2"/>
              <a:buChar char="v"/>
            </a:pPr>
            <a:endParaRPr lang="fi-FI" b="0" dirty="0">
              <a:solidFill>
                <a:srgbClr val="004B8D"/>
              </a:solidFill>
            </a:endParaRPr>
          </a:p>
          <a:p>
            <a:pPr marL="354013" indent="-354013">
              <a:buFont typeface="Wingdings" pitchFamily="2" charset="2"/>
              <a:buChar char="Ø"/>
            </a:pPr>
            <a:r>
              <a:rPr lang="fi-FI" sz="2000" dirty="0">
                <a:solidFill>
                  <a:srgbClr val="004B8D"/>
                </a:solidFill>
              </a:rPr>
              <a:t>Kansallinen yhteyshenkilö, NCP: </a:t>
            </a:r>
          </a:p>
          <a:p>
            <a:pPr marL="811213" lvl="1" indent="-354013">
              <a:buFont typeface="Wingdings" pitchFamily="2" charset="2"/>
              <a:buChar char="v"/>
            </a:pPr>
            <a:r>
              <a:rPr lang="fi-FI" b="0" dirty="0">
                <a:solidFill>
                  <a:srgbClr val="004B8D"/>
                </a:solidFill>
              </a:rPr>
              <a:t>Martti Huolila (Tekes, Varsinais-Suomen </a:t>
            </a:r>
            <a:r>
              <a:rPr lang="fi-FI" b="0" dirty="0" err="1">
                <a:solidFill>
                  <a:srgbClr val="004B8D"/>
                </a:solidFill>
              </a:rPr>
              <a:t>ELY-keskus</a:t>
            </a:r>
            <a:r>
              <a:rPr lang="fi-FI" b="0" dirty="0">
                <a:solidFill>
                  <a:srgbClr val="004B8D"/>
                </a:solidFill>
              </a:rPr>
              <a:t>)</a:t>
            </a:r>
          </a:p>
          <a:p>
            <a:pPr marL="811213" lvl="1" indent="-354013">
              <a:buFont typeface="Wingdings" pitchFamily="2" charset="2"/>
              <a:buChar char="v"/>
            </a:pPr>
            <a:r>
              <a:rPr lang="fi-FI" b="0" dirty="0">
                <a:solidFill>
                  <a:srgbClr val="004B8D"/>
                </a:solidFill>
              </a:rPr>
              <a:t>Heini Günther (Keski-Suomen </a:t>
            </a:r>
            <a:r>
              <a:rPr lang="fi-FI" b="0" dirty="0" err="1">
                <a:solidFill>
                  <a:srgbClr val="004B8D"/>
                </a:solidFill>
              </a:rPr>
              <a:t>ELY-keskus</a:t>
            </a:r>
            <a:r>
              <a:rPr lang="fi-FI" b="0" dirty="0">
                <a:solidFill>
                  <a:srgbClr val="004B8D"/>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2"/>
          <p:cNvSpPr>
            <a:spLocks noChangeArrowheads="1"/>
          </p:cNvSpPr>
          <p:nvPr/>
        </p:nvSpPr>
        <p:spPr bwMode="auto">
          <a:xfrm>
            <a:off x="384897" y="6123708"/>
            <a:ext cx="7343775" cy="734291"/>
          </a:xfrm>
          <a:prstGeom prst="rect">
            <a:avLst/>
          </a:prstGeom>
          <a:solidFill>
            <a:srgbClr val="99CCFF">
              <a:alpha val="56862"/>
            </a:srgbClr>
          </a:solidFill>
          <a:ln w="9525" algn="ctr">
            <a:solidFill>
              <a:schemeClr val="tx1"/>
            </a:solidFill>
            <a:miter lim="800000"/>
            <a:headEnd/>
            <a:tailEnd/>
          </a:ln>
        </p:spPr>
        <p:txBody>
          <a:bodyPr wrap="none" lIns="91424" tIns="45712" rIns="91424" bIns="45712" anchor="ctr"/>
          <a:lstStyle/>
          <a:p>
            <a:endParaRPr lang="fi-FI">
              <a:solidFill>
                <a:srgbClr val="004B8D"/>
              </a:solidFill>
            </a:endParaRPr>
          </a:p>
        </p:txBody>
      </p:sp>
      <p:sp>
        <p:nvSpPr>
          <p:cNvPr id="250882" name="Rectangle 2"/>
          <p:cNvSpPr>
            <a:spLocks noGrp="1" noChangeArrowheads="1"/>
          </p:cNvSpPr>
          <p:nvPr>
            <p:ph type="title"/>
          </p:nvPr>
        </p:nvSpPr>
        <p:spPr>
          <a:xfrm>
            <a:off x="323850" y="0"/>
            <a:ext cx="7845425" cy="1641475"/>
          </a:xfrm>
        </p:spPr>
        <p:txBody>
          <a:bodyPr/>
          <a:lstStyle/>
          <a:p>
            <a:pPr>
              <a:lnSpc>
                <a:spcPts val="2999"/>
              </a:lnSpc>
              <a:defRPr/>
            </a:pPr>
            <a:r>
              <a:rPr lang="fi-FI" sz="2000" dirty="0" err="1">
                <a:solidFill>
                  <a:srgbClr val="000099"/>
                </a:solidFill>
                <a:effectLst>
                  <a:outerShdw blurRad="38100" dist="38100" dir="2700000" algn="tl">
                    <a:srgbClr val="C0C0C0"/>
                  </a:outerShdw>
                </a:effectLst>
              </a:rPr>
              <a:t>SME-specific</a:t>
            </a:r>
            <a:r>
              <a:rPr lang="fi-FI" sz="2000" dirty="0">
                <a:solidFill>
                  <a:srgbClr val="000099"/>
                </a:solidFill>
                <a:effectLst>
                  <a:outerShdw blurRad="38100" dist="38100" dir="2700000" algn="tl">
                    <a:srgbClr val="C0C0C0"/>
                  </a:outerShdw>
                </a:effectLst>
              </a:rPr>
              <a:t> </a:t>
            </a:r>
            <a:r>
              <a:rPr lang="fi-FI" sz="2000" dirty="0" err="1">
                <a:solidFill>
                  <a:srgbClr val="000099"/>
                </a:solidFill>
                <a:effectLst>
                  <a:outerShdw blurRad="38100" dist="38100" dir="2700000" algn="tl">
                    <a:srgbClr val="C0C0C0"/>
                  </a:outerShdw>
                </a:effectLst>
              </a:rPr>
              <a:t>measures</a:t>
            </a:r>
            <a:r>
              <a:rPr lang="fi-FI" sz="2000" dirty="0">
                <a:solidFill>
                  <a:srgbClr val="000099"/>
                </a:solidFill>
                <a:effectLst>
                  <a:outerShdw blurRad="38100" dist="38100" dir="2700000" algn="tl">
                    <a:srgbClr val="C0C0C0"/>
                  </a:outerShdw>
                </a:effectLst>
              </a:rPr>
              <a:t>:</a:t>
            </a:r>
            <a:r>
              <a:rPr lang="fi-FI" dirty="0">
                <a:solidFill>
                  <a:srgbClr val="000099"/>
                </a:solidFill>
                <a:effectLst>
                  <a:outerShdw blurRad="38100" dist="38100" dir="2700000" algn="tl">
                    <a:srgbClr val="C0C0C0"/>
                  </a:outerShdw>
                </a:effectLst>
              </a:rPr>
              <a:t/>
            </a:r>
            <a:br>
              <a:rPr lang="fi-FI" dirty="0">
                <a:solidFill>
                  <a:srgbClr val="000099"/>
                </a:solidFill>
                <a:effectLst>
                  <a:outerShdw blurRad="38100" dist="38100" dir="2700000" algn="tl">
                    <a:srgbClr val="C0C0C0"/>
                  </a:outerShdw>
                </a:effectLst>
              </a:rPr>
            </a:br>
            <a:r>
              <a:rPr lang="fi-FI" dirty="0">
                <a:solidFill>
                  <a:srgbClr val="000099"/>
                </a:solidFill>
                <a:effectLst>
                  <a:outerShdw blurRad="38100" dist="38100" dir="2700000" algn="tl">
                    <a:srgbClr val="C0C0C0"/>
                  </a:outerShdw>
                </a:effectLst>
              </a:rPr>
              <a:t>”</a:t>
            </a:r>
            <a:r>
              <a:rPr lang="fi-FI" dirty="0" err="1">
                <a:solidFill>
                  <a:srgbClr val="000099"/>
                </a:solidFill>
                <a:effectLst>
                  <a:outerShdw blurRad="38100" dist="38100" dir="2700000" algn="tl">
                    <a:srgbClr val="C0C0C0"/>
                  </a:outerShdw>
                </a:effectLst>
              </a:rPr>
              <a:t>T&amp;k-ostopalvelut</a:t>
            </a:r>
            <a:r>
              <a:rPr lang="fi-FI" dirty="0">
                <a:solidFill>
                  <a:srgbClr val="000099"/>
                </a:solidFill>
                <a:effectLst>
                  <a:outerShdw blurRad="38100" dist="38100" dir="2700000" algn="tl">
                    <a:srgbClr val="C0C0C0"/>
                  </a:outerShdw>
                </a:effectLst>
              </a:rPr>
              <a:t>/ tutkimuksen </a:t>
            </a:r>
            <a:r>
              <a:rPr lang="fi-FI" dirty="0" err="1">
                <a:solidFill>
                  <a:srgbClr val="000099"/>
                </a:solidFill>
                <a:effectLst>
                  <a:outerShdw blurRad="38100" dist="38100" dir="2700000" algn="tl">
                    <a:srgbClr val="C0C0C0"/>
                  </a:outerShdw>
                </a:effectLst>
              </a:rPr>
              <a:t>ulkoistus</a:t>
            </a:r>
            <a:r>
              <a:rPr lang="fi-FI" dirty="0">
                <a:solidFill>
                  <a:srgbClr val="000099"/>
                </a:solidFill>
                <a:effectLst>
                  <a:outerShdw blurRad="38100" dist="38100" dir="2700000" algn="tl">
                    <a:srgbClr val="C0C0C0"/>
                  </a:outerShdw>
                </a:effectLst>
              </a:rPr>
              <a:t>”</a:t>
            </a:r>
            <a:br>
              <a:rPr lang="fi-FI" dirty="0">
                <a:solidFill>
                  <a:srgbClr val="000099"/>
                </a:solidFill>
                <a:effectLst>
                  <a:outerShdw blurRad="38100" dist="38100" dir="2700000" algn="tl">
                    <a:srgbClr val="C0C0C0"/>
                  </a:outerShdw>
                </a:effectLst>
              </a:rPr>
            </a:br>
            <a:r>
              <a:rPr lang="fi-FI" sz="2400" dirty="0">
                <a:solidFill>
                  <a:srgbClr val="000099"/>
                </a:solidFill>
              </a:rPr>
              <a:t/>
            </a:r>
            <a:br>
              <a:rPr lang="fi-FI" sz="2400" dirty="0">
                <a:solidFill>
                  <a:srgbClr val="000099"/>
                </a:solidFill>
              </a:rPr>
            </a:br>
            <a:endParaRPr lang="fi-FI" sz="2400" dirty="0">
              <a:solidFill>
                <a:srgbClr val="000099"/>
              </a:solidFill>
            </a:endParaRPr>
          </a:p>
        </p:txBody>
      </p:sp>
      <p:sp>
        <p:nvSpPr>
          <p:cNvPr id="250883" name="Rectangle 3"/>
          <p:cNvSpPr>
            <a:spLocks noGrp="1" noChangeArrowheads="1"/>
          </p:cNvSpPr>
          <p:nvPr>
            <p:ph type="body" idx="1"/>
          </p:nvPr>
        </p:nvSpPr>
        <p:spPr>
          <a:xfrm>
            <a:off x="366424" y="910648"/>
            <a:ext cx="7812087" cy="4613275"/>
          </a:xfrm>
        </p:spPr>
        <p:txBody>
          <a:bodyPr/>
          <a:lstStyle/>
          <a:p>
            <a:pPr marL="380933" indent="-380933">
              <a:spcBef>
                <a:spcPct val="0"/>
              </a:spcBef>
              <a:buFont typeface="Wingdings" pitchFamily="2" charset="2"/>
              <a:buNone/>
              <a:defRPr/>
            </a:pPr>
            <a:r>
              <a:rPr lang="fi-FI" sz="1800" dirty="0" err="1">
                <a:solidFill>
                  <a:schemeClr val="hlink"/>
                </a:solidFill>
                <a:effectLst>
                  <a:outerShdw blurRad="38100" dist="38100" dir="2700000" algn="tl">
                    <a:srgbClr val="C0C0C0"/>
                  </a:outerShdw>
                </a:effectLst>
              </a:rPr>
              <a:t>Research</a:t>
            </a:r>
            <a:r>
              <a:rPr lang="fi-FI" sz="1800" dirty="0">
                <a:solidFill>
                  <a:schemeClr val="hlink"/>
                </a:solidFill>
                <a:effectLst>
                  <a:outerShdw blurRad="38100" dist="38100" dir="2700000" algn="tl">
                    <a:srgbClr val="C0C0C0"/>
                  </a:outerShdw>
                </a:effectLst>
              </a:rPr>
              <a:t> for </a:t>
            </a:r>
            <a:r>
              <a:rPr lang="fi-FI" sz="1800" dirty="0" err="1">
                <a:solidFill>
                  <a:schemeClr val="hlink"/>
                </a:solidFill>
                <a:effectLst>
                  <a:outerShdw blurRad="38100" dist="38100" dir="2700000" algn="tl">
                    <a:srgbClr val="C0C0C0"/>
                  </a:outerShdw>
                </a:effectLst>
              </a:rPr>
              <a:t>SMEs</a:t>
            </a:r>
            <a:r>
              <a:rPr lang="fi-FI" sz="1800" dirty="0">
                <a:solidFill>
                  <a:schemeClr val="tx1"/>
                </a:solidFill>
              </a:rPr>
              <a:t> </a:t>
            </a:r>
          </a:p>
          <a:p>
            <a:pPr marL="788849" lvl="1" indent="-342839">
              <a:spcBef>
                <a:spcPct val="0"/>
              </a:spcBef>
              <a:defRPr/>
            </a:pPr>
            <a:r>
              <a:rPr lang="fi-FI" sz="1600" dirty="0">
                <a:solidFill>
                  <a:schemeClr val="tx1"/>
                </a:solidFill>
              </a:rPr>
              <a:t>Ryhmä pk-yrityksiä ostaa tarvitsemansa </a:t>
            </a:r>
            <a:r>
              <a:rPr lang="fi-FI" sz="1600" dirty="0" err="1">
                <a:solidFill>
                  <a:schemeClr val="tx1"/>
                </a:solidFill>
              </a:rPr>
              <a:t>t&amp;k-palvelut</a:t>
            </a:r>
            <a:r>
              <a:rPr lang="fi-FI" sz="1600" dirty="0">
                <a:solidFill>
                  <a:schemeClr val="tx1"/>
                </a:solidFill>
              </a:rPr>
              <a:t> komission rahoituksella</a:t>
            </a:r>
          </a:p>
          <a:p>
            <a:pPr marL="788849" lvl="1" indent="-342839">
              <a:spcBef>
                <a:spcPct val="0"/>
              </a:spcBef>
              <a:defRPr/>
            </a:pPr>
            <a:r>
              <a:rPr lang="fi-FI" sz="1600" dirty="0">
                <a:solidFill>
                  <a:schemeClr val="tx1"/>
                </a:solidFill>
                <a:sym typeface="Wingdings" pitchFamily="2" charset="2"/>
              </a:rPr>
              <a:t>Tulokset pk-yrityksille, 100% korvaus tutkimuksen tekijälle</a:t>
            </a:r>
          </a:p>
          <a:p>
            <a:pPr marL="788849" lvl="1" indent="-342839">
              <a:spcBef>
                <a:spcPct val="0"/>
              </a:spcBef>
              <a:defRPr/>
            </a:pPr>
            <a:r>
              <a:rPr lang="fi-FI" sz="1600" dirty="0">
                <a:solidFill>
                  <a:schemeClr val="tx1"/>
                </a:solidFill>
                <a:sym typeface="Wingdings" pitchFamily="2" charset="2"/>
              </a:rPr>
              <a:t>Aihealueilla ei ole rajoituksia</a:t>
            </a:r>
            <a:endParaRPr lang="fi-FI" sz="1600" dirty="0">
              <a:solidFill>
                <a:schemeClr val="tx1"/>
              </a:solidFill>
            </a:endParaRPr>
          </a:p>
          <a:p>
            <a:pPr marL="788849" lvl="1" indent="-342839">
              <a:spcBef>
                <a:spcPct val="0"/>
              </a:spcBef>
              <a:defRPr/>
            </a:pPr>
            <a:r>
              <a:rPr lang="fi-FI" sz="1600" dirty="0">
                <a:solidFill>
                  <a:schemeClr val="tx1"/>
                </a:solidFill>
                <a:sym typeface="Wingdings" pitchFamily="2" charset="2"/>
              </a:rPr>
              <a:t>Projektiryhmän koko on tyypillisesti 5-10 osallistujaa, budjetti noin 0,5 – 1,5 M€ , kesto 1 – 2 vuotta. Minimi 3 pk-yritystä kolmesta maasta + 2 tutkimustahoa</a:t>
            </a:r>
          </a:p>
          <a:p>
            <a:pPr marL="788849" lvl="1" indent="-342839">
              <a:spcBef>
                <a:spcPct val="0"/>
              </a:spcBef>
              <a:defRPr/>
            </a:pPr>
            <a:r>
              <a:rPr lang="fi-FI" sz="1600" dirty="0" smtClean="0">
                <a:solidFill>
                  <a:srgbClr val="0000CC"/>
                </a:solidFill>
              </a:rPr>
              <a:t>Seuraava </a:t>
            </a:r>
            <a:r>
              <a:rPr lang="fi-FI" sz="1600" dirty="0" err="1" smtClean="0">
                <a:solidFill>
                  <a:srgbClr val="0000CC"/>
                </a:solidFill>
              </a:rPr>
              <a:t>dead-line</a:t>
            </a:r>
            <a:r>
              <a:rPr lang="fi-FI" sz="1600" dirty="0" smtClean="0">
                <a:solidFill>
                  <a:srgbClr val="0000CC"/>
                </a:solidFill>
              </a:rPr>
              <a:t> 6.12.2011</a:t>
            </a:r>
            <a:endParaRPr lang="fi-FI" sz="1600" dirty="0">
              <a:solidFill>
                <a:srgbClr val="0000CC"/>
              </a:solidFill>
            </a:endParaRPr>
          </a:p>
          <a:p>
            <a:pPr marL="788849" lvl="1" indent="-342839">
              <a:spcBef>
                <a:spcPct val="0"/>
              </a:spcBef>
              <a:defRPr/>
            </a:pPr>
            <a:endParaRPr lang="fi-FI" sz="1600" dirty="0">
              <a:solidFill>
                <a:srgbClr val="0000CC"/>
              </a:solidFill>
            </a:endParaRPr>
          </a:p>
          <a:p>
            <a:pPr marL="380933" indent="-380933">
              <a:spcBef>
                <a:spcPct val="0"/>
              </a:spcBef>
              <a:buFont typeface="Wingdings" pitchFamily="2" charset="2"/>
              <a:buNone/>
              <a:defRPr/>
            </a:pPr>
            <a:r>
              <a:rPr lang="fi-FI" sz="1800" dirty="0" err="1">
                <a:solidFill>
                  <a:schemeClr val="hlink"/>
                </a:solidFill>
                <a:effectLst>
                  <a:outerShdw blurRad="38100" dist="38100" dir="2700000" algn="tl">
                    <a:srgbClr val="C0C0C0"/>
                  </a:outerShdw>
                </a:effectLst>
              </a:rPr>
              <a:t>Research</a:t>
            </a:r>
            <a:r>
              <a:rPr lang="fi-FI" sz="1800" dirty="0">
                <a:solidFill>
                  <a:schemeClr val="hlink"/>
                </a:solidFill>
                <a:effectLst>
                  <a:outerShdw blurRad="38100" dist="38100" dir="2700000" algn="tl">
                    <a:srgbClr val="C0C0C0"/>
                  </a:outerShdw>
                </a:effectLst>
              </a:rPr>
              <a:t> for SME </a:t>
            </a:r>
            <a:r>
              <a:rPr lang="fi-FI" sz="1800" dirty="0" err="1" smtClean="0">
                <a:solidFill>
                  <a:schemeClr val="hlink"/>
                </a:solidFill>
                <a:effectLst>
                  <a:outerShdw blurRad="38100" dist="38100" dir="2700000" algn="tl">
                    <a:srgbClr val="C0C0C0"/>
                  </a:outerShdw>
                </a:effectLst>
              </a:rPr>
              <a:t>Associations</a:t>
            </a:r>
            <a:endParaRPr lang="fi-FI" sz="1800" dirty="0">
              <a:solidFill>
                <a:schemeClr val="tx1"/>
              </a:solidFill>
            </a:endParaRPr>
          </a:p>
          <a:p>
            <a:pPr marL="788849" lvl="1" indent="-342839">
              <a:spcBef>
                <a:spcPct val="0"/>
              </a:spcBef>
              <a:defRPr/>
            </a:pPr>
            <a:r>
              <a:rPr lang="fi-FI" sz="1600" dirty="0" err="1">
                <a:solidFill>
                  <a:schemeClr val="tx1"/>
                </a:solidFill>
                <a:sym typeface="Wingdings" pitchFamily="2" charset="2"/>
              </a:rPr>
              <a:t>Teollisuusliitot/kauppakamarit/pk-edusorganisaatiot</a:t>
            </a:r>
            <a:r>
              <a:rPr lang="fi-FI" sz="1600" dirty="0">
                <a:solidFill>
                  <a:schemeClr val="tx1"/>
                </a:solidFill>
                <a:sym typeface="Wingdings" pitchFamily="2" charset="2"/>
              </a:rPr>
              <a:t> ostavat tutkimuspalveluja, jotka parantavat jäsenyritysten tai koko toimialan kilpailukykyä</a:t>
            </a:r>
          </a:p>
          <a:p>
            <a:pPr marL="788849" lvl="1" indent="-342839">
              <a:spcBef>
                <a:spcPct val="0"/>
              </a:spcBef>
              <a:defRPr/>
            </a:pPr>
            <a:r>
              <a:rPr lang="fi-FI" sz="1600" dirty="0">
                <a:solidFill>
                  <a:schemeClr val="tx1"/>
                </a:solidFill>
                <a:sym typeface="Wingdings" pitchFamily="2" charset="2"/>
              </a:rPr>
              <a:t>Tulokset </a:t>
            </a:r>
            <a:r>
              <a:rPr lang="fi-FI" sz="1600" dirty="0" err="1">
                <a:solidFill>
                  <a:schemeClr val="tx1"/>
                </a:solidFill>
                <a:sym typeface="Wingdings" pitchFamily="2" charset="2"/>
              </a:rPr>
              <a:t>pk-liitolle</a:t>
            </a:r>
            <a:r>
              <a:rPr lang="fi-FI" sz="1600" dirty="0">
                <a:solidFill>
                  <a:schemeClr val="tx1"/>
                </a:solidFill>
                <a:sym typeface="Wingdings" pitchFamily="2" charset="2"/>
              </a:rPr>
              <a:t> ja -yrityksille, 100% korvaus tutkimuksen tekijälle</a:t>
            </a:r>
          </a:p>
          <a:p>
            <a:pPr marL="788849" lvl="1" indent="-342839">
              <a:spcBef>
                <a:spcPct val="0"/>
              </a:spcBef>
              <a:defRPr/>
            </a:pPr>
            <a:r>
              <a:rPr lang="fi-FI" sz="1600" dirty="0">
                <a:solidFill>
                  <a:schemeClr val="tx1"/>
                </a:solidFill>
                <a:sym typeface="Wingdings" pitchFamily="2" charset="2"/>
              </a:rPr>
              <a:t>Aihealueilla ei ole rajoituksia</a:t>
            </a:r>
            <a:endParaRPr lang="fi-FI" sz="1600" dirty="0">
              <a:solidFill>
                <a:schemeClr val="tx1"/>
              </a:solidFill>
            </a:endParaRPr>
          </a:p>
          <a:p>
            <a:pPr marL="788849" lvl="1" indent="-342839">
              <a:spcBef>
                <a:spcPct val="0"/>
              </a:spcBef>
              <a:defRPr/>
            </a:pPr>
            <a:r>
              <a:rPr lang="fi-FI" sz="1600" dirty="0">
                <a:solidFill>
                  <a:schemeClr val="tx1"/>
                </a:solidFill>
                <a:sym typeface="Wingdings" pitchFamily="2" charset="2"/>
              </a:rPr>
              <a:t>Projektiryhmän koko on tyypillisesti 10 - 15 osallistujaa, budjetti noin 1,5 – </a:t>
            </a:r>
            <a:r>
              <a:rPr lang="fi-FI" sz="1600" dirty="0" smtClean="0">
                <a:solidFill>
                  <a:schemeClr val="tx1"/>
                </a:solidFill>
                <a:sym typeface="Wingdings" pitchFamily="2" charset="2"/>
              </a:rPr>
              <a:t>3,0 </a:t>
            </a:r>
            <a:r>
              <a:rPr lang="fi-FI" sz="1600" dirty="0">
                <a:solidFill>
                  <a:schemeClr val="tx1"/>
                </a:solidFill>
                <a:sym typeface="Wingdings" pitchFamily="2" charset="2"/>
              </a:rPr>
              <a:t>M€ , kesto 2 – 3 vuotta. Minimi 3 järjestöä + 2 tutkimustahoa + 2-5 </a:t>
            </a:r>
            <a:r>
              <a:rPr lang="fi-FI" sz="1600" dirty="0" smtClean="0">
                <a:solidFill>
                  <a:schemeClr val="tx1"/>
                </a:solidFill>
                <a:sym typeface="Wingdings" pitchFamily="2" charset="2"/>
              </a:rPr>
              <a:t>pk-yritystä</a:t>
            </a:r>
          </a:p>
          <a:p>
            <a:pPr marL="788849" lvl="1" indent="-342839">
              <a:spcBef>
                <a:spcPct val="0"/>
              </a:spcBef>
              <a:defRPr/>
            </a:pPr>
            <a:r>
              <a:rPr lang="fi-FI" sz="1600" dirty="0" smtClean="0">
                <a:solidFill>
                  <a:schemeClr val="tx1"/>
                </a:solidFill>
                <a:sym typeface="Wingdings" pitchFamily="2" charset="2"/>
              </a:rPr>
              <a:t>Seuraava </a:t>
            </a:r>
            <a:r>
              <a:rPr lang="fi-FI" sz="1600" dirty="0" err="1" smtClean="0">
                <a:solidFill>
                  <a:schemeClr val="tx1"/>
                </a:solidFill>
                <a:sym typeface="Wingdings" pitchFamily="2" charset="2"/>
              </a:rPr>
              <a:t>dead-line</a:t>
            </a:r>
            <a:r>
              <a:rPr lang="fi-FI" sz="1600" dirty="0" smtClean="0">
                <a:solidFill>
                  <a:schemeClr val="tx1"/>
                </a:solidFill>
                <a:sym typeface="Wingdings" pitchFamily="2" charset="2"/>
              </a:rPr>
              <a:t> 6.12.2011</a:t>
            </a:r>
          </a:p>
          <a:p>
            <a:pPr marL="788849" lvl="1" indent="-342839">
              <a:spcBef>
                <a:spcPct val="0"/>
              </a:spcBef>
              <a:buFont typeface="Wingdings" pitchFamily="2" charset="2"/>
              <a:buNone/>
              <a:defRPr/>
            </a:pPr>
            <a:endParaRPr lang="fi-FI" sz="1600" dirty="0">
              <a:solidFill>
                <a:schemeClr val="tx1"/>
              </a:solidFill>
              <a:sym typeface="Wingdings" pitchFamily="2" charset="2"/>
            </a:endParaRPr>
          </a:p>
        </p:txBody>
      </p:sp>
      <p:pic>
        <p:nvPicPr>
          <p:cNvPr id="61445" name="Picture 7" descr="MCj04325430000[1]"/>
          <p:cNvPicPr>
            <a:picLocks noChangeAspect="1" noChangeArrowheads="1"/>
          </p:cNvPicPr>
          <p:nvPr/>
        </p:nvPicPr>
        <p:blipFill>
          <a:blip r:embed="rId2" cstate="print"/>
          <a:srcRect/>
          <a:stretch>
            <a:fillRect/>
          </a:stretch>
        </p:blipFill>
        <p:spPr bwMode="auto">
          <a:xfrm>
            <a:off x="6793634" y="6210300"/>
            <a:ext cx="719138" cy="566737"/>
          </a:xfrm>
          <a:prstGeom prst="rect">
            <a:avLst/>
          </a:prstGeom>
          <a:noFill/>
          <a:ln w="9525">
            <a:noFill/>
            <a:miter lim="800000"/>
            <a:headEnd/>
            <a:tailEnd/>
          </a:ln>
        </p:spPr>
      </p:pic>
      <p:sp>
        <p:nvSpPr>
          <p:cNvPr id="250891" name="Rectangle 11"/>
          <p:cNvSpPr>
            <a:spLocks noChangeArrowheads="1"/>
          </p:cNvSpPr>
          <p:nvPr/>
        </p:nvSpPr>
        <p:spPr bwMode="auto">
          <a:xfrm>
            <a:off x="456334" y="6210300"/>
            <a:ext cx="6243638" cy="534987"/>
          </a:xfrm>
          <a:prstGeom prst="rect">
            <a:avLst/>
          </a:prstGeom>
          <a:noFill/>
          <a:ln w="9525" algn="ctr">
            <a:noFill/>
            <a:miter lim="800000"/>
            <a:headEnd/>
            <a:tailEnd/>
          </a:ln>
          <a:effectLst/>
        </p:spPr>
        <p:txBody>
          <a:bodyPr lIns="91424" tIns="45712" rIns="91424" bIns="45712">
            <a:spAutoFit/>
          </a:bodyPr>
          <a:lstStyle/>
          <a:p>
            <a:pPr>
              <a:lnSpc>
                <a:spcPct val="80000"/>
              </a:lnSpc>
              <a:spcBef>
                <a:spcPct val="25000"/>
              </a:spcBef>
              <a:buFont typeface="Wingdings" pitchFamily="2" charset="2"/>
              <a:buNone/>
              <a:defRPr/>
            </a:pPr>
            <a:r>
              <a:rPr lang="fi-FI" dirty="0">
                <a:solidFill>
                  <a:srgbClr val="004B8D"/>
                </a:solidFill>
                <a:effectLst>
                  <a:outerShdw blurRad="38100" dist="38100" dir="2700000" algn="tl">
                    <a:srgbClr val="C0C0C0"/>
                  </a:outerShdw>
                </a:effectLst>
                <a:sym typeface="Wingdings" pitchFamily="2" charset="2"/>
              </a:rPr>
              <a:t> tavoitteena </a:t>
            </a:r>
            <a:r>
              <a:rPr lang="fi-FI" dirty="0" err="1">
                <a:solidFill>
                  <a:srgbClr val="004B8D"/>
                </a:solidFill>
                <a:effectLst>
                  <a:outerShdw blurRad="38100" dist="38100" dir="2700000" algn="tl">
                    <a:srgbClr val="C0C0C0"/>
                  </a:outerShdw>
                </a:effectLst>
                <a:sym typeface="Wingdings" pitchFamily="2" charset="2"/>
              </a:rPr>
              <a:t>pk-yritysten/pk-sektorin</a:t>
            </a:r>
            <a:r>
              <a:rPr lang="fi-FI" dirty="0">
                <a:solidFill>
                  <a:srgbClr val="004B8D"/>
                </a:solidFill>
                <a:effectLst>
                  <a:outerShdw blurRad="38100" dist="38100" dir="2700000" algn="tl">
                    <a:srgbClr val="C0C0C0"/>
                  </a:outerShdw>
                </a:effectLst>
                <a:sym typeface="Wingdings" pitchFamily="2" charset="2"/>
              </a:rPr>
              <a:t> </a:t>
            </a:r>
            <a:r>
              <a:rPr lang="fi-FI" dirty="0" err="1">
                <a:solidFill>
                  <a:srgbClr val="004B8D"/>
                </a:solidFill>
                <a:effectLst>
                  <a:outerShdw blurRad="38100" dist="38100" dir="2700000" algn="tl">
                    <a:srgbClr val="C0C0C0"/>
                  </a:outerShdw>
                </a:effectLst>
                <a:sym typeface="Wingdings" pitchFamily="2" charset="2"/>
              </a:rPr>
              <a:t>kilpailukyvun</a:t>
            </a:r>
            <a:r>
              <a:rPr lang="fi-FI" dirty="0">
                <a:solidFill>
                  <a:srgbClr val="004B8D"/>
                </a:solidFill>
                <a:effectLst>
                  <a:outerShdw blurRad="38100" dist="38100" dir="2700000" algn="tl">
                    <a:srgbClr val="C0C0C0"/>
                  </a:outerShdw>
                </a:effectLst>
                <a:sym typeface="Wingdings" pitchFamily="2" charset="2"/>
              </a:rPr>
              <a:t> kasvu &amp; uusi liiketoiminta</a:t>
            </a:r>
          </a:p>
        </p:txBody>
      </p:sp>
      <p:sp>
        <p:nvSpPr>
          <p:cNvPr id="7" name="Dian numeron paikkamerkki 6"/>
          <p:cNvSpPr>
            <a:spLocks noGrp="1"/>
          </p:cNvSpPr>
          <p:nvPr>
            <p:ph type="sldNum" sz="quarter" idx="12"/>
          </p:nvPr>
        </p:nvSpPr>
        <p:spPr>
          <a:xfrm>
            <a:off x="138545" y="6538913"/>
            <a:ext cx="285318" cy="319087"/>
          </a:xfrm>
        </p:spPr>
        <p:txBody>
          <a:bodyPr/>
          <a:lstStyle/>
          <a:p>
            <a:pPr>
              <a:defRPr/>
            </a:pPr>
            <a:fld id="{9FBED7EE-7702-4C2A-B4E5-129651F0F514}" type="slidenum">
              <a:rPr lang="en-GB" sz="1100" smtClean="0"/>
              <a:pPr>
                <a:defRPr/>
              </a:pPr>
              <a:t>6</a:t>
            </a:fld>
            <a:endParaRPr lang="en-GB" sz="11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16013" y="188913"/>
            <a:ext cx="7847012" cy="606425"/>
          </a:xfrm>
        </p:spPr>
        <p:txBody>
          <a:bodyPr/>
          <a:lstStyle/>
          <a:p>
            <a:r>
              <a:rPr lang="fi-FI" smtClean="0">
                <a:solidFill>
                  <a:srgbClr val="0000CC"/>
                </a:solidFill>
              </a:rPr>
              <a:t>Perusperiaatteita</a:t>
            </a:r>
          </a:p>
        </p:txBody>
      </p:sp>
      <p:sp>
        <p:nvSpPr>
          <p:cNvPr id="62467" name="Rectangle 3"/>
          <p:cNvSpPr>
            <a:spLocks noGrp="1" noChangeArrowheads="1"/>
          </p:cNvSpPr>
          <p:nvPr>
            <p:ph type="body" idx="1"/>
          </p:nvPr>
        </p:nvSpPr>
        <p:spPr>
          <a:xfrm>
            <a:off x="1476375" y="908050"/>
            <a:ext cx="7416800" cy="4613275"/>
          </a:xfrm>
        </p:spPr>
        <p:txBody>
          <a:bodyPr/>
          <a:lstStyle/>
          <a:p>
            <a:pPr marL="379413" indent="-379413">
              <a:lnSpc>
                <a:spcPct val="90000"/>
              </a:lnSpc>
              <a:buFont typeface="Wingdings" pitchFamily="2" charset="2"/>
              <a:buAutoNum type="arabicPeriod"/>
            </a:pPr>
            <a:r>
              <a:rPr lang="fi-FI" sz="1800" dirty="0" err="1" smtClean="0"/>
              <a:t>Pk-yritys/pk-edusjärjestö</a:t>
            </a:r>
            <a:r>
              <a:rPr lang="fi-FI" sz="1800" dirty="0" smtClean="0"/>
              <a:t> määrittelee hankkeen tavoitteet</a:t>
            </a:r>
          </a:p>
          <a:p>
            <a:pPr marL="379413" indent="-379413">
              <a:lnSpc>
                <a:spcPct val="90000"/>
              </a:lnSpc>
              <a:buFont typeface="Wingdings" pitchFamily="2" charset="2"/>
              <a:buAutoNum type="arabicPeriod"/>
            </a:pPr>
            <a:endParaRPr lang="fi-FI" sz="1800" dirty="0" smtClean="0"/>
          </a:p>
          <a:p>
            <a:pPr marL="379413" indent="-379413">
              <a:lnSpc>
                <a:spcPct val="90000"/>
              </a:lnSpc>
              <a:buFont typeface="Wingdings" pitchFamily="2" charset="2"/>
              <a:buAutoNum type="arabicPeriod"/>
            </a:pPr>
            <a:r>
              <a:rPr lang="fi-FI" sz="1800" dirty="0" smtClean="0"/>
              <a:t>Pk-yritys (SME)/</a:t>
            </a:r>
            <a:r>
              <a:rPr lang="fi-FI" sz="1800" dirty="0" err="1" smtClean="0"/>
              <a:t>pk-edusjärjestö</a:t>
            </a:r>
            <a:r>
              <a:rPr lang="fi-FI" sz="1800" dirty="0" smtClean="0"/>
              <a:t> (SME Association) tilaa tarvitsemansa tutkimuspalvelun tutkimustaholta (RTD </a:t>
            </a:r>
            <a:r>
              <a:rPr lang="fi-FI" sz="1800" dirty="0" err="1" smtClean="0"/>
              <a:t>performer</a:t>
            </a:r>
            <a:r>
              <a:rPr lang="fi-FI" sz="1800" dirty="0" smtClean="0"/>
              <a:t>).  ”Alihankintasuhde” (</a:t>
            </a:r>
            <a:r>
              <a:rPr lang="fi-FI" sz="1800" dirty="0" err="1" smtClean="0"/>
              <a:t>outsourcing</a:t>
            </a:r>
            <a:r>
              <a:rPr lang="fi-FI" sz="1800" dirty="0" smtClean="0"/>
              <a:t>, </a:t>
            </a:r>
            <a:r>
              <a:rPr lang="fi-FI" sz="1800" dirty="0" err="1" smtClean="0"/>
              <a:t>ulkoistus</a:t>
            </a:r>
            <a:r>
              <a:rPr lang="fi-FI" sz="1800" dirty="0" smtClean="0"/>
              <a:t>)</a:t>
            </a:r>
          </a:p>
          <a:p>
            <a:pPr marL="379413" indent="-379413">
              <a:lnSpc>
                <a:spcPct val="90000"/>
              </a:lnSpc>
              <a:buFont typeface="Wingdings" pitchFamily="2" charset="2"/>
              <a:buAutoNum type="arabicPeriod"/>
            </a:pPr>
            <a:endParaRPr lang="fi-FI" sz="1800" dirty="0" smtClean="0"/>
          </a:p>
          <a:p>
            <a:pPr marL="379413" indent="-379413">
              <a:lnSpc>
                <a:spcPct val="90000"/>
              </a:lnSpc>
              <a:buFont typeface="Wingdings" pitchFamily="2" charset="2"/>
              <a:buAutoNum type="arabicPeriod"/>
            </a:pPr>
            <a:r>
              <a:rPr lang="fi-FI" sz="1800" dirty="0" smtClean="0"/>
              <a:t>Tutkimustaho toteuttaa tilaajan toiveet ja saa täyden korvauksen tehdystä työstä. Tilaaja (pk-yritys/edusjärjestö) omistaa tulokset. </a:t>
            </a:r>
          </a:p>
          <a:p>
            <a:pPr marL="379413" indent="-379413">
              <a:lnSpc>
                <a:spcPct val="90000"/>
              </a:lnSpc>
              <a:buFont typeface="Wingdings" pitchFamily="2" charset="2"/>
              <a:buAutoNum type="arabicPeriod"/>
            </a:pPr>
            <a:endParaRPr lang="fi-FI" sz="1800" dirty="0" smtClean="0"/>
          </a:p>
          <a:p>
            <a:pPr marL="379413" indent="-379413">
              <a:lnSpc>
                <a:spcPct val="90000"/>
              </a:lnSpc>
              <a:buFont typeface="Wingdings" pitchFamily="2" charset="2"/>
              <a:buAutoNum type="arabicPeriod"/>
            </a:pPr>
            <a:r>
              <a:rPr lang="fi-FI" sz="1800" dirty="0" err="1" smtClean="0"/>
              <a:t>Pk-yritykset/pk-järjestöt</a:t>
            </a:r>
            <a:r>
              <a:rPr lang="fi-FI" sz="1800" dirty="0" smtClean="0"/>
              <a:t> keskittyvät tulosten testaamiseen ja </a:t>
            </a:r>
            <a:r>
              <a:rPr lang="fi-FI" sz="1800" dirty="0" err="1" smtClean="0"/>
              <a:t>validoimiseen</a:t>
            </a:r>
            <a:r>
              <a:rPr lang="fi-FI" sz="1800" dirty="0" smtClean="0"/>
              <a:t> sekä tulosten hyödyntämisen valmisteluun </a:t>
            </a:r>
          </a:p>
          <a:p>
            <a:pPr marL="379413" indent="-379413">
              <a:lnSpc>
                <a:spcPct val="90000"/>
              </a:lnSpc>
              <a:buFont typeface="Wingdings" pitchFamily="2" charset="2"/>
              <a:buAutoNum type="arabicPeriod"/>
            </a:pPr>
            <a:endParaRPr lang="fi-FI" sz="1800" dirty="0" smtClean="0"/>
          </a:p>
          <a:p>
            <a:pPr marL="379413" indent="-379413">
              <a:lnSpc>
                <a:spcPct val="90000"/>
              </a:lnSpc>
              <a:buFont typeface="Wingdings" pitchFamily="2" charset="2"/>
              <a:buAutoNum type="arabicPeriod"/>
            </a:pPr>
            <a:r>
              <a:rPr lang="fi-FI" sz="1800" dirty="0" smtClean="0"/>
              <a:t>Komission tuki on avustus koko projektille ei yksittäisille osallistujille. A3-lomakkeeseen merkityt projektibudjetin määrittelyyn tarvittava summat </a:t>
            </a:r>
            <a:r>
              <a:rPr lang="fi-FI" sz="1800" dirty="0" smtClean="0">
                <a:cs typeface="Arial" charset="0"/>
              </a:rPr>
              <a:t>≠ osallistujien keskinäinen rahanjako. Siitä sovittava erikseen!</a:t>
            </a:r>
            <a:endParaRPr lang="fi-FI" sz="1800" dirty="0" smtClean="0"/>
          </a:p>
          <a:p>
            <a:pPr marL="379413" indent="-379413">
              <a:lnSpc>
                <a:spcPct val="90000"/>
              </a:lnSpc>
            </a:pPr>
            <a:endParaRPr lang="fi-FI" sz="1800" dirty="0" smtClean="0"/>
          </a:p>
        </p:txBody>
      </p:sp>
      <p:pic>
        <p:nvPicPr>
          <p:cNvPr id="62468" name="Picture 6" descr="MPj04009480000[1]"/>
          <p:cNvPicPr>
            <a:picLocks noChangeAspect="1" noChangeArrowheads="1"/>
          </p:cNvPicPr>
          <p:nvPr/>
        </p:nvPicPr>
        <p:blipFill>
          <a:blip r:embed="rId2" cstate="print"/>
          <a:srcRect/>
          <a:stretch>
            <a:fillRect/>
          </a:stretch>
        </p:blipFill>
        <p:spPr bwMode="auto">
          <a:xfrm>
            <a:off x="250825" y="981075"/>
            <a:ext cx="863600" cy="4248150"/>
          </a:xfrm>
          <a:prstGeom prst="rect">
            <a:avLst/>
          </a:prstGeom>
          <a:noFill/>
          <a:ln w="9525">
            <a:noFill/>
            <a:miter lim="800000"/>
            <a:headEnd/>
            <a:tailEnd/>
          </a:ln>
        </p:spPr>
      </p:pic>
      <p:sp>
        <p:nvSpPr>
          <p:cNvPr id="438279" name="Text Box 7"/>
          <p:cNvSpPr txBox="1">
            <a:spLocks noChangeArrowheads="1"/>
          </p:cNvSpPr>
          <p:nvPr/>
        </p:nvSpPr>
        <p:spPr bwMode="auto">
          <a:xfrm>
            <a:off x="1096241" y="5707208"/>
            <a:ext cx="6365875" cy="923925"/>
          </a:xfrm>
          <a:prstGeom prst="rect">
            <a:avLst/>
          </a:prstGeom>
          <a:solidFill>
            <a:srgbClr val="C0C0C0"/>
          </a:solidFill>
          <a:ln w="9525" algn="ctr">
            <a:solidFill>
              <a:schemeClr val="tx1"/>
            </a:solidFill>
            <a:miter lim="800000"/>
            <a:headEnd/>
            <a:tailEnd/>
          </a:ln>
        </p:spPr>
        <p:txBody>
          <a:bodyPr wrap="none" lIns="91424" tIns="45712" rIns="91424" bIns="45712">
            <a:spAutoFit/>
          </a:bodyPr>
          <a:lstStyle/>
          <a:p>
            <a:r>
              <a:rPr lang="fi-FI" dirty="0">
                <a:solidFill>
                  <a:srgbClr val="FF0000"/>
                </a:solidFill>
                <a:sym typeface="Wingdings" pitchFamily="2" charset="2"/>
              </a:rPr>
              <a:t> </a:t>
            </a:r>
            <a:r>
              <a:rPr lang="fi-FI" dirty="0" err="1">
                <a:solidFill>
                  <a:srgbClr val="FF0000"/>
                </a:solidFill>
              </a:rPr>
              <a:t>Research</a:t>
            </a:r>
            <a:r>
              <a:rPr lang="fi-FI" dirty="0">
                <a:solidFill>
                  <a:srgbClr val="FF0000"/>
                </a:solidFill>
              </a:rPr>
              <a:t> for </a:t>
            </a:r>
            <a:r>
              <a:rPr lang="fi-FI" dirty="0" err="1">
                <a:solidFill>
                  <a:srgbClr val="FF0000"/>
                </a:solidFill>
              </a:rPr>
              <a:t>SMEs</a:t>
            </a:r>
            <a:r>
              <a:rPr lang="fi-FI" dirty="0">
                <a:solidFill>
                  <a:srgbClr val="FF0000"/>
                </a:solidFill>
              </a:rPr>
              <a:t> and SME </a:t>
            </a:r>
            <a:r>
              <a:rPr lang="fi-FI" dirty="0" err="1">
                <a:solidFill>
                  <a:srgbClr val="FF0000"/>
                </a:solidFill>
              </a:rPr>
              <a:t>Associations</a:t>
            </a:r>
            <a:r>
              <a:rPr lang="fi-FI" dirty="0">
                <a:solidFill>
                  <a:srgbClr val="FF0000"/>
                </a:solidFill>
              </a:rPr>
              <a:t> at a </a:t>
            </a:r>
            <a:r>
              <a:rPr lang="fi-FI" dirty="0" err="1">
                <a:solidFill>
                  <a:srgbClr val="FF0000"/>
                </a:solidFill>
              </a:rPr>
              <a:t>glance</a:t>
            </a:r>
            <a:endParaRPr lang="fi-FI" dirty="0">
              <a:solidFill>
                <a:srgbClr val="FF0000"/>
              </a:solidFill>
            </a:endParaRPr>
          </a:p>
          <a:p>
            <a:pPr>
              <a:buFont typeface="Wingdings" pitchFamily="2" charset="2"/>
              <a:buChar char="à"/>
            </a:pPr>
            <a:r>
              <a:rPr lang="fi-FI" dirty="0">
                <a:solidFill>
                  <a:srgbClr val="FF0000"/>
                </a:solidFill>
              </a:rPr>
              <a:t>Excel-pohjainen laskin </a:t>
            </a:r>
          </a:p>
          <a:p>
            <a:pPr>
              <a:buFont typeface="Wingdings" pitchFamily="2" charset="2"/>
              <a:buNone/>
            </a:pPr>
            <a:r>
              <a:rPr lang="fi-FI" u="sng" dirty="0">
                <a:solidFill>
                  <a:srgbClr val="0000CC"/>
                </a:solidFill>
              </a:rPr>
              <a:t>www.tekes.fi/eu/fin/7po/valmiudet/pk</a:t>
            </a:r>
          </a:p>
        </p:txBody>
      </p:sp>
      <p:sp>
        <p:nvSpPr>
          <p:cNvPr id="6" name="Dian numeron paikkamerkki 5"/>
          <p:cNvSpPr>
            <a:spLocks noGrp="1"/>
          </p:cNvSpPr>
          <p:nvPr>
            <p:ph type="sldNum" sz="quarter" idx="12"/>
          </p:nvPr>
        </p:nvSpPr>
        <p:spPr>
          <a:xfrm>
            <a:off x="153411" y="6538913"/>
            <a:ext cx="288925" cy="179387"/>
          </a:xfrm>
        </p:spPr>
        <p:txBody>
          <a:bodyPr/>
          <a:lstStyle/>
          <a:p>
            <a:pPr>
              <a:defRPr/>
            </a:pPr>
            <a:fld id="{2F731AA8-EE75-4F8C-B04D-18777C03B497}" type="slidenum">
              <a:rPr lang="en-GB" sz="1100" smtClean="0"/>
              <a:pPr>
                <a:defRPr/>
              </a:pPr>
              <a:t>7</a:t>
            </a:fld>
            <a:endParaRPr lang="en-GB"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8279"/>
                                        </p:tgtEl>
                                        <p:attrNameLst>
                                          <p:attrName>style.visibility</p:attrName>
                                        </p:attrNameLst>
                                      </p:cBhvr>
                                      <p:to>
                                        <p:strVal val="visible"/>
                                      </p:to>
                                    </p:set>
                                    <p:animEffect transition="in" filter="blinds(horizontal)">
                                      <p:cBhvr>
                                        <p:cTn id="7" dur="500"/>
                                        <p:tgtEl>
                                          <p:spTgt spid="43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tsikko 1"/>
          <p:cNvSpPr>
            <a:spLocks noGrp="1"/>
          </p:cNvSpPr>
          <p:nvPr>
            <p:ph type="title"/>
          </p:nvPr>
        </p:nvSpPr>
        <p:spPr>
          <a:xfrm>
            <a:off x="500063" y="285750"/>
            <a:ext cx="7848600" cy="889000"/>
          </a:xfrm>
        </p:spPr>
        <p:txBody>
          <a:bodyPr/>
          <a:lstStyle/>
          <a:p>
            <a:pPr>
              <a:defRPr/>
            </a:pPr>
            <a:r>
              <a:rPr lang="fi-FI" sz="2800" dirty="0" err="1" smtClean="0">
                <a:solidFill>
                  <a:schemeClr val="accent4"/>
                </a:solidFill>
              </a:rPr>
              <a:t>Work</a:t>
            </a:r>
            <a:r>
              <a:rPr lang="fi-FI" sz="2800" dirty="0" smtClean="0">
                <a:solidFill>
                  <a:schemeClr val="accent4"/>
                </a:solidFill>
              </a:rPr>
              <a:t> </a:t>
            </a:r>
            <a:r>
              <a:rPr lang="fi-FI" sz="2800" dirty="0" err="1" smtClean="0">
                <a:solidFill>
                  <a:schemeClr val="accent4"/>
                </a:solidFill>
              </a:rPr>
              <a:t>Programme</a:t>
            </a:r>
            <a:r>
              <a:rPr lang="fi-FI" sz="2800" dirty="0" smtClean="0">
                <a:solidFill>
                  <a:schemeClr val="accent4"/>
                </a:solidFill>
              </a:rPr>
              <a:t> 2012, SME </a:t>
            </a:r>
            <a:r>
              <a:rPr lang="fi-FI" sz="2800" dirty="0" err="1" smtClean="0">
                <a:solidFill>
                  <a:schemeClr val="accent4"/>
                </a:solidFill>
              </a:rPr>
              <a:t>Specific</a:t>
            </a:r>
            <a:r>
              <a:rPr lang="fi-FI" sz="2800" dirty="0" smtClean="0">
                <a:solidFill>
                  <a:schemeClr val="accent4"/>
                </a:solidFill>
              </a:rPr>
              <a:t> </a:t>
            </a:r>
            <a:r>
              <a:rPr lang="fi-FI" sz="2800" dirty="0" err="1" smtClean="0">
                <a:solidFill>
                  <a:schemeClr val="accent4"/>
                </a:solidFill>
              </a:rPr>
              <a:t>Measures</a:t>
            </a:r>
            <a:endParaRPr lang="fi-FI" sz="2800" dirty="0" smtClean="0">
              <a:solidFill>
                <a:schemeClr val="accent4"/>
              </a:solidFill>
            </a:endParaRPr>
          </a:p>
        </p:txBody>
      </p:sp>
      <p:sp>
        <p:nvSpPr>
          <p:cNvPr id="3" name="Sisällön paikkamerkki 2"/>
          <p:cNvSpPr>
            <a:spLocks noGrp="1"/>
          </p:cNvSpPr>
          <p:nvPr>
            <p:ph idx="1"/>
          </p:nvPr>
        </p:nvSpPr>
        <p:spPr>
          <a:xfrm>
            <a:off x="500063" y="785812"/>
            <a:ext cx="8248650" cy="6072187"/>
          </a:xfrm>
        </p:spPr>
        <p:txBody>
          <a:bodyPr/>
          <a:lstStyle/>
          <a:p>
            <a:pPr marL="179356" indent="-179356">
              <a:buFont typeface="Wingdings" pitchFamily="2" charset="2"/>
              <a:buNone/>
              <a:defRPr/>
            </a:pPr>
            <a:r>
              <a:rPr lang="fi-FI" sz="2000" b="1" dirty="0" err="1" smtClean="0">
                <a:effectLst>
                  <a:outerShdw blurRad="38100" dist="38100" dir="2700000" algn="tl">
                    <a:srgbClr val="000000">
                      <a:alpha val="43137"/>
                    </a:srgbClr>
                  </a:outerShdw>
                </a:effectLst>
              </a:rPr>
              <a:t>Research</a:t>
            </a:r>
            <a:r>
              <a:rPr lang="fi-FI" sz="2000" b="1" dirty="0" smtClean="0">
                <a:effectLst>
                  <a:outerShdw blurRad="38100" dist="38100" dir="2700000" algn="tl">
                    <a:srgbClr val="000000">
                      <a:alpha val="43137"/>
                    </a:srgbClr>
                  </a:outerShdw>
                </a:effectLst>
              </a:rPr>
              <a:t> for </a:t>
            </a:r>
            <a:r>
              <a:rPr lang="fi-FI" sz="2000" b="1" dirty="0" err="1" smtClean="0">
                <a:effectLst>
                  <a:outerShdw blurRad="38100" dist="38100" dir="2700000" algn="tl">
                    <a:srgbClr val="000000">
                      <a:alpha val="43137"/>
                    </a:srgbClr>
                  </a:outerShdw>
                </a:effectLst>
              </a:rPr>
              <a:t>SMEs</a:t>
            </a:r>
            <a:r>
              <a:rPr lang="fi-FI" sz="2000" b="1" dirty="0" smtClean="0">
                <a:effectLst>
                  <a:outerShdw blurRad="38100" dist="38100" dir="2700000" algn="tl">
                    <a:srgbClr val="000000">
                      <a:alpha val="43137"/>
                    </a:srgbClr>
                  </a:outerShdw>
                </a:effectLst>
              </a:rPr>
              <a:t> &amp; </a:t>
            </a:r>
            <a:r>
              <a:rPr lang="fi-FI" sz="2000" b="1" dirty="0" err="1" smtClean="0">
                <a:effectLst>
                  <a:outerShdw blurRad="38100" dist="38100" dir="2700000" algn="tl">
                    <a:srgbClr val="000000">
                      <a:alpha val="43137"/>
                    </a:srgbClr>
                  </a:outerShdw>
                </a:effectLst>
              </a:rPr>
              <a:t>Research</a:t>
            </a:r>
            <a:r>
              <a:rPr lang="fi-FI" sz="2000" b="1" dirty="0" smtClean="0">
                <a:effectLst>
                  <a:outerShdw blurRad="38100" dist="38100" dir="2700000" algn="tl">
                    <a:srgbClr val="000000">
                      <a:alpha val="43137"/>
                    </a:srgbClr>
                  </a:outerShdw>
                </a:effectLst>
              </a:rPr>
              <a:t> for SME </a:t>
            </a:r>
            <a:r>
              <a:rPr lang="fi-FI" sz="2000" b="1" dirty="0" err="1" smtClean="0">
                <a:effectLst>
                  <a:outerShdw blurRad="38100" dist="38100" dir="2700000" algn="tl">
                    <a:srgbClr val="000000">
                      <a:alpha val="43137"/>
                    </a:srgbClr>
                  </a:outerShdw>
                </a:effectLst>
              </a:rPr>
              <a:t>Associations</a:t>
            </a:r>
            <a:endParaRPr lang="fi-FI" sz="2000" b="1" dirty="0" smtClean="0">
              <a:effectLst>
                <a:outerShdw blurRad="38100" dist="38100" dir="2700000" algn="tl">
                  <a:srgbClr val="000000">
                    <a:alpha val="43137"/>
                  </a:srgbClr>
                </a:outerShdw>
              </a:effectLst>
            </a:endParaRPr>
          </a:p>
          <a:p>
            <a:pPr marL="179356" indent="-179356">
              <a:defRPr/>
            </a:pPr>
            <a:r>
              <a:rPr lang="fi-FI" sz="1800" dirty="0" err="1" smtClean="0"/>
              <a:t>Dead-line</a:t>
            </a:r>
            <a:r>
              <a:rPr lang="fi-FI" sz="1800" dirty="0" smtClean="0"/>
              <a:t> 6.12.2011, </a:t>
            </a:r>
            <a:r>
              <a:rPr lang="fi-FI" sz="1800" dirty="0" err="1" smtClean="0"/>
              <a:t>Research</a:t>
            </a:r>
            <a:r>
              <a:rPr lang="fi-FI" sz="1800" dirty="0" smtClean="0"/>
              <a:t> for </a:t>
            </a:r>
            <a:r>
              <a:rPr lang="fi-FI" sz="1800" dirty="0" err="1" smtClean="0"/>
              <a:t>SMEs</a:t>
            </a:r>
            <a:r>
              <a:rPr lang="fi-FI" sz="1800" dirty="0" smtClean="0"/>
              <a:t> 150 </a:t>
            </a:r>
            <a:r>
              <a:rPr lang="fi-FI" sz="1800" dirty="0" err="1" smtClean="0"/>
              <a:t>Meur</a:t>
            </a:r>
            <a:r>
              <a:rPr lang="fi-FI" sz="1800" dirty="0" smtClean="0"/>
              <a:t>, </a:t>
            </a:r>
            <a:r>
              <a:rPr lang="fi-FI" sz="1800" dirty="0" err="1" smtClean="0"/>
              <a:t>Research</a:t>
            </a:r>
            <a:r>
              <a:rPr lang="fi-FI" sz="1800" dirty="0" smtClean="0"/>
              <a:t> for SME </a:t>
            </a:r>
            <a:r>
              <a:rPr lang="fi-FI" sz="1800" dirty="0" err="1" smtClean="0"/>
              <a:t>Associations</a:t>
            </a:r>
            <a:r>
              <a:rPr lang="fi-FI" sz="1800" dirty="0" smtClean="0"/>
              <a:t> 50 </a:t>
            </a:r>
            <a:r>
              <a:rPr lang="fi-FI" sz="1800" dirty="0" err="1" smtClean="0"/>
              <a:t>Meur</a:t>
            </a:r>
            <a:endParaRPr lang="fi-FI" sz="1800" dirty="0" smtClean="0"/>
          </a:p>
          <a:p>
            <a:pPr marL="179356" indent="-179356">
              <a:defRPr/>
            </a:pPr>
            <a:r>
              <a:rPr lang="en-GB" sz="1800" i="1" dirty="0" smtClean="0"/>
              <a:t>“The programme aims at supporting SMEs or SME associations in need of </a:t>
            </a:r>
            <a:r>
              <a:rPr lang="en-GB" sz="1800" i="1" u="sng" dirty="0" smtClean="0"/>
              <a:t>outsourcing </a:t>
            </a:r>
            <a:r>
              <a:rPr lang="en-GB" sz="1800" i="1" u="sng" dirty="0" err="1" smtClean="0"/>
              <a:t>research</a:t>
            </a:r>
            <a:r>
              <a:rPr lang="en-GB" sz="1800" i="1" dirty="0" err="1" smtClean="0"/>
              <a:t>”..“achieving</a:t>
            </a:r>
            <a:r>
              <a:rPr lang="en-GB" sz="1800" i="1" dirty="0" smtClean="0"/>
              <a:t> results with a </a:t>
            </a:r>
            <a:r>
              <a:rPr lang="en-GB" sz="1800" i="1" u="sng" dirty="0" smtClean="0"/>
              <a:t>clear exploitation potential </a:t>
            </a:r>
            <a:r>
              <a:rPr lang="en-GB" sz="1800" i="1" dirty="0" smtClean="0"/>
              <a:t>“</a:t>
            </a:r>
          </a:p>
          <a:p>
            <a:pPr marL="179356" indent="-179356">
              <a:defRPr/>
            </a:pPr>
            <a:r>
              <a:rPr lang="fi-FI" sz="1800" dirty="0" smtClean="0"/>
              <a:t>Ensimmäiset sopimukset 6  kk haun sulkeutumisesta</a:t>
            </a:r>
          </a:p>
          <a:p>
            <a:pPr marL="179356" indent="-179356">
              <a:defRPr/>
            </a:pPr>
            <a:endParaRPr lang="en-GB" sz="1000" i="1" dirty="0" smtClean="0"/>
          </a:p>
          <a:p>
            <a:pPr marL="179356" indent="-179356">
              <a:buFont typeface="Wingdings" pitchFamily="2" charset="2"/>
              <a:buNone/>
              <a:defRPr/>
            </a:pPr>
            <a:r>
              <a:rPr lang="fi-FI" sz="2000" b="1" dirty="0" err="1" smtClean="0">
                <a:effectLst>
                  <a:outerShdw blurRad="38100" dist="38100" dir="2700000" algn="tl">
                    <a:srgbClr val="000000">
                      <a:alpha val="43137"/>
                    </a:srgbClr>
                  </a:outerShdw>
                </a:effectLst>
              </a:rPr>
              <a:t>Demonstration</a:t>
            </a:r>
            <a:r>
              <a:rPr lang="fi-FI" sz="2000" b="1" dirty="0" smtClean="0">
                <a:effectLst>
                  <a:outerShdw blurRad="38100" dist="38100" dir="2700000" algn="tl">
                    <a:srgbClr val="000000">
                      <a:alpha val="43137"/>
                    </a:srgbClr>
                  </a:outerShdw>
                </a:effectLst>
              </a:rPr>
              <a:t> action</a:t>
            </a:r>
            <a:endParaRPr lang="fi-FI" sz="2000" b="1" dirty="0" smtClean="0">
              <a:solidFill>
                <a:schemeClr val="accent4"/>
              </a:solidFill>
              <a:effectLst>
                <a:outerShdw blurRad="38100" dist="38100" dir="2700000" algn="tl">
                  <a:srgbClr val="000000">
                    <a:alpha val="43137"/>
                  </a:srgbClr>
                </a:outerShdw>
              </a:effectLst>
            </a:endParaRPr>
          </a:p>
          <a:p>
            <a:pPr marL="179356" indent="-179356">
              <a:defRPr/>
            </a:pPr>
            <a:r>
              <a:rPr lang="fi-FI" sz="1800" dirty="0" smtClean="0"/>
              <a:t>20 </a:t>
            </a:r>
            <a:r>
              <a:rPr lang="fi-FI" sz="1800" dirty="0" err="1" smtClean="0"/>
              <a:t>Meur</a:t>
            </a:r>
            <a:r>
              <a:rPr lang="fi-FI" sz="1800" dirty="0" smtClean="0"/>
              <a:t>, </a:t>
            </a:r>
            <a:r>
              <a:rPr lang="fi-FI" sz="1800" dirty="0" err="1" smtClean="0"/>
              <a:t>dead-line</a:t>
            </a:r>
            <a:r>
              <a:rPr lang="fi-FI" sz="1800" dirty="0" smtClean="0"/>
              <a:t> myös 6.12.2011</a:t>
            </a:r>
          </a:p>
          <a:p>
            <a:pPr marL="179356" indent="-179356">
              <a:defRPr/>
            </a:pPr>
            <a:r>
              <a:rPr lang="fi-FI" sz="1800" dirty="0" smtClean="0"/>
              <a:t>Kenelle? FP7-aikaisille </a:t>
            </a:r>
            <a:r>
              <a:rPr lang="fi-FI" sz="1800" dirty="0" err="1" smtClean="0"/>
              <a:t>SME-projekteille</a:t>
            </a:r>
            <a:r>
              <a:rPr lang="fi-FI" sz="1800" dirty="0" smtClean="0"/>
              <a:t>, tulosten kaupallistamiseksi, demonstroimiseksi ja verifioimiseksi. </a:t>
            </a:r>
          </a:p>
          <a:p>
            <a:pPr marL="179356" indent="-179356">
              <a:defRPr/>
            </a:pPr>
            <a:endParaRPr lang="fi-FI" sz="1000" dirty="0" smtClean="0"/>
          </a:p>
          <a:p>
            <a:pPr marL="179356" indent="-179356">
              <a:buFont typeface="Wingdings" pitchFamily="2" charset="2"/>
              <a:buNone/>
              <a:defRPr/>
            </a:pPr>
            <a:r>
              <a:rPr lang="fi-FI" sz="2000" b="1" dirty="0" err="1" smtClean="0">
                <a:effectLst>
                  <a:outerShdw blurRad="38100" dist="38100" dir="2700000" algn="tl">
                    <a:srgbClr val="000000">
                      <a:alpha val="43137"/>
                    </a:srgbClr>
                  </a:outerShdw>
                </a:effectLst>
              </a:rPr>
              <a:t>Eurostars</a:t>
            </a:r>
            <a:endParaRPr lang="en-GB" sz="2000" i="1" dirty="0" smtClean="0"/>
          </a:p>
          <a:p>
            <a:pPr marL="179356" indent="-179356">
              <a:defRPr/>
            </a:pPr>
            <a:r>
              <a:rPr lang="en-GB" sz="1800" dirty="0" smtClean="0"/>
              <a:t>Dead line 30.9.2010. </a:t>
            </a:r>
            <a:r>
              <a:rPr lang="en-GB" sz="1800" dirty="0" err="1" smtClean="0"/>
              <a:t>Tutkimusintensiivisille</a:t>
            </a:r>
            <a:r>
              <a:rPr lang="en-GB" sz="1800" dirty="0" smtClean="0"/>
              <a:t> </a:t>
            </a:r>
            <a:r>
              <a:rPr lang="en-GB" sz="1800" dirty="0" err="1" smtClean="0"/>
              <a:t>pk-yrityksille</a:t>
            </a:r>
            <a:r>
              <a:rPr lang="en-GB" sz="1800" dirty="0" smtClean="0"/>
              <a:t>, </a:t>
            </a:r>
            <a:r>
              <a:rPr lang="en-GB" sz="1800" dirty="0" err="1" smtClean="0"/>
              <a:t>jotka</a:t>
            </a:r>
            <a:r>
              <a:rPr lang="en-GB" sz="1800" dirty="0" smtClean="0"/>
              <a:t> </a:t>
            </a:r>
            <a:r>
              <a:rPr lang="en-GB" sz="1800" dirty="0" err="1" smtClean="0"/>
              <a:t>itse</a:t>
            </a:r>
            <a:r>
              <a:rPr lang="en-GB" sz="1800" dirty="0" smtClean="0"/>
              <a:t> </a:t>
            </a:r>
            <a:r>
              <a:rPr lang="en-GB" sz="1800" dirty="0" err="1" smtClean="0"/>
              <a:t>toimivat</a:t>
            </a:r>
            <a:r>
              <a:rPr lang="en-GB" sz="1800" dirty="0" smtClean="0"/>
              <a:t> </a:t>
            </a:r>
            <a:r>
              <a:rPr lang="en-GB" sz="1800" dirty="0" err="1" smtClean="0"/>
              <a:t>tutkimusosapuolena</a:t>
            </a:r>
            <a:r>
              <a:rPr lang="en-GB" sz="1800" dirty="0" smtClean="0"/>
              <a:t>. Min 2 </a:t>
            </a:r>
            <a:r>
              <a:rPr lang="en-GB" sz="1800" dirty="0" err="1" smtClean="0"/>
              <a:t>maata</a:t>
            </a:r>
            <a:r>
              <a:rPr lang="en-GB" sz="1800" dirty="0" smtClean="0"/>
              <a:t>, </a:t>
            </a:r>
            <a:r>
              <a:rPr lang="en-GB" sz="1800" dirty="0" err="1" smtClean="0"/>
              <a:t>pk-yritys</a:t>
            </a:r>
            <a:r>
              <a:rPr lang="en-GB" sz="1800" dirty="0" smtClean="0"/>
              <a:t> </a:t>
            </a:r>
            <a:r>
              <a:rPr lang="en-GB" sz="1800" dirty="0" err="1" smtClean="0"/>
              <a:t>vetovastuussa</a:t>
            </a:r>
            <a:r>
              <a:rPr lang="en-GB" sz="1800" dirty="0" smtClean="0"/>
              <a:t>. </a:t>
            </a:r>
            <a:r>
              <a:rPr lang="en-GB" sz="1800" dirty="0" err="1" smtClean="0"/>
              <a:t>Tekesin</a:t>
            </a:r>
            <a:r>
              <a:rPr lang="en-GB" sz="1800" dirty="0" smtClean="0"/>
              <a:t> </a:t>
            </a:r>
            <a:r>
              <a:rPr lang="en-GB" sz="1800" dirty="0" err="1" smtClean="0"/>
              <a:t>rahoitussitoumus</a:t>
            </a:r>
            <a:r>
              <a:rPr lang="en-GB" sz="1800" dirty="0" smtClean="0"/>
              <a:t> </a:t>
            </a:r>
            <a:r>
              <a:rPr lang="en-GB" sz="1800" dirty="0" err="1" smtClean="0"/>
              <a:t>yht</a:t>
            </a:r>
            <a:r>
              <a:rPr lang="en-GB" sz="1800" dirty="0" smtClean="0"/>
              <a:t> 5 </a:t>
            </a:r>
            <a:r>
              <a:rPr lang="en-GB" sz="1800" dirty="0" err="1" smtClean="0"/>
              <a:t>Meur</a:t>
            </a:r>
            <a:r>
              <a:rPr lang="en-GB" sz="1800" dirty="0" smtClean="0"/>
              <a:t> (</a:t>
            </a:r>
            <a:r>
              <a:rPr lang="en-GB" sz="1800" dirty="0" err="1" smtClean="0"/>
              <a:t>pk-yritysille</a:t>
            </a:r>
            <a:r>
              <a:rPr lang="en-GB" sz="1800" dirty="0" smtClean="0"/>
              <a:t>, </a:t>
            </a:r>
            <a:r>
              <a:rPr lang="en-GB" sz="1800" dirty="0" err="1" smtClean="0"/>
              <a:t>tutkimuslaitoksille</a:t>
            </a:r>
            <a:r>
              <a:rPr lang="en-GB" sz="1800" dirty="0" smtClean="0"/>
              <a:t> max 100 000 </a:t>
            </a:r>
            <a:r>
              <a:rPr lang="en-GB" sz="1800" dirty="0" err="1" smtClean="0"/>
              <a:t>euroa</a:t>
            </a:r>
            <a:r>
              <a:rPr lang="en-GB" sz="1800" dirty="0" smtClean="0"/>
              <a:t>/</a:t>
            </a:r>
            <a:r>
              <a:rPr lang="en-GB" sz="1800" dirty="0" err="1" smtClean="0"/>
              <a:t>projekti</a:t>
            </a:r>
            <a:r>
              <a:rPr lang="en-GB" sz="1800" dirty="0" smtClean="0"/>
              <a:t>)</a:t>
            </a:r>
          </a:p>
          <a:p>
            <a:pPr marL="179356" indent="-179356">
              <a:defRPr/>
            </a:pPr>
            <a:endParaRPr lang="en-GB" sz="800" dirty="0" smtClean="0"/>
          </a:p>
          <a:p>
            <a:pPr marL="179356" indent="-179356">
              <a:buFont typeface="Wingdings" pitchFamily="2" charset="2"/>
              <a:buNone/>
              <a:defRPr/>
            </a:pPr>
            <a:r>
              <a:rPr lang="en-GB" sz="2000" b="1" dirty="0" smtClean="0">
                <a:effectLst>
                  <a:outerShdw blurRad="38100" dist="38100" dir="2700000" algn="tl">
                    <a:srgbClr val="000000">
                      <a:alpha val="43137"/>
                    </a:srgbClr>
                  </a:outerShdw>
                </a:effectLst>
              </a:rPr>
              <a:t>Tenders:</a:t>
            </a:r>
            <a:r>
              <a:rPr lang="en-GB" sz="2000" b="1" dirty="0" smtClean="0"/>
              <a:t> </a:t>
            </a:r>
            <a:r>
              <a:rPr lang="en-GB" sz="1800" dirty="0" smtClean="0"/>
              <a:t>2 </a:t>
            </a:r>
            <a:r>
              <a:rPr lang="en-GB" sz="1800" dirty="0" err="1" smtClean="0"/>
              <a:t>Meur</a:t>
            </a:r>
            <a:r>
              <a:rPr lang="en-GB" sz="1800" dirty="0" smtClean="0"/>
              <a:t> for Impact Assessments</a:t>
            </a:r>
          </a:p>
          <a:p>
            <a:pPr marL="179356" indent="-179356">
              <a:buFont typeface="Wingdings" pitchFamily="2" charset="2"/>
              <a:buNone/>
              <a:defRPr/>
            </a:pPr>
            <a:endParaRPr lang="en-GB" sz="1800" dirty="0" smtClean="0"/>
          </a:p>
          <a:p>
            <a:pPr marL="179356" indent="-179356">
              <a:buFont typeface="Wingdings" pitchFamily="2" charset="2"/>
              <a:buNone/>
              <a:defRPr/>
            </a:pPr>
            <a:endParaRPr lang="fi-FI" sz="1800" dirty="0"/>
          </a:p>
        </p:txBody>
      </p:sp>
      <p:sp>
        <p:nvSpPr>
          <p:cNvPr id="4" name="Dian numeron paikkamerkki 3"/>
          <p:cNvSpPr>
            <a:spLocks noGrp="1"/>
          </p:cNvSpPr>
          <p:nvPr>
            <p:ph type="sldNum" sz="quarter" idx="12"/>
          </p:nvPr>
        </p:nvSpPr>
        <p:spPr>
          <a:xfrm>
            <a:off x="125701" y="6520441"/>
            <a:ext cx="288925" cy="179387"/>
          </a:xfrm>
        </p:spPr>
        <p:txBody>
          <a:bodyPr/>
          <a:lstStyle/>
          <a:p>
            <a:pPr>
              <a:defRPr/>
            </a:pPr>
            <a:fld id="{44B8B432-8588-493E-8767-B02F9FF47E74}" type="slidenum">
              <a:rPr lang="en-GB" sz="1100" smtClean="0"/>
              <a:pPr>
                <a:defRPr/>
              </a:pPr>
              <a:t>8</a:t>
            </a:fld>
            <a:endParaRPr lang="en-GB"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j0406110"/>
          <p:cNvPicPr>
            <a:picLocks noChangeAspect="1" noChangeArrowheads="1"/>
          </p:cNvPicPr>
          <p:nvPr/>
        </p:nvPicPr>
        <p:blipFill>
          <a:blip r:embed="rId3" cstate="print"/>
          <a:srcRect/>
          <a:stretch>
            <a:fillRect/>
          </a:stretch>
        </p:blipFill>
        <p:spPr bwMode="auto">
          <a:xfrm>
            <a:off x="1608138" y="1284288"/>
            <a:ext cx="6297612" cy="4105275"/>
          </a:xfrm>
          <a:prstGeom prst="rect">
            <a:avLst/>
          </a:prstGeom>
          <a:noFill/>
          <a:ln w="9525">
            <a:noFill/>
            <a:miter lim="800000"/>
            <a:headEnd/>
            <a:tailEnd/>
          </a:ln>
        </p:spPr>
      </p:pic>
      <p:sp>
        <p:nvSpPr>
          <p:cNvPr id="63491" name="Rectangle 3"/>
          <p:cNvSpPr>
            <a:spLocks noGrp="1" noChangeArrowheads="1"/>
          </p:cNvSpPr>
          <p:nvPr>
            <p:ph type="body" idx="1"/>
          </p:nvPr>
        </p:nvSpPr>
        <p:spPr/>
        <p:txBody>
          <a:bodyPr/>
          <a:lstStyle/>
          <a:p>
            <a:pPr eaLnBrk="1" hangingPunct="1">
              <a:buFont typeface="Wingdings" pitchFamily="2" charset="2"/>
              <a:buNone/>
            </a:pPr>
            <a:endParaRPr lang="fi-FI" smtClean="0"/>
          </a:p>
          <a:p>
            <a:pPr eaLnBrk="1" hangingPunct="1"/>
            <a:endParaRPr lang="fi-FI" smtClean="0"/>
          </a:p>
          <a:p>
            <a:pPr eaLnBrk="1" hangingPunct="1"/>
            <a:endParaRPr lang="fi-FI" smtClean="0"/>
          </a:p>
          <a:p>
            <a:pPr eaLnBrk="1" hangingPunct="1"/>
            <a:endParaRPr lang="fi-FI" smtClean="0"/>
          </a:p>
          <a:p>
            <a:pPr eaLnBrk="1" hangingPunct="1"/>
            <a:endParaRPr lang="fi-FI" smtClean="0"/>
          </a:p>
          <a:p>
            <a:pPr eaLnBrk="1" hangingPunct="1"/>
            <a:endParaRPr lang="fi-FI" smtClean="0"/>
          </a:p>
          <a:p>
            <a:pPr eaLnBrk="1" hangingPunct="1"/>
            <a:endParaRPr lang="fi-FI" smtClean="0"/>
          </a:p>
          <a:p>
            <a:pPr eaLnBrk="1" hangingPunct="1">
              <a:buFont typeface="Wingdings" pitchFamily="2" charset="2"/>
              <a:buNone/>
            </a:pPr>
            <a:endParaRPr lang="en-GB" smtClean="0"/>
          </a:p>
        </p:txBody>
      </p:sp>
      <p:pic>
        <p:nvPicPr>
          <p:cNvPr id="63493" name="Picture 5" descr="FP7logo"/>
          <p:cNvPicPr>
            <a:picLocks noChangeAspect="1" noChangeArrowheads="1"/>
          </p:cNvPicPr>
          <p:nvPr/>
        </p:nvPicPr>
        <p:blipFill>
          <a:blip r:embed="rId4" cstate="print"/>
          <a:srcRect/>
          <a:stretch>
            <a:fillRect/>
          </a:stretch>
        </p:blipFill>
        <p:spPr bwMode="auto">
          <a:xfrm>
            <a:off x="90488" y="127000"/>
            <a:ext cx="1111250" cy="982663"/>
          </a:xfrm>
          <a:prstGeom prst="rect">
            <a:avLst/>
          </a:prstGeom>
          <a:noFill/>
          <a:ln w="9525">
            <a:noFill/>
            <a:miter lim="800000"/>
            <a:headEnd/>
            <a:tailEnd/>
          </a:ln>
        </p:spPr>
      </p:pic>
      <p:sp>
        <p:nvSpPr>
          <p:cNvPr id="63494" name="AutoShape 6"/>
          <p:cNvSpPr>
            <a:spLocks noChangeArrowheads="1"/>
          </p:cNvSpPr>
          <p:nvPr/>
        </p:nvSpPr>
        <p:spPr bwMode="auto">
          <a:xfrm>
            <a:off x="3608388" y="3289300"/>
            <a:ext cx="2032000" cy="1127125"/>
          </a:xfrm>
          <a:prstGeom prst="leftRightArrow">
            <a:avLst>
              <a:gd name="adj1" fmla="val 50000"/>
              <a:gd name="adj2" fmla="val 36056"/>
            </a:avLst>
          </a:prstGeom>
          <a:solidFill>
            <a:srgbClr val="FFFF99"/>
          </a:solidFill>
          <a:ln w="38100" algn="ctr">
            <a:solidFill>
              <a:schemeClr val="tx1"/>
            </a:solidFill>
            <a:miter lim="800000"/>
            <a:headEnd/>
            <a:tailEnd/>
          </a:ln>
        </p:spPr>
        <p:txBody>
          <a:bodyPr wrap="none" lIns="0" tIns="0" rIns="0" bIns="0" anchor="ctr"/>
          <a:lstStyle/>
          <a:p>
            <a:pPr algn="ctr">
              <a:spcBef>
                <a:spcPct val="30000"/>
              </a:spcBef>
            </a:pPr>
            <a:r>
              <a:rPr lang="en-US" sz="2400" b="0">
                <a:solidFill>
                  <a:srgbClr val="F00000"/>
                </a:solidFill>
              </a:rPr>
              <a:t>Transaction</a:t>
            </a:r>
            <a:r>
              <a:rPr lang="en-US" sz="2400" b="0">
                <a:solidFill>
                  <a:srgbClr val="F00000"/>
                </a:solidFill>
                <a:cs typeface="Arial" charset="0"/>
              </a:rPr>
              <a:t>*</a:t>
            </a:r>
          </a:p>
        </p:txBody>
      </p:sp>
      <p:sp>
        <p:nvSpPr>
          <p:cNvPr id="397319" name="Text Box 7"/>
          <p:cNvSpPr txBox="1">
            <a:spLocks noChangeArrowheads="1"/>
          </p:cNvSpPr>
          <p:nvPr/>
        </p:nvSpPr>
        <p:spPr bwMode="auto">
          <a:xfrm>
            <a:off x="110836" y="3269044"/>
            <a:ext cx="1619250" cy="2339975"/>
          </a:xfrm>
          <a:prstGeom prst="rect">
            <a:avLst/>
          </a:prstGeom>
          <a:noFill/>
          <a:ln w="38100" algn="ctr">
            <a:noFill/>
            <a:miter lim="800000"/>
            <a:headEnd/>
            <a:tailEnd/>
          </a:ln>
        </p:spPr>
        <p:txBody>
          <a:bodyPr lIns="0" tIns="0" rIns="0" bIns="0">
            <a:spAutoFit/>
          </a:bodyPr>
          <a:lstStyle/>
          <a:p>
            <a:pPr>
              <a:spcBef>
                <a:spcPct val="50000"/>
              </a:spcBef>
              <a:buFontTx/>
              <a:buChar char="•"/>
            </a:pPr>
            <a:r>
              <a:rPr lang="fi-FI" sz="1400" dirty="0">
                <a:solidFill>
                  <a:srgbClr val="0000CC"/>
                </a:solidFill>
                <a:cs typeface="Arial" charset="0"/>
              </a:rPr>
              <a:t>*Kirjanpidollinen tapahtuma, oikeustoimi: KAUPPA</a:t>
            </a:r>
          </a:p>
          <a:p>
            <a:pPr>
              <a:spcBef>
                <a:spcPct val="50000"/>
              </a:spcBef>
              <a:buFontTx/>
              <a:buChar char="•"/>
            </a:pPr>
            <a:r>
              <a:rPr lang="fi-FI" sz="1400" dirty="0">
                <a:solidFill>
                  <a:srgbClr val="F00000"/>
                </a:solidFill>
                <a:cs typeface="Arial" charset="0"/>
              </a:rPr>
              <a:t> ”</a:t>
            </a:r>
            <a:r>
              <a:rPr lang="fi-FI" sz="1400" dirty="0" err="1">
                <a:solidFill>
                  <a:srgbClr val="F00000"/>
                </a:solidFill>
                <a:cs typeface="Arial" charset="0"/>
              </a:rPr>
              <a:t>Transaction</a:t>
            </a:r>
            <a:r>
              <a:rPr lang="fi-FI" sz="1400" dirty="0">
                <a:solidFill>
                  <a:srgbClr val="F00000"/>
                </a:solidFill>
                <a:cs typeface="Arial" charset="0"/>
              </a:rPr>
              <a:t>” syrjäyttää tukisopimuksen  C-osan ”</a:t>
            </a:r>
            <a:r>
              <a:rPr lang="fi-FI" sz="1400" dirty="0" err="1">
                <a:solidFill>
                  <a:srgbClr val="F00000"/>
                </a:solidFill>
                <a:cs typeface="Arial" charset="0"/>
              </a:rPr>
              <a:t>IPR-määräykset</a:t>
            </a:r>
            <a:r>
              <a:rPr lang="fi-FI" sz="1400" dirty="0">
                <a:solidFill>
                  <a:srgbClr val="F00000"/>
                </a:solidFill>
                <a:cs typeface="Arial" charset="0"/>
              </a:rPr>
              <a:t>”</a:t>
            </a:r>
          </a:p>
          <a:p>
            <a:pPr>
              <a:spcBef>
                <a:spcPct val="50000"/>
              </a:spcBef>
              <a:buFontTx/>
              <a:buChar char="•"/>
            </a:pPr>
            <a:endParaRPr lang="fi-FI" sz="1400" dirty="0">
              <a:solidFill>
                <a:srgbClr val="F00000"/>
              </a:solidFill>
              <a:cs typeface="Arial" charset="0"/>
            </a:endParaRPr>
          </a:p>
        </p:txBody>
      </p:sp>
      <p:sp>
        <p:nvSpPr>
          <p:cNvPr id="63496" name="Text Box 8"/>
          <p:cNvSpPr txBox="1">
            <a:spLocks noChangeArrowheads="1"/>
          </p:cNvSpPr>
          <p:nvPr/>
        </p:nvSpPr>
        <p:spPr bwMode="auto">
          <a:xfrm>
            <a:off x="2433638" y="4090988"/>
            <a:ext cx="612775" cy="365125"/>
          </a:xfrm>
          <a:prstGeom prst="rect">
            <a:avLst/>
          </a:prstGeom>
          <a:noFill/>
          <a:ln w="38100" algn="ctr">
            <a:noFill/>
            <a:miter lim="800000"/>
            <a:headEnd/>
            <a:tailEnd/>
          </a:ln>
        </p:spPr>
        <p:txBody>
          <a:bodyPr lIns="0" tIns="0" rIns="0" bIns="0">
            <a:spAutoFit/>
          </a:bodyPr>
          <a:lstStyle/>
          <a:p>
            <a:pPr>
              <a:spcBef>
                <a:spcPct val="50000"/>
              </a:spcBef>
            </a:pPr>
            <a:r>
              <a:rPr lang="fi-FI" sz="2400">
                <a:solidFill>
                  <a:srgbClr val="FFFF00"/>
                </a:solidFill>
                <a:latin typeface="Comic Sans MS" pitchFamily="66" charset="0"/>
              </a:rPr>
              <a:t>T&amp;K</a:t>
            </a:r>
          </a:p>
        </p:txBody>
      </p:sp>
      <p:sp>
        <p:nvSpPr>
          <p:cNvPr id="63497" name="Text Box 9"/>
          <p:cNvSpPr txBox="1">
            <a:spLocks noChangeArrowheads="1"/>
          </p:cNvSpPr>
          <p:nvPr/>
        </p:nvSpPr>
        <p:spPr bwMode="auto">
          <a:xfrm>
            <a:off x="6365875" y="4854575"/>
            <a:ext cx="354013" cy="365125"/>
          </a:xfrm>
          <a:prstGeom prst="rect">
            <a:avLst/>
          </a:prstGeom>
          <a:noFill/>
          <a:ln w="38100" algn="ctr">
            <a:noFill/>
            <a:miter lim="800000"/>
            <a:headEnd/>
            <a:tailEnd/>
          </a:ln>
        </p:spPr>
        <p:txBody>
          <a:bodyPr lIns="0" tIns="0" rIns="0" bIns="0">
            <a:spAutoFit/>
          </a:bodyPr>
          <a:lstStyle/>
          <a:p>
            <a:pPr>
              <a:spcBef>
                <a:spcPct val="50000"/>
              </a:spcBef>
            </a:pPr>
            <a:r>
              <a:rPr lang="fi-FI" sz="2400">
                <a:solidFill>
                  <a:srgbClr val="FFFF00"/>
                </a:solidFill>
                <a:latin typeface="Comic Sans MS" pitchFamily="66" charset="0"/>
              </a:rPr>
              <a:t>PK</a:t>
            </a:r>
          </a:p>
        </p:txBody>
      </p:sp>
      <p:sp>
        <p:nvSpPr>
          <p:cNvPr id="397322" name="AutoShape 10"/>
          <p:cNvSpPr>
            <a:spLocks noChangeArrowheads="1"/>
          </p:cNvSpPr>
          <p:nvPr/>
        </p:nvSpPr>
        <p:spPr bwMode="auto">
          <a:xfrm>
            <a:off x="2860243" y="5487988"/>
            <a:ext cx="3325812" cy="779462"/>
          </a:xfrm>
          <a:prstGeom prst="curvedUpArrow">
            <a:avLst>
              <a:gd name="adj1" fmla="val 92092"/>
              <a:gd name="adj2" fmla="val 170672"/>
              <a:gd name="adj3" fmla="val 33333"/>
            </a:avLst>
          </a:prstGeom>
          <a:solidFill>
            <a:srgbClr val="CCFFFF"/>
          </a:solidFill>
          <a:ln w="38100">
            <a:solidFill>
              <a:schemeClr val="tx1"/>
            </a:solidFill>
            <a:miter lim="800000"/>
            <a:headEnd/>
            <a:tailEnd/>
          </a:ln>
        </p:spPr>
        <p:txBody>
          <a:bodyPr wrap="none" lIns="0" tIns="0" rIns="0" bIns="0" anchor="ctr"/>
          <a:lstStyle/>
          <a:p>
            <a:pPr algn="ctr" eaLnBrk="0" hangingPunct="0"/>
            <a:endParaRPr lang="fi-FI" sz="2000" b="0">
              <a:solidFill>
                <a:srgbClr val="003366"/>
              </a:solidFill>
            </a:endParaRPr>
          </a:p>
        </p:txBody>
      </p:sp>
      <p:sp>
        <p:nvSpPr>
          <p:cNvPr id="397323" name="AutoShape 11"/>
          <p:cNvSpPr>
            <a:spLocks noChangeArrowheads="1"/>
          </p:cNvSpPr>
          <p:nvPr/>
        </p:nvSpPr>
        <p:spPr bwMode="auto">
          <a:xfrm rot="10800000">
            <a:off x="2833688" y="635000"/>
            <a:ext cx="3290887" cy="874713"/>
          </a:xfrm>
          <a:prstGeom prst="curvedUpArrow">
            <a:avLst>
              <a:gd name="adj1" fmla="val 75245"/>
              <a:gd name="adj2" fmla="val 150490"/>
              <a:gd name="adj3" fmla="val 33333"/>
            </a:avLst>
          </a:prstGeom>
          <a:solidFill>
            <a:srgbClr val="CCFFFF"/>
          </a:solidFill>
          <a:ln w="38100">
            <a:solidFill>
              <a:schemeClr val="tx1"/>
            </a:solidFill>
            <a:miter lim="800000"/>
            <a:headEnd/>
            <a:tailEnd/>
          </a:ln>
        </p:spPr>
        <p:txBody>
          <a:bodyPr wrap="none" lIns="0" tIns="0" rIns="0" bIns="0" anchor="ctr"/>
          <a:lstStyle/>
          <a:p>
            <a:pPr algn="ctr" eaLnBrk="0" hangingPunct="0"/>
            <a:endParaRPr lang="fi-FI" sz="2000" b="0">
              <a:solidFill>
                <a:srgbClr val="003366"/>
              </a:solidFill>
            </a:endParaRPr>
          </a:p>
        </p:txBody>
      </p:sp>
      <p:sp>
        <p:nvSpPr>
          <p:cNvPr id="397324" name="Text Box 12"/>
          <p:cNvSpPr txBox="1">
            <a:spLocks noChangeArrowheads="1"/>
          </p:cNvSpPr>
          <p:nvPr/>
        </p:nvSpPr>
        <p:spPr bwMode="auto">
          <a:xfrm>
            <a:off x="3348038" y="1466850"/>
            <a:ext cx="2459037" cy="369888"/>
          </a:xfrm>
          <a:prstGeom prst="rect">
            <a:avLst/>
          </a:prstGeom>
          <a:noFill/>
          <a:ln w="38100" algn="ctr">
            <a:noFill/>
            <a:miter lim="800000"/>
            <a:headEnd/>
            <a:tailEnd/>
          </a:ln>
        </p:spPr>
        <p:txBody>
          <a:bodyPr lIns="0" tIns="0" rIns="0" bIns="0">
            <a:spAutoFit/>
          </a:bodyPr>
          <a:lstStyle/>
          <a:p>
            <a:pPr algn="ctr">
              <a:spcBef>
                <a:spcPct val="50000"/>
              </a:spcBef>
            </a:pPr>
            <a:r>
              <a:rPr lang="fi-FI" sz="2400"/>
              <a:t>Vastike = €</a:t>
            </a:r>
          </a:p>
        </p:txBody>
      </p:sp>
      <p:sp>
        <p:nvSpPr>
          <p:cNvPr id="397325" name="Text Box 13"/>
          <p:cNvSpPr txBox="1">
            <a:spLocks noChangeArrowheads="1"/>
          </p:cNvSpPr>
          <p:nvPr/>
        </p:nvSpPr>
        <p:spPr bwMode="auto">
          <a:xfrm>
            <a:off x="1323398" y="6322436"/>
            <a:ext cx="6461125" cy="365125"/>
          </a:xfrm>
          <a:prstGeom prst="rect">
            <a:avLst/>
          </a:prstGeom>
          <a:noFill/>
          <a:ln w="38100" algn="ctr">
            <a:noFill/>
            <a:miter lim="800000"/>
            <a:headEnd/>
            <a:tailEnd/>
          </a:ln>
        </p:spPr>
        <p:txBody>
          <a:bodyPr lIns="0" tIns="0" rIns="0" bIns="0">
            <a:spAutoFit/>
          </a:bodyPr>
          <a:lstStyle/>
          <a:p>
            <a:pPr algn="ctr">
              <a:spcBef>
                <a:spcPct val="50000"/>
              </a:spcBef>
            </a:pPr>
            <a:r>
              <a:rPr lang="fi-FI" sz="2400" dirty="0">
                <a:solidFill>
                  <a:srgbClr val="0000CC"/>
                </a:solidFill>
              </a:rPr>
              <a:t>Tulosten omistus- ja käyttöoikeudet (IPR)</a:t>
            </a:r>
          </a:p>
        </p:txBody>
      </p:sp>
      <p:sp>
        <p:nvSpPr>
          <p:cNvPr id="63502" name="Tekstikehys 13"/>
          <p:cNvSpPr txBox="1">
            <a:spLocks noChangeArrowheads="1"/>
          </p:cNvSpPr>
          <p:nvPr/>
        </p:nvSpPr>
        <p:spPr bwMode="auto">
          <a:xfrm>
            <a:off x="1311275" y="147638"/>
            <a:ext cx="7024688" cy="369887"/>
          </a:xfrm>
          <a:prstGeom prst="rect">
            <a:avLst/>
          </a:prstGeom>
          <a:noFill/>
          <a:ln w="9525">
            <a:noFill/>
            <a:miter lim="800000"/>
            <a:headEnd/>
            <a:tailEnd/>
          </a:ln>
        </p:spPr>
        <p:txBody>
          <a:bodyPr wrap="none">
            <a:spAutoFit/>
          </a:bodyPr>
          <a:lstStyle/>
          <a:p>
            <a:r>
              <a:rPr lang="fi-FI"/>
              <a:t>Research for the Benefit of spesific groups like SME’s spesific</a:t>
            </a:r>
          </a:p>
        </p:txBody>
      </p:sp>
      <p:sp>
        <p:nvSpPr>
          <p:cNvPr id="63503" name="Tekstikehys 14"/>
          <p:cNvSpPr txBox="1">
            <a:spLocks noChangeArrowheads="1"/>
          </p:cNvSpPr>
          <p:nvPr/>
        </p:nvSpPr>
        <p:spPr bwMode="auto">
          <a:xfrm>
            <a:off x="0" y="1104837"/>
            <a:ext cx="1601788" cy="2246312"/>
          </a:xfrm>
          <a:prstGeom prst="rect">
            <a:avLst/>
          </a:prstGeom>
          <a:noFill/>
          <a:ln w="9525">
            <a:noFill/>
            <a:miter lim="800000"/>
            <a:headEnd/>
            <a:tailEnd/>
          </a:ln>
        </p:spPr>
        <p:txBody>
          <a:bodyPr wrap="none">
            <a:spAutoFit/>
          </a:bodyPr>
          <a:lstStyle/>
          <a:p>
            <a:pPr algn="ctr"/>
            <a:r>
              <a:rPr lang="fi-FI" sz="2800" dirty="0" err="1">
                <a:solidFill>
                  <a:srgbClr val="FF0000"/>
                </a:solidFill>
              </a:rPr>
              <a:t>Only</a:t>
            </a:r>
            <a:r>
              <a:rPr lang="fi-FI" sz="2800" dirty="0">
                <a:solidFill>
                  <a:srgbClr val="FF0000"/>
                </a:solidFill>
              </a:rPr>
              <a:t>  in</a:t>
            </a:r>
          </a:p>
          <a:p>
            <a:pPr algn="ctr"/>
            <a:r>
              <a:rPr lang="fi-FI" sz="2800" dirty="0">
                <a:solidFill>
                  <a:srgbClr val="FF0000"/>
                </a:solidFill>
              </a:rPr>
              <a:t>SME</a:t>
            </a:r>
          </a:p>
          <a:p>
            <a:pPr algn="ctr"/>
            <a:r>
              <a:rPr lang="fi-FI" sz="2800" dirty="0" err="1">
                <a:solidFill>
                  <a:srgbClr val="FF0000"/>
                </a:solidFill>
              </a:rPr>
              <a:t>Funding</a:t>
            </a:r>
            <a:endParaRPr lang="fi-FI" sz="2800" dirty="0">
              <a:solidFill>
                <a:srgbClr val="FF0000"/>
              </a:solidFill>
            </a:endParaRPr>
          </a:p>
          <a:p>
            <a:pPr algn="ctr"/>
            <a:r>
              <a:rPr lang="fi-FI" sz="2800" dirty="0" err="1">
                <a:solidFill>
                  <a:srgbClr val="FF0000"/>
                </a:solidFill>
              </a:rPr>
              <a:t>Scheme</a:t>
            </a:r>
            <a:endParaRPr lang="fi-FI" sz="2800" dirty="0">
              <a:solidFill>
                <a:srgbClr val="FF0000"/>
              </a:solidFill>
            </a:endParaRPr>
          </a:p>
          <a:p>
            <a:pPr algn="ctr"/>
            <a:r>
              <a:rPr lang="fi-FI" sz="28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7322"/>
                                        </p:tgtEl>
                                        <p:attrNameLst>
                                          <p:attrName>style.visibility</p:attrName>
                                        </p:attrNameLst>
                                      </p:cBhvr>
                                      <p:to>
                                        <p:strVal val="visible"/>
                                      </p:to>
                                    </p:set>
                                    <p:animEffect transition="in" filter="blinds(horizontal)">
                                      <p:cBhvr>
                                        <p:cTn id="7" dur="500"/>
                                        <p:tgtEl>
                                          <p:spTgt spid="3973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7325"/>
                                        </p:tgtEl>
                                        <p:attrNameLst>
                                          <p:attrName>style.visibility</p:attrName>
                                        </p:attrNameLst>
                                      </p:cBhvr>
                                      <p:to>
                                        <p:strVal val="visible"/>
                                      </p:to>
                                    </p:set>
                                    <p:animEffect transition="in" filter="blinds(horizontal)">
                                      <p:cBhvr>
                                        <p:cTn id="10" dur="500"/>
                                        <p:tgtEl>
                                          <p:spTgt spid="3973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7323"/>
                                        </p:tgtEl>
                                        <p:attrNameLst>
                                          <p:attrName>style.visibility</p:attrName>
                                        </p:attrNameLst>
                                      </p:cBhvr>
                                      <p:to>
                                        <p:strVal val="visible"/>
                                      </p:to>
                                    </p:set>
                                    <p:animEffect transition="in" filter="blinds(horizontal)">
                                      <p:cBhvr>
                                        <p:cTn id="15" dur="500"/>
                                        <p:tgtEl>
                                          <p:spTgt spid="3973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7324"/>
                                        </p:tgtEl>
                                        <p:attrNameLst>
                                          <p:attrName>style.visibility</p:attrName>
                                        </p:attrNameLst>
                                      </p:cBhvr>
                                      <p:to>
                                        <p:strVal val="visible"/>
                                      </p:to>
                                    </p:set>
                                    <p:animEffect transition="in" filter="blinds(horizontal)">
                                      <p:cBhvr>
                                        <p:cTn id="18" dur="500"/>
                                        <p:tgtEl>
                                          <p:spTgt spid="3973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97319">
                                            <p:txEl>
                                              <p:pRg st="1" end="1"/>
                                            </p:txEl>
                                          </p:spTgt>
                                        </p:tgtEl>
                                        <p:attrNameLst>
                                          <p:attrName>style.visibility</p:attrName>
                                        </p:attrNameLst>
                                      </p:cBhvr>
                                      <p:to>
                                        <p:strVal val="visible"/>
                                      </p:to>
                                    </p:set>
                                    <p:animEffect transition="in" filter="blinds(horizontal)">
                                      <p:cBhvr>
                                        <p:cTn id="23" dur="500"/>
                                        <p:tgtEl>
                                          <p:spTgt spid="397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2" grpId="0" animBg="1"/>
      <p:bldP spid="397323" grpId="0" animBg="1"/>
      <p:bldP spid="397324" grpId="0"/>
      <p:bldP spid="397325" grpId="0"/>
    </p:bldLst>
  </p:timing>
</p:sld>
</file>

<file path=ppt/theme/theme1.xml><?xml version="1.0" encoding="utf-8"?>
<a:theme xmlns:a="http://schemas.openxmlformats.org/drawingml/2006/main" name="Tekes Powerpoint malli">
  <a:themeElements>
    <a:clrScheme name="Tekes värit">
      <a:dk1>
        <a:srgbClr val="004B8D"/>
      </a:dk1>
      <a:lt1>
        <a:sysClr val="window" lastClr="FFFFFF"/>
      </a:lt1>
      <a:dk2>
        <a:srgbClr val="004B8D"/>
      </a:dk2>
      <a:lt2>
        <a:srgbClr val="FFFFFF"/>
      </a:lt2>
      <a:accent1>
        <a:srgbClr val="00B6E7"/>
      </a:accent1>
      <a:accent2>
        <a:srgbClr val="0083CD"/>
      </a:accent2>
      <a:accent3>
        <a:srgbClr val="EB9328"/>
      </a:accent3>
      <a:accent4>
        <a:srgbClr val="99CC33"/>
      </a:accent4>
      <a:accent5>
        <a:srgbClr val="CC0033"/>
      </a:accent5>
      <a:accent6>
        <a:srgbClr val="7F7F7F"/>
      </a:accent6>
      <a:hlink>
        <a:srgbClr val="004B8D"/>
      </a:hlink>
      <a:folHlink>
        <a:srgbClr val="800080"/>
      </a:folHlink>
    </a:clrScheme>
    <a:fontScheme name="Tekes 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kes teema">
  <a:themeElements>
    <a:clrScheme name="Tekes Yleinen">
      <a:dk1>
        <a:srgbClr val="004B8D"/>
      </a:dk1>
      <a:lt1>
        <a:sysClr val="window" lastClr="FFFFFF"/>
      </a:lt1>
      <a:dk2>
        <a:srgbClr val="004B8D"/>
      </a:dk2>
      <a:lt2>
        <a:srgbClr val="FFFFFF"/>
      </a:lt2>
      <a:accent1>
        <a:srgbClr val="00B6E7"/>
      </a:accent1>
      <a:accent2>
        <a:srgbClr val="0083CD"/>
      </a:accent2>
      <a:accent3>
        <a:srgbClr val="EB9328"/>
      </a:accent3>
      <a:accent4>
        <a:srgbClr val="99CC33"/>
      </a:accent4>
      <a:accent5>
        <a:srgbClr val="CC0033"/>
      </a:accent5>
      <a:accent6>
        <a:srgbClr val="7F7F7F"/>
      </a:accent6>
      <a:hlink>
        <a:srgbClr val="004B8D"/>
      </a:hlink>
      <a:folHlink>
        <a:srgbClr val="800080"/>
      </a:folHlink>
    </a:clrScheme>
    <a:fontScheme name="Teke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Tekes Powerpoint malli</Template>
  <TotalTime>1224</TotalTime>
  <Words>3754</Words>
  <Application>Microsoft Office PowerPoint</Application>
  <PresentationFormat>On-screen Show (4:3)</PresentationFormat>
  <Paragraphs>542</Paragraphs>
  <Slides>37</Slides>
  <Notes>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Tekes Powerpoint malli</vt:lpstr>
      <vt:lpstr>2_Default Design</vt:lpstr>
      <vt:lpstr>1_Default Design</vt:lpstr>
      <vt:lpstr>Tekes teema</vt:lpstr>
      <vt:lpstr>7PO - uusien hakujen info Research for SMEs</vt:lpstr>
      <vt:lpstr>PowerPoint Presentation</vt:lpstr>
      <vt:lpstr>EU contribution going to SMEs – versus 15% target: 14,4%</vt:lpstr>
      <vt:lpstr>PowerPoint Presentation</vt:lpstr>
      <vt:lpstr>PowerPoint Presentation</vt:lpstr>
      <vt:lpstr>SME-specific measures: ”T&amp;k-ostopalvelut/ tutkimuksen ulkoistus”  </vt:lpstr>
      <vt:lpstr>Perusperiaatteita</vt:lpstr>
      <vt:lpstr>Work Programme 2012, SME Specific Measures</vt:lpstr>
      <vt:lpstr>PowerPoint Presentation</vt:lpstr>
      <vt:lpstr>Konsortiosopimus</vt:lpstr>
      <vt:lpstr>PowerPoint Presentation</vt:lpstr>
      <vt:lpstr>Demonstration Action</vt:lpstr>
      <vt:lpstr>Vinkkejä hakuun, työohjelman painotuksia</vt:lpstr>
      <vt:lpstr>Impact Assesment ,SME Specific measures Key findings and recommendations</vt:lpstr>
      <vt:lpstr>7 tips for a successful project</vt:lpstr>
      <vt:lpstr>Työohjelman keskeisiä lauseita</vt:lpstr>
      <vt:lpstr>PowerPoint Presentation</vt:lpstr>
      <vt:lpstr>Tilastotietoja Research for SMEs-hauista  </vt:lpstr>
      <vt:lpstr>PowerPoint Presentation</vt:lpstr>
      <vt:lpstr>Partner search </vt:lpstr>
      <vt:lpstr>PowerPoint Presentation</vt:lpstr>
      <vt:lpstr>PowerPoint Presentation</vt:lpstr>
      <vt:lpstr>PowerPoint Presentation</vt:lpstr>
      <vt:lpstr>PowerPoint Presentation</vt:lpstr>
      <vt:lpstr>Research4SMEs project budget consept</vt:lpstr>
      <vt:lpstr>PowerPoint Presentation</vt:lpstr>
      <vt:lpstr>Hakemuksen (B-osan) rakenne ja sisältö</vt:lpstr>
      <vt:lpstr>Abstract (tiivistelmä), lomakkeella A1</vt:lpstr>
      <vt:lpstr>PowerPoint Presentation</vt:lpstr>
      <vt:lpstr>1. Scientific and/or technological excellence, relevant to the topics/activities addressed by the call  </vt:lpstr>
      <vt:lpstr>2. Implementation </vt:lpstr>
      <vt:lpstr>3. Impact. The potential impact through the development, dissemination and use of project results </vt:lpstr>
      <vt:lpstr>S/T QUALITY: Scientific and/or technological excellence (relevant to the topics addressed by  Mark : 2,5</vt:lpstr>
      <vt:lpstr>2. IMPLEMENTATION: Quality and efficiency of the implementation and the management.    Mark : 3</vt:lpstr>
      <vt:lpstr>3. IMPACT: The potential impact through the development, dissemination and use of project results Mark : 2,0 </vt:lpstr>
      <vt:lpstr>Research for SMEs pk-haastattelut, syyskuu 2009</vt:lpstr>
      <vt:lpstr>Kiitoksia mielenkiinnostanne! </vt:lpstr>
    </vt:vector>
  </TitlesOfParts>
  <Company>Tekes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Anne Palkamo</dc:creator>
  <cp:lastModifiedBy>stenka</cp:lastModifiedBy>
  <cp:revision>30</cp:revision>
  <dcterms:created xsi:type="dcterms:W3CDTF">2010-01-25T11:30:48Z</dcterms:created>
  <dcterms:modified xsi:type="dcterms:W3CDTF">2011-09-08T03:45:10Z</dcterms:modified>
</cp:coreProperties>
</file>