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4"/>
  </p:sldMasterIdLst>
  <p:notesMasterIdLst>
    <p:notesMasterId r:id="rId28"/>
  </p:notesMasterIdLst>
  <p:handoutMasterIdLst>
    <p:handoutMasterId r:id="rId29"/>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type="screen4x3"/>
  <p:notesSz cx="6743700" cy="9875838"/>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4" autoAdjust="0"/>
  </p:normalViewPr>
  <p:slideViewPr>
    <p:cSldViewPr>
      <p:cViewPr varScale="1">
        <p:scale>
          <a:sx n="116" d="100"/>
          <a:sy n="116" d="100"/>
        </p:scale>
        <p:origin x="14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7" d="100"/>
          <a:sy n="77" d="100"/>
        </p:scale>
        <p:origin x="-2202" y="-90"/>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895600"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defTabSz="876300">
              <a:defRPr sz="1200"/>
            </a:lvl1pPr>
          </a:lstStyle>
          <a:p>
            <a:pPr>
              <a:defRPr/>
            </a:pPr>
            <a:endParaRPr lang="fi-FI"/>
          </a:p>
        </p:txBody>
      </p:sp>
      <p:sp>
        <p:nvSpPr>
          <p:cNvPr id="57347" name="Rectangle 3"/>
          <p:cNvSpPr>
            <a:spLocks noGrp="1" noChangeArrowheads="1"/>
          </p:cNvSpPr>
          <p:nvPr>
            <p:ph type="dt" sz="quarter" idx="1"/>
          </p:nvPr>
        </p:nvSpPr>
        <p:spPr bwMode="auto">
          <a:xfrm>
            <a:off x="3836988" y="0"/>
            <a:ext cx="2894012"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algn="r" defTabSz="876300">
              <a:defRPr sz="1200"/>
            </a:lvl1pPr>
          </a:lstStyle>
          <a:p>
            <a:pPr>
              <a:defRPr/>
            </a:pPr>
            <a:endParaRPr lang="fi-FI"/>
          </a:p>
        </p:txBody>
      </p:sp>
      <p:sp>
        <p:nvSpPr>
          <p:cNvPr id="57348" name="Rectangle 4"/>
          <p:cNvSpPr>
            <a:spLocks noGrp="1" noChangeArrowheads="1"/>
          </p:cNvSpPr>
          <p:nvPr>
            <p:ph type="ftr" sz="quarter" idx="2"/>
          </p:nvPr>
        </p:nvSpPr>
        <p:spPr bwMode="auto">
          <a:xfrm>
            <a:off x="0" y="9412288"/>
            <a:ext cx="2895600"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defTabSz="876300">
              <a:defRPr sz="1200"/>
            </a:lvl1pPr>
          </a:lstStyle>
          <a:p>
            <a:pPr>
              <a:defRPr/>
            </a:pPr>
            <a:endParaRPr lang="fi-FI"/>
          </a:p>
        </p:txBody>
      </p:sp>
      <p:sp>
        <p:nvSpPr>
          <p:cNvPr id="57349" name="Rectangle 5"/>
          <p:cNvSpPr>
            <a:spLocks noGrp="1" noChangeArrowheads="1"/>
          </p:cNvSpPr>
          <p:nvPr>
            <p:ph type="sldNum" sz="quarter" idx="3"/>
          </p:nvPr>
        </p:nvSpPr>
        <p:spPr bwMode="auto">
          <a:xfrm>
            <a:off x="3836988" y="9412288"/>
            <a:ext cx="2894012"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algn="r" defTabSz="876300">
              <a:defRPr sz="1200"/>
            </a:lvl1pPr>
          </a:lstStyle>
          <a:p>
            <a:pPr>
              <a:defRPr/>
            </a:pPr>
            <a:fld id="{BFA4FAEF-F89E-4985-8C21-1306EAA470CE}" type="slidenum">
              <a:rPr lang="fi-FI"/>
              <a:pPr>
                <a:defRPr/>
              </a:pPr>
              <a:t>‹#›</a:t>
            </a:fld>
            <a:endParaRPr lang="fi-FI"/>
          </a:p>
        </p:txBody>
      </p:sp>
    </p:spTree>
    <p:extLst>
      <p:ext uri="{BB962C8B-B14F-4D97-AF65-F5344CB8AC3E}">
        <p14:creationId xmlns:p14="http://schemas.microsoft.com/office/powerpoint/2010/main" val="2708580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defTabSz="949325">
              <a:defRPr sz="1200"/>
            </a:lvl1pPr>
          </a:lstStyle>
          <a:p>
            <a:pPr>
              <a:defRPr/>
            </a:pPr>
            <a:endParaRPr lang="fi-FI"/>
          </a:p>
        </p:txBody>
      </p:sp>
      <p:sp>
        <p:nvSpPr>
          <p:cNvPr id="1843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defTabSz="949325">
              <a:defRPr sz="1200"/>
            </a:lvl1pPr>
          </a:lstStyle>
          <a:p>
            <a:pPr>
              <a:defRPr/>
            </a:pPr>
            <a:endParaRPr lang="fi-FI"/>
          </a:p>
        </p:txBody>
      </p:sp>
      <p:sp>
        <p:nvSpPr>
          <p:cNvPr id="7172" name="Rectangle 4"/>
          <p:cNvSpPr>
            <a:spLocks noGrp="1" noRot="1" noChangeAspect="1" noChangeArrowheads="1" noTextEdit="1"/>
          </p:cNvSpPr>
          <p:nvPr>
            <p:ph type="sldImg" idx="2"/>
          </p:nvPr>
        </p:nvSpPr>
        <p:spPr bwMode="auto">
          <a:xfrm>
            <a:off x="869950" y="768350"/>
            <a:ext cx="4940300" cy="370363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1843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defTabSz="949325">
              <a:defRPr sz="1200"/>
            </a:lvl1pPr>
          </a:lstStyle>
          <a:p>
            <a:pPr>
              <a:defRPr/>
            </a:pPr>
            <a:endParaRPr lang="fi-FI"/>
          </a:p>
        </p:txBody>
      </p:sp>
      <p:sp>
        <p:nvSpPr>
          <p:cNvPr id="1843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defTabSz="949325">
              <a:defRPr sz="1200"/>
            </a:lvl1pPr>
          </a:lstStyle>
          <a:p>
            <a:pPr>
              <a:defRPr/>
            </a:pPr>
            <a:fld id="{A342FE7B-126C-4291-8FEF-0506BE86B6B7}" type="slidenum">
              <a:rPr lang="fi-FI"/>
              <a:pPr>
                <a:defRPr/>
              </a:pPr>
              <a:t>‹#›</a:t>
            </a:fld>
            <a:endParaRPr lang="fi-FI"/>
          </a:p>
        </p:txBody>
      </p:sp>
    </p:spTree>
    <p:extLst>
      <p:ext uri="{BB962C8B-B14F-4D97-AF65-F5344CB8AC3E}">
        <p14:creationId xmlns:p14="http://schemas.microsoft.com/office/powerpoint/2010/main" val="4148122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2</a:t>
            </a:fld>
            <a:endParaRPr lang="fi-FI"/>
          </a:p>
        </p:txBody>
      </p:sp>
    </p:spTree>
    <p:extLst>
      <p:ext uri="{BB962C8B-B14F-4D97-AF65-F5344CB8AC3E}">
        <p14:creationId xmlns:p14="http://schemas.microsoft.com/office/powerpoint/2010/main" val="1686938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11</a:t>
            </a:fld>
            <a:endParaRPr lang="fi-FI"/>
          </a:p>
        </p:txBody>
      </p:sp>
    </p:spTree>
    <p:extLst>
      <p:ext uri="{BB962C8B-B14F-4D97-AF65-F5344CB8AC3E}">
        <p14:creationId xmlns:p14="http://schemas.microsoft.com/office/powerpoint/2010/main" val="2805557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12</a:t>
            </a:fld>
            <a:endParaRPr lang="fi-FI"/>
          </a:p>
        </p:txBody>
      </p:sp>
    </p:spTree>
    <p:extLst>
      <p:ext uri="{BB962C8B-B14F-4D97-AF65-F5344CB8AC3E}">
        <p14:creationId xmlns:p14="http://schemas.microsoft.com/office/powerpoint/2010/main" val="4112613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13</a:t>
            </a:fld>
            <a:endParaRPr lang="fi-FI"/>
          </a:p>
        </p:txBody>
      </p:sp>
    </p:spTree>
    <p:extLst>
      <p:ext uri="{BB962C8B-B14F-4D97-AF65-F5344CB8AC3E}">
        <p14:creationId xmlns:p14="http://schemas.microsoft.com/office/powerpoint/2010/main" val="1286060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14</a:t>
            </a:fld>
            <a:endParaRPr lang="fi-FI"/>
          </a:p>
        </p:txBody>
      </p:sp>
    </p:spTree>
    <p:extLst>
      <p:ext uri="{BB962C8B-B14F-4D97-AF65-F5344CB8AC3E}">
        <p14:creationId xmlns:p14="http://schemas.microsoft.com/office/powerpoint/2010/main" val="3614926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15</a:t>
            </a:fld>
            <a:endParaRPr lang="fi-FI"/>
          </a:p>
        </p:txBody>
      </p:sp>
    </p:spTree>
    <p:extLst>
      <p:ext uri="{BB962C8B-B14F-4D97-AF65-F5344CB8AC3E}">
        <p14:creationId xmlns:p14="http://schemas.microsoft.com/office/powerpoint/2010/main" val="1262277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16</a:t>
            </a:fld>
            <a:endParaRPr lang="fi-FI"/>
          </a:p>
        </p:txBody>
      </p:sp>
    </p:spTree>
    <p:extLst>
      <p:ext uri="{BB962C8B-B14F-4D97-AF65-F5344CB8AC3E}">
        <p14:creationId xmlns:p14="http://schemas.microsoft.com/office/powerpoint/2010/main" val="785885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17</a:t>
            </a:fld>
            <a:endParaRPr lang="fi-FI"/>
          </a:p>
        </p:txBody>
      </p:sp>
    </p:spTree>
    <p:extLst>
      <p:ext uri="{BB962C8B-B14F-4D97-AF65-F5344CB8AC3E}">
        <p14:creationId xmlns:p14="http://schemas.microsoft.com/office/powerpoint/2010/main" val="2700581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18</a:t>
            </a:fld>
            <a:endParaRPr lang="fi-FI"/>
          </a:p>
        </p:txBody>
      </p:sp>
    </p:spTree>
    <p:extLst>
      <p:ext uri="{BB962C8B-B14F-4D97-AF65-F5344CB8AC3E}">
        <p14:creationId xmlns:p14="http://schemas.microsoft.com/office/powerpoint/2010/main" val="457297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19</a:t>
            </a:fld>
            <a:endParaRPr lang="fi-FI"/>
          </a:p>
        </p:txBody>
      </p:sp>
    </p:spTree>
    <p:extLst>
      <p:ext uri="{BB962C8B-B14F-4D97-AF65-F5344CB8AC3E}">
        <p14:creationId xmlns:p14="http://schemas.microsoft.com/office/powerpoint/2010/main" val="4001670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20</a:t>
            </a:fld>
            <a:endParaRPr lang="fi-FI"/>
          </a:p>
        </p:txBody>
      </p:sp>
    </p:spTree>
    <p:extLst>
      <p:ext uri="{BB962C8B-B14F-4D97-AF65-F5344CB8AC3E}">
        <p14:creationId xmlns:p14="http://schemas.microsoft.com/office/powerpoint/2010/main" val="299513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3</a:t>
            </a:fld>
            <a:endParaRPr lang="fi-FI"/>
          </a:p>
        </p:txBody>
      </p:sp>
    </p:spTree>
    <p:extLst>
      <p:ext uri="{BB962C8B-B14F-4D97-AF65-F5344CB8AC3E}">
        <p14:creationId xmlns:p14="http://schemas.microsoft.com/office/powerpoint/2010/main" val="4048909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21</a:t>
            </a:fld>
            <a:endParaRPr lang="fi-FI"/>
          </a:p>
        </p:txBody>
      </p:sp>
    </p:spTree>
    <p:extLst>
      <p:ext uri="{BB962C8B-B14F-4D97-AF65-F5344CB8AC3E}">
        <p14:creationId xmlns:p14="http://schemas.microsoft.com/office/powerpoint/2010/main" val="941093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22</a:t>
            </a:fld>
            <a:endParaRPr lang="fi-FI"/>
          </a:p>
        </p:txBody>
      </p:sp>
    </p:spTree>
    <p:extLst>
      <p:ext uri="{BB962C8B-B14F-4D97-AF65-F5344CB8AC3E}">
        <p14:creationId xmlns:p14="http://schemas.microsoft.com/office/powerpoint/2010/main" val="1058519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4</a:t>
            </a:fld>
            <a:endParaRPr lang="fi-FI"/>
          </a:p>
        </p:txBody>
      </p:sp>
    </p:spTree>
    <p:extLst>
      <p:ext uri="{BB962C8B-B14F-4D97-AF65-F5344CB8AC3E}">
        <p14:creationId xmlns:p14="http://schemas.microsoft.com/office/powerpoint/2010/main" val="2260258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5</a:t>
            </a:fld>
            <a:endParaRPr lang="fi-FI"/>
          </a:p>
        </p:txBody>
      </p:sp>
    </p:spTree>
    <p:extLst>
      <p:ext uri="{BB962C8B-B14F-4D97-AF65-F5344CB8AC3E}">
        <p14:creationId xmlns:p14="http://schemas.microsoft.com/office/powerpoint/2010/main" val="315912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6</a:t>
            </a:fld>
            <a:endParaRPr lang="fi-FI"/>
          </a:p>
        </p:txBody>
      </p:sp>
    </p:spTree>
    <p:extLst>
      <p:ext uri="{BB962C8B-B14F-4D97-AF65-F5344CB8AC3E}">
        <p14:creationId xmlns:p14="http://schemas.microsoft.com/office/powerpoint/2010/main" val="1790810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7</a:t>
            </a:fld>
            <a:endParaRPr lang="fi-FI"/>
          </a:p>
        </p:txBody>
      </p:sp>
    </p:spTree>
    <p:extLst>
      <p:ext uri="{BB962C8B-B14F-4D97-AF65-F5344CB8AC3E}">
        <p14:creationId xmlns:p14="http://schemas.microsoft.com/office/powerpoint/2010/main" val="1364921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8</a:t>
            </a:fld>
            <a:endParaRPr lang="fi-FI"/>
          </a:p>
        </p:txBody>
      </p:sp>
    </p:spTree>
    <p:extLst>
      <p:ext uri="{BB962C8B-B14F-4D97-AF65-F5344CB8AC3E}">
        <p14:creationId xmlns:p14="http://schemas.microsoft.com/office/powerpoint/2010/main" val="2093872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9</a:t>
            </a:fld>
            <a:endParaRPr lang="fi-FI"/>
          </a:p>
        </p:txBody>
      </p:sp>
    </p:spTree>
    <p:extLst>
      <p:ext uri="{BB962C8B-B14F-4D97-AF65-F5344CB8AC3E}">
        <p14:creationId xmlns:p14="http://schemas.microsoft.com/office/powerpoint/2010/main" val="2428833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342FE7B-126C-4291-8FEF-0506BE86B6B7}" type="slidenum">
              <a:rPr lang="fi-FI" smtClean="0"/>
              <a:pPr>
                <a:defRPr/>
              </a:pPr>
              <a:t>10</a:t>
            </a:fld>
            <a:endParaRPr lang="fi-FI"/>
          </a:p>
        </p:txBody>
      </p:sp>
    </p:spTree>
    <p:extLst>
      <p:ext uri="{BB962C8B-B14F-4D97-AF65-F5344CB8AC3E}">
        <p14:creationId xmlns:p14="http://schemas.microsoft.com/office/powerpoint/2010/main" val="3941050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bg>
      <p:bgPr>
        <a:blipFill dpi="0" rotWithShape="0">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4" name="Kuva 6" descr="AVI_logo.gif"/>
          <p:cNvPicPr>
            <a:picLocks noChangeAspect="1"/>
          </p:cNvPicPr>
          <p:nvPr userDrawn="1"/>
        </p:nvPicPr>
        <p:blipFill>
          <a:blip r:embed="rId3" cstate="print"/>
          <a:srcRect/>
          <a:stretch>
            <a:fillRect/>
          </a:stretch>
        </p:blipFill>
        <p:spPr bwMode="auto">
          <a:xfrm>
            <a:off x="285750" y="285750"/>
            <a:ext cx="4857750" cy="708025"/>
          </a:xfrm>
          <a:prstGeom prst="rect">
            <a:avLst/>
          </a:prstGeom>
          <a:noFill/>
          <a:ln w="9525">
            <a:noFill/>
            <a:miter lim="800000"/>
            <a:headEnd/>
            <a:tailEnd/>
          </a:ln>
        </p:spPr>
      </p:pic>
      <p:sp>
        <p:nvSpPr>
          <p:cNvPr id="8" name="Otsikko 7"/>
          <p:cNvSpPr>
            <a:spLocks noGrp="1"/>
          </p:cNvSpPr>
          <p:nvPr>
            <p:ph type="title"/>
          </p:nvPr>
        </p:nvSpPr>
        <p:spPr>
          <a:xfrm>
            <a:off x="428596" y="2071678"/>
            <a:ext cx="8229600" cy="1714512"/>
          </a:xfrm>
          <a:prstGeom prst="rect">
            <a:avLst/>
          </a:prstGeom>
        </p:spPr>
        <p:txBody>
          <a:bodyPr/>
          <a:lstStyle>
            <a:lvl1pPr algn="ctr">
              <a:defRPr sz="3600"/>
            </a:lvl1pPr>
          </a:lstStyle>
          <a:p>
            <a:r>
              <a:rPr lang="fi-FI" smtClean="0"/>
              <a:t>Muokkaa perustyyl. napsautt.</a:t>
            </a:r>
            <a:endParaRPr lang="fi-FI" dirty="0"/>
          </a:p>
        </p:txBody>
      </p:sp>
      <p:sp>
        <p:nvSpPr>
          <p:cNvPr id="11" name="Tekstin paikkamerkki 10"/>
          <p:cNvSpPr>
            <a:spLocks noGrp="1"/>
          </p:cNvSpPr>
          <p:nvPr>
            <p:ph type="body" sz="quarter" idx="10"/>
          </p:nvPr>
        </p:nvSpPr>
        <p:spPr>
          <a:xfrm>
            <a:off x="2150240" y="3857625"/>
            <a:ext cx="4786312" cy="1571625"/>
          </a:xfrm>
          <a:prstGeom prst="rect">
            <a:avLst/>
          </a:prstGeom>
        </p:spPr>
        <p:txBody>
          <a:bodyPr/>
          <a:lstStyle>
            <a:lvl1pPr algn="ctr">
              <a:buNone/>
              <a:defRPr sz="2800">
                <a:solidFill>
                  <a:schemeClr val="accent3"/>
                </a:solidFill>
              </a:defRPr>
            </a:lvl1pPr>
          </a:lstStyle>
          <a:p>
            <a:pPr lvl="0"/>
            <a:r>
              <a:rPr lang="fi-FI" smtClean="0"/>
              <a:t>Muokkaa tekstin perustyylejä napsauttamalla</a:t>
            </a:r>
          </a:p>
        </p:txBody>
      </p:sp>
      <p:sp>
        <p:nvSpPr>
          <p:cNvPr id="6" name="Päivämäärän paikkamerkki 5"/>
          <p:cNvSpPr>
            <a:spLocks noGrp="1"/>
          </p:cNvSpPr>
          <p:nvPr>
            <p:ph type="dt" sz="half" idx="11"/>
          </p:nvPr>
        </p:nvSpPr>
        <p:spPr/>
        <p:txBody>
          <a:bodyPr/>
          <a:lstStyle/>
          <a:p>
            <a:r>
              <a:rPr lang="fi-FI" smtClean="0"/>
              <a:t>26.3.2015</a:t>
            </a:r>
            <a:endParaRPr lang="fi-FI" dirty="0"/>
          </a:p>
        </p:txBody>
      </p:sp>
      <p:sp>
        <p:nvSpPr>
          <p:cNvPr id="7" name="Dian numeron paikkamerkki 6"/>
          <p:cNvSpPr>
            <a:spLocks noGrp="1"/>
          </p:cNvSpPr>
          <p:nvPr>
            <p:ph type="sldNum" sz="quarter" idx="12"/>
          </p:nvPr>
        </p:nvSpPr>
        <p:spPr/>
        <p:txBody>
          <a:bodyPr/>
          <a:lstStyle/>
          <a:p>
            <a:fld id="{FC66EA92-D71B-4EEB-8BCA-6BB6FA4D7912}" type="slidenum">
              <a:rPr lang="fi-FI" smtClean="0"/>
              <a:pPr/>
              <a:t>‹#›</a:t>
            </a:fld>
            <a:endParaRPr lang="fi-FI" dirty="0"/>
          </a:p>
        </p:txBody>
      </p:sp>
      <p:sp>
        <p:nvSpPr>
          <p:cNvPr id="9" name="Alatunnisteen paikkamerkki 8"/>
          <p:cNvSpPr>
            <a:spLocks noGrp="1"/>
          </p:cNvSpPr>
          <p:nvPr>
            <p:ph type="ftr" sz="quarter" idx="13"/>
          </p:nvPr>
        </p:nvSpPr>
        <p:spPr/>
        <p:txBody>
          <a:bodyPr/>
          <a:lstStyle/>
          <a:p>
            <a:r>
              <a:rPr lang="sv-SE" smtClean="0"/>
              <a:t>Regionförvaltningsverket i Västra och Inre Finland, Basservicen, rättsskyddet och tillstånden, överinspektör Aija Ström</a:t>
            </a:r>
            <a:endParaRPr lang="fi-FI"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7" name="Otsikko 6"/>
          <p:cNvSpPr>
            <a:spLocks noGrp="1"/>
          </p:cNvSpPr>
          <p:nvPr>
            <p:ph type="title"/>
          </p:nvPr>
        </p:nvSpPr>
        <p:spPr>
          <a:xfrm>
            <a:off x="457200" y="1428736"/>
            <a:ext cx="8229600" cy="642942"/>
          </a:xfrm>
          <a:prstGeom prst="rect">
            <a:avLst/>
          </a:prstGeom>
        </p:spPr>
        <p:txBody>
          <a:bodyPr/>
          <a:lstStyle>
            <a:lvl1pPr>
              <a:defRPr sz="3200"/>
            </a:lvl1pPr>
          </a:lstStyle>
          <a:p>
            <a:r>
              <a:rPr lang="fi-FI" smtClean="0"/>
              <a:t>Muokkaa perustyyl. napsautt.</a:t>
            </a:r>
            <a:endParaRPr lang="fi-FI" dirty="0"/>
          </a:p>
        </p:txBody>
      </p:sp>
      <p:sp>
        <p:nvSpPr>
          <p:cNvPr id="17" name="Tekstin paikkamerkki 16"/>
          <p:cNvSpPr>
            <a:spLocks noGrp="1"/>
          </p:cNvSpPr>
          <p:nvPr>
            <p:ph type="body" sz="quarter" idx="10"/>
          </p:nvPr>
        </p:nvSpPr>
        <p:spPr>
          <a:xfrm>
            <a:off x="471326" y="2286000"/>
            <a:ext cx="8286750" cy="2928938"/>
          </a:xfrm>
          <a:prstGeom prst="rect">
            <a:avLst/>
          </a:prstGeom>
        </p:spPr>
        <p:txBody>
          <a:bodyPr/>
          <a:lstStyle>
            <a:lvl1pPr>
              <a:buFont typeface="Wingdings" pitchFamily="2" charset="2"/>
              <a:buChar char="§"/>
              <a:defRPr sz="2400">
                <a:solidFill>
                  <a:schemeClr val="accent3"/>
                </a:solidFill>
              </a:defRPr>
            </a:lvl1pPr>
          </a:lstStyle>
          <a:p>
            <a:pPr lvl="0"/>
            <a:r>
              <a:rPr lang="fi-FI" smtClean="0"/>
              <a:t>Muokkaa tekstin perustyylejä napsauttamalla</a:t>
            </a:r>
          </a:p>
        </p:txBody>
      </p:sp>
      <p:sp>
        <p:nvSpPr>
          <p:cNvPr id="8" name="Päivämäärän paikkamerkki 7"/>
          <p:cNvSpPr>
            <a:spLocks noGrp="1"/>
          </p:cNvSpPr>
          <p:nvPr>
            <p:ph type="dt" sz="half" idx="11"/>
          </p:nvPr>
        </p:nvSpPr>
        <p:spPr/>
        <p:txBody>
          <a:bodyPr/>
          <a:lstStyle/>
          <a:p>
            <a:r>
              <a:rPr lang="fi-FI" smtClean="0"/>
              <a:t>26.3.2015</a:t>
            </a:r>
            <a:endParaRPr lang="fi-FI" dirty="0"/>
          </a:p>
        </p:txBody>
      </p:sp>
      <p:sp>
        <p:nvSpPr>
          <p:cNvPr id="9" name="Dian numeron paikkamerkki 8"/>
          <p:cNvSpPr>
            <a:spLocks noGrp="1"/>
          </p:cNvSpPr>
          <p:nvPr>
            <p:ph type="sldNum" sz="quarter" idx="12"/>
          </p:nvPr>
        </p:nvSpPr>
        <p:spPr/>
        <p:txBody>
          <a:bodyPr/>
          <a:lstStyle/>
          <a:p>
            <a:fld id="{FC66EA92-D71B-4EEB-8BCA-6BB6FA4D7912}" type="slidenum">
              <a:rPr lang="fi-FI" smtClean="0"/>
              <a:pPr/>
              <a:t>‹#›</a:t>
            </a:fld>
            <a:endParaRPr lang="fi-FI" dirty="0"/>
          </a:p>
        </p:txBody>
      </p:sp>
      <p:sp>
        <p:nvSpPr>
          <p:cNvPr id="10" name="Alatunnisteen paikkamerkki 9"/>
          <p:cNvSpPr>
            <a:spLocks noGrp="1"/>
          </p:cNvSpPr>
          <p:nvPr>
            <p:ph type="ftr" sz="quarter" idx="13"/>
          </p:nvPr>
        </p:nvSpPr>
        <p:spPr/>
        <p:txBody>
          <a:bodyPr/>
          <a:lstStyle/>
          <a:p>
            <a:r>
              <a:rPr lang="sv-SE" smtClean="0"/>
              <a:t>Regionförvaltningsverket i Västra och Inre Finland, Basservicen, rättsskyddet och tillstånden, överinspektör Aija Ström</a:t>
            </a:r>
            <a:endParaRPr lang="fi-FI"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t="-1000" b="-1000"/>
          </a:stretch>
        </a:blipFill>
        <a:effectLst/>
      </p:bgPr>
    </p:bg>
    <p:spTree>
      <p:nvGrpSpPr>
        <p:cNvPr id="1" name=""/>
        <p:cNvGrpSpPr/>
        <p:nvPr/>
      </p:nvGrpSpPr>
      <p:grpSpPr>
        <a:xfrm>
          <a:off x="0" y="0"/>
          <a:ext cx="0" cy="0"/>
          <a:chOff x="0" y="0"/>
          <a:chExt cx="0" cy="0"/>
        </a:xfrm>
      </p:grpSpPr>
      <p:pic>
        <p:nvPicPr>
          <p:cNvPr id="1026" name="Kuva 6" descr="AVI_logo.gif"/>
          <p:cNvPicPr>
            <a:picLocks noChangeAspect="1"/>
          </p:cNvPicPr>
          <p:nvPr userDrawn="1"/>
        </p:nvPicPr>
        <p:blipFill>
          <a:blip r:embed="rId5" cstate="print"/>
          <a:srcRect/>
          <a:stretch>
            <a:fillRect/>
          </a:stretch>
        </p:blipFill>
        <p:spPr bwMode="auto">
          <a:xfrm>
            <a:off x="285750" y="285750"/>
            <a:ext cx="4857750" cy="708025"/>
          </a:xfrm>
          <a:prstGeom prst="rect">
            <a:avLst/>
          </a:prstGeom>
          <a:noFill/>
          <a:ln w="9525">
            <a:noFill/>
            <a:miter lim="800000"/>
            <a:headEnd/>
            <a:tailEnd/>
          </a:ln>
        </p:spPr>
      </p:pic>
      <p:sp>
        <p:nvSpPr>
          <p:cNvPr id="5" name="Päivämäärän paikkamerkki 4"/>
          <p:cNvSpPr>
            <a:spLocks noGrp="1"/>
          </p:cNvSpPr>
          <p:nvPr>
            <p:ph type="dt" sz="half" idx="2"/>
          </p:nvPr>
        </p:nvSpPr>
        <p:spPr>
          <a:xfrm>
            <a:off x="6715140" y="6357600"/>
            <a:ext cx="1357322" cy="365125"/>
          </a:xfrm>
          <a:prstGeom prst="rect">
            <a:avLst/>
          </a:prstGeom>
        </p:spPr>
        <p:txBody>
          <a:bodyPr vert="horz" lIns="91440" tIns="45720" rIns="91440" bIns="45720" rtlCol="0" anchor="ctr"/>
          <a:lstStyle>
            <a:lvl1pPr algn="l">
              <a:defRPr sz="1000" baseline="0">
                <a:solidFill>
                  <a:schemeClr val="bg1"/>
                </a:solidFill>
              </a:defRPr>
            </a:lvl1pPr>
          </a:lstStyle>
          <a:p>
            <a:r>
              <a:rPr lang="fi-FI" smtClean="0"/>
              <a:t>26.3.2015</a:t>
            </a:r>
            <a:endParaRPr lang="fi-FI" dirty="0"/>
          </a:p>
        </p:txBody>
      </p:sp>
      <p:sp>
        <p:nvSpPr>
          <p:cNvPr id="6" name="Alatunnisteen paikkamerkki 5"/>
          <p:cNvSpPr>
            <a:spLocks noGrp="1"/>
          </p:cNvSpPr>
          <p:nvPr>
            <p:ph type="ftr" sz="quarter" idx="3"/>
          </p:nvPr>
        </p:nvSpPr>
        <p:spPr>
          <a:xfrm>
            <a:off x="285720" y="6357958"/>
            <a:ext cx="6357982" cy="365125"/>
          </a:xfrm>
          <a:prstGeom prst="rect">
            <a:avLst/>
          </a:prstGeom>
        </p:spPr>
        <p:txBody>
          <a:bodyPr vert="horz" lIns="91440" tIns="45720" rIns="91440" bIns="45720" rtlCol="0" anchor="ctr"/>
          <a:lstStyle>
            <a:lvl1pPr algn="l">
              <a:defRPr sz="1000" baseline="0">
                <a:solidFill>
                  <a:schemeClr val="bg1"/>
                </a:solidFill>
              </a:defRPr>
            </a:lvl1pPr>
          </a:lstStyle>
          <a:p>
            <a:r>
              <a:rPr lang="sv-SE" smtClean="0"/>
              <a:t>Regionförvaltningsverket i Västra och Inre Finland, Basservicen, rättsskyddet och tillstånden, överinspektör Aija Ström</a:t>
            </a:r>
            <a:endParaRPr lang="fi-FI" dirty="0"/>
          </a:p>
        </p:txBody>
      </p:sp>
      <p:sp>
        <p:nvSpPr>
          <p:cNvPr id="7" name="Dian numeron paikkamerkki 6"/>
          <p:cNvSpPr>
            <a:spLocks noGrp="1"/>
          </p:cNvSpPr>
          <p:nvPr>
            <p:ph type="sldNum" sz="quarter" idx="4"/>
          </p:nvPr>
        </p:nvSpPr>
        <p:spPr>
          <a:xfrm>
            <a:off x="8215338" y="6357958"/>
            <a:ext cx="400024" cy="365125"/>
          </a:xfrm>
          <a:prstGeom prst="rect">
            <a:avLst/>
          </a:prstGeom>
        </p:spPr>
        <p:txBody>
          <a:bodyPr vert="horz" lIns="91440" tIns="45720" rIns="91440" bIns="45720" rtlCol="0" anchor="ctr"/>
          <a:lstStyle>
            <a:lvl1pPr algn="r">
              <a:defRPr sz="1000" baseline="0">
                <a:solidFill>
                  <a:schemeClr val="bg1"/>
                </a:solidFill>
              </a:defRPr>
            </a:lvl1pPr>
          </a:lstStyle>
          <a:p>
            <a:fld id="{FC66EA92-D71B-4EEB-8BCA-6BB6FA4D7912}" type="slidenum">
              <a:rPr lang="fi-FI" smtClean="0"/>
              <a:pPr/>
              <a:t>‹#›</a:t>
            </a:fld>
            <a:endParaRPr lang="fi-FI"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Lst>
  <p:timing>
    <p:tnLst>
      <p:par>
        <p:cTn id="1" dur="indefinite" restart="never" nodeType="tmRoot"/>
      </p:par>
    </p:tnLst>
  </p:timing>
  <p:hf hdr="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vtt.fi/inf/pdf/tiedotteet/2008/T2456.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SE" dirty="0"/>
              <a:t>Hur garanterar vi god kvalitet i servicen och lagenlig verksamhet </a:t>
            </a:r>
            <a:endParaRPr lang="fi-FI" dirty="0"/>
          </a:p>
        </p:txBody>
      </p:sp>
      <p:sp>
        <p:nvSpPr>
          <p:cNvPr id="3" name="Tekstin paikkamerkki 2"/>
          <p:cNvSpPr>
            <a:spLocks noGrp="1"/>
          </p:cNvSpPr>
          <p:nvPr>
            <p:ph type="body" sz="quarter" idx="10"/>
          </p:nvPr>
        </p:nvSpPr>
        <p:spPr/>
        <p:txBody>
          <a:bodyPr/>
          <a:lstStyle/>
          <a:p>
            <a:r>
              <a:rPr lang="fi-FI" dirty="0" err="1" smtClean="0"/>
              <a:t>Regionturné</a:t>
            </a:r>
            <a:r>
              <a:rPr lang="fi-FI" dirty="0" smtClean="0"/>
              <a:t> för </a:t>
            </a:r>
            <a:r>
              <a:rPr lang="fi-FI" dirty="0" err="1" smtClean="0"/>
              <a:t>verkställandet</a:t>
            </a:r>
            <a:r>
              <a:rPr lang="fi-FI" dirty="0" smtClean="0"/>
              <a:t> av </a:t>
            </a:r>
            <a:r>
              <a:rPr lang="fi-FI" dirty="0" err="1" smtClean="0"/>
              <a:t>den</a:t>
            </a:r>
            <a:r>
              <a:rPr lang="fi-FI" dirty="0" smtClean="0"/>
              <a:t> </a:t>
            </a:r>
            <a:r>
              <a:rPr lang="fi-FI" dirty="0" err="1" smtClean="0"/>
              <a:t>nya</a:t>
            </a:r>
            <a:r>
              <a:rPr lang="fi-FI" dirty="0" smtClean="0"/>
              <a:t> </a:t>
            </a:r>
            <a:r>
              <a:rPr lang="fi-FI" dirty="0" err="1" smtClean="0"/>
              <a:t>socialvårdslagen</a:t>
            </a:r>
            <a:r>
              <a:rPr lang="fi-FI" dirty="0" smtClean="0"/>
              <a:t> 2015</a:t>
            </a: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Klient</a:t>
            </a:r>
            <a:r>
              <a:rPr lang="fi-FI" sz="2400" b="1" dirty="0"/>
              <a:t>- </a:t>
            </a:r>
            <a:r>
              <a:rPr lang="fi-FI" sz="2400" b="1" dirty="0" err="1"/>
              <a:t>och</a:t>
            </a:r>
            <a:r>
              <a:rPr lang="fi-FI" sz="2400" b="1" dirty="0"/>
              <a:t> </a:t>
            </a:r>
            <a:r>
              <a:rPr lang="fi-FI" sz="2400" b="1" dirty="0" err="1"/>
              <a:t>samarbetsprocesser</a:t>
            </a:r>
            <a:r>
              <a:rPr lang="fi-FI" sz="2400" b="1" dirty="0"/>
              <a:t> 2</a:t>
            </a:r>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endParaRPr lang="fi-FI" sz="2000" b="1" dirty="0" smtClean="0">
              <a:latin typeface="+mj-lt"/>
            </a:endParaRPr>
          </a:p>
          <a:p>
            <a:pPr>
              <a:buFont typeface="Arial" panose="020B0604020202020204" pitchFamily="34" charset="0"/>
              <a:buChar char="•"/>
              <a:defRPr/>
            </a:pPr>
            <a:r>
              <a:rPr lang="fi-FI" sz="2000" dirty="0" err="1">
                <a:latin typeface="+mj-lt"/>
              </a:rPr>
              <a:t>Tillämpning</a:t>
            </a:r>
            <a:r>
              <a:rPr lang="fi-FI" sz="2000" dirty="0">
                <a:latin typeface="+mj-lt"/>
              </a:rPr>
              <a:t> av </a:t>
            </a:r>
            <a:r>
              <a:rPr lang="fi-FI" sz="2000" dirty="0" err="1">
                <a:latin typeface="+mj-lt"/>
              </a:rPr>
              <a:t>lagstiftningen</a:t>
            </a:r>
            <a:r>
              <a:rPr lang="fi-FI" sz="2000" dirty="0">
                <a:latin typeface="+mj-lt"/>
              </a:rPr>
              <a:t> </a:t>
            </a:r>
            <a:r>
              <a:rPr lang="fi-FI" sz="2000" dirty="0" err="1">
                <a:latin typeface="+mj-lt"/>
              </a:rPr>
              <a:t>med</a:t>
            </a:r>
            <a:r>
              <a:rPr lang="fi-FI" sz="2000" dirty="0">
                <a:latin typeface="+mj-lt"/>
              </a:rPr>
              <a:t> </a:t>
            </a:r>
            <a:r>
              <a:rPr lang="fi-FI" sz="2000" dirty="0" err="1">
                <a:latin typeface="+mj-lt"/>
              </a:rPr>
              <a:t>tanke</a:t>
            </a:r>
            <a:r>
              <a:rPr lang="fi-FI" sz="2000" dirty="0">
                <a:latin typeface="+mj-lt"/>
              </a:rPr>
              <a:t> </a:t>
            </a:r>
            <a:r>
              <a:rPr lang="fi-FI" sz="2000" dirty="0" err="1">
                <a:latin typeface="+mj-lt"/>
              </a:rPr>
              <a:t>på</a:t>
            </a:r>
            <a:r>
              <a:rPr lang="fi-FI" sz="2000" dirty="0">
                <a:latin typeface="+mj-lt"/>
              </a:rPr>
              <a:t> </a:t>
            </a:r>
            <a:r>
              <a:rPr lang="fi-FI" sz="2000" b="1" dirty="0" err="1">
                <a:latin typeface="+mj-lt"/>
              </a:rPr>
              <a:t>klientens</a:t>
            </a:r>
            <a:r>
              <a:rPr lang="fi-FI" sz="2000" b="1" dirty="0">
                <a:latin typeface="+mj-lt"/>
              </a:rPr>
              <a:t> </a:t>
            </a:r>
            <a:r>
              <a:rPr lang="fi-FI" sz="2000" b="1" dirty="0" err="1">
                <a:latin typeface="+mj-lt"/>
              </a:rPr>
              <a:t>intresse</a:t>
            </a:r>
            <a:r>
              <a:rPr lang="fi-FI" sz="2000" dirty="0">
                <a:latin typeface="+mj-lt"/>
              </a:rPr>
              <a:t> (</a:t>
            </a:r>
            <a:r>
              <a:rPr lang="fi-FI" sz="2000" dirty="0" err="1">
                <a:latin typeface="+mj-lt"/>
              </a:rPr>
              <a:t>Allmän</a:t>
            </a:r>
            <a:r>
              <a:rPr lang="fi-FI" sz="2000" dirty="0">
                <a:latin typeface="+mj-lt"/>
              </a:rPr>
              <a:t> </a:t>
            </a:r>
            <a:r>
              <a:rPr lang="fi-FI" sz="2000" dirty="0" err="1">
                <a:latin typeface="+mj-lt"/>
              </a:rPr>
              <a:t>socialservice</a:t>
            </a:r>
            <a:r>
              <a:rPr lang="fi-FI" sz="2000" dirty="0">
                <a:latin typeface="+mj-lt"/>
              </a:rPr>
              <a:t> i </a:t>
            </a:r>
            <a:r>
              <a:rPr lang="fi-FI" sz="2000" dirty="0" err="1">
                <a:latin typeface="+mj-lt"/>
              </a:rPr>
              <a:t>första</a:t>
            </a:r>
            <a:r>
              <a:rPr lang="fi-FI" sz="2000" dirty="0">
                <a:latin typeface="+mj-lt"/>
              </a:rPr>
              <a:t> </a:t>
            </a:r>
            <a:r>
              <a:rPr lang="fi-FI" sz="2000" dirty="0" err="1">
                <a:latin typeface="+mj-lt"/>
              </a:rPr>
              <a:t>hand</a:t>
            </a:r>
            <a:r>
              <a:rPr lang="fi-FI" sz="2000" dirty="0">
                <a:latin typeface="+mj-lt"/>
              </a:rPr>
              <a:t>, </a:t>
            </a:r>
            <a:r>
              <a:rPr lang="fi-FI" sz="2000" dirty="0" err="1">
                <a:latin typeface="+mj-lt"/>
              </a:rPr>
              <a:t>speciallag</a:t>
            </a:r>
            <a:r>
              <a:rPr lang="fi-FI" sz="2000" dirty="0">
                <a:latin typeface="+mj-lt"/>
              </a:rPr>
              <a:t> </a:t>
            </a:r>
            <a:r>
              <a:rPr lang="fi-FI" sz="2000" dirty="0" err="1">
                <a:latin typeface="+mj-lt"/>
              </a:rPr>
              <a:t>om</a:t>
            </a:r>
            <a:r>
              <a:rPr lang="fi-FI" sz="2000" dirty="0">
                <a:latin typeface="+mj-lt"/>
              </a:rPr>
              <a:t> </a:t>
            </a:r>
            <a:r>
              <a:rPr lang="fi-FI" sz="2000" dirty="0" err="1">
                <a:latin typeface="+mj-lt"/>
              </a:rPr>
              <a:t>den</a:t>
            </a:r>
            <a:r>
              <a:rPr lang="fi-FI" sz="2000" dirty="0">
                <a:latin typeface="+mj-lt"/>
              </a:rPr>
              <a:t> </a:t>
            </a:r>
            <a:r>
              <a:rPr lang="fi-FI" sz="2000" dirty="0" err="1">
                <a:latin typeface="+mj-lt"/>
              </a:rPr>
              <a:t>bättre</a:t>
            </a:r>
            <a:r>
              <a:rPr lang="fi-FI" sz="2000" dirty="0">
                <a:latin typeface="+mj-lt"/>
              </a:rPr>
              <a:t> </a:t>
            </a:r>
            <a:r>
              <a:rPr lang="fi-FI" sz="2000" dirty="0" err="1">
                <a:latin typeface="+mj-lt"/>
              </a:rPr>
              <a:t>garanterar</a:t>
            </a:r>
            <a:r>
              <a:rPr lang="fi-FI" sz="2000" dirty="0">
                <a:latin typeface="+mj-lt"/>
              </a:rPr>
              <a:t> </a:t>
            </a:r>
            <a:r>
              <a:rPr lang="fi-FI" sz="2000" dirty="0" err="1">
                <a:latin typeface="+mj-lt"/>
              </a:rPr>
              <a:t>klientens</a:t>
            </a:r>
            <a:r>
              <a:rPr lang="fi-FI" sz="2000" dirty="0">
                <a:latin typeface="+mj-lt"/>
              </a:rPr>
              <a:t> </a:t>
            </a:r>
            <a:r>
              <a:rPr lang="fi-FI" sz="2000" dirty="0" err="1">
                <a:latin typeface="+mj-lt"/>
              </a:rPr>
              <a:t>intresse</a:t>
            </a:r>
            <a:r>
              <a:rPr lang="fi-FI" sz="2000" dirty="0">
                <a:latin typeface="+mj-lt"/>
              </a:rPr>
              <a:t>)</a:t>
            </a:r>
          </a:p>
          <a:p>
            <a:pPr>
              <a:buFont typeface="Arial" panose="020B0604020202020204" pitchFamily="34" charset="0"/>
              <a:buChar char="•"/>
              <a:defRPr/>
            </a:pPr>
            <a:endParaRPr lang="sv-FI" sz="2000" dirty="0">
              <a:latin typeface="+mj-lt"/>
            </a:endParaRPr>
          </a:p>
          <a:p>
            <a:pPr>
              <a:buFont typeface="Arial" panose="020B0604020202020204" pitchFamily="34" charset="0"/>
              <a:buChar char="•"/>
              <a:defRPr/>
            </a:pPr>
            <a:r>
              <a:rPr lang="fi-FI" sz="2000" dirty="0" err="1">
                <a:latin typeface="+mj-lt"/>
              </a:rPr>
              <a:t>Väntetider</a:t>
            </a:r>
            <a:r>
              <a:rPr lang="fi-FI" sz="2000" dirty="0">
                <a:latin typeface="+mj-lt"/>
              </a:rPr>
              <a:t> </a:t>
            </a:r>
            <a:r>
              <a:rPr lang="fi-FI" sz="2000" dirty="0" err="1">
                <a:latin typeface="+mj-lt"/>
              </a:rPr>
              <a:t>till</a:t>
            </a:r>
            <a:r>
              <a:rPr lang="fi-FI" sz="2000" dirty="0">
                <a:latin typeface="+mj-lt"/>
              </a:rPr>
              <a:t> </a:t>
            </a:r>
            <a:r>
              <a:rPr lang="fi-FI" sz="2000" dirty="0" err="1">
                <a:latin typeface="+mj-lt"/>
              </a:rPr>
              <a:t>service</a:t>
            </a:r>
            <a:r>
              <a:rPr lang="fi-FI" sz="2000" dirty="0">
                <a:latin typeface="+mj-lt"/>
              </a:rPr>
              <a:t> </a:t>
            </a:r>
          </a:p>
          <a:p>
            <a:pPr>
              <a:buFont typeface="Arial" panose="020B0604020202020204" pitchFamily="34" charset="0"/>
              <a:buChar char="•"/>
              <a:defRPr/>
            </a:pPr>
            <a:endParaRPr lang="sv-FI" sz="2000" dirty="0">
              <a:latin typeface="+mj-lt"/>
            </a:endParaRPr>
          </a:p>
          <a:p>
            <a:pPr>
              <a:buFont typeface="Arial" panose="020B0604020202020204" pitchFamily="34" charset="0"/>
              <a:buChar char="•"/>
              <a:defRPr/>
            </a:pPr>
            <a:r>
              <a:rPr lang="fi-FI" sz="2000" dirty="0" err="1">
                <a:latin typeface="+mj-lt"/>
              </a:rPr>
              <a:t>Lagenliga</a:t>
            </a:r>
            <a:r>
              <a:rPr lang="fi-FI" sz="2000" dirty="0">
                <a:latin typeface="+mj-lt"/>
              </a:rPr>
              <a:t> </a:t>
            </a:r>
            <a:r>
              <a:rPr lang="fi-FI" sz="2000" dirty="0" err="1">
                <a:latin typeface="+mj-lt"/>
              </a:rPr>
              <a:t>beslutsfattandeprocesser</a:t>
            </a:r>
            <a:endParaRPr lang="fi-FI" sz="2000" dirty="0">
              <a:latin typeface="+mj-lt"/>
            </a:endParaRPr>
          </a:p>
          <a:p>
            <a:pPr>
              <a:buFont typeface="Arial" panose="020B0604020202020204" pitchFamily="34" charset="0"/>
              <a:buChar char="•"/>
              <a:defRPr/>
            </a:pPr>
            <a:endParaRPr lang="sv-FI" sz="2000" dirty="0">
              <a:latin typeface="+mj-lt"/>
            </a:endParaRPr>
          </a:p>
          <a:p>
            <a:pPr>
              <a:buFont typeface="Arial" panose="020B0604020202020204" pitchFamily="34" charset="0"/>
              <a:buChar char="•"/>
              <a:defRPr/>
            </a:pPr>
            <a:r>
              <a:rPr lang="fi-FI" sz="2000" dirty="0" err="1">
                <a:latin typeface="+mj-lt"/>
              </a:rPr>
              <a:t>Adekvat</a:t>
            </a:r>
            <a:r>
              <a:rPr lang="fi-FI" sz="2000" dirty="0">
                <a:latin typeface="+mj-lt"/>
              </a:rPr>
              <a:t> </a:t>
            </a:r>
            <a:r>
              <a:rPr lang="fi-FI" sz="2000" dirty="0" err="1">
                <a:latin typeface="+mj-lt"/>
              </a:rPr>
              <a:t>ordnad</a:t>
            </a:r>
            <a:r>
              <a:rPr lang="fi-FI" sz="2000" dirty="0">
                <a:latin typeface="+mj-lt"/>
              </a:rPr>
              <a:t> </a:t>
            </a:r>
            <a:r>
              <a:rPr lang="fi-FI" sz="2000" dirty="0" err="1">
                <a:latin typeface="+mj-lt"/>
              </a:rPr>
              <a:t>socialjour</a:t>
            </a:r>
            <a:endParaRPr lang="fi-FI" sz="2000" dirty="0">
              <a:latin typeface="+mj-lt"/>
            </a:endParaRPr>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10</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3551535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a:t>Service för </a:t>
            </a:r>
            <a:r>
              <a:rPr lang="fi-FI" sz="2400" b="1" dirty="0" err="1"/>
              <a:t>barnfamiljer</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defRPr/>
            </a:pPr>
            <a:r>
              <a:rPr lang="fi-FI" altLang="sv-FI" sz="2000" dirty="0" err="1" smtClean="0">
                <a:latin typeface="+mj-lt"/>
              </a:rPr>
              <a:t>Förebyggande</a:t>
            </a:r>
            <a:r>
              <a:rPr lang="fi-FI" altLang="sv-FI" sz="2000" dirty="0" smtClean="0">
                <a:latin typeface="+mj-lt"/>
              </a:rPr>
              <a:t> </a:t>
            </a:r>
            <a:r>
              <a:rPr lang="fi-FI" altLang="sv-FI" sz="2000" dirty="0" err="1">
                <a:latin typeface="+mj-lt"/>
              </a:rPr>
              <a:t>service</a:t>
            </a:r>
            <a:r>
              <a:rPr lang="fi-FI" altLang="sv-FI" sz="2000" dirty="0">
                <a:latin typeface="+mj-lt"/>
              </a:rPr>
              <a:t> i </a:t>
            </a:r>
            <a:r>
              <a:rPr lang="fi-FI" altLang="sv-FI" sz="2000" dirty="0" err="1">
                <a:latin typeface="+mj-lt"/>
              </a:rPr>
              <a:t>första</a:t>
            </a:r>
            <a:r>
              <a:rPr lang="fi-FI" altLang="sv-FI" sz="2000" dirty="0">
                <a:latin typeface="+mj-lt"/>
              </a:rPr>
              <a:t> </a:t>
            </a:r>
            <a:r>
              <a:rPr lang="fi-FI" altLang="sv-FI" sz="2000" dirty="0" err="1">
                <a:latin typeface="+mj-lt"/>
              </a:rPr>
              <a:t>hand</a:t>
            </a:r>
            <a:r>
              <a:rPr lang="fi-FI" altLang="sv-FI" sz="2000" dirty="0">
                <a:latin typeface="+mj-lt"/>
              </a:rPr>
              <a:t> (</a:t>
            </a:r>
            <a:r>
              <a:rPr lang="fi-FI" altLang="sv-FI" sz="2000" dirty="0" err="1">
                <a:latin typeface="+mj-lt"/>
              </a:rPr>
              <a:t>stöd</a:t>
            </a:r>
            <a:r>
              <a:rPr lang="fi-FI" altLang="sv-FI" sz="2000" dirty="0">
                <a:latin typeface="+mj-lt"/>
              </a:rPr>
              <a:t> </a:t>
            </a:r>
            <a:r>
              <a:rPr lang="fi-FI" altLang="sv-FI" sz="2000" dirty="0" err="1">
                <a:latin typeface="+mj-lt"/>
              </a:rPr>
              <a:t>till</a:t>
            </a:r>
            <a:r>
              <a:rPr lang="fi-FI" altLang="sv-FI" sz="2000" dirty="0">
                <a:latin typeface="+mj-lt"/>
              </a:rPr>
              <a:t> </a:t>
            </a:r>
            <a:r>
              <a:rPr lang="fi-FI" altLang="sv-FI" sz="2000" dirty="0" err="1" smtClean="0">
                <a:latin typeface="+mj-lt"/>
              </a:rPr>
              <a:t>barnfamiljer</a:t>
            </a:r>
            <a:r>
              <a:rPr lang="fi-FI" altLang="sv-FI" sz="2000" dirty="0" smtClean="0">
                <a:latin typeface="+mj-lt"/>
              </a:rPr>
              <a:t>)</a:t>
            </a:r>
          </a:p>
          <a:p>
            <a:pPr lvl="1">
              <a:buFont typeface="Arial" panose="020B0604020202020204" pitchFamily="34" charset="0"/>
              <a:buChar char="•"/>
              <a:defRPr/>
            </a:pPr>
            <a:r>
              <a:rPr lang="fi-FI" altLang="sv-FI" sz="2000" dirty="0" err="1" smtClean="0">
                <a:latin typeface="+mj-lt"/>
              </a:rPr>
              <a:t>Barnfamiljers</a:t>
            </a:r>
            <a:r>
              <a:rPr lang="fi-FI" altLang="sv-FI" sz="2000" dirty="0" smtClean="0">
                <a:latin typeface="+mj-lt"/>
              </a:rPr>
              <a:t> </a:t>
            </a:r>
            <a:r>
              <a:rPr lang="fi-FI" altLang="sv-FI" sz="2000" dirty="0" err="1">
                <a:latin typeface="+mj-lt"/>
              </a:rPr>
              <a:t>rätt</a:t>
            </a:r>
            <a:r>
              <a:rPr lang="fi-FI" altLang="sv-FI" sz="2000" dirty="0">
                <a:latin typeface="+mj-lt"/>
              </a:rPr>
              <a:t> </a:t>
            </a:r>
            <a:r>
              <a:rPr lang="fi-FI" altLang="sv-FI" sz="2000" dirty="0" err="1">
                <a:latin typeface="+mj-lt"/>
              </a:rPr>
              <a:t>till</a:t>
            </a:r>
            <a:r>
              <a:rPr lang="fi-FI" altLang="sv-FI" sz="2000" dirty="0">
                <a:latin typeface="+mj-lt"/>
              </a:rPr>
              <a:t> </a:t>
            </a:r>
            <a:r>
              <a:rPr lang="fi-FI" altLang="sv-FI" sz="2000" b="1" dirty="0" err="1">
                <a:latin typeface="+mj-lt"/>
              </a:rPr>
              <a:t>hemservice</a:t>
            </a:r>
            <a:r>
              <a:rPr lang="fi-FI" altLang="sv-FI" sz="2000" b="1" dirty="0">
                <a:latin typeface="+mj-lt"/>
              </a:rPr>
              <a:t> </a:t>
            </a:r>
            <a:r>
              <a:rPr lang="fi-FI" altLang="sv-FI" sz="2000" dirty="0" err="1">
                <a:latin typeface="+mj-lt"/>
              </a:rPr>
              <a:t>som</a:t>
            </a:r>
            <a:r>
              <a:rPr lang="fi-FI" altLang="sv-FI" sz="2000" dirty="0">
                <a:latin typeface="+mj-lt"/>
              </a:rPr>
              <a:t> </a:t>
            </a:r>
            <a:r>
              <a:rPr lang="fi-FI" altLang="sv-FI" sz="2000" dirty="0" err="1">
                <a:latin typeface="+mj-lt"/>
              </a:rPr>
              <a:t>är</a:t>
            </a:r>
            <a:r>
              <a:rPr lang="fi-FI" altLang="sv-FI" sz="2000" dirty="0">
                <a:latin typeface="+mj-lt"/>
              </a:rPr>
              <a:t> </a:t>
            </a:r>
            <a:r>
              <a:rPr lang="fi-FI" altLang="sv-FI" sz="2000" dirty="0" err="1">
                <a:latin typeface="+mj-lt"/>
              </a:rPr>
              <a:t>nödvändig</a:t>
            </a:r>
            <a:r>
              <a:rPr lang="fi-FI" altLang="sv-FI" sz="2000" dirty="0">
                <a:latin typeface="+mj-lt"/>
              </a:rPr>
              <a:t> för </a:t>
            </a:r>
            <a:r>
              <a:rPr lang="fi-FI" altLang="sv-FI" sz="2000" dirty="0" err="1">
                <a:latin typeface="+mj-lt"/>
              </a:rPr>
              <a:t>att</a:t>
            </a:r>
            <a:r>
              <a:rPr lang="fi-FI" altLang="sv-FI" sz="2000" dirty="0">
                <a:latin typeface="+mj-lt"/>
              </a:rPr>
              <a:t> </a:t>
            </a:r>
            <a:r>
              <a:rPr lang="fi-FI" altLang="sv-FI" sz="2000" dirty="0" err="1">
                <a:latin typeface="+mj-lt"/>
              </a:rPr>
              <a:t>trygga</a:t>
            </a:r>
            <a:r>
              <a:rPr lang="fi-FI" altLang="sv-FI" sz="2000" dirty="0">
                <a:latin typeface="+mj-lt"/>
              </a:rPr>
              <a:t> </a:t>
            </a:r>
            <a:r>
              <a:rPr lang="fi-FI" altLang="sv-FI" sz="2000" dirty="0" err="1">
                <a:latin typeface="+mj-lt"/>
              </a:rPr>
              <a:t>familjens</a:t>
            </a:r>
            <a:r>
              <a:rPr lang="fi-FI" altLang="sv-FI" sz="2000" dirty="0">
                <a:latin typeface="+mj-lt"/>
              </a:rPr>
              <a:t> </a:t>
            </a:r>
            <a:r>
              <a:rPr lang="fi-FI" altLang="sv-FI" sz="2000" dirty="0" err="1">
                <a:latin typeface="+mj-lt"/>
              </a:rPr>
              <a:t>omsorgsuppgift</a:t>
            </a:r>
            <a:r>
              <a:rPr lang="fi-FI" altLang="sv-FI" sz="2000" dirty="0">
                <a:latin typeface="+mj-lt"/>
              </a:rPr>
              <a:t> (</a:t>
            </a:r>
            <a:r>
              <a:rPr lang="fi-FI" altLang="sv-FI" sz="2000" dirty="0" err="1">
                <a:latin typeface="+mj-lt"/>
              </a:rPr>
              <a:t>sjukdom</a:t>
            </a:r>
            <a:r>
              <a:rPr lang="fi-FI" altLang="sv-FI" sz="2000" dirty="0">
                <a:latin typeface="+mj-lt"/>
              </a:rPr>
              <a:t>, </a:t>
            </a:r>
            <a:r>
              <a:rPr lang="fi-FI" altLang="sv-FI" sz="2000" dirty="0" err="1">
                <a:latin typeface="+mj-lt"/>
              </a:rPr>
              <a:t>förlossning</a:t>
            </a:r>
            <a:r>
              <a:rPr lang="fi-FI" altLang="sv-FI" sz="2000" dirty="0">
                <a:latin typeface="+mj-lt"/>
              </a:rPr>
              <a:t>, </a:t>
            </a:r>
            <a:r>
              <a:rPr lang="fi-FI" altLang="sv-FI" sz="2000" dirty="0" err="1">
                <a:latin typeface="+mj-lt"/>
              </a:rPr>
              <a:t>skada</a:t>
            </a:r>
            <a:r>
              <a:rPr lang="fi-FI" altLang="sv-FI" sz="2000" dirty="0">
                <a:latin typeface="+mj-lt"/>
              </a:rPr>
              <a:t> </a:t>
            </a:r>
            <a:r>
              <a:rPr lang="fi-FI" altLang="sv-FI" sz="2000" dirty="0" err="1">
                <a:latin typeface="+mj-lt"/>
              </a:rPr>
              <a:t>eller</a:t>
            </a:r>
            <a:r>
              <a:rPr lang="fi-FI" altLang="sv-FI" sz="2000" dirty="0">
                <a:latin typeface="+mj-lt"/>
              </a:rPr>
              <a:t> annan </a:t>
            </a:r>
            <a:r>
              <a:rPr lang="fi-FI" altLang="sv-FI" sz="2000" dirty="0" err="1">
                <a:latin typeface="+mj-lt"/>
              </a:rPr>
              <a:t>särskild</a:t>
            </a:r>
            <a:r>
              <a:rPr lang="fi-FI" altLang="sv-FI" sz="2000" dirty="0">
                <a:latin typeface="+mj-lt"/>
              </a:rPr>
              <a:t> </a:t>
            </a:r>
            <a:r>
              <a:rPr lang="fi-FI" altLang="sv-FI" sz="2000" dirty="0" err="1">
                <a:latin typeface="+mj-lt"/>
              </a:rPr>
              <a:t>situation</a:t>
            </a:r>
            <a:r>
              <a:rPr lang="fi-FI" altLang="sv-FI" sz="2000" dirty="0">
                <a:latin typeface="+mj-lt"/>
              </a:rPr>
              <a:t>)</a:t>
            </a:r>
          </a:p>
          <a:p>
            <a:pPr lvl="1">
              <a:buFont typeface="Arial" panose="020B0604020202020204" pitchFamily="34" charset="0"/>
              <a:buChar char="•"/>
              <a:defRPr/>
            </a:pPr>
            <a:r>
              <a:rPr lang="fi-FI" altLang="sv-FI" sz="2000" dirty="0" err="1" smtClean="0">
                <a:latin typeface="+mj-lt"/>
              </a:rPr>
              <a:t>Insatsområde</a:t>
            </a:r>
            <a:r>
              <a:rPr lang="fi-FI" altLang="sv-FI" sz="2000" dirty="0" smtClean="0">
                <a:latin typeface="+mj-lt"/>
              </a:rPr>
              <a:t> </a:t>
            </a:r>
            <a:r>
              <a:rPr lang="fi-FI" altLang="sv-FI" sz="2000" dirty="0">
                <a:latin typeface="+mj-lt"/>
              </a:rPr>
              <a:t>i </a:t>
            </a:r>
            <a:r>
              <a:rPr lang="fi-FI" altLang="sv-FI" sz="2000" dirty="0" err="1">
                <a:latin typeface="+mj-lt"/>
              </a:rPr>
              <a:t>den</a:t>
            </a:r>
            <a:r>
              <a:rPr lang="fi-FI" altLang="sv-FI" sz="2000" dirty="0">
                <a:latin typeface="+mj-lt"/>
              </a:rPr>
              <a:t> </a:t>
            </a:r>
            <a:r>
              <a:rPr lang="fi-FI" altLang="sv-FI" sz="2000" dirty="0" err="1">
                <a:latin typeface="+mj-lt"/>
              </a:rPr>
              <a:t>riksomfattande</a:t>
            </a:r>
            <a:r>
              <a:rPr lang="fi-FI" altLang="sv-FI" sz="2000" dirty="0">
                <a:latin typeface="+mj-lt"/>
              </a:rPr>
              <a:t> </a:t>
            </a:r>
            <a:r>
              <a:rPr lang="fi-FI" altLang="sv-FI" sz="2000" dirty="0" err="1">
                <a:latin typeface="+mj-lt"/>
              </a:rPr>
              <a:t>tillsynen</a:t>
            </a:r>
            <a:r>
              <a:rPr lang="fi-FI" altLang="sv-FI" sz="2000" dirty="0">
                <a:latin typeface="+mj-lt"/>
              </a:rPr>
              <a:t> 2016–</a:t>
            </a:r>
          </a:p>
          <a:p>
            <a:pPr>
              <a:buFont typeface="Arial" panose="020B0604020202020204" pitchFamily="34" charset="0"/>
              <a:buChar char="•"/>
              <a:defRPr/>
            </a:pPr>
            <a:endParaRPr lang="sv-FI" altLang="sv-FI" sz="2000" dirty="0">
              <a:latin typeface="+mj-lt"/>
            </a:endParaRPr>
          </a:p>
          <a:p>
            <a:pPr marL="0" indent="0">
              <a:buNone/>
              <a:defRPr/>
            </a:pPr>
            <a:r>
              <a:rPr lang="fi-FI" altLang="sv-FI" sz="2000" dirty="0" err="1">
                <a:latin typeface="+mj-lt"/>
              </a:rPr>
              <a:t>Tillräckliga</a:t>
            </a:r>
            <a:r>
              <a:rPr lang="fi-FI" altLang="sv-FI" sz="2000" dirty="0">
                <a:latin typeface="+mj-lt"/>
              </a:rPr>
              <a:t> </a:t>
            </a:r>
            <a:r>
              <a:rPr lang="fi-FI" altLang="sv-FI" sz="2000" dirty="0" err="1">
                <a:latin typeface="+mj-lt"/>
              </a:rPr>
              <a:t>resurser</a:t>
            </a:r>
            <a:endParaRPr lang="fi-FI" altLang="sv-FI" sz="2000" dirty="0">
              <a:latin typeface="+mj-lt"/>
            </a:endParaRPr>
          </a:p>
          <a:p>
            <a:pPr>
              <a:buFont typeface="Arial" panose="020B0604020202020204" pitchFamily="34" charset="0"/>
              <a:buChar char="•"/>
              <a:defRPr/>
            </a:pPr>
            <a:r>
              <a:rPr lang="fi-FI" altLang="sv-FI" sz="2000" dirty="0">
                <a:latin typeface="+mj-lt"/>
              </a:rPr>
              <a:t>SVL: </a:t>
            </a:r>
            <a:r>
              <a:rPr lang="fi-FI" altLang="sv-FI" sz="2000" dirty="0" err="1">
                <a:latin typeface="+mj-lt"/>
              </a:rPr>
              <a:t>Socialservicen</a:t>
            </a:r>
            <a:r>
              <a:rPr lang="fi-FI" altLang="sv-FI" sz="2000" dirty="0">
                <a:latin typeface="+mj-lt"/>
              </a:rPr>
              <a:t> </a:t>
            </a:r>
            <a:r>
              <a:rPr lang="fi-FI" altLang="sv-FI" sz="2000" dirty="0" err="1">
                <a:latin typeface="+mj-lt"/>
              </a:rPr>
              <a:t>ska</a:t>
            </a:r>
            <a:r>
              <a:rPr lang="fi-FI" altLang="sv-FI" sz="2000" dirty="0">
                <a:latin typeface="+mj-lt"/>
              </a:rPr>
              <a:t> </a:t>
            </a:r>
            <a:r>
              <a:rPr lang="fi-FI" altLang="sv-FI" sz="2000" dirty="0" err="1">
                <a:latin typeface="+mj-lt"/>
              </a:rPr>
              <a:t>till</a:t>
            </a:r>
            <a:r>
              <a:rPr lang="fi-FI" altLang="sv-FI" sz="2000" dirty="0">
                <a:latin typeface="+mj-lt"/>
              </a:rPr>
              <a:t> </a:t>
            </a:r>
            <a:r>
              <a:rPr lang="fi-FI" altLang="sv-FI" sz="2000" dirty="0" err="1">
                <a:latin typeface="+mj-lt"/>
              </a:rPr>
              <a:t>innehållet</a:t>
            </a:r>
            <a:r>
              <a:rPr lang="fi-FI" altLang="sv-FI" sz="2000" dirty="0">
                <a:latin typeface="+mj-lt"/>
              </a:rPr>
              <a:t> </a:t>
            </a:r>
            <a:r>
              <a:rPr lang="fi-FI" altLang="sv-FI" sz="2000" dirty="0" err="1">
                <a:latin typeface="+mj-lt"/>
              </a:rPr>
              <a:t>och</a:t>
            </a:r>
            <a:r>
              <a:rPr lang="fi-FI" altLang="sv-FI" sz="2000" dirty="0">
                <a:latin typeface="+mj-lt"/>
              </a:rPr>
              <a:t> </a:t>
            </a:r>
            <a:r>
              <a:rPr lang="fi-FI" altLang="sv-FI" sz="2000" dirty="0" err="1">
                <a:latin typeface="+mj-lt"/>
              </a:rPr>
              <a:t>kvaliteten</a:t>
            </a:r>
            <a:r>
              <a:rPr lang="fi-FI" altLang="sv-FI" sz="2000" dirty="0">
                <a:latin typeface="+mj-lt"/>
              </a:rPr>
              <a:t> </a:t>
            </a:r>
            <a:r>
              <a:rPr lang="fi-FI" altLang="sv-FI" sz="2000" dirty="0" err="1">
                <a:latin typeface="+mj-lt"/>
              </a:rPr>
              <a:t>följa</a:t>
            </a:r>
            <a:r>
              <a:rPr lang="fi-FI" altLang="sv-FI" sz="2000" dirty="0">
                <a:latin typeface="+mj-lt"/>
              </a:rPr>
              <a:t> </a:t>
            </a:r>
            <a:r>
              <a:rPr lang="fi-FI" altLang="sv-FI" sz="2000" dirty="0" err="1">
                <a:latin typeface="+mj-lt"/>
              </a:rPr>
              <a:t>lagstiftningen</a:t>
            </a:r>
            <a:endParaRPr lang="fi-FI" altLang="sv-FI" sz="2000" dirty="0">
              <a:latin typeface="+mj-lt"/>
            </a:endParaRPr>
          </a:p>
          <a:p>
            <a:pPr lvl="1">
              <a:buFont typeface="Arial" panose="020B0604020202020204" pitchFamily="34" charset="0"/>
              <a:buChar char="•"/>
              <a:defRPr/>
            </a:pPr>
            <a:r>
              <a:rPr lang="fi-FI" altLang="sv-FI" sz="2000" dirty="0" err="1">
                <a:latin typeface="+mj-lt"/>
              </a:rPr>
              <a:t>tidsfrister</a:t>
            </a:r>
            <a:r>
              <a:rPr lang="fi-FI" altLang="sv-FI" sz="2000" dirty="0">
                <a:latin typeface="+mj-lt"/>
              </a:rPr>
              <a:t> i </a:t>
            </a:r>
            <a:r>
              <a:rPr lang="fi-FI" altLang="sv-FI" sz="2000" dirty="0" err="1">
                <a:latin typeface="+mj-lt"/>
              </a:rPr>
              <a:t>barnskyddet</a:t>
            </a:r>
            <a:r>
              <a:rPr lang="fi-FI" altLang="sv-FI" sz="2000" dirty="0">
                <a:latin typeface="+mj-lt"/>
              </a:rPr>
              <a:t> </a:t>
            </a:r>
          </a:p>
          <a:p>
            <a:pPr lvl="1">
              <a:buFont typeface="Arial" panose="020B0604020202020204" pitchFamily="34" charset="0"/>
              <a:buChar char="•"/>
              <a:defRPr/>
            </a:pPr>
            <a:r>
              <a:rPr lang="fi-FI" altLang="sv-FI" sz="2000" dirty="0" err="1">
                <a:latin typeface="+mj-lt"/>
              </a:rPr>
              <a:t>antal</a:t>
            </a:r>
            <a:r>
              <a:rPr lang="fi-FI" altLang="sv-FI" sz="2000" dirty="0">
                <a:latin typeface="+mj-lt"/>
              </a:rPr>
              <a:t> </a:t>
            </a:r>
            <a:r>
              <a:rPr lang="fi-FI" altLang="sv-FI" sz="2000" dirty="0" err="1">
                <a:latin typeface="+mj-lt"/>
              </a:rPr>
              <a:t>klienter</a:t>
            </a:r>
            <a:r>
              <a:rPr lang="fi-FI" altLang="sv-FI" sz="2000" dirty="0">
                <a:latin typeface="+mj-lt"/>
              </a:rPr>
              <a:t> </a:t>
            </a:r>
            <a:r>
              <a:rPr lang="fi-FI" altLang="sv-FI" sz="2000" dirty="0" err="1">
                <a:latin typeface="+mj-lt"/>
              </a:rPr>
              <a:t>hos</a:t>
            </a:r>
            <a:r>
              <a:rPr lang="fi-FI" altLang="sv-FI" sz="2000" dirty="0">
                <a:latin typeface="+mj-lt"/>
              </a:rPr>
              <a:t> </a:t>
            </a:r>
            <a:r>
              <a:rPr lang="fi-FI" altLang="sv-FI" sz="2000" dirty="0" err="1">
                <a:latin typeface="+mj-lt"/>
              </a:rPr>
              <a:t>socialarbetarna</a:t>
            </a:r>
            <a:endParaRPr lang="fi-FI" altLang="sv-FI" sz="2000" dirty="0">
              <a:latin typeface="+mj-lt"/>
            </a:endParaRPr>
          </a:p>
          <a:p>
            <a:pPr lvl="1">
              <a:buFont typeface="Arial" panose="020B0604020202020204" pitchFamily="34" charset="0"/>
              <a:buChar char="•"/>
              <a:defRPr/>
            </a:pPr>
            <a:r>
              <a:rPr lang="fi-FI" altLang="sv-FI" sz="2000" dirty="0" err="1">
                <a:latin typeface="+mj-lt"/>
              </a:rPr>
              <a:t>uppföljning</a:t>
            </a:r>
            <a:r>
              <a:rPr lang="fi-FI" altLang="sv-FI" sz="2000" dirty="0">
                <a:latin typeface="+mj-lt"/>
              </a:rPr>
              <a:t> av </a:t>
            </a:r>
            <a:r>
              <a:rPr lang="fi-FI" altLang="sv-FI" sz="2000" dirty="0" err="1">
                <a:latin typeface="+mj-lt"/>
              </a:rPr>
              <a:t>smidigheten</a:t>
            </a:r>
            <a:r>
              <a:rPr lang="fi-FI" altLang="sv-FI" sz="2000" dirty="0">
                <a:latin typeface="+mj-lt"/>
              </a:rPr>
              <a:t> i </a:t>
            </a:r>
            <a:r>
              <a:rPr lang="fi-FI" altLang="sv-FI" sz="2000" dirty="0" err="1">
                <a:latin typeface="+mj-lt"/>
              </a:rPr>
              <a:t>klientprocesserna</a:t>
            </a:r>
            <a:endParaRPr lang="sv-FI" altLang="sv-FI" sz="2000" dirty="0">
              <a:latin typeface="+mj-lt"/>
            </a:endParaRPr>
          </a:p>
          <a:p>
            <a:pPr marL="0" indent="0">
              <a:defRPr/>
            </a:pPr>
            <a:endParaRPr lang="sv-FI" altLang="sv-FI" dirty="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11</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4271104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Socialarbete</a:t>
            </a:r>
            <a:r>
              <a:rPr lang="fi-FI" sz="2400" b="1" dirty="0"/>
              <a:t> </a:t>
            </a:r>
            <a:r>
              <a:rPr lang="fi-FI" sz="2400" b="1" dirty="0" err="1"/>
              <a:t>bland</a:t>
            </a:r>
            <a:r>
              <a:rPr lang="fi-FI" sz="2400" b="1" dirty="0"/>
              <a:t> </a:t>
            </a:r>
            <a:r>
              <a:rPr lang="fi-FI" sz="2400" b="1" dirty="0" err="1"/>
              <a:t>vuxna</a:t>
            </a:r>
            <a:endParaRPr lang="fi-FI" sz="2400" b="1" dirty="0"/>
          </a:p>
        </p:txBody>
      </p:sp>
      <p:sp>
        <p:nvSpPr>
          <p:cNvPr id="3" name="Tekstin paikkamerkki 2"/>
          <p:cNvSpPr>
            <a:spLocks noGrp="1"/>
          </p:cNvSpPr>
          <p:nvPr>
            <p:ph type="body" sz="quarter" idx="10"/>
          </p:nvPr>
        </p:nvSpPr>
        <p:spPr>
          <a:xfrm>
            <a:off x="438309" y="1608276"/>
            <a:ext cx="8286750" cy="4584784"/>
          </a:xfrm>
        </p:spPr>
        <p:txBody>
          <a:bodyPr/>
          <a:lstStyle/>
          <a:p>
            <a:pPr marL="0" indent="0">
              <a:buNone/>
            </a:pPr>
            <a:r>
              <a:rPr lang="sv-SE" sz="1800" b="1" dirty="0"/>
              <a:t>Missbrukarvård</a:t>
            </a:r>
          </a:p>
          <a:p>
            <a:pPr lvl="1">
              <a:buFont typeface="Arial" panose="020B0604020202020204" pitchFamily="34" charset="0"/>
              <a:buChar char="•"/>
            </a:pPr>
            <a:r>
              <a:rPr lang="sv-SE" sz="1800" dirty="0" smtClean="0"/>
              <a:t>Bestämmelser </a:t>
            </a:r>
            <a:r>
              <a:rPr lang="sv-SE" sz="1800" dirty="0"/>
              <a:t>om vårdgaranti när den ordnas som hälsovård</a:t>
            </a:r>
          </a:p>
          <a:p>
            <a:pPr lvl="1">
              <a:buFont typeface="Arial" panose="020B0604020202020204" pitchFamily="34" charset="0"/>
              <a:buChar char="•"/>
            </a:pPr>
            <a:r>
              <a:rPr lang="sv-SE" sz="1800" dirty="0" smtClean="0"/>
              <a:t>Klientens </a:t>
            </a:r>
            <a:r>
              <a:rPr lang="sv-SE" sz="1800" dirty="0"/>
              <a:t>intresse princip i samservice</a:t>
            </a:r>
          </a:p>
          <a:p>
            <a:pPr lvl="1">
              <a:buFont typeface="Arial" panose="020B0604020202020204" pitchFamily="34" charset="0"/>
              <a:buChar char="•"/>
            </a:pPr>
            <a:r>
              <a:rPr lang="sv-SE" sz="1800" dirty="0"/>
              <a:t>Enheterna inom missbrukarvården i regel enheter inom socialvården, även om där också tillämpas läkemedelsassisterad rehabilitering (även social, boende mm.) </a:t>
            </a:r>
          </a:p>
          <a:p>
            <a:pPr marL="0" indent="0">
              <a:buNone/>
            </a:pPr>
            <a:endParaRPr lang="sv-SE" sz="1800" dirty="0"/>
          </a:p>
          <a:p>
            <a:pPr marL="0" indent="0">
              <a:buNone/>
            </a:pPr>
            <a:r>
              <a:rPr lang="sv-SE" sz="1800" b="1" dirty="0" smtClean="0"/>
              <a:t>Handikappservice</a:t>
            </a:r>
          </a:p>
          <a:p>
            <a:pPr lvl="1">
              <a:buFont typeface="Arial" panose="020B0604020202020204" pitchFamily="34" charset="0"/>
              <a:buChar char="•"/>
            </a:pPr>
            <a:r>
              <a:rPr lang="sv-SE" sz="1800" dirty="0" smtClean="0"/>
              <a:t>Lagstiftningen förnyas</a:t>
            </a:r>
            <a:endParaRPr lang="sv-SE" sz="1800" b="1" dirty="0"/>
          </a:p>
          <a:p>
            <a:pPr lvl="1">
              <a:buFont typeface="Arial" panose="020B0604020202020204" pitchFamily="34" charset="0"/>
              <a:buChar char="•"/>
            </a:pPr>
            <a:r>
              <a:rPr lang="sv-SE" sz="1800" dirty="0" smtClean="0"/>
              <a:t>Servicen primärt utgående från socialvårdslagen</a:t>
            </a:r>
            <a:endParaRPr lang="sv-SE" sz="1800" dirty="0"/>
          </a:p>
          <a:p>
            <a:pPr marL="0" indent="0">
              <a:buNone/>
            </a:pPr>
            <a:r>
              <a:rPr lang="sv-SE" sz="1800" b="1" dirty="0"/>
              <a:t>Utkomststöd sköts </a:t>
            </a:r>
            <a:r>
              <a:rPr lang="sv-SE" sz="1800" b="1" dirty="0" smtClean="0"/>
              <a:t>till vissa delar av </a:t>
            </a:r>
            <a:r>
              <a:rPr lang="sv-SE" sz="1800" b="1" dirty="0"/>
              <a:t>kommunen också efter överföringen till </a:t>
            </a:r>
            <a:r>
              <a:rPr lang="sv-SE" sz="1800" b="1" dirty="0" smtClean="0"/>
              <a:t>FPA</a:t>
            </a:r>
            <a:endParaRPr lang="sv-SE" sz="1800" dirty="0"/>
          </a:p>
          <a:p>
            <a:pPr marL="0" indent="0">
              <a:buNone/>
            </a:pPr>
            <a:r>
              <a:rPr lang="sv-SE" sz="1800" b="1" dirty="0"/>
              <a:t>Främjande av välfärd och tidigt stöd; </a:t>
            </a:r>
          </a:p>
          <a:p>
            <a:pPr lvl="1">
              <a:buFont typeface="Arial" panose="020B0604020202020204" pitchFamily="34" charset="0"/>
              <a:buChar char="•"/>
            </a:pPr>
            <a:r>
              <a:rPr lang="sv-SE" sz="1800" dirty="0"/>
              <a:t>Behov hos personer som behöver särskilt stöd </a:t>
            </a:r>
          </a:p>
          <a:p>
            <a:pPr marL="0" indent="0">
              <a:buNone/>
            </a:pPr>
            <a:endParaRPr lang="fi-FI" sz="2000" b="1"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12</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3514907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sv-SE" sz="2400" b="1" dirty="0"/>
              <a:t>Att säkerställa kvaliteten på tjänsterna</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r>
              <a:rPr lang="sv-SE" sz="2000" b="1" dirty="0"/>
              <a:t>Egenkontroll (5 kap. 47 §)</a:t>
            </a:r>
          </a:p>
          <a:p>
            <a:pPr lvl="1">
              <a:buFont typeface="Arial" panose="020B0604020202020204" pitchFamily="34" charset="0"/>
              <a:buChar char="•"/>
            </a:pPr>
            <a:r>
              <a:rPr lang="sv-SE" sz="1800" dirty="0"/>
              <a:t>en verksamhetsenhet inom socialvården eller en annan aktör som ansvarar för den samlade verksamheten ska göra upp en plan för egenkontroll för att säkerställa socialvårdens kvalitet, säkerhet och </a:t>
            </a:r>
            <a:r>
              <a:rPr lang="sv-SE" sz="1800" dirty="0" smtClean="0"/>
              <a:t>ändamålsenlighet</a:t>
            </a:r>
          </a:p>
          <a:p>
            <a:pPr lvl="1">
              <a:buFont typeface="Arial" panose="020B0604020202020204" pitchFamily="34" charset="0"/>
              <a:buChar char="•"/>
            </a:pPr>
            <a:r>
              <a:rPr lang="sv-SE" sz="1800" dirty="0" smtClean="0"/>
              <a:t>planen </a:t>
            </a:r>
            <a:r>
              <a:rPr lang="sv-SE" sz="1800" dirty="0"/>
              <a:t>ska vara </a:t>
            </a:r>
            <a:r>
              <a:rPr lang="sv-SE" sz="1800" b="1" dirty="0"/>
              <a:t>offentligt </a:t>
            </a:r>
            <a:r>
              <a:rPr lang="sv-SE" sz="1800" b="1" dirty="0" smtClean="0"/>
              <a:t>framlagd</a:t>
            </a:r>
          </a:p>
          <a:p>
            <a:pPr lvl="1">
              <a:buFont typeface="Arial" panose="020B0604020202020204" pitchFamily="34" charset="0"/>
              <a:buChar char="•"/>
            </a:pPr>
            <a:r>
              <a:rPr lang="sv-SE" sz="1800" dirty="0" smtClean="0"/>
              <a:t>förverkligandet </a:t>
            </a:r>
            <a:r>
              <a:rPr lang="sv-SE" sz="1800" dirty="0"/>
              <a:t>av den </a:t>
            </a:r>
            <a:r>
              <a:rPr lang="sv-SE" sz="1800" b="1" dirty="0"/>
              <a:t>ska följas upp regelbundet </a:t>
            </a:r>
            <a:endParaRPr lang="sv-SE" sz="1800" b="1" dirty="0" smtClean="0"/>
          </a:p>
          <a:p>
            <a:pPr lvl="1">
              <a:buFont typeface="Arial" panose="020B0604020202020204" pitchFamily="34" charset="0"/>
              <a:buChar char="•"/>
            </a:pPr>
            <a:r>
              <a:rPr lang="sv-SE" sz="1800" dirty="0" smtClean="0"/>
              <a:t>verksamheten </a:t>
            </a:r>
            <a:r>
              <a:rPr lang="sv-SE" sz="1800" dirty="0"/>
              <a:t>ska utvecklas </a:t>
            </a:r>
            <a:r>
              <a:rPr lang="sv-SE" sz="1800" b="1" dirty="0"/>
              <a:t>utifrån respons som regelbundet samlas in från klienterna </a:t>
            </a:r>
            <a:r>
              <a:rPr lang="sv-SE" sz="1800" dirty="0"/>
              <a:t>och verksamhetsenhetens </a:t>
            </a:r>
            <a:r>
              <a:rPr lang="sv-SE" sz="1800" b="1" dirty="0" smtClean="0"/>
              <a:t>personal</a:t>
            </a:r>
            <a:endParaRPr lang="sv-SE" sz="2000" dirty="0"/>
          </a:p>
          <a:p>
            <a:pPr marL="0" indent="0">
              <a:buNone/>
            </a:pPr>
            <a:r>
              <a:rPr lang="sv-SE" sz="2000" dirty="0"/>
              <a:t>Personalens anmälningsskyldighet 48 § (i kraft 1.1.2016</a:t>
            </a:r>
            <a:r>
              <a:rPr lang="sv-SE" sz="2000" dirty="0" smtClean="0"/>
              <a:t>)</a:t>
            </a:r>
          </a:p>
          <a:p>
            <a:pPr lvl="2"/>
            <a:r>
              <a:rPr lang="sv-SE" sz="1400" dirty="0" smtClean="0"/>
              <a:t>Personalen inom privat och offentlig verksamhet</a:t>
            </a:r>
          </a:p>
          <a:p>
            <a:pPr lvl="2"/>
            <a:r>
              <a:rPr lang="sv-SE" sz="1400" dirty="0" smtClean="0"/>
              <a:t>Information till personalen on skyldigheterna</a:t>
            </a:r>
          </a:p>
          <a:p>
            <a:pPr lvl="2"/>
            <a:r>
              <a:rPr lang="sv-SE" sz="1400" dirty="0" smtClean="0"/>
              <a:t>Förfaringssättet inskrivs i egenkontrollplanen </a:t>
            </a:r>
            <a:endParaRPr lang="sv-SE" sz="1400" dirty="0"/>
          </a:p>
          <a:p>
            <a:pPr marL="0" indent="0">
              <a:buNone/>
            </a:pPr>
            <a:r>
              <a:rPr lang="sv-SE" sz="2000" dirty="0"/>
              <a:t>Åtgärder med anledning av en anmälan 49 § (i kraft 1.1.2016)</a:t>
            </a:r>
          </a:p>
          <a:p>
            <a:pPr marL="0" indent="0">
              <a:buNone/>
            </a:pPr>
            <a:endParaRPr lang="fi-FI" sz="2000" b="1"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13</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2021206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sv-SE" sz="2400" b="1" dirty="0"/>
              <a:t>Egenkontroll i social- och hälsovården </a:t>
            </a:r>
            <a:endParaRPr lang="fi-FI" sz="2400" b="1" dirty="0"/>
          </a:p>
        </p:txBody>
      </p:sp>
      <p:sp>
        <p:nvSpPr>
          <p:cNvPr id="3" name="Tekstin paikkamerkki 2"/>
          <p:cNvSpPr>
            <a:spLocks noGrp="1"/>
          </p:cNvSpPr>
          <p:nvPr>
            <p:ph type="body" sz="quarter" idx="10"/>
          </p:nvPr>
        </p:nvSpPr>
        <p:spPr>
          <a:xfrm>
            <a:off x="438309" y="1484784"/>
            <a:ext cx="8286750" cy="4872816"/>
          </a:xfrm>
        </p:spPr>
        <p:txBody>
          <a:bodyPr/>
          <a:lstStyle/>
          <a:p>
            <a:pPr marL="0" indent="0">
              <a:buNone/>
            </a:pPr>
            <a:r>
              <a:rPr lang="sv-SE" sz="1200" b="1" dirty="0"/>
              <a:t>Privat hälso- och sjukvård – egenkontroll</a:t>
            </a:r>
          </a:p>
          <a:p>
            <a:pPr marL="0" indent="0">
              <a:buNone/>
            </a:pPr>
            <a:r>
              <a:rPr lang="sv-SE" sz="1200" dirty="0"/>
              <a:t>Lagen om privat hälso- och sjukvård (152/1990) 6 §</a:t>
            </a:r>
          </a:p>
          <a:p>
            <a:pPr marL="0" indent="0">
              <a:buNone/>
            </a:pPr>
            <a:r>
              <a:rPr lang="sv-SE" sz="1200" dirty="0" err="1"/>
              <a:t>Valviras</a:t>
            </a:r>
            <a:r>
              <a:rPr lang="sv-SE" sz="1200" dirty="0"/>
              <a:t> föreskrift </a:t>
            </a:r>
            <a:r>
              <a:rPr lang="sv-SE" sz="1200" dirty="0" smtClean="0"/>
              <a:t>1.10.2012</a:t>
            </a:r>
            <a:br>
              <a:rPr lang="sv-SE" sz="1200" dirty="0" smtClean="0"/>
            </a:br>
            <a:endParaRPr lang="sv-SE" sz="1200" dirty="0"/>
          </a:p>
          <a:p>
            <a:pPr marL="0" indent="0">
              <a:buNone/>
            </a:pPr>
            <a:r>
              <a:rPr lang="sv-SE" sz="1200" b="1" dirty="0" smtClean="0"/>
              <a:t>Offentlig </a:t>
            </a:r>
            <a:r>
              <a:rPr lang="sv-SE" sz="1200" b="1" dirty="0"/>
              <a:t>hälso- och sjukvård – plan för kvalitetsledning och patientsäkerhet</a:t>
            </a:r>
          </a:p>
          <a:p>
            <a:pPr marL="0" indent="0">
              <a:buNone/>
            </a:pPr>
            <a:r>
              <a:rPr lang="sv-SE" sz="1200" dirty="0"/>
              <a:t>Hälso- och sjukvårdslagen (1326/2010) 8 §</a:t>
            </a:r>
          </a:p>
          <a:p>
            <a:pPr marL="0" indent="0">
              <a:buNone/>
            </a:pPr>
            <a:r>
              <a:rPr lang="sv-SE" sz="1200" dirty="0"/>
              <a:t>SHM:s förordning </a:t>
            </a:r>
            <a:r>
              <a:rPr lang="sv-SE" sz="1200" dirty="0" smtClean="0"/>
              <a:t>341/2011</a:t>
            </a:r>
            <a:br>
              <a:rPr lang="sv-SE" sz="1200" dirty="0" smtClean="0"/>
            </a:br>
            <a:endParaRPr lang="sv-SE" sz="1200" dirty="0"/>
          </a:p>
          <a:p>
            <a:pPr marL="0" indent="0">
              <a:buNone/>
            </a:pPr>
            <a:r>
              <a:rPr lang="sv-SE" sz="1200" b="1" dirty="0"/>
              <a:t>Privat hälso- och sjukvård – egenkontroll</a:t>
            </a:r>
          </a:p>
          <a:p>
            <a:pPr marL="0" indent="0">
              <a:buNone/>
            </a:pPr>
            <a:r>
              <a:rPr lang="sv-SE" sz="1200" dirty="0"/>
              <a:t>Lagen om privat socialservice (922/2011) 6 </a:t>
            </a:r>
            <a:r>
              <a:rPr lang="sv-SE" sz="1200" dirty="0" smtClean="0"/>
              <a:t>§</a:t>
            </a:r>
            <a:br>
              <a:rPr lang="sv-SE" sz="1200" dirty="0" smtClean="0"/>
            </a:br>
            <a:endParaRPr lang="sv-SE" sz="1200" dirty="0"/>
          </a:p>
          <a:p>
            <a:pPr marL="0" indent="0">
              <a:buNone/>
            </a:pPr>
            <a:r>
              <a:rPr lang="sv-SE" sz="1200" b="1" dirty="0"/>
              <a:t>Offentlig äldreservice – egenkontroll</a:t>
            </a:r>
          </a:p>
          <a:p>
            <a:pPr marL="0" indent="0">
              <a:buNone/>
            </a:pPr>
            <a:r>
              <a:rPr lang="sv-SE" sz="1200" dirty="0"/>
              <a:t>Äldreomsorgslagen (980/2012) 23 § om egenkontroll i kraft 1.1.2015, </a:t>
            </a:r>
            <a:r>
              <a:rPr lang="sv-SE" sz="1200" dirty="0" err="1"/>
              <a:t>Valviras</a:t>
            </a:r>
            <a:r>
              <a:rPr lang="sv-SE" sz="1200" dirty="0"/>
              <a:t> föreskrift 1/2014, blankett, </a:t>
            </a:r>
            <a:r>
              <a:rPr lang="sv-SE" sz="1200" dirty="0" smtClean="0"/>
              <a:t>guide: sammanställning </a:t>
            </a:r>
            <a:r>
              <a:rPr lang="sv-SE" sz="1200" dirty="0"/>
              <a:t>av frågor och </a:t>
            </a:r>
            <a:r>
              <a:rPr lang="sv-SE" sz="1200" dirty="0" smtClean="0"/>
              <a:t>svar</a:t>
            </a:r>
            <a:br>
              <a:rPr lang="sv-SE" sz="1200" dirty="0" smtClean="0"/>
            </a:br>
            <a:endParaRPr lang="sv-SE" sz="1200" dirty="0"/>
          </a:p>
          <a:p>
            <a:pPr marL="0" indent="0">
              <a:buNone/>
            </a:pPr>
            <a:r>
              <a:rPr lang="sv-SE" sz="1200" b="1" dirty="0"/>
              <a:t>All offentlig service inom socialvården – egenkontroll</a:t>
            </a:r>
          </a:p>
          <a:p>
            <a:pPr marL="0" indent="0">
              <a:buNone/>
            </a:pPr>
            <a:r>
              <a:rPr lang="sv-SE" sz="1200" dirty="0"/>
              <a:t>Den nya </a:t>
            </a:r>
            <a:r>
              <a:rPr lang="sv-SE" sz="1200" b="1" dirty="0"/>
              <a:t>socialvårdslagens 47 § </a:t>
            </a:r>
            <a:r>
              <a:rPr lang="sv-SE" sz="1200" dirty="0"/>
              <a:t>träder i kraft </a:t>
            </a:r>
            <a:r>
              <a:rPr lang="sv-SE" sz="1200" dirty="0" smtClean="0"/>
              <a:t>1.4.2015</a:t>
            </a:r>
          </a:p>
          <a:p>
            <a:pPr marL="0" indent="0">
              <a:buNone/>
            </a:pPr>
            <a:endParaRPr lang="sv-SE" sz="1200" dirty="0"/>
          </a:p>
          <a:p>
            <a:pPr marL="0" indent="0">
              <a:buNone/>
            </a:pPr>
            <a:r>
              <a:rPr lang="sv-SE" sz="1200" b="1" dirty="0" smtClean="0"/>
              <a:t>Dataskydds egenkontrollplan </a:t>
            </a:r>
          </a:p>
          <a:p>
            <a:pPr marL="0" indent="0">
              <a:buNone/>
            </a:pPr>
            <a:r>
              <a:rPr lang="sv-SE" sz="1200" dirty="0" smtClean="0"/>
              <a:t>Lagen om elektronisk behandling av klientuppgifter inom social- och hälsovården </a:t>
            </a:r>
          </a:p>
          <a:p>
            <a:pPr marL="0" indent="0">
              <a:buNone/>
            </a:pPr>
            <a:r>
              <a:rPr lang="sv-SE" sz="1200" dirty="0" smtClean="0"/>
              <a:t>(159/2007) 5 b kapitel 19 h § träder i kraft 1.4.2015</a:t>
            </a:r>
          </a:p>
          <a:p>
            <a:pPr marL="0" indent="0">
              <a:buNone/>
            </a:pPr>
            <a:endParaRPr lang="sv-SE" sz="1200" b="1" dirty="0"/>
          </a:p>
          <a:p>
            <a:pPr marL="0" indent="0">
              <a:buNone/>
            </a:pPr>
            <a:endParaRPr lang="sv-SE" sz="2000" b="1" dirty="0"/>
          </a:p>
          <a:p>
            <a:pPr marL="0" indent="0">
              <a:buNone/>
            </a:pPr>
            <a:endParaRPr lang="fi-FI" sz="2000" b="1" dirty="0" smtClean="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14</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2872286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Gränssnitt</a:t>
            </a:r>
            <a:endParaRPr lang="fi-FI" sz="2400" b="1" dirty="0"/>
          </a:p>
        </p:txBody>
      </p:sp>
      <p:sp>
        <p:nvSpPr>
          <p:cNvPr id="3" name="Tekstin paikkamerkki 2"/>
          <p:cNvSpPr>
            <a:spLocks noGrp="1"/>
          </p:cNvSpPr>
          <p:nvPr>
            <p:ph type="body" sz="quarter" idx="10"/>
          </p:nvPr>
        </p:nvSpPr>
        <p:spPr>
          <a:xfrm>
            <a:off x="285720" y="1556792"/>
            <a:ext cx="8750775" cy="4584784"/>
          </a:xfrm>
        </p:spPr>
        <p:txBody>
          <a:bodyPr/>
          <a:lstStyle/>
          <a:p>
            <a:pPr lvl="0" eaLnBrk="0" hangingPunct="0">
              <a:buClrTx/>
              <a:buSzTx/>
              <a:buNone/>
              <a:defRPr/>
            </a:pPr>
            <a:r>
              <a:rPr lang="sv-SE" sz="2000" dirty="0">
                <a:solidFill>
                  <a:schemeClr val="tx2"/>
                </a:solidFill>
                <a:latin typeface="+mj-lt"/>
                <a:ea typeface="ＭＳ Ｐゴシック"/>
              </a:rPr>
              <a:t>Inom den offentliga hälso- och sjukvården används en </a:t>
            </a:r>
            <a:r>
              <a:rPr lang="sv-SE" sz="2000" b="1" dirty="0">
                <a:solidFill>
                  <a:schemeClr val="tx2"/>
                </a:solidFill>
                <a:latin typeface="+mj-lt"/>
                <a:ea typeface="ＭＳ Ｐゴシック"/>
              </a:rPr>
              <a:t>plan </a:t>
            </a:r>
            <a:r>
              <a:rPr lang="sv-SE" sz="2000" b="1" dirty="0" smtClean="0">
                <a:solidFill>
                  <a:schemeClr val="tx2"/>
                </a:solidFill>
                <a:latin typeface="+mj-lt"/>
                <a:ea typeface="ＭＳ Ｐゴシック"/>
              </a:rPr>
              <a:t>för</a:t>
            </a:r>
          </a:p>
          <a:p>
            <a:pPr lvl="0" eaLnBrk="0" hangingPunct="0">
              <a:buClrTx/>
              <a:buSzTx/>
              <a:buNone/>
              <a:defRPr/>
            </a:pPr>
            <a:r>
              <a:rPr lang="sv-SE" sz="2000" b="1" dirty="0" smtClean="0">
                <a:solidFill>
                  <a:schemeClr val="tx2"/>
                </a:solidFill>
                <a:latin typeface="+mj-lt"/>
                <a:ea typeface="ＭＳ Ｐゴシック"/>
              </a:rPr>
              <a:t>kvalitetsledning </a:t>
            </a:r>
            <a:r>
              <a:rPr lang="sv-SE" sz="2000" b="1" dirty="0">
                <a:solidFill>
                  <a:schemeClr val="tx2"/>
                </a:solidFill>
                <a:latin typeface="+mj-lt"/>
                <a:ea typeface="ＭＳ Ｐゴシック"/>
              </a:rPr>
              <a:t>och patientsäkerhet </a:t>
            </a:r>
            <a:r>
              <a:rPr lang="sv-SE" sz="2000" dirty="0">
                <a:solidFill>
                  <a:schemeClr val="tx2"/>
                </a:solidFill>
                <a:latin typeface="+mj-lt"/>
                <a:ea typeface="ＭＳ Ｐゴシック"/>
              </a:rPr>
              <a:t>också när det gäller äldreservice</a:t>
            </a:r>
          </a:p>
          <a:p>
            <a:pPr lvl="0" eaLnBrk="0" hangingPunct="0">
              <a:buClrTx/>
              <a:buSzTx/>
              <a:buNone/>
              <a:defRPr/>
            </a:pPr>
            <a:endParaRPr lang="sv-SE" sz="1000" dirty="0">
              <a:solidFill>
                <a:schemeClr val="tx2"/>
              </a:solidFill>
              <a:latin typeface="+mj-lt"/>
              <a:ea typeface="ＭＳ Ｐゴシック"/>
            </a:endParaRPr>
          </a:p>
          <a:p>
            <a:pPr lvl="0" eaLnBrk="0" hangingPunct="0">
              <a:buClrTx/>
              <a:buSzTx/>
              <a:buNone/>
              <a:defRPr/>
            </a:pPr>
            <a:r>
              <a:rPr lang="sv-SE" sz="2000" b="1" dirty="0">
                <a:solidFill>
                  <a:schemeClr val="tx2"/>
                </a:solidFill>
                <a:latin typeface="+mj-lt"/>
                <a:ea typeface="ＭＳ Ｐゴシック"/>
              </a:rPr>
              <a:t>Den kombinerade hemservicen och hemsjukvården tar i </a:t>
            </a:r>
            <a:r>
              <a:rPr lang="sv-SE" sz="2000" b="1" dirty="0" smtClean="0">
                <a:solidFill>
                  <a:schemeClr val="tx2"/>
                </a:solidFill>
                <a:latin typeface="+mj-lt"/>
                <a:ea typeface="ＭＳ Ｐゴシック"/>
              </a:rPr>
              <a:t>bruk</a:t>
            </a:r>
          </a:p>
          <a:p>
            <a:pPr lvl="0" eaLnBrk="0" hangingPunct="0">
              <a:buClrTx/>
              <a:buSzTx/>
              <a:buNone/>
              <a:defRPr/>
            </a:pPr>
            <a:r>
              <a:rPr lang="sv-SE" sz="2000" b="1" dirty="0" smtClean="0">
                <a:solidFill>
                  <a:schemeClr val="tx2"/>
                </a:solidFill>
                <a:latin typeface="+mj-lt"/>
                <a:ea typeface="ＭＳ Ｐゴシック"/>
              </a:rPr>
              <a:t>egenkontroll </a:t>
            </a:r>
            <a:endParaRPr lang="sv-SE" sz="2000" b="1" dirty="0">
              <a:solidFill>
                <a:schemeClr val="tx2"/>
              </a:solidFill>
              <a:latin typeface="+mj-lt"/>
              <a:ea typeface="ＭＳ Ｐゴシック"/>
            </a:endParaRPr>
          </a:p>
          <a:p>
            <a:pPr lvl="0" eaLnBrk="0" hangingPunct="0">
              <a:buClrTx/>
              <a:buSzTx/>
              <a:buNone/>
              <a:defRPr/>
            </a:pPr>
            <a:endParaRPr lang="sv-SE" sz="1050" dirty="0">
              <a:solidFill>
                <a:schemeClr val="tx2"/>
              </a:solidFill>
              <a:latin typeface="+mj-lt"/>
              <a:ea typeface="ＭＳ Ｐゴシック"/>
            </a:endParaRPr>
          </a:p>
          <a:p>
            <a:pPr lvl="0" eaLnBrk="0" hangingPunct="0">
              <a:buClrTx/>
              <a:buSzTx/>
              <a:buNone/>
              <a:defRPr/>
            </a:pPr>
            <a:r>
              <a:rPr lang="sv-SE" sz="2000" dirty="0">
                <a:solidFill>
                  <a:schemeClr val="tx2"/>
                </a:solidFill>
                <a:latin typeface="+mj-lt"/>
                <a:ea typeface="ＭＳ Ｐゴシック"/>
              </a:rPr>
              <a:t>Inom den privata hälso- och sjukvården ska egenkontroll tas i bruk</a:t>
            </a:r>
            <a:r>
              <a:rPr lang="sv-SE" sz="2000" b="1" dirty="0">
                <a:solidFill>
                  <a:schemeClr val="tx2"/>
                </a:solidFill>
                <a:latin typeface="+mj-lt"/>
                <a:ea typeface="ＭＳ Ｐゴシック"/>
              </a:rPr>
              <a:t> för </a:t>
            </a:r>
            <a:endParaRPr lang="sv-SE" sz="2000" b="1" dirty="0" smtClean="0">
              <a:solidFill>
                <a:schemeClr val="tx2"/>
              </a:solidFill>
              <a:latin typeface="+mj-lt"/>
              <a:ea typeface="ＭＳ Ｐゴシック"/>
            </a:endParaRPr>
          </a:p>
          <a:p>
            <a:pPr lvl="0" eaLnBrk="0" hangingPunct="0">
              <a:buClrTx/>
              <a:buSzTx/>
              <a:buNone/>
              <a:defRPr/>
            </a:pPr>
            <a:r>
              <a:rPr lang="sv-SE" sz="2000" b="1" dirty="0">
                <a:solidFill>
                  <a:schemeClr val="tx2"/>
                </a:solidFill>
                <a:latin typeface="+mj-lt"/>
                <a:ea typeface="ＭＳ Ｐゴシック"/>
              </a:rPr>
              <a:t>ä</a:t>
            </a:r>
            <a:r>
              <a:rPr lang="sv-SE" sz="2000" b="1" dirty="0" smtClean="0">
                <a:solidFill>
                  <a:schemeClr val="tx2"/>
                </a:solidFill>
                <a:latin typeface="+mj-lt"/>
                <a:ea typeface="ＭＳ Ｐゴシック"/>
              </a:rPr>
              <a:t>ldreservice </a:t>
            </a:r>
            <a:r>
              <a:rPr lang="sv-SE" sz="2000" b="1" dirty="0">
                <a:solidFill>
                  <a:schemeClr val="tx2"/>
                </a:solidFill>
                <a:latin typeface="+mj-lt"/>
                <a:ea typeface="ＭＳ Ｐゴシック"/>
              </a:rPr>
              <a:t>också i enheter med ett verksamhetsställe (hemsjukvård) </a:t>
            </a:r>
          </a:p>
          <a:p>
            <a:pPr lvl="0" eaLnBrk="0" hangingPunct="0">
              <a:buClrTx/>
              <a:buSzTx/>
              <a:buNone/>
              <a:defRPr/>
            </a:pPr>
            <a:endParaRPr lang="sv-SE" sz="1050" dirty="0">
              <a:solidFill>
                <a:schemeClr val="tx2"/>
              </a:solidFill>
              <a:latin typeface="+mj-lt"/>
              <a:ea typeface="ＭＳ Ｐゴシック"/>
            </a:endParaRPr>
          </a:p>
          <a:p>
            <a:pPr lvl="0" eaLnBrk="0" hangingPunct="0">
              <a:buClrTx/>
              <a:buSzTx/>
              <a:buNone/>
              <a:defRPr/>
            </a:pPr>
            <a:r>
              <a:rPr lang="sv-SE" sz="2000" dirty="0" err="1">
                <a:solidFill>
                  <a:schemeClr val="tx2"/>
                </a:solidFill>
                <a:latin typeface="+mj-lt"/>
                <a:ea typeface="ＭＳ Ｐゴシック"/>
              </a:rPr>
              <a:t>Valviras</a:t>
            </a:r>
            <a:r>
              <a:rPr lang="sv-SE" sz="2000" dirty="0">
                <a:solidFill>
                  <a:schemeClr val="tx2"/>
                </a:solidFill>
                <a:latin typeface="+mj-lt"/>
                <a:ea typeface="ＭＳ Ｐゴシック"/>
              </a:rPr>
              <a:t> nya föreskrift om egenkontroll i verksamhetsenheter trädde i kraft 1.1.2015</a:t>
            </a:r>
          </a:p>
          <a:p>
            <a:pPr marL="857250" lvl="1" indent="-342900" eaLnBrk="0" hangingPunct="0">
              <a:buFont typeface="Wingdings" panose="05000000000000000000" pitchFamily="2" charset="2"/>
              <a:buChar char="ü"/>
              <a:defRPr/>
            </a:pPr>
            <a:r>
              <a:rPr lang="sv-SE" sz="2000" dirty="0">
                <a:solidFill>
                  <a:schemeClr val="tx2"/>
                </a:solidFill>
                <a:latin typeface="+mj-lt"/>
                <a:ea typeface="ＭＳ Ｐゴシック"/>
              </a:rPr>
              <a:t>ersätter den föregående föreskriften 10.2.2012 för den privata socialservicen</a:t>
            </a:r>
          </a:p>
          <a:p>
            <a:pPr marL="857250" lvl="1" indent="-342900" eaLnBrk="0" hangingPunct="0">
              <a:buFont typeface="Wingdings" panose="05000000000000000000" pitchFamily="2" charset="2"/>
              <a:buChar char="ü"/>
              <a:defRPr/>
            </a:pPr>
            <a:r>
              <a:rPr lang="sv-SE" sz="2000" dirty="0">
                <a:solidFill>
                  <a:schemeClr val="tx2"/>
                </a:solidFill>
                <a:latin typeface="+mj-lt"/>
                <a:ea typeface="ＭＳ Ｐゴシック"/>
              </a:rPr>
              <a:t>tas i bruk i tillämpliga delar i det sociala arbetet (1.4.2015)</a:t>
            </a:r>
          </a:p>
          <a:p>
            <a:pPr marL="0" indent="0">
              <a:buNone/>
            </a:pPr>
            <a:endParaRPr lang="fi-FI" sz="2000" b="1" dirty="0" smtClean="0">
              <a:solidFill>
                <a:schemeClr val="tx2"/>
              </a:solidFill>
            </a:endParaRPr>
          </a:p>
          <a:p>
            <a:pPr marL="0" indent="0">
              <a:buNone/>
            </a:pPr>
            <a:endParaRPr lang="fi-FI" sz="2000" dirty="0">
              <a:solidFill>
                <a:schemeClr val="tx2"/>
              </a:solidFill>
            </a:endParaRPr>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15</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964011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Målen</a:t>
            </a:r>
            <a:r>
              <a:rPr lang="fi-FI" sz="2400" b="1" dirty="0"/>
              <a:t> för </a:t>
            </a:r>
            <a:r>
              <a:rPr lang="fi-FI" sz="2400" b="1" dirty="0" err="1"/>
              <a:t>egenkontrollen</a:t>
            </a:r>
            <a:r>
              <a:rPr lang="fi-FI" sz="2400" b="1" dirty="0"/>
              <a:t> </a:t>
            </a:r>
          </a:p>
        </p:txBody>
      </p:sp>
      <p:sp>
        <p:nvSpPr>
          <p:cNvPr id="3" name="Tekstin paikkamerkki 2"/>
          <p:cNvSpPr>
            <a:spLocks noGrp="1"/>
          </p:cNvSpPr>
          <p:nvPr>
            <p:ph type="body" sz="quarter" idx="10"/>
          </p:nvPr>
        </p:nvSpPr>
        <p:spPr>
          <a:xfrm>
            <a:off x="438309" y="1772816"/>
            <a:ext cx="8286750" cy="4584784"/>
          </a:xfrm>
        </p:spPr>
        <p:txBody>
          <a:bodyPr/>
          <a:lstStyle/>
          <a:p>
            <a:pPr>
              <a:buFont typeface="Arial" panose="020B0604020202020204" pitchFamily="34" charset="0"/>
              <a:buChar char="•"/>
              <a:defRPr/>
            </a:pPr>
            <a:endParaRPr lang="fi-FI" sz="2000" b="1" dirty="0" smtClean="0">
              <a:latin typeface="+mj-lt"/>
            </a:endParaRPr>
          </a:p>
          <a:p>
            <a:pPr>
              <a:buFont typeface="Arial" panose="020B0604020202020204" pitchFamily="34" charset="0"/>
              <a:buChar char="•"/>
              <a:defRPr/>
            </a:pPr>
            <a:r>
              <a:rPr lang="fi-FI" sz="2000" b="1" dirty="0" err="1" smtClean="0">
                <a:latin typeface="+mj-lt"/>
              </a:rPr>
              <a:t>klientsäker</a:t>
            </a:r>
            <a:r>
              <a:rPr lang="fi-FI" sz="2000" b="1" dirty="0" smtClean="0">
                <a:latin typeface="+mj-lt"/>
              </a:rPr>
              <a:t> </a:t>
            </a:r>
            <a:r>
              <a:rPr lang="fi-FI" sz="2000" b="1" dirty="0" err="1">
                <a:latin typeface="+mj-lt"/>
              </a:rPr>
              <a:t>service</a:t>
            </a:r>
            <a:r>
              <a:rPr lang="fi-FI" sz="2000" b="1" dirty="0">
                <a:latin typeface="+mj-lt"/>
              </a:rPr>
              <a:t> av </a:t>
            </a:r>
            <a:r>
              <a:rPr lang="fi-FI" sz="2000" b="1" dirty="0" err="1">
                <a:latin typeface="+mj-lt"/>
              </a:rPr>
              <a:t>god</a:t>
            </a:r>
            <a:r>
              <a:rPr lang="fi-FI" sz="2000" b="1" dirty="0">
                <a:latin typeface="+mj-lt"/>
              </a:rPr>
              <a:t> </a:t>
            </a:r>
            <a:r>
              <a:rPr lang="fi-FI" sz="2000" b="1" dirty="0" err="1">
                <a:latin typeface="+mj-lt"/>
              </a:rPr>
              <a:t>kvalitet</a:t>
            </a:r>
            <a:endParaRPr lang="fi-FI" sz="2000" b="1" dirty="0">
              <a:latin typeface="+mj-lt"/>
            </a:endParaRPr>
          </a:p>
          <a:p>
            <a:pPr>
              <a:buFontTx/>
              <a:buChar char="•"/>
              <a:defRPr/>
            </a:pPr>
            <a:r>
              <a:rPr lang="fi-FI" sz="2000" dirty="0" err="1" smtClean="0">
                <a:latin typeface="+mj-lt"/>
              </a:rPr>
              <a:t>öppen</a:t>
            </a:r>
            <a:r>
              <a:rPr lang="fi-FI" sz="2000" dirty="0" smtClean="0">
                <a:latin typeface="+mj-lt"/>
              </a:rPr>
              <a:t>, </a:t>
            </a:r>
            <a:r>
              <a:rPr lang="fi-FI" sz="2000" dirty="0" err="1" smtClean="0">
                <a:latin typeface="+mj-lt"/>
              </a:rPr>
              <a:t>lärande</a:t>
            </a:r>
            <a:r>
              <a:rPr lang="fi-FI" sz="2000" dirty="0" smtClean="0">
                <a:latin typeface="+mj-lt"/>
              </a:rPr>
              <a:t> </a:t>
            </a:r>
            <a:r>
              <a:rPr lang="fi-FI" sz="2000" b="1" dirty="0" err="1" smtClean="0">
                <a:latin typeface="+mj-lt"/>
              </a:rPr>
              <a:t>verksamhetskultur</a:t>
            </a:r>
            <a:endParaRPr lang="fi-FI" sz="2000" b="1" dirty="0" smtClean="0">
              <a:latin typeface="+mj-lt"/>
            </a:endParaRPr>
          </a:p>
          <a:p>
            <a:pPr>
              <a:buFontTx/>
              <a:buChar char="•"/>
              <a:defRPr/>
            </a:pPr>
            <a:r>
              <a:rPr lang="fi-FI" sz="2000" dirty="0" err="1" smtClean="0">
                <a:latin typeface="+mj-lt"/>
              </a:rPr>
              <a:t>främjar</a:t>
            </a:r>
            <a:r>
              <a:rPr lang="fi-FI" sz="2000" dirty="0" smtClean="0">
                <a:latin typeface="+mj-lt"/>
              </a:rPr>
              <a:t> </a:t>
            </a:r>
            <a:r>
              <a:rPr lang="fi-FI" sz="2000" dirty="0" err="1">
                <a:latin typeface="+mj-lt"/>
              </a:rPr>
              <a:t>klienternas</a:t>
            </a:r>
            <a:r>
              <a:rPr lang="fi-FI" sz="2000" dirty="0">
                <a:latin typeface="+mj-lt"/>
              </a:rPr>
              <a:t> </a:t>
            </a:r>
            <a:r>
              <a:rPr lang="fi-FI" sz="2000" b="1" dirty="0" err="1">
                <a:latin typeface="+mj-lt"/>
              </a:rPr>
              <a:t>valmöjligheter</a:t>
            </a:r>
            <a:endParaRPr lang="fi-FI" sz="2000" b="1" dirty="0">
              <a:latin typeface="+mj-lt"/>
            </a:endParaRPr>
          </a:p>
          <a:p>
            <a:pPr>
              <a:buFontTx/>
              <a:buChar char="•"/>
              <a:defRPr/>
            </a:pPr>
            <a:r>
              <a:rPr lang="fi-FI" sz="2000" dirty="0" err="1">
                <a:latin typeface="+mj-lt"/>
              </a:rPr>
              <a:t>stärker</a:t>
            </a:r>
            <a:r>
              <a:rPr lang="fi-FI" sz="2000" dirty="0">
                <a:latin typeface="+mj-lt"/>
              </a:rPr>
              <a:t> </a:t>
            </a:r>
            <a:r>
              <a:rPr lang="fi-FI" sz="2000" dirty="0" err="1">
                <a:latin typeface="+mj-lt"/>
              </a:rPr>
              <a:t>klientens</a:t>
            </a:r>
            <a:r>
              <a:rPr lang="fi-FI" sz="2000" dirty="0">
                <a:latin typeface="+mj-lt"/>
              </a:rPr>
              <a:t> </a:t>
            </a:r>
            <a:r>
              <a:rPr lang="fi-FI" sz="2000" b="1" dirty="0" err="1">
                <a:latin typeface="+mj-lt"/>
              </a:rPr>
              <a:t>delaktighet</a:t>
            </a:r>
            <a:r>
              <a:rPr lang="fi-FI" sz="2000" dirty="0">
                <a:latin typeface="+mj-lt"/>
              </a:rPr>
              <a:t> </a:t>
            </a:r>
            <a:endParaRPr lang="sv-FI" sz="2000" dirty="0">
              <a:latin typeface="+mj-lt"/>
            </a:endParaRPr>
          </a:p>
          <a:p>
            <a:pPr>
              <a:buFontTx/>
              <a:buChar char="•"/>
              <a:defRPr/>
            </a:pPr>
            <a:r>
              <a:rPr lang="fi-FI" sz="2000" b="1" dirty="0" err="1">
                <a:latin typeface="+mj-lt"/>
              </a:rPr>
              <a:t>enhetliga</a:t>
            </a:r>
            <a:r>
              <a:rPr lang="fi-FI" sz="2000" b="1" dirty="0">
                <a:latin typeface="+mj-lt"/>
              </a:rPr>
              <a:t> </a:t>
            </a:r>
            <a:r>
              <a:rPr lang="fi-FI" sz="2000" b="1" dirty="0" err="1">
                <a:latin typeface="+mj-lt"/>
              </a:rPr>
              <a:t>serviceprocesser</a:t>
            </a:r>
            <a:endParaRPr lang="fi-FI" sz="2000" b="1" dirty="0">
              <a:latin typeface="+mj-lt"/>
            </a:endParaRPr>
          </a:p>
          <a:p>
            <a:pPr>
              <a:buFontTx/>
              <a:buChar char="•"/>
              <a:defRPr/>
            </a:pPr>
            <a:r>
              <a:rPr lang="fi-FI" sz="2000" dirty="0" err="1">
                <a:latin typeface="+mj-lt"/>
              </a:rPr>
              <a:t>utveckling</a:t>
            </a:r>
            <a:r>
              <a:rPr lang="fi-FI" sz="2000" dirty="0">
                <a:latin typeface="+mj-lt"/>
              </a:rPr>
              <a:t> av </a:t>
            </a:r>
            <a:r>
              <a:rPr lang="fi-FI" sz="2000" dirty="0" err="1">
                <a:latin typeface="+mj-lt"/>
              </a:rPr>
              <a:t>uppföljningen</a:t>
            </a:r>
            <a:r>
              <a:rPr lang="fi-FI" sz="2000" dirty="0">
                <a:latin typeface="+mj-lt"/>
              </a:rPr>
              <a:t> </a:t>
            </a:r>
            <a:r>
              <a:rPr lang="fi-FI" sz="2000" dirty="0" err="1">
                <a:latin typeface="+mj-lt"/>
              </a:rPr>
              <a:t>och</a:t>
            </a:r>
            <a:r>
              <a:rPr lang="fi-FI" sz="2000" dirty="0">
                <a:latin typeface="+mj-lt"/>
              </a:rPr>
              <a:t> </a:t>
            </a:r>
            <a:r>
              <a:rPr lang="fi-FI" sz="2000" dirty="0" err="1">
                <a:latin typeface="+mj-lt"/>
              </a:rPr>
              <a:t>bedömningen</a:t>
            </a:r>
            <a:r>
              <a:rPr lang="fi-FI" sz="2000" dirty="0">
                <a:latin typeface="+mj-lt"/>
              </a:rPr>
              <a:t> av </a:t>
            </a:r>
            <a:r>
              <a:rPr lang="fi-FI" sz="2000" dirty="0" err="1">
                <a:latin typeface="+mj-lt"/>
              </a:rPr>
              <a:t>serviceprocesserna</a:t>
            </a:r>
            <a:endParaRPr lang="fi-FI" sz="2000" dirty="0">
              <a:latin typeface="+mj-lt"/>
            </a:endParaRPr>
          </a:p>
          <a:p>
            <a:pPr>
              <a:buFontTx/>
              <a:buChar char="•"/>
              <a:defRPr/>
            </a:pPr>
            <a:r>
              <a:rPr lang="fi-FI" sz="2000" dirty="0" err="1">
                <a:latin typeface="+mj-lt"/>
              </a:rPr>
              <a:t>tillsynen</a:t>
            </a:r>
            <a:r>
              <a:rPr lang="fi-FI" sz="2000" dirty="0">
                <a:latin typeface="+mj-lt"/>
              </a:rPr>
              <a:t> </a:t>
            </a:r>
            <a:r>
              <a:rPr lang="fi-FI" sz="2000" b="1" dirty="0" err="1">
                <a:latin typeface="+mj-lt"/>
              </a:rPr>
              <a:t>fokuserar</a:t>
            </a:r>
            <a:r>
              <a:rPr lang="fi-FI" sz="2000" b="1" dirty="0">
                <a:latin typeface="+mj-lt"/>
              </a:rPr>
              <a:t> </a:t>
            </a:r>
            <a:r>
              <a:rPr lang="fi-FI" sz="2000" b="1" dirty="0" err="1">
                <a:latin typeface="+mj-lt"/>
              </a:rPr>
              <a:t>på</a:t>
            </a:r>
            <a:r>
              <a:rPr lang="fi-FI" sz="2000" b="1" dirty="0">
                <a:latin typeface="+mj-lt"/>
              </a:rPr>
              <a:t> </a:t>
            </a:r>
            <a:r>
              <a:rPr lang="fi-FI" sz="2000" b="1" dirty="0" err="1" smtClean="0">
                <a:latin typeface="+mj-lt"/>
              </a:rPr>
              <a:t>preventiv</a:t>
            </a:r>
            <a:r>
              <a:rPr lang="fi-FI" sz="2000" b="1" dirty="0" smtClean="0">
                <a:latin typeface="+mj-lt"/>
              </a:rPr>
              <a:t> </a:t>
            </a:r>
            <a:r>
              <a:rPr lang="fi-FI" sz="2000" b="1" dirty="0" err="1">
                <a:latin typeface="+mj-lt"/>
              </a:rPr>
              <a:t>tillsyn</a:t>
            </a:r>
            <a:r>
              <a:rPr lang="fi-FI" sz="2000" b="1" dirty="0">
                <a:latin typeface="+mj-lt"/>
              </a:rPr>
              <a:t> </a:t>
            </a:r>
          </a:p>
          <a:p>
            <a:pPr marL="0" indent="0">
              <a:defRPr/>
            </a:pPr>
            <a:endParaRPr lang="sv-FI" sz="2000" dirty="0">
              <a:latin typeface="+mj-lt"/>
            </a:endParaRPr>
          </a:p>
          <a:p>
            <a:pPr marL="0" indent="0">
              <a:buNone/>
              <a:defRPr/>
            </a:pPr>
            <a:r>
              <a:rPr lang="fi-FI" sz="2000" dirty="0" err="1">
                <a:latin typeface="+mj-lt"/>
              </a:rPr>
              <a:t>Säkerhetskulturarbete</a:t>
            </a:r>
            <a:r>
              <a:rPr lang="fi-FI" sz="2000" dirty="0">
                <a:latin typeface="+mj-lt"/>
              </a:rPr>
              <a:t> </a:t>
            </a:r>
            <a:r>
              <a:rPr lang="fi-FI" sz="2000" dirty="0" err="1">
                <a:latin typeface="+mj-lt"/>
              </a:rPr>
              <a:t>som</a:t>
            </a:r>
            <a:r>
              <a:rPr lang="fi-FI" sz="2000" dirty="0">
                <a:latin typeface="+mj-lt"/>
              </a:rPr>
              <a:t> </a:t>
            </a:r>
            <a:r>
              <a:rPr lang="fi-FI" sz="2000" dirty="0" err="1">
                <a:latin typeface="+mj-lt"/>
              </a:rPr>
              <a:t>utveckling</a:t>
            </a:r>
            <a:r>
              <a:rPr lang="fi-FI" sz="2000" dirty="0">
                <a:latin typeface="+mj-lt"/>
              </a:rPr>
              <a:t> av </a:t>
            </a:r>
            <a:r>
              <a:rPr lang="fi-FI" sz="2000" dirty="0" err="1">
                <a:latin typeface="+mj-lt"/>
              </a:rPr>
              <a:t>verksamheten</a:t>
            </a:r>
            <a:endParaRPr lang="fi-FI" sz="2000" dirty="0">
              <a:latin typeface="+mj-lt"/>
            </a:endParaRPr>
          </a:p>
          <a:p>
            <a:pPr marL="0" indent="0">
              <a:buNone/>
              <a:defRPr/>
            </a:pPr>
            <a:r>
              <a:rPr lang="fi-FI" sz="2000" dirty="0">
                <a:latin typeface="+mj-lt"/>
                <a:hlinkClick r:id="rId3"/>
              </a:rPr>
              <a:t>http://</a:t>
            </a:r>
            <a:r>
              <a:rPr lang="fi-FI" sz="2000" dirty="0" smtClean="0">
                <a:latin typeface="+mj-lt"/>
                <a:hlinkClick r:id="rId3"/>
              </a:rPr>
              <a:t>www.vtt.fi/inf/pdf/tiedotteet/2008/T2456.pdf</a:t>
            </a:r>
            <a:endParaRPr lang="fi-FI" sz="2000" dirty="0" smtClean="0">
              <a:latin typeface="+mj-lt"/>
            </a:endParaRPr>
          </a:p>
          <a:p>
            <a:pPr marL="0" indent="0">
              <a:buNone/>
              <a:defRPr/>
            </a:pPr>
            <a:endParaRPr lang="sv-FI" sz="2000" dirty="0">
              <a:latin typeface="+mj-lt"/>
            </a:endParaRPr>
          </a:p>
          <a:p>
            <a:pPr marL="0" indent="0">
              <a:lnSpc>
                <a:spcPct val="90000"/>
              </a:lnSpc>
              <a:defRPr/>
            </a:pPr>
            <a:endParaRPr lang="sv-FI" sz="2000" dirty="0">
              <a:latin typeface="Century" pitchFamily="18" charset="0"/>
            </a:endParaRPr>
          </a:p>
          <a:p>
            <a:pPr marL="0" indent="0">
              <a:buNone/>
            </a:pPr>
            <a:endParaRPr lang="fi-FI" sz="2000" b="1"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16</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3492744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Egenkontrollens</a:t>
            </a:r>
            <a:r>
              <a:rPr lang="fi-FI" sz="2400" b="1" dirty="0"/>
              <a:t> </a:t>
            </a:r>
            <a:r>
              <a:rPr lang="fi-FI" sz="2400" b="1" dirty="0" err="1"/>
              <a:t>kärna</a:t>
            </a:r>
            <a:r>
              <a:rPr lang="fi-FI" sz="2400" b="1" dirty="0"/>
              <a:t> i </a:t>
            </a:r>
            <a:r>
              <a:rPr lang="fi-FI" sz="2400" b="1" dirty="0" err="1"/>
              <a:t>riskhantering</a:t>
            </a:r>
            <a:endParaRPr lang="fi-FI" sz="2400" b="1" dirty="0"/>
          </a:p>
        </p:txBody>
      </p:sp>
      <p:sp>
        <p:nvSpPr>
          <p:cNvPr id="3" name="Tekstin paikkamerkki 2"/>
          <p:cNvSpPr>
            <a:spLocks noGrp="1"/>
          </p:cNvSpPr>
          <p:nvPr>
            <p:ph type="body" sz="quarter" idx="10"/>
          </p:nvPr>
        </p:nvSpPr>
        <p:spPr>
          <a:xfrm>
            <a:off x="179512" y="1623516"/>
            <a:ext cx="8640960" cy="4734084"/>
          </a:xfrm>
        </p:spPr>
        <p:txBody>
          <a:bodyPr/>
          <a:lstStyle/>
          <a:p>
            <a:pPr marL="0" indent="0">
              <a:lnSpc>
                <a:spcPct val="115000"/>
              </a:lnSpc>
              <a:buNone/>
              <a:defRPr/>
            </a:pPr>
            <a:r>
              <a:rPr lang="fi-FI" sz="1800" b="1" dirty="0" err="1" smtClean="0">
                <a:latin typeface="+mj-lt"/>
              </a:rPr>
              <a:t>Strategisk</a:t>
            </a:r>
            <a:r>
              <a:rPr lang="fi-FI" sz="1800" b="1" dirty="0" smtClean="0">
                <a:latin typeface="+mj-lt"/>
              </a:rPr>
              <a:t> </a:t>
            </a:r>
            <a:r>
              <a:rPr lang="fi-FI" sz="1800" b="1" dirty="0" err="1">
                <a:latin typeface="+mj-lt"/>
              </a:rPr>
              <a:t>riskhantering</a:t>
            </a:r>
            <a:r>
              <a:rPr lang="fi-FI" sz="1800" b="1" dirty="0">
                <a:latin typeface="+mj-lt"/>
              </a:rPr>
              <a:t> </a:t>
            </a:r>
            <a:r>
              <a:rPr lang="fi-FI" sz="1800" b="1" dirty="0" err="1">
                <a:latin typeface="+mj-lt"/>
              </a:rPr>
              <a:t>styrd</a:t>
            </a:r>
            <a:r>
              <a:rPr lang="fi-FI" sz="1800" b="1" dirty="0">
                <a:latin typeface="+mj-lt"/>
              </a:rPr>
              <a:t> av </a:t>
            </a:r>
            <a:r>
              <a:rPr lang="fi-FI" sz="1800" b="1" dirty="0" err="1">
                <a:latin typeface="+mj-lt"/>
              </a:rPr>
              <a:t>ledningen</a:t>
            </a:r>
            <a:endParaRPr lang="fi-FI" sz="1800" b="1" dirty="0">
              <a:latin typeface="+mj-lt"/>
            </a:endParaRPr>
          </a:p>
          <a:p>
            <a:pPr lvl="1">
              <a:lnSpc>
                <a:spcPct val="115000"/>
              </a:lnSpc>
              <a:buFont typeface="Century" pitchFamily="18" charset="0"/>
              <a:buChar char="–"/>
              <a:defRPr/>
            </a:pPr>
            <a:r>
              <a:rPr lang="fi-FI" sz="1800" dirty="0" err="1">
                <a:latin typeface="+mj-lt"/>
              </a:rPr>
              <a:t>organisering</a:t>
            </a:r>
            <a:r>
              <a:rPr lang="fi-FI" sz="1800" dirty="0">
                <a:latin typeface="+mj-lt"/>
              </a:rPr>
              <a:t> av </a:t>
            </a:r>
            <a:r>
              <a:rPr lang="fi-FI" sz="1800" dirty="0" err="1">
                <a:latin typeface="+mj-lt"/>
              </a:rPr>
              <a:t>riskhanteringen</a:t>
            </a:r>
            <a:r>
              <a:rPr lang="fi-FI" sz="1800" dirty="0">
                <a:latin typeface="+mj-lt"/>
              </a:rPr>
              <a:t> </a:t>
            </a:r>
          </a:p>
          <a:p>
            <a:pPr lvl="1">
              <a:lnSpc>
                <a:spcPct val="115000"/>
              </a:lnSpc>
              <a:buFont typeface="Century" pitchFamily="18" charset="0"/>
              <a:buChar char="–"/>
              <a:defRPr/>
            </a:pPr>
            <a:r>
              <a:rPr lang="fi-FI" sz="1800" dirty="0" err="1">
                <a:latin typeface="+mj-lt"/>
              </a:rPr>
              <a:t>fastställande</a:t>
            </a:r>
            <a:r>
              <a:rPr lang="fi-FI" sz="1800" dirty="0">
                <a:latin typeface="+mj-lt"/>
              </a:rPr>
              <a:t> av </a:t>
            </a:r>
            <a:r>
              <a:rPr lang="fi-FI" sz="1800" dirty="0" err="1">
                <a:latin typeface="+mj-lt"/>
              </a:rPr>
              <a:t>ansvar</a:t>
            </a:r>
            <a:r>
              <a:rPr lang="fi-FI" sz="1800" dirty="0">
                <a:latin typeface="+mj-lt"/>
              </a:rPr>
              <a:t> </a:t>
            </a:r>
            <a:r>
              <a:rPr lang="fi-FI" sz="1800" dirty="0" err="1">
                <a:latin typeface="+mj-lt"/>
              </a:rPr>
              <a:t>och</a:t>
            </a:r>
            <a:r>
              <a:rPr lang="fi-FI" sz="1800" dirty="0">
                <a:latin typeface="+mj-lt"/>
              </a:rPr>
              <a:t> </a:t>
            </a:r>
            <a:r>
              <a:rPr lang="fi-FI" sz="1800" dirty="0" err="1">
                <a:latin typeface="+mj-lt"/>
              </a:rPr>
              <a:t>ansvarstagande</a:t>
            </a:r>
            <a:endParaRPr lang="fi-FI" sz="1800" dirty="0">
              <a:latin typeface="+mj-lt"/>
            </a:endParaRPr>
          </a:p>
          <a:p>
            <a:pPr lvl="1">
              <a:lnSpc>
                <a:spcPct val="115000"/>
              </a:lnSpc>
              <a:buFont typeface="Century" pitchFamily="18" charset="0"/>
              <a:buChar char="–"/>
              <a:defRPr/>
            </a:pPr>
            <a:r>
              <a:rPr lang="fi-FI" sz="1800" dirty="0" err="1">
                <a:latin typeface="+mj-lt"/>
              </a:rPr>
              <a:t>hur</a:t>
            </a:r>
            <a:r>
              <a:rPr lang="fi-FI" sz="1800" dirty="0">
                <a:latin typeface="+mj-lt"/>
              </a:rPr>
              <a:t> personalen </a:t>
            </a:r>
            <a:r>
              <a:rPr lang="fi-FI" sz="1800" dirty="0" err="1">
                <a:latin typeface="+mj-lt"/>
              </a:rPr>
              <a:t>kan</a:t>
            </a:r>
            <a:r>
              <a:rPr lang="fi-FI" sz="1800" dirty="0">
                <a:latin typeface="+mj-lt"/>
              </a:rPr>
              <a:t> </a:t>
            </a:r>
            <a:r>
              <a:rPr lang="fi-FI" sz="1800" dirty="0" err="1">
                <a:latin typeface="+mj-lt"/>
              </a:rPr>
              <a:t>påverka</a:t>
            </a:r>
            <a:r>
              <a:rPr lang="fi-FI" sz="1800" dirty="0">
                <a:latin typeface="+mj-lt"/>
              </a:rPr>
              <a:t> </a:t>
            </a:r>
            <a:r>
              <a:rPr lang="fi-FI" sz="1800" dirty="0" err="1">
                <a:latin typeface="+mj-lt"/>
              </a:rPr>
              <a:t>och</a:t>
            </a:r>
            <a:r>
              <a:rPr lang="fi-FI" sz="1800" dirty="0">
                <a:latin typeface="+mj-lt"/>
              </a:rPr>
              <a:t> </a:t>
            </a:r>
            <a:r>
              <a:rPr lang="fi-FI" sz="1800" dirty="0" err="1">
                <a:latin typeface="+mj-lt"/>
              </a:rPr>
              <a:t>hur</a:t>
            </a:r>
            <a:r>
              <a:rPr lang="fi-FI" sz="1800" dirty="0">
                <a:latin typeface="+mj-lt"/>
              </a:rPr>
              <a:t> </a:t>
            </a:r>
            <a:r>
              <a:rPr lang="fi-FI" sz="1800" dirty="0" err="1">
                <a:latin typeface="+mj-lt"/>
              </a:rPr>
              <a:t>kommunikationen</a:t>
            </a:r>
            <a:r>
              <a:rPr lang="fi-FI" sz="1800" dirty="0">
                <a:latin typeface="+mj-lt"/>
              </a:rPr>
              <a:t> </a:t>
            </a:r>
            <a:r>
              <a:rPr lang="fi-FI" sz="1800" dirty="0" err="1">
                <a:latin typeface="+mj-lt"/>
              </a:rPr>
              <a:t>löper</a:t>
            </a:r>
            <a:r>
              <a:rPr lang="fi-FI" sz="1800" dirty="0">
                <a:latin typeface="+mj-lt"/>
              </a:rPr>
              <a:t> </a:t>
            </a:r>
            <a:r>
              <a:rPr lang="fi-FI" sz="1800" dirty="0" err="1">
                <a:latin typeface="+mj-lt"/>
              </a:rPr>
              <a:t>mellan</a:t>
            </a:r>
            <a:r>
              <a:rPr lang="fi-FI" sz="1800" dirty="0">
                <a:latin typeface="+mj-lt"/>
              </a:rPr>
              <a:t> </a:t>
            </a:r>
            <a:r>
              <a:rPr lang="fi-FI" sz="1800" dirty="0" err="1">
                <a:latin typeface="+mj-lt"/>
              </a:rPr>
              <a:t>ledningen</a:t>
            </a:r>
            <a:r>
              <a:rPr lang="fi-FI" sz="1800" dirty="0">
                <a:latin typeface="+mj-lt"/>
              </a:rPr>
              <a:t> </a:t>
            </a:r>
            <a:r>
              <a:rPr lang="fi-FI" sz="1800" dirty="0" err="1">
                <a:latin typeface="+mj-lt"/>
              </a:rPr>
              <a:t>och</a:t>
            </a:r>
            <a:r>
              <a:rPr lang="fi-FI" sz="1800" dirty="0">
                <a:latin typeface="+mj-lt"/>
              </a:rPr>
              <a:t> </a:t>
            </a:r>
            <a:r>
              <a:rPr lang="fi-FI" sz="1800" dirty="0" smtClean="0">
                <a:latin typeface="+mj-lt"/>
              </a:rPr>
              <a:t>personalen</a:t>
            </a:r>
            <a:br>
              <a:rPr lang="fi-FI" sz="1800" dirty="0" smtClean="0">
                <a:latin typeface="+mj-lt"/>
              </a:rPr>
            </a:br>
            <a:endParaRPr lang="fi-FI" sz="1800" dirty="0" smtClean="0">
              <a:latin typeface="+mj-lt"/>
            </a:endParaRPr>
          </a:p>
          <a:p>
            <a:pPr marL="57150" indent="0">
              <a:lnSpc>
                <a:spcPct val="115000"/>
              </a:lnSpc>
              <a:buNone/>
              <a:defRPr/>
            </a:pPr>
            <a:r>
              <a:rPr lang="fi-FI" sz="1800" b="1" dirty="0" err="1" smtClean="0">
                <a:latin typeface="+mj-lt"/>
              </a:rPr>
              <a:t>Operativ</a:t>
            </a:r>
            <a:r>
              <a:rPr lang="fi-FI" sz="1800" b="1" dirty="0" smtClean="0">
                <a:latin typeface="+mj-lt"/>
              </a:rPr>
              <a:t> </a:t>
            </a:r>
            <a:r>
              <a:rPr lang="fi-FI" sz="1800" b="1" dirty="0" err="1">
                <a:latin typeface="+mj-lt"/>
              </a:rPr>
              <a:t>riskhantering</a:t>
            </a:r>
            <a:r>
              <a:rPr lang="fi-FI" sz="1800" b="1" dirty="0">
                <a:latin typeface="+mj-lt"/>
              </a:rPr>
              <a:t> </a:t>
            </a:r>
          </a:p>
          <a:p>
            <a:pPr lvl="1">
              <a:lnSpc>
                <a:spcPct val="115000"/>
              </a:lnSpc>
              <a:buFont typeface="Century" pitchFamily="18" charset="0"/>
              <a:buChar char="–"/>
              <a:defRPr/>
            </a:pPr>
            <a:r>
              <a:rPr lang="fi-FI" sz="1800" dirty="0" err="1">
                <a:latin typeface="+mj-lt"/>
              </a:rPr>
              <a:t>personalens</a:t>
            </a:r>
            <a:r>
              <a:rPr lang="fi-FI" sz="1800" dirty="0">
                <a:latin typeface="+mj-lt"/>
              </a:rPr>
              <a:t> </a:t>
            </a:r>
            <a:r>
              <a:rPr lang="fi-FI" sz="1800" dirty="0" err="1">
                <a:latin typeface="+mj-lt"/>
              </a:rPr>
              <a:t>riskhantering</a:t>
            </a:r>
            <a:r>
              <a:rPr lang="fi-FI" sz="1800" dirty="0">
                <a:latin typeface="+mj-lt"/>
              </a:rPr>
              <a:t> </a:t>
            </a:r>
            <a:r>
              <a:rPr lang="fi-FI" sz="1800" dirty="0" err="1">
                <a:latin typeface="+mj-lt"/>
              </a:rPr>
              <a:t>är</a:t>
            </a:r>
            <a:r>
              <a:rPr lang="fi-FI" sz="1800" dirty="0">
                <a:latin typeface="+mj-lt"/>
              </a:rPr>
              <a:t> </a:t>
            </a:r>
            <a:r>
              <a:rPr lang="fi-FI" sz="1800" dirty="0" err="1">
                <a:latin typeface="+mj-lt"/>
              </a:rPr>
              <a:t>egenkontroll</a:t>
            </a:r>
            <a:r>
              <a:rPr lang="fi-FI" sz="1800" dirty="0">
                <a:latin typeface="+mj-lt"/>
              </a:rPr>
              <a:t> </a:t>
            </a:r>
            <a:r>
              <a:rPr lang="fi-FI" sz="1800" dirty="0" err="1">
                <a:latin typeface="+mj-lt"/>
              </a:rPr>
              <a:t>som</a:t>
            </a:r>
            <a:r>
              <a:rPr lang="fi-FI" sz="1800" dirty="0">
                <a:latin typeface="+mj-lt"/>
              </a:rPr>
              <a:t> </a:t>
            </a:r>
            <a:r>
              <a:rPr lang="fi-FI" sz="1800" dirty="0" err="1">
                <a:latin typeface="+mj-lt"/>
              </a:rPr>
              <a:t>fungerar</a:t>
            </a:r>
            <a:r>
              <a:rPr lang="fi-FI" sz="1800" dirty="0">
                <a:latin typeface="+mj-lt"/>
              </a:rPr>
              <a:t> i </a:t>
            </a:r>
            <a:r>
              <a:rPr lang="fi-FI" sz="1800" dirty="0" err="1" smtClean="0">
                <a:latin typeface="+mj-lt"/>
              </a:rPr>
              <a:t>verksamheten</a:t>
            </a:r>
            <a:r>
              <a:rPr lang="fi-FI" sz="1800" dirty="0" smtClean="0">
                <a:latin typeface="+mj-lt"/>
              </a:rPr>
              <a:t/>
            </a:r>
            <a:br>
              <a:rPr lang="fi-FI" sz="1800" dirty="0" smtClean="0">
                <a:latin typeface="+mj-lt"/>
              </a:rPr>
            </a:br>
            <a:endParaRPr lang="sv-FI" sz="1800" dirty="0" smtClean="0">
              <a:latin typeface="+mj-lt"/>
            </a:endParaRPr>
          </a:p>
          <a:p>
            <a:pPr marL="57150" indent="0">
              <a:lnSpc>
                <a:spcPct val="115000"/>
              </a:lnSpc>
              <a:buNone/>
              <a:defRPr/>
            </a:pPr>
            <a:r>
              <a:rPr lang="fi-FI" sz="1800" b="1" dirty="0" err="1" smtClean="0">
                <a:latin typeface="+mj-lt"/>
              </a:rPr>
              <a:t>Riktas</a:t>
            </a:r>
            <a:r>
              <a:rPr lang="fi-FI" sz="1800" b="1" dirty="0" smtClean="0">
                <a:latin typeface="+mj-lt"/>
              </a:rPr>
              <a:t> </a:t>
            </a:r>
            <a:r>
              <a:rPr lang="fi-FI" sz="1800" b="1" dirty="0" err="1" smtClean="0">
                <a:latin typeface="+mj-lt"/>
              </a:rPr>
              <a:t>till</a:t>
            </a:r>
            <a:r>
              <a:rPr lang="fi-FI" sz="1800" b="1" dirty="0" smtClean="0">
                <a:latin typeface="+mj-lt"/>
              </a:rPr>
              <a:t> alla </a:t>
            </a:r>
            <a:r>
              <a:rPr lang="fi-FI" sz="1800" b="1" dirty="0" err="1" smtClean="0">
                <a:latin typeface="+mj-lt"/>
              </a:rPr>
              <a:t>delområden</a:t>
            </a:r>
            <a:r>
              <a:rPr lang="fi-FI" sz="1800" b="1" dirty="0" smtClean="0">
                <a:latin typeface="+mj-lt"/>
              </a:rPr>
              <a:t> i </a:t>
            </a:r>
            <a:r>
              <a:rPr lang="fi-FI" sz="1800" b="1" dirty="0" err="1" smtClean="0">
                <a:latin typeface="+mj-lt"/>
              </a:rPr>
              <a:t>verksamheten</a:t>
            </a:r>
            <a:r>
              <a:rPr lang="fi-FI" sz="1800" b="1" dirty="0" smtClean="0">
                <a:latin typeface="+mj-lt"/>
              </a:rPr>
              <a:t/>
            </a:r>
            <a:br>
              <a:rPr lang="fi-FI" sz="1800" b="1" dirty="0" smtClean="0">
                <a:latin typeface="+mj-lt"/>
              </a:rPr>
            </a:br>
            <a:r>
              <a:rPr lang="fi-FI" sz="1800" b="1" dirty="0" smtClean="0">
                <a:latin typeface="+mj-lt"/>
              </a:rPr>
              <a:t/>
            </a:r>
            <a:br>
              <a:rPr lang="fi-FI" sz="1800" b="1" dirty="0" smtClean="0">
                <a:latin typeface="+mj-lt"/>
              </a:rPr>
            </a:br>
            <a:r>
              <a:rPr lang="fi-FI" sz="1800" b="1" dirty="0" err="1" smtClean="0">
                <a:latin typeface="+mj-lt"/>
              </a:rPr>
              <a:t>Oidentifierade</a:t>
            </a:r>
            <a:r>
              <a:rPr lang="fi-FI" sz="1800" b="1" dirty="0" smtClean="0">
                <a:latin typeface="+mj-lt"/>
              </a:rPr>
              <a:t> </a:t>
            </a:r>
            <a:r>
              <a:rPr lang="fi-FI" sz="1800" b="1" dirty="0" err="1">
                <a:latin typeface="+mj-lt"/>
              </a:rPr>
              <a:t>risker</a:t>
            </a:r>
            <a:r>
              <a:rPr lang="fi-FI" sz="1800" b="1" dirty="0">
                <a:latin typeface="+mj-lt"/>
              </a:rPr>
              <a:t> </a:t>
            </a:r>
            <a:r>
              <a:rPr lang="fi-FI" sz="1800" b="1" dirty="0" err="1">
                <a:latin typeface="+mj-lt"/>
              </a:rPr>
              <a:t>kan</a:t>
            </a:r>
            <a:r>
              <a:rPr lang="fi-FI" sz="1800" b="1" dirty="0">
                <a:latin typeface="+mj-lt"/>
              </a:rPr>
              <a:t> </a:t>
            </a:r>
            <a:r>
              <a:rPr lang="fi-FI" sz="1800" b="1" dirty="0" err="1">
                <a:latin typeface="+mj-lt"/>
              </a:rPr>
              <a:t>inte</a:t>
            </a:r>
            <a:r>
              <a:rPr lang="fi-FI" sz="1800" b="1" dirty="0">
                <a:latin typeface="+mj-lt"/>
              </a:rPr>
              <a:t> </a:t>
            </a:r>
            <a:r>
              <a:rPr lang="fi-FI" sz="1800" b="1" dirty="0" err="1" smtClean="0">
                <a:latin typeface="+mj-lt"/>
              </a:rPr>
              <a:t>hanteras</a:t>
            </a:r>
            <a:endParaRPr lang="fi-FI" sz="1800" dirty="0" smtClean="0">
              <a:latin typeface="+mj-lt"/>
            </a:endParaRPr>
          </a:p>
          <a:p>
            <a:pPr marL="0" indent="0">
              <a:lnSpc>
                <a:spcPct val="115000"/>
              </a:lnSpc>
              <a:buNone/>
              <a:defRPr/>
            </a:pPr>
            <a:r>
              <a:rPr lang="fi-FI" sz="1800" dirty="0" err="1" smtClean="0">
                <a:latin typeface="+mj-lt"/>
              </a:rPr>
              <a:t>Riskhantering</a:t>
            </a:r>
            <a:r>
              <a:rPr lang="fi-FI" sz="1800" dirty="0" smtClean="0">
                <a:latin typeface="+mj-lt"/>
              </a:rPr>
              <a:t> </a:t>
            </a:r>
            <a:r>
              <a:rPr lang="fi-FI" sz="1800" dirty="0" err="1">
                <a:latin typeface="+mj-lt"/>
              </a:rPr>
              <a:t>och</a:t>
            </a:r>
            <a:r>
              <a:rPr lang="fi-FI" sz="1800" dirty="0">
                <a:latin typeface="+mj-lt"/>
              </a:rPr>
              <a:t> </a:t>
            </a:r>
            <a:r>
              <a:rPr lang="fi-FI" sz="1800" dirty="0" err="1">
                <a:latin typeface="+mj-lt"/>
              </a:rPr>
              <a:t>säkerhetsplanering</a:t>
            </a:r>
            <a:r>
              <a:rPr lang="fi-FI" sz="1800" dirty="0">
                <a:latin typeface="+mj-lt"/>
              </a:rPr>
              <a:t> (</a:t>
            </a:r>
            <a:r>
              <a:rPr lang="fi-FI" sz="1800" dirty="0" err="1">
                <a:latin typeface="+mj-lt"/>
              </a:rPr>
              <a:t>SHM:s</a:t>
            </a:r>
            <a:r>
              <a:rPr lang="fi-FI" sz="1800" dirty="0">
                <a:latin typeface="+mj-lt"/>
              </a:rPr>
              <a:t> </a:t>
            </a:r>
            <a:r>
              <a:rPr lang="fi-FI" sz="1800" dirty="0" err="1">
                <a:latin typeface="+mj-lt"/>
              </a:rPr>
              <a:t>publikationer</a:t>
            </a:r>
            <a:r>
              <a:rPr lang="fi-FI" sz="1800" dirty="0">
                <a:latin typeface="+mj-lt"/>
              </a:rPr>
              <a:t> 2011:15)</a:t>
            </a:r>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17</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2396934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Anmärkning</a:t>
            </a:r>
            <a:endParaRPr lang="fi-FI" sz="2400" b="1" dirty="0"/>
          </a:p>
        </p:txBody>
      </p:sp>
      <p:sp>
        <p:nvSpPr>
          <p:cNvPr id="3" name="Tekstin paikkamerkki 2"/>
          <p:cNvSpPr>
            <a:spLocks noGrp="1"/>
          </p:cNvSpPr>
          <p:nvPr>
            <p:ph type="body" sz="quarter" idx="10"/>
          </p:nvPr>
        </p:nvSpPr>
        <p:spPr>
          <a:xfrm>
            <a:off x="285720" y="1484784"/>
            <a:ext cx="8439339" cy="8064896"/>
          </a:xfrm>
        </p:spPr>
        <p:txBody>
          <a:bodyPr/>
          <a:lstStyle/>
          <a:p>
            <a:pPr marL="0" indent="0">
              <a:buNone/>
            </a:pPr>
            <a:r>
              <a:rPr lang="sv-SE" sz="1800" b="1" dirty="0"/>
              <a:t>Lagen om klientens ställning och rättigheter inom socialvården (22.9.2000/812)</a:t>
            </a:r>
          </a:p>
          <a:p>
            <a:pPr marL="0" indent="0">
              <a:buNone/>
            </a:pPr>
            <a:r>
              <a:rPr lang="sv-SE" sz="1600" b="1" dirty="0"/>
              <a:t>23 § 1 mom. i lagen (ändring fr.o.m. 1.1.2015</a:t>
            </a:r>
            <a:r>
              <a:rPr lang="sv-SE" sz="1600" dirty="0"/>
              <a:t>): En klient som är missnöjd med kvaliteten i socialvården eller med bemötandet har rätt att framställa en anmärkning till den som ansvarar för en verksamhetsenhet inom socialvården eller till en ledande tjänsteinnehavare inom socialvården. Om klienten på grund av sjukdom, nedsatt psykisk funktionsförmåga eller någon annan motsvarande orsak inte kan framställa anmärkning själv, eller om klienten är död, kan anmärkningen </a:t>
            </a:r>
            <a:r>
              <a:rPr lang="sv-SE" sz="1600" b="1" dirty="0"/>
              <a:t>framställas av klientens lagliga företrädare, en anhörig eller annan närstående</a:t>
            </a:r>
            <a:r>
              <a:rPr lang="sv-SE" sz="1600" b="1" dirty="0" smtClean="0"/>
              <a:t>.</a:t>
            </a:r>
            <a:br>
              <a:rPr lang="sv-SE" sz="1600" b="1" dirty="0" smtClean="0"/>
            </a:br>
            <a:endParaRPr lang="sv-SE" sz="1600" b="1" dirty="0"/>
          </a:p>
          <a:p>
            <a:pPr marL="0" indent="0">
              <a:buNone/>
            </a:pPr>
            <a:r>
              <a:rPr lang="sv-SE" sz="1600" b="1" dirty="0"/>
              <a:t>Lagens 23 a § (ny, fr.o.m. 1.1.2015)</a:t>
            </a:r>
            <a:r>
              <a:rPr lang="sv-SE" sz="1600" dirty="0"/>
              <a:t>: I fråga om klagomål tillämpas vad som i 8 a kap. i förvaltningslagen föreskrivs om förvaltningsklagan.</a:t>
            </a:r>
          </a:p>
          <a:p>
            <a:pPr marL="0" indent="0">
              <a:buNone/>
            </a:pPr>
            <a:r>
              <a:rPr lang="sv-SE" sz="1600" dirty="0"/>
              <a:t>Om anmärkning inte har framställts i ett ärende, och </a:t>
            </a:r>
            <a:r>
              <a:rPr lang="sv-SE" sz="1600" b="1" dirty="0"/>
              <a:t>tillsynsmyndigheten bedömer </a:t>
            </a:r>
            <a:r>
              <a:rPr lang="sv-SE" sz="1600" dirty="0"/>
              <a:t>att det är lämpligast att behandla ett klagomål som en anmärkning, får myndigheten överföra ärendet till den verksamhetsenhet som klagomålet gäller eller till en ledande tjänsteinnehavare inom socialvården. </a:t>
            </a:r>
            <a:br>
              <a:rPr lang="sv-SE" sz="1600" dirty="0"/>
            </a:br>
            <a:endParaRPr lang="sv-SE" sz="1600" dirty="0" smtClean="0"/>
          </a:p>
          <a:p>
            <a:pPr marL="0" indent="0">
              <a:buNone/>
            </a:pPr>
            <a:r>
              <a:rPr lang="sv-SE" sz="1600" dirty="0" smtClean="0"/>
              <a:t>Den </a:t>
            </a:r>
            <a:r>
              <a:rPr lang="sv-SE" sz="1600" dirty="0"/>
              <a:t>överförande tillsynsmyndigheten ska underrättas om svaret</a:t>
            </a:r>
          </a:p>
          <a:p>
            <a:pPr marL="0" indent="0">
              <a:buNone/>
            </a:pPr>
            <a:endParaRPr lang="fi-FI" sz="1600" b="1" dirty="0" smtClean="0"/>
          </a:p>
          <a:p>
            <a:pPr marL="0" indent="0">
              <a:buNone/>
            </a:pPr>
            <a:endParaRPr lang="fi-FI" sz="1600" dirty="0"/>
          </a:p>
        </p:txBody>
      </p:sp>
      <p:sp>
        <p:nvSpPr>
          <p:cNvPr id="4" name="Päivämäärän paikkamerkki 3"/>
          <p:cNvSpPr>
            <a:spLocks noGrp="1"/>
          </p:cNvSpPr>
          <p:nvPr>
            <p:ph type="dt" sz="half" idx="11"/>
          </p:nvPr>
        </p:nvSpPr>
        <p:spPr>
          <a:xfrm>
            <a:off x="6715140" y="6357600"/>
            <a:ext cx="1357322" cy="642276"/>
          </a:xfrm>
        </p:spPr>
        <p:txBody>
          <a:bodyPr/>
          <a:lstStyle/>
          <a:p>
            <a:r>
              <a:rPr lang="fi-FI" dirty="0" smtClean="0"/>
              <a:t>26.3.2015</a:t>
            </a:r>
            <a:endParaRPr lang="fi-FI" dirty="0"/>
          </a:p>
        </p:txBody>
      </p:sp>
      <p:sp>
        <p:nvSpPr>
          <p:cNvPr id="5" name="Dian numeron paikkamerkki 4"/>
          <p:cNvSpPr>
            <a:spLocks noGrp="1"/>
          </p:cNvSpPr>
          <p:nvPr>
            <p:ph type="sldNum" sz="quarter" idx="12"/>
          </p:nvPr>
        </p:nvSpPr>
        <p:spPr>
          <a:xfrm>
            <a:off x="8215338" y="6357958"/>
            <a:ext cx="400024" cy="642276"/>
          </a:xfrm>
        </p:spPr>
        <p:txBody>
          <a:bodyPr/>
          <a:lstStyle/>
          <a:p>
            <a:fld id="{FC66EA92-D71B-4EEB-8BCA-6BB6FA4D7912}" type="slidenum">
              <a:rPr lang="fi-FI" smtClean="0"/>
              <a:pPr/>
              <a:t>18</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1336850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Klagan</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r>
              <a:rPr lang="sv-SE" sz="1800" b="1" dirty="0"/>
              <a:t>Förvaltningslagens (6.6.2003/434) 8 a kap. i kraft 1.9.2014: </a:t>
            </a:r>
          </a:p>
          <a:p>
            <a:pPr marL="0" indent="0">
              <a:buNone/>
            </a:pPr>
            <a:endParaRPr lang="sv-SE" sz="1800" dirty="0"/>
          </a:p>
          <a:p>
            <a:pPr marL="0" indent="0">
              <a:buNone/>
            </a:pPr>
            <a:r>
              <a:rPr lang="sv-SE" sz="1800" dirty="0"/>
              <a:t>- Var och en får anföra förvaltningsklagan hos den myndighet som övervakar verksamheten. </a:t>
            </a:r>
          </a:p>
          <a:p>
            <a:pPr marL="0" indent="0">
              <a:buNone/>
            </a:pPr>
            <a:endParaRPr lang="sv-SE" sz="1800" dirty="0"/>
          </a:p>
          <a:p>
            <a:pPr marL="0" indent="0">
              <a:buNone/>
            </a:pPr>
            <a:r>
              <a:rPr lang="sv-SE" sz="1800" dirty="0"/>
              <a:t>- Den övervakande myndigheten ska </a:t>
            </a:r>
            <a:r>
              <a:rPr lang="sv-SE" sz="1800" b="1" dirty="0"/>
              <a:t>vidta de åtgärder som den med anledning av förvaltningsklagan</a:t>
            </a:r>
            <a:r>
              <a:rPr lang="sv-SE" sz="1800" dirty="0"/>
              <a:t> anser vara befogade. </a:t>
            </a:r>
          </a:p>
          <a:p>
            <a:pPr marL="0" indent="0">
              <a:buNone/>
            </a:pPr>
            <a:endParaRPr lang="sv-SE" sz="1800" dirty="0"/>
          </a:p>
          <a:p>
            <a:pPr marL="0" indent="0">
              <a:buNone/>
            </a:pPr>
            <a:r>
              <a:rPr lang="sv-SE" sz="1800" b="1" dirty="0"/>
              <a:t>- En förvaltningsklagan som gäller en omständighet som ligger mer än två år tillbaka i tiden ska inte prövas, om det inte finns särskilda skäl.</a:t>
            </a:r>
          </a:p>
          <a:p>
            <a:pPr marL="0" indent="0">
              <a:buNone/>
            </a:pPr>
            <a:endParaRPr lang="sv-SE" sz="1800" dirty="0"/>
          </a:p>
          <a:p>
            <a:pPr marL="0" indent="0">
              <a:buNone/>
            </a:pPr>
            <a:r>
              <a:rPr lang="sv-SE" sz="1800" dirty="0" smtClean="0"/>
              <a:t>Den </a:t>
            </a:r>
            <a:r>
              <a:rPr lang="sv-SE" sz="1800" dirty="0"/>
              <a:t>övervakande myndigheten ska pröva ärendet i befogad utsträckning, lämna det oprövat eller överföra det till en behörig instans för handläggning, t.ex. som anmärkning.</a:t>
            </a:r>
          </a:p>
          <a:p>
            <a:pPr marL="0" indent="0">
              <a:buNone/>
            </a:pPr>
            <a:endParaRPr lang="fi-FI" sz="2000" b="1"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19</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3121098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smtClean="0"/>
              <a:t>Tillsyn</a:t>
            </a:r>
            <a:r>
              <a:rPr lang="fi-FI" sz="2400" b="1" dirty="0" smtClean="0"/>
              <a:t> </a:t>
            </a:r>
            <a:r>
              <a:rPr lang="fi-FI" sz="2400" b="1" dirty="0" err="1" smtClean="0"/>
              <a:t>och</a:t>
            </a:r>
            <a:r>
              <a:rPr lang="fi-FI" sz="2400" b="1" dirty="0" smtClean="0"/>
              <a:t> </a:t>
            </a:r>
            <a:r>
              <a:rPr lang="fi-FI" sz="2400" b="1" dirty="0" err="1" smtClean="0"/>
              <a:t>styrning</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r>
              <a:rPr lang="fi-FI" sz="1800" dirty="0" smtClean="0"/>
              <a:t>Av </a:t>
            </a:r>
            <a:r>
              <a:rPr lang="fi-FI" sz="1800" dirty="0" err="1" smtClean="0"/>
              <a:t>socialvårdslagen</a:t>
            </a:r>
            <a:r>
              <a:rPr lang="fi-FI" sz="1800" dirty="0" smtClean="0"/>
              <a:t> (710/1982) </a:t>
            </a:r>
            <a:r>
              <a:rPr lang="fi-FI" sz="1800" dirty="0" err="1" smtClean="0"/>
              <a:t>förblir</a:t>
            </a:r>
            <a:r>
              <a:rPr lang="fi-FI" sz="1800" dirty="0" smtClean="0"/>
              <a:t> </a:t>
            </a:r>
            <a:r>
              <a:rPr lang="fi-FI" sz="1800" dirty="0" err="1" smtClean="0"/>
              <a:t>kapitel</a:t>
            </a:r>
            <a:r>
              <a:rPr lang="fi-FI" sz="1800" dirty="0" smtClean="0"/>
              <a:t> 2 </a:t>
            </a:r>
            <a:r>
              <a:rPr lang="fi-FI" sz="1800" dirty="0" err="1" smtClean="0"/>
              <a:t>och</a:t>
            </a:r>
            <a:r>
              <a:rPr lang="fi-FI" sz="1800" dirty="0" smtClean="0"/>
              <a:t> 8 </a:t>
            </a:r>
            <a:r>
              <a:rPr lang="fi-FI" sz="1800" dirty="0" err="1" smtClean="0"/>
              <a:t>om</a:t>
            </a:r>
            <a:r>
              <a:rPr lang="fi-FI" sz="1800" dirty="0"/>
              <a:t> </a:t>
            </a:r>
            <a:r>
              <a:rPr lang="fi-FI" sz="1800" dirty="0" err="1" smtClean="0"/>
              <a:t>bl.a</a:t>
            </a:r>
            <a:r>
              <a:rPr lang="fi-FI" sz="1800" dirty="0" smtClean="0"/>
              <a:t>. </a:t>
            </a:r>
            <a:r>
              <a:rPr lang="fi-FI" sz="1800" dirty="0" err="1" smtClean="0"/>
              <a:t>administration</a:t>
            </a:r>
            <a:r>
              <a:rPr lang="fi-FI" sz="1800" dirty="0" smtClean="0"/>
              <a:t> </a:t>
            </a:r>
            <a:r>
              <a:rPr lang="fi-FI" sz="1800" dirty="0" err="1" smtClean="0"/>
              <a:t>och</a:t>
            </a:r>
            <a:r>
              <a:rPr lang="fi-FI" sz="1800" dirty="0" smtClean="0"/>
              <a:t> </a:t>
            </a:r>
            <a:r>
              <a:rPr lang="fi-FI" sz="1800" dirty="0" err="1" smtClean="0"/>
              <a:t>styrning</a:t>
            </a:r>
            <a:r>
              <a:rPr lang="fi-FI" sz="1800" dirty="0" smtClean="0"/>
              <a:t> i </a:t>
            </a:r>
            <a:r>
              <a:rPr lang="fi-FI" sz="1800" dirty="0" err="1" smtClean="0"/>
              <a:t>kraft</a:t>
            </a:r>
            <a:endParaRPr lang="fi-FI" sz="1800" dirty="0" smtClean="0"/>
          </a:p>
          <a:p>
            <a:pPr marL="0" indent="0">
              <a:buNone/>
            </a:pPr>
            <a:endParaRPr lang="fi-FI" sz="1800" dirty="0" smtClean="0"/>
          </a:p>
          <a:p>
            <a:pPr marL="0" indent="0">
              <a:buNone/>
            </a:pPr>
            <a:r>
              <a:rPr lang="fi-FI" sz="1800" b="1" dirty="0" err="1" smtClean="0"/>
              <a:t>Enligt</a:t>
            </a:r>
            <a:r>
              <a:rPr lang="fi-FI" sz="1800" b="1" dirty="0" smtClean="0"/>
              <a:t> § 3 i </a:t>
            </a:r>
            <a:r>
              <a:rPr lang="fi-FI" sz="1800" b="1" dirty="0" err="1" smtClean="0"/>
              <a:t>lagen</a:t>
            </a:r>
            <a:endParaRPr lang="fi-FI" sz="1800" b="1" dirty="0" smtClean="0"/>
          </a:p>
          <a:p>
            <a:pPr marL="0" indent="0">
              <a:buNone/>
            </a:pPr>
            <a:r>
              <a:rPr lang="fi-FI" sz="1800" dirty="0" smtClean="0"/>
              <a:t>Valvira </a:t>
            </a:r>
            <a:r>
              <a:rPr lang="fi-FI" sz="1800" dirty="0" err="1" smtClean="0"/>
              <a:t>styr</a:t>
            </a:r>
            <a:r>
              <a:rPr lang="fi-FI" sz="1800" dirty="0" smtClean="0"/>
              <a:t> </a:t>
            </a:r>
            <a:r>
              <a:rPr lang="fi-FI" sz="1800" dirty="0" err="1" smtClean="0"/>
              <a:t>regionförvaltningsverkens</a:t>
            </a:r>
            <a:r>
              <a:rPr lang="fi-FI" sz="1800" dirty="0" smtClean="0"/>
              <a:t> </a:t>
            </a:r>
            <a:r>
              <a:rPr lang="fi-FI" sz="1800" dirty="0" err="1" smtClean="0"/>
              <a:t>verksamhet</a:t>
            </a:r>
            <a:r>
              <a:rPr lang="fi-FI" sz="1800" dirty="0" smtClean="0"/>
              <a:t> i </a:t>
            </a:r>
            <a:r>
              <a:rPr lang="fi-FI" sz="1800" dirty="0" err="1" smtClean="0"/>
              <a:t>syfte</a:t>
            </a:r>
            <a:r>
              <a:rPr lang="fi-FI" sz="1800" dirty="0" smtClean="0"/>
              <a:t> </a:t>
            </a:r>
            <a:r>
              <a:rPr lang="fi-FI" sz="1800" dirty="0" err="1" smtClean="0"/>
              <a:t>att</a:t>
            </a:r>
            <a:r>
              <a:rPr lang="fi-FI" sz="1800" dirty="0" smtClean="0"/>
              <a:t> </a:t>
            </a:r>
            <a:r>
              <a:rPr lang="fi-FI" sz="1800" dirty="0" err="1" smtClean="0"/>
              <a:t>förenhetliga</a:t>
            </a:r>
            <a:r>
              <a:rPr lang="fi-FI" sz="1800" dirty="0" smtClean="0"/>
              <a:t> </a:t>
            </a:r>
            <a:r>
              <a:rPr lang="fi-FI" sz="1800" dirty="0" err="1" smtClean="0"/>
              <a:t>deras</a:t>
            </a:r>
            <a:r>
              <a:rPr lang="fi-FI" sz="1800" dirty="0" smtClean="0"/>
              <a:t> </a:t>
            </a:r>
            <a:r>
              <a:rPr lang="fi-FI" sz="1800" dirty="0" err="1" smtClean="0"/>
              <a:t>verksamhetsprinciper</a:t>
            </a:r>
            <a:endParaRPr lang="fi-FI" sz="1800" dirty="0" smtClean="0"/>
          </a:p>
          <a:p>
            <a:pPr marL="0" indent="0">
              <a:buNone/>
            </a:pPr>
            <a:r>
              <a:rPr lang="fi-FI" sz="1800" dirty="0" err="1" smtClean="0"/>
              <a:t>Styr</a:t>
            </a:r>
            <a:r>
              <a:rPr lang="fi-FI" sz="1800" dirty="0" smtClean="0"/>
              <a:t> </a:t>
            </a:r>
            <a:r>
              <a:rPr lang="fi-FI" sz="1800" dirty="0" err="1" smtClean="0"/>
              <a:t>och</a:t>
            </a:r>
            <a:r>
              <a:rPr lang="fi-FI" sz="1800" dirty="0" smtClean="0"/>
              <a:t> </a:t>
            </a:r>
            <a:r>
              <a:rPr lang="fi-FI" sz="1800" dirty="0" err="1" smtClean="0"/>
              <a:t>övervakar</a:t>
            </a:r>
            <a:r>
              <a:rPr lang="fi-FI" sz="1800" dirty="0"/>
              <a:t> </a:t>
            </a:r>
            <a:r>
              <a:rPr lang="fi-FI" sz="1800" dirty="0" err="1" smtClean="0"/>
              <a:t>när</a:t>
            </a:r>
            <a:r>
              <a:rPr lang="fi-FI" sz="1800" dirty="0" smtClean="0"/>
              <a:t> </a:t>
            </a:r>
            <a:r>
              <a:rPr lang="fi-FI" sz="1800" dirty="0" err="1" smtClean="0"/>
              <a:t>det</a:t>
            </a:r>
            <a:r>
              <a:rPr lang="fi-FI" sz="1800" dirty="0" smtClean="0"/>
              <a:t> </a:t>
            </a:r>
            <a:r>
              <a:rPr lang="fi-FI" sz="1800" dirty="0" err="1" smtClean="0"/>
              <a:t>är</a:t>
            </a:r>
            <a:r>
              <a:rPr lang="fi-FI" sz="1800" dirty="0" smtClean="0"/>
              <a:t> </a:t>
            </a:r>
            <a:r>
              <a:rPr lang="fi-FI" sz="1800" dirty="0" err="1" smtClean="0"/>
              <a:t>fråga</a:t>
            </a:r>
            <a:r>
              <a:rPr lang="fi-FI" sz="1800" dirty="0" smtClean="0"/>
              <a:t> </a:t>
            </a:r>
            <a:r>
              <a:rPr lang="fi-FI" sz="1800" dirty="0" err="1" smtClean="0"/>
              <a:t>om</a:t>
            </a:r>
            <a:endParaRPr lang="fi-FI" sz="1800" dirty="0" smtClean="0"/>
          </a:p>
          <a:p>
            <a:pPr>
              <a:buFont typeface="Arial" panose="020B0604020202020204" pitchFamily="34" charset="0"/>
              <a:buChar char="•"/>
            </a:pPr>
            <a:r>
              <a:rPr lang="fi-FI" sz="1800" dirty="0" err="1" smtClean="0"/>
              <a:t>Principiellt</a:t>
            </a:r>
            <a:r>
              <a:rPr lang="fi-FI" sz="1800" dirty="0" smtClean="0"/>
              <a:t> </a:t>
            </a:r>
            <a:r>
              <a:rPr lang="fi-FI" sz="1800" dirty="0" err="1" smtClean="0"/>
              <a:t>viktiga</a:t>
            </a:r>
            <a:r>
              <a:rPr lang="fi-FI" sz="1800" dirty="0" smtClean="0"/>
              <a:t> </a:t>
            </a:r>
            <a:r>
              <a:rPr lang="fi-FI" sz="1800" dirty="0" err="1" smtClean="0"/>
              <a:t>eller</a:t>
            </a:r>
            <a:r>
              <a:rPr lang="fi-FI" sz="1800" dirty="0" smtClean="0"/>
              <a:t> </a:t>
            </a:r>
            <a:r>
              <a:rPr lang="fi-FI" sz="1800" dirty="0" err="1" smtClean="0"/>
              <a:t>vittsyftande</a:t>
            </a:r>
            <a:r>
              <a:rPr lang="fi-FI" sz="1800" dirty="0" smtClean="0"/>
              <a:t> </a:t>
            </a:r>
            <a:r>
              <a:rPr lang="fi-FI" sz="1800" dirty="0" err="1" smtClean="0"/>
              <a:t>ärenden</a:t>
            </a:r>
            <a:endParaRPr lang="fi-FI" sz="1800" dirty="0" smtClean="0"/>
          </a:p>
          <a:p>
            <a:pPr>
              <a:buFont typeface="Arial" panose="020B0604020202020204" pitchFamily="34" charset="0"/>
              <a:buChar char="•"/>
            </a:pPr>
            <a:r>
              <a:rPr lang="fi-FI" sz="1800" dirty="0" err="1" smtClean="0"/>
              <a:t>Ärenden</a:t>
            </a:r>
            <a:r>
              <a:rPr lang="fi-FI" sz="1800" dirty="0" smtClean="0"/>
              <a:t> </a:t>
            </a:r>
            <a:r>
              <a:rPr lang="fi-FI" sz="1800" dirty="0" err="1" smtClean="0"/>
              <a:t>som</a:t>
            </a:r>
            <a:r>
              <a:rPr lang="fi-FI" sz="1800" dirty="0" smtClean="0"/>
              <a:t> </a:t>
            </a:r>
            <a:r>
              <a:rPr lang="fi-FI" sz="1800" dirty="0" err="1" smtClean="0"/>
              <a:t>gäller</a:t>
            </a:r>
            <a:r>
              <a:rPr lang="fi-FI" sz="1800" dirty="0" smtClean="0"/>
              <a:t> </a:t>
            </a:r>
            <a:r>
              <a:rPr lang="fi-FI" sz="1800" dirty="0" err="1" smtClean="0"/>
              <a:t>flera</a:t>
            </a:r>
            <a:r>
              <a:rPr lang="fi-FI" sz="1800" dirty="0" smtClean="0"/>
              <a:t> </a:t>
            </a:r>
            <a:r>
              <a:rPr lang="fi-FI" sz="1800" dirty="0" err="1" smtClean="0"/>
              <a:t>regionförvaltningsverks</a:t>
            </a:r>
            <a:r>
              <a:rPr lang="fi-FI" sz="1800" dirty="0" smtClean="0"/>
              <a:t> </a:t>
            </a:r>
            <a:r>
              <a:rPr lang="fi-FI" sz="1800" dirty="0" err="1" smtClean="0"/>
              <a:t>verksamhetsområde</a:t>
            </a:r>
            <a:r>
              <a:rPr lang="fi-FI" sz="1800" dirty="0" smtClean="0"/>
              <a:t> </a:t>
            </a:r>
            <a:r>
              <a:rPr lang="fi-FI" sz="1800" dirty="0" err="1" smtClean="0"/>
              <a:t>eller</a:t>
            </a:r>
            <a:r>
              <a:rPr lang="fi-FI" sz="1800" dirty="0" smtClean="0"/>
              <a:t> hela landet</a:t>
            </a:r>
          </a:p>
          <a:p>
            <a:pPr>
              <a:buFont typeface="Arial" panose="020B0604020202020204" pitchFamily="34" charset="0"/>
              <a:buChar char="•"/>
            </a:pPr>
            <a:r>
              <a:rPr lang="fi-FI" sz="1800" dirty="0" err="1" smtClean="0"/>
              <a:t>Ärenden</a:t>
            </a:r>
            <a:r>
              <a:rPr lang="fi-FI" sz="1800" dirty="0" smtClean="0"/>
              <a:t> </a:t>
            </a:r>
            <a:r>
              <a:rPr lang="fi-FI" sz="1800" dirty="0" err="1" smtClean="0"/>
              <a:t>som</a:t>
            </a:r>
            <a:r>
              <a:rPr lang="fi-FI" sz="1800" dirty="0" smtClean="0"/>
              <a:t> </a:t>
            </a:r>
            <a:r>
              <a:rPr lang="fi-FI" sz="1800" dirty="0" err="1" smtClean="0"/>
              <a:t>har</a:t>
            </a:r>
            <a:r>
              <a:rPr lang="fi-FI" sz="1800" dirty="0" smtClean="0"/>
              <a:t> </a:t>
            </a:r>
            <a:r>
              <a:rPr lang="fi-FI" sz="1800" dirty="0" err="1" smtClean="0"/>
              <a:t>samband</a:t>
            </a:r>
            <a:r>
              <a:rPr lang="fi-FI" sz="1800" dirty="0" smtClean="0"/>
              <a:t> </a:t>
            </a:r>
            <a:r>
              <a:rPr lang="fi-FI" sz="1800" dirty="0" err="1" smtClean="0"/>
              <a:t>med</a:t>
            </a:r>
            <a:r>
              <a:rPr lang="fi-FI" sz="1800" dirty="0" smtClean="0"/>
              <a:t> </a:t>
            </a:r>
            <a:r>
              <a:rPr lang="fi-FI" sz="1800" dirty="0" err="1" smtClean="0"/>
              <a:t>övervakningsärenden</a:t>
            </a:r>
            <a:r>
              <a:rPr lang="fi-FI" sz="1800" dirty="0" smtClean="0"/>
              <a:t> </a:t>
            </a:r>
            <a:r>
              <a:rPr lang="fi-FI" sz="1800" dirty="0" err="1" smtClean="0"/>
              <a:t>som</a:t>
            </a:r>
            <a:r>
              <a:rPr lang="fi-FI" sz="1800" dirty="0" smtClean="0"/>
              <a:t> </a:t>
            </a:r>
            <a:r>
              <a:rPr lang="fi-FI" sz="1800" dirty="0" err="1" smtClean="0"/>
              <a:t>behandlas</a:t>
            </a:r>
            <a:r>
              <a:rPr lang="fi-FI" sz="1800" dirty="0" smtClean="0"/>
              <a:t> </a:t>
            </a:r>
            <a:r>
              <a:rPr lang="fi-FI" sz="1800" dirty="0" err="1" smtClean="0"/>
              <a:t>vid</a:t>
            </a:r>
            <a:r>
              <a:rPr lang="fi-FI" sz="1800" dirty="0" smtClean="0"/>
              <a:t> Valvira</a:t>
            </a:r>
          </a:p>
          <a:p>
            <a:pPr marL="0" indent="0">
              <a:buNone/>
            </a:pPr>
            <a:r>
              <a:rPr lang="fi-FI" sz="1800" b="1" dirty="0" err="1" smtClean="0"/>
              <a:t>Regionförvaltningsverket</a:t>
            </a:r>
            <a:r>
              <a:rPr lang="fi-FI" sz="1800" b="1" dirty="0" smtClean="0"/>
              <a:t> </a:t>
            </a:r>
            <a:r>
              <a:rPr lang="fi-FI" sz="1800" dirty="0" err="1" smtClean="0"/>
              <a:t>ansvarar</a:t>
            </a:r>
            <a:r>
              <a:rPr lang="fi-FI" sz="1800" dirty="0" smtClean="0"/>
              <a:t> för </a:t>
            </a:r>
            <a:r>
              <a:rPr lang="fi-FI" sz="1800" dirty="0" err="1" smtClean="0"/>
              <a:t>planeringen</a:t>
            </a:r>
            <a:r>
              <a:rPr lang="fi-FI" sz="1800" dirty="0" smtClean="0"/>
              <a:t>, </a:t>
            </a:r>
            <a:r>
              <a:rPr lang="fi-FI" sz="1800" dirty="0" err="1" smtClean="0"/>
              <a:t>styrningen</a:t>
            </a:r>
            <a:r>
              <a:rPr lang="fi-FI" sz="1800" dirty="0" smtClean="0"/>
              <a:t> </a:t>
            </a:r>
            <a:r>
              <a:rPr lang="fi-FI" sz="1800" dirty="0" err="1" smtClean="0"/>
              <a:t>och</a:t>
            </a:r>
            <a:r>
              <a:rPr lang="fi-FI" sz="1800" dirty="0" smtClean="0"/>
              <a:t> </a:t>
            </a:r>
            <a:r>
              <a:rPr lang="fi-FI" sz="1800" dirty="0" err="1" smtClean="0"/>
              <a:t>övervakningen</a:t>
            </a:r>
            <a:r>
              <a:rPr lang="fi-FI" sz="1800" dirty="0" smtClean="0"/>
              <a:t> av </a:t>
            </a:r>
            <a:r>
              <a:rPr lang="fi-FI" sz="1800" dirty="0" err="1" smtClean="0"/>
              <a:t>socialvården</a:t>
            </a:r>
            <a:r>
              <a:rPr lang="fi-FI" sz="1800" dirty="0" smtClean="0"/>
              <a:t> </a:t>
            </a:r>
            <a:r>
              <a:rPr lang="fi-FI" sz="1800" dirty="0" err="1" smtClean="0"/>
              <a:t>inom</a:t>
            </a:r>
            <a:r>
              <a:rPr lang="fi-FI" sz="1800" dirty="0" smtClean="0"/>
              <a:t> </a:t>
            </a:r>
            <a:r>
              <a:rPr lang="fi-FI" sz="1800" dirty="0" err="1" smtClean="0"/>
              <a:t>sitt</a:t>
            </a:r>
            <a:r>
              <a:rPr lang="fi-FI" sz="1800" dirty="0" smtClean="0"/>
              <a:t> </a:t>
            </a:r>
            <a:r>
              <a:rPr lang="fi-FI" sz="1800" dirty="0" err="1" smtClean="0"/>
              <a:t>verksamhetsområde</a:t>
            </a:r>
            <a:r>
              <a:rPr lang="fi-FI" sz="1800" dirty="0" smtClean="0"/>
              <a:t> </a:t>
            </a:r>
          </a:p>
          <a:p>
            <a:pPr marL="0" indent="0">
              <a:buNone/>
            </a:pPr>
            <a:endParaRPr lang="fi-FI" sz="2000" b="1"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2</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Klagan</a:t>
            </a:r>
            <a:r>
              <a:rPr lang="fi-FI" sz="2400" b="1" dirty="0"/>
              <a:t> 2</a:t>
            </a:r>
            <a:r>
              <a:rPr lang="fi-FI" sz="2400" dirty="0"/>
              <a:t/>
            </a:r>
            <a:br>
              <a:rPr lang="fi-FI" sz="2400" dirty="0"/>
            </a:br>
            <a:endParaRPr lang="fi-FI" sz="2400" dirty="0"/>
          </a:p>
        </p:txBody>
      </p:sp>
      <p:sp>
        <p:nvSpPr>
          <p:cNvPr id="3" name="Tekstin paikkamerkki 2"/>
          <p:cNvSpPr>
            <a:spLocks noGrp="1"/>
          </p:cNvSpPr>
          <p:nvPr>
            <p:ph type="body" sz="quarter" idx="10"/>
          </p:nvPr>
        </p:nvSpPr>
        <p:spPr>
          <a:xfrm>
            <a:off x="438309" y="1772816"/>
            <a:ext cx="8286750" cy="4584784"/>
          </a:xfrm>
        </p:spPr>
        <p:txBody>
          <a:bodyPr/>
          <a:lstStyle/>
          <a:p>
            <a:pPr>
              <a:buFont typeface="Arial" panose="020B0604020202020204" pitchFamily="34" charset="0"/>
              <a:buChar char="•"/>
            </a:pPr>
            <a:r>
              <a:rPr lang="sv-SE" sz="2000" dirty="0"/>
              <a:t>Man kan anföra klagan över t.ex. förvaltningsbeslut, faktisk verksamhet eller bemötande. </a:t>
            </a:r>
          </a:p>
          <a:p>
            <a:pPr>
              <a:buFont typeface="Arial" panose="020B0604020202020204" pitchFamily="34" charset="0"/>
              <a:buChar char="•"/>
            </a:pPr>
            <a:endParaRPr lang="sv-SE" sz="2000" dirty="0"/>
          </a:p>
          <a:p>
            <a:pPr>
              <a:buFont typeface="Arial" panose="020B0604020202020204" pitchFamily="34" charset="0"/>
              <a:buChar char="•"/>
            </a:pPr>
            <a:r>
              <a:rPr lang="sv-SE" sz="2000" dirty="0"/>
              <a:t>Klagan skall anföras skriftligt. I den ska uppges vilken åtgärd, förfarande eller beslut den klagande anser att ha varit felaktigt eller osakligt.</a:t>
            </a:r>
          </a:p>
          <a:p>
            <a:pPr marL="0" indent="0">
              <a:buNone/>
            </a:pPr>
            <a:r>
              <a:rPr lang="sv-SE" sz="2000" dirty="0"/>
              <a:t> </a:t>
            </a:r>
          </a:p>
          <a:p>
            <a:pPr>
              <a:buFont typeface="Arial" panose="020B0604020202020204" pitchFamily="34" charset="0"/>
              <a:buChar char="•"/>
            </a:pPr>
            <a:r>
              <a:rPr lang="sv-SE" sz="2000" dirty="0"/>
              <a:t>Klagan är inte ett rättsmedel och man kan inte med klagan bestämma att ersättningar ska betalas eller döma ut straff. </a:t>
            </a:r>
          </a:p>
          <a:p>
            <a:pPr>
              <a:buFont typeface="Arial" panose="020B0604020202020204" pitchFamily="34" charset="0"/>
              <a:buChar char="•"/>
            </a:pPr>
            <a:endParaRPr lang="fi-FI" sz="2000" b="1"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20</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2754299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Påföljder</a:t>
            </a:r>
            <a:r>
              <a:rPr lang="fi-FI" sz="2400" b="1" dirty="0"/>
              <a:t> av </a:t>
            </a:r>
            <a:r>
              <a:rPr lang="fi-FI" sz="2400" b="1" dirty="0" err="1"/>
              <a:t>tillsynen</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r>
              <a:rPr lang="fi-FI" sz="2000" dirty="0" err="1">
                <a:latin typeface="+mj-lt"/>
              </a:rPr>
              <a:t>Socialvårdslagen</a:t>
            </a:r>
            <a:r>
              <a:rPr lang="fi-FI" sz="2000" dirty="0">
                <a:latin typeface="+mj-lt"/>
              </a:rPr>
              <a:t> (710/1982) 55–59 § (</a:t>
            </a:r>
            <a:r>
              <a:rPr lang="fi-FI" sz="2000" dirty="0" err="1">
                <a:latin typeface="+mj-lt"/>
              </a:rPr>
              <a:t>gäller</a:t>
            </a:r>
            <a:r>
              <a:rPr lang="fi-FI" sz="2000" dirty="0">
                <a:latin typeface="+mj-lt"/>
              </a:rPr>
              <a:t> </a:t>
            </a:r>
            <a:r>
              <a:rPr lang="fi-FI" sz="2000" dirty="0" err="1">
                <a:latin typeface="+mj-lt"/>
              </a:rPr>
              <a:t>fortfarande</a:t>
            </a:r>
            <a:r>
              <a:rPr lang="fi-FI" sz="2000" dirty="0" smtClean="0">
                <a:latin typeface="+mj-lt"/>
              </a:rPr>
              <a:t>)</a:t>
            </a:r>
            <a:br>
              <a:rPr lang="fi-FI" sz="2000" dirty="0" smtClean="0">
                <a:latin typeface="+mj-lt"/>
              </a:rPr>
            </a:br>
            <a:endParaRPr lang="sv-FI" sz="2000" dirty="0">
              <a:latin typeface="+mj-lt"/>
            </a:endParaRPr>
          </a:p>
          <a:p>
            <a:pPr marL="285750" indent="-285750">
              <a:buFont typeface="Arial" panose="020B0604020202020204" pitchFamily="34" charset="0"/>
              <a:buChar char="•"/>
            </a:pPr>
            <a:r>
              <a:rPr lang="fi-FI" sz="2000" dirty="0">
                <a:latin typeface="+mj-lt"/>
              </a:rPr>
              <a:t>RFV </a:t>
            </a:r>
            <a:r>
              <a:rPr lang="fi-FI" sz="2000" dirty="0" err="1">
                <a:latin typeface="+mj-lt"/>
              </a:rPr>
              <a:t>och</a:t>
            </a:r>
            <a:r>
              <a:rPr lang="fi-FI" sz="2000" dirty="0">
                <a:latin typeface="+mj-lt"/>
              </a:rPr>
              <a:t> Valvira </a:t>
            </a:r>
            <a:r>
              <a:rPr lang="fi-FI" sz="2000" dirty="0" err="1">
                <a:latin typeface="+mj-lt"/>
              </a:rPr>
              <a:t>kan</a:t>
            </a:r>
            <a:r>
              <a:rPr lang="fi-FI" sz="2000" dirty="0">
                <a:latin typeface="+mj-lt"/>
              </a:rPr>
              <a:t> </a:t>
            </a:r>
            <a:r>
              <a:rPr lang="fi-FI" sz="2000" dirty="0" err="1">
                <a:latin typeface="+mj-lt"/>
              </a:rPr>
              <a:t>inspektera</a:t>
            </a:r>
            <a:r>
              <a:rPr lang="fi-FI" sz="2000" dirty="0">
                <a:latin typeface="+mj-lt"/>
              </a:rPr>
              <a:t> en </a:t>
            </a:r>
            <a:r>
              <a:rPr lang="fi-FI" sz="2000" dirty="0" err="1">
                <a:latin typeface="+mj-lt"/>
              </a:rPr>
              <a:t>kommuns</a:t>
            </a:r>
            <a:r>
              <a:rPr lang="fi-FI" sz="2000" dirty="0">
                <a:latin typeface="+mj-lt"/>
              </a:rPr>
              <a:t> </a:t>
            </a:r>
            <a:r>
              <a:rPr lang="fi-FI" sz="2000" dirty="0" err="1">
                <a:latin typeface="+mj-lt"/>
              </a:rPr>
              <a:t>och</a:t>
            </a:r>
            <a:r>
              <a:rPr lang="fi-FI" sz="2000" dirty="0">
                <a:latin typeface="+mj-lt"/>
              </a:rPr>
              <a:t> en </a:t>
            </a:r>
            <a:r>
              <a:rPr lang="fi-FI" sz="2000" dirty="0" err="1">
                <a:latin typeface="+mj-lt"/>
              </a:rPr>
              <a:t>samkommuns</a:t>
            </a:r>
            <a:r>
              <a:rPr lang="fi-FI" sz="2000" dirty="0">
                <a:latin typeface="+mj-lt"/>
              </a:rPr>
              <a:t> </a:t>
            </a:r>
            <a:r>
              <a:rPr lang="fi-FI" sz="2000" dirty="0" err="1">
                <a:latin typeface="+mj-lt"/>
              </a:rPr>
              <a:t>verksamhet</a:t>
            </a:r>
            <a:r>
              <a:rPr lang="fi-FI" sz="2000" dirty="0">
                <a:latin typeface="+mj-lt"/>
              </a:rPr>
              <a:t> </a:t>
            </a:r>
            <a:r>
              <a:rPr lang="fi-FI" sz="2000" dirty="0" err="1">
                <a:latin typeface="+mj-lt"/>
              </a:rPr>
              <a:t>enligt</a:t>
            </a:r>
            <a:r>
              <a:rPr lang="fi-FI" sz="2000" dirty="0">
                <a:latin typeface="+mj-lt"/>
              </a:rPr>
              <a:t> </a:t>
            </a:r>
            <a:r>
              <a:rPr lang="fi-FI" sz="2000" dirty="0" err="1">
                <a:latin typeface="+mj-lt"/>
              </a:rPr>
              <a:t>socialvårdslagen</a:t>
            </a:r>
            <a:r>
              <a:rPr lang="fi-FI" sz="2000" dirty="0">
                <a:latin typeface="+mj-lt"/>
              </a:rPr>
              <a:t> </a:t>
            </a:r>
            <a:r>
              <a:rPr lang="fi-FI" sz="2000" dirty="0" err="1">
                <a:latin typeface="+mj-lt"/>
              </a:rPr>
              <a:t>samt</a:t>
            </a:r>
            <a:r>
              <a:rPr lang="fi-FI" sz="2000" dirty="0">
                <a:latin typeface="+mj-lt"/>
              </a:rPr>
              <a:t> de </a:t>
            </a:r>
            <a:r>
              <a:rPr lang="fi-FI" sz="2000" dirty="0" err="1">
                <a:latin typeface="+mj-lt"/>
              </a:rPr>
              <a:t>verksamhetsenheter</a:t>
            </a:r>
            <a:r>
              <a:rPr lang="fi-FI" sz="2000" dirty="0">
                <a:latin typeface="+mj-lt"/>
              </a:rPr>
              <a:t> </a:t>
            </a:r>
            <a:r>
              <a:rPr lang="fi-FI" sz="2000" dirty="0" err="1">
                <a:latin typeface="+mj-lt"/>
              </a:rPr>
              <a:t>och</a:t>
            </a:r>
            <a:r>
              <a:rPr lang="fi-FI" sz="2000" dirty="0">
                <a:latin typeface="+mj-lt"/>
              </a:rPr>
              <a:t> </a:t>
            </a:r>
            <a:r>
              <a:rPr lang="fi-FI" sz="2000" dirty="0" err="1">
                <a:latin typeface="+mj-lt"/>
              </a:rPr>
              <a:t>lokaler</a:t>
            </a:r>
            <a:r>
              <a:rPr lang="fi-FI" sz="2000" dirty="0">
                <a:latin typeface="+mj-lt"/>
              </a:rPr>
              <a:t> </a:t>
            </a:r>
            <a:r>
              <a:rPr lang="fi-FI" sz="2000" dirty="0" err="1">
                <a:latin typeface="+mj-lt"/>
              </a:rPr>
              <a:t>som</a:t>
            </a:r>
            <a:r>
              <a:rPr lang="fi-FI" sz="2000" dirty="0">
                <a:latin typeface="+mj-lt"/>
              </a:rPr>
              <a:t> </a:t>
            </a:r>
            <a:r>
              <a:rPr lang="fi-FI" sz="2000" dirty="0" err="1">
                <a:latin typeface="+mj-lt"/>
              </a:rPr>
              <a:t>används</a:t>
            </a:r>
            <a:r>
              <a:rPr lang="fi-FI" sz="2000" dirty="0">
                <a:latin typeface="+mj-lt"/>
              </a:rPr>
              <a:t> </a:t>
            </a:r>
            <a:r>
              <a:rPr lang="fi-FI" sz="2000" dirty="0" err="1">
                <a:latin typeface="+mj-lt"/>
              </a:rPr>
              <a:t>vid</a:t>
            </a:r>
            <a:r>
              <a:rPr lang="fi-FI" sz="2000" dirty="0">
                <a:latin typeface="+mj-lt"/>
              </a:rPr>
              <a:t> </a:t>
            </a:r>
            <a:r>
              <a:rPr lang="fi-FI" sz="2000" dirty="0" err="1">
                <a:latin typeface="+mj-lt"/>
              </a:rPr>
              <a:t>ordnandet</a:t>
            </a:r>
            <a:r>
              <a:rPr lang="fi-FI" sz="2000" dirty="0">
                <a:latin typeface="+mj-lt"/>
              </a:rPr>
              <a:t> av </a:t>
            </a:r>
            <a:r>
              <a:rPr lang="fi-FI" sz="2000" dirty="0" err="1">
                <a:latin typeface="+mj-lt"/>
              </a:rPr>
              <a:t>verksamheten</a:t>
            </a:r>
            <a:r>
              <a:rPr lang="fi-FI" sz="2000" dirty="0">
                <a:latin typeface="+mj-lt"/>
              </a:rPr>
              <a:t> </a:t>
            </a:r>
            <a:r>
              <a:rPr lang="fi-FI" sz="2000" dirty="0" err="1">
                <a:latin typeface="+mj-lt"/>
              </a:rPr>
              <a:t>när</a:t>
            </a:r>
            <a:r>
              <a:rPr lang="fi-FI" sz="2000" dirty="0">
                <a:latin typeface="+mj-lt"/>
              </a:rPr>
              <a:t> </a:t>
            </a:r>
            <a:r>
              <a:rPr lang="fi-FI" sz="2000" dirty="0" err="1">
                <a:latin typeface="+mj-lt"/>
              </a:rPr>
              <a:t>det</a:t>
            </a:r>
            <a:r>
              <a:rPr lang="fi-FI" sz="2000" dirty="0">
                <a:latin typeface="+mj-lt"/>
              </a:rPr>
              <a:t> </a:t>
            </a:r>
            <a:r>
              <a:rPr lang="fi-FI" sz="2000" dirty="0" err="1">
                <a:latin typeface="+mj-lt"/>
              </a:rPr>
              <a:t>finns</a:t>
            </a:r>
            <a:r>
              <a:rPr lang="fi-FI" sz="2000" dirty="0">
                <a:latin typeface="+mj-lt"/>
              </a:rPr>
              <a:t> </a:t>
            </a:r>
            <a:r>
              <a:rPr lang="fi-FI" sz="2000" dirty="0" err="1">
                <a:latin typeface="+mj-lt"/>
              </a:rPr>
              <a:t>grundad</a:t>
            </a:r>
            <a:r>
              <a:rPr lang="fi-FI" sz="2000" dirty="0">
                <a:latin typeface="+mj-lt"/>
              </a:rPr>
              <a:t> </a:t>
            </a:r>
            <a:r>
              <a:rPr lang="fi-FI" sz="2000" dirty="0" err="1">
                <a:latin typeface="+mj-lt"/>
              </a:rPr>
              <a:t>anledning</a:t>
            </a:r>
            <a:r>
              <a:rPr lang="fi-FI" sz="2000" dirty="0">
                <a:latin typeface="+mj-lt"/>
              </a:rPr>
              <a:t> för </a:t>
            </a:r>
            <a:r>
              <a:rPr lang="fi-FI" sz="2000" dirty="0" err="1">
                <a:latin typeface="+mj-lt"/>
              </a:rPr>
              <a:t>inspektion</a:t>
            </a:r>
            <a:r>
              <a:rPr lang="fi-FI" sz="2000" dirty="0">
                <a:latin typeface="+mj-lt"/>
              </a:rPr>
              <a:t>. Valvira </a:t>
            </a:r>
            <a:r>
              <a:rPr lang="fi-FI" sz="2000" dirty="0" err="1">
                <a:latin typeface="+mj-lt"/>
              </a:rPr>
              <a:t>kan</a:t>
            </a:r>
            <a:r>
              <a:rPr lang="fi-FI" sz="2000" dirty="0">
                <a:latin typeface="+mj-lt"/>
              </a:rPr>
              <a:t> </a:t>
            </a:r>
            <a:r>
              <a:rPr lang="fi-FI" sz="2000" dirty="0" err="1">
                <a:latin typeface="+mj-lt"/>
              </a:rPr>
              <a:t>ålägga</a:t>
            </a:r>
            <a:r>
              <a:rPr lang="fi-FI" sz="2000" dirty="0">
                <a:latin typeface="+mj-lt"/>
              </a:rPr>
              <a:t> RFV </a:t>
            </a:r>
            <a:r>
              <a:rPr lang="fi-FI" sz="2000" dirty="0" err="1">
                <a:latin typeface="+mj-lt"/>
              </a:rPr>
              <a:t>att</a:t>
            </a:r>
            <a:r>
              <a:rPr lang="fi-FI" sz="2000" dirty="0">
                <a:latin typeface="+mj-lt"/>
              </a:rPr>
              <a:t> </a:t>
            </a:r>
            <a:r>
              <a:rPr lang="fi-FI" sz="2000" dirty="0" err="1">
                <a:latin typeface="+mj-lt"/>
              </a:rPr>
              <a:t>förrätta</a:t>
            </a:r>
            <a:r>
              <a:rPr lang="fi-FI" sz="2000" dirty="0">
                <a:latin typeface="+mj-lt"/>
              </a:rPr>
              <a:t> en </a:t>
            </a:r>
            <a:r>
              <a:rPr lang="fi-FI" sz="2000" dirty="0" err="1">
                <a:latin typeface="+mj-lt"/>
              </a:rPr>
              <a:t>inspektion</a:t>
            </a:r>
            <a:r>
              <a:rPr lang="fi-FI" sz="2000" dirty="0">
                <a:latin typeface="+mj-lt"/>
              </a:rPr>
              <a:t> </a:t>
            </a:r>
            <a:r>
              <a:rPr lang="fi-FI" sz="2000" dirty="0" err="1">
                <a:latin typeface="+mj-lt"/>
              </a:rPr>
              <a:t>t.ex</a:t>
            </a:r>
            <a:r>
              <a:rPr lang="fi-FI" sz="2000" dirty="0">
                <a:latin typeface="+mj-lt"/>
              </a:rPr>
              <a:t>. i </a:t>
            </a:r>
            <a:r>
              <a:rPr lang="fi-FI" sz="2000" dirty="0" err="1">
                <a:latin typeface="+mj-lt"/>
              </a:rPr>
              <a:t>samband</a:t>
            </a:r>
            <a:r>
              <a:rPr lang="fi-FI" sz="2000" dirty="0">
                <a:latin typeface="+mj-lt"/>
              </a:rPr>
              <a:t> </a:t>
            </a:r>
            <a:r>
              <a:rPr lang="fi-FI" sz="2000" dirty="0" err="1">
                <a:latin typeface="+mj-lt"/>
              </a:rPr>
              <a:t>med</a:t>
            </a:r>
            <a:r>
              <a:rPr lang="fi-FI" sz="2000" dirty="0">
                <a:latin typeface="+mj-lt"/>
              </a:rPr>
              <a:t> ett </a:t>
            </a:r>
            <a:r>
              <a:rPr lang="fi-FI" sz="2000" dirty="0" err="1">
                <a:latin typeface="+mj-lt"/>
              </a:rPr>
              <a:t>tillsynsärende</a:t>
            </a:r>
            <a:r>
              <a:rPr lang="fi-FI" sz="2000" dirty="0">
                <a:latin typeface="+mj-lt"/>
              </a:rPr>
              <a:t> (55 </a:t>
            </a:r>
            <a:r>
              <a:rPr lang="fi-FI" sz="2000" dirty="0" smtClean="0">
                <a:latin typeface="+mj-lt"/>
              </a:rPr>
              <a:t>§).</a:t>
            </a:r>
            <a:br>
              <a:rPr lang="fi-FI" sz="2000" dirty="0" smtClean="0">
                <a:latin typeface="+mj-lt"/>
              </a:rPr>
            </a:br>
            <a:endParaRPr lang="fi-FI" sz="2000" dirty="0">
              <a:latin typeface="+mj-lt"/>
            </a:endParaRPr>
          </a:p>
          <a:p>
            <a:pPr marL="285750" indent="-285750">
              <a:buFont typeface="Arial" panose="020B0604020202020204" pitchFamily="34" charset="0"/>
              <a:buChar char="•"/>
            </a:pPr>
            <a:r>
              <a:rPr lang="fi-FI" sz="2000" dirty="0">
                <a:latin typeface="+mj-lt"/>
              </a:rPr>
              <a:t>RFV </a:t>
            </a:r>
            <a:r>
              <a:rPr lang="fi-FI" sz="2000" dirty="0" err="1">
                <a:latin typeface="+mj-lt"/>
              </a:rPr>
              <a:t>och</a:t>
            </a:r>
            <a:r>
              <a:rPr lang="fi-FI" sz="2000" dirty="0">
                <a:latin typeface="+mj-lt"/>
              </a:rPr>
              <a:t> Valvira </a:t>
            </a:r>
            <a:r>
              <a:rPr lang="fi-FI" sz="2000" dirty="0" err="1">
                <a:latin typeface="+mj-lt"/>
              </a:rPr>
              <a:t>kan</a:t>
            </a:r>
            <a:r>
              <a:rPr lang="fi-FI" sz="2000" dirty="0">
                <a:latin typeface="+mj-lt"/>
              </a:rPr>
              <a:t> </a:t>
            </a:r>
            <a:r>
              <a:rPr lang="fi-FI" sz="2000" dirty="0" err="1">
                <a:latin typeface="+mj-lt"/>
              </a:rPr>
              <a:t>meddela</a:t>
            </a:r>
            <a:r>
              <a:rPr lang="fi-FI" sz="2000" dirty="0">
                <a:latin typeface="+mj-lt"/>
              </a:rPr>
              <a:t> </a:t>
            </a:r>
            <a:r>
              <a:rPr lang="fi-FI" sz="2000" b="1" dirty="0" err="1">
                <a:latin typeface="+mj-lt"/>
              </a:rPr>
              <a:t>föreskrifter</a:t>
            </a:r>
            <a:r>
              <a:rPr lang="fi-FI" sz="2000" dirty="0">
                <a:latin typeface="+mj-lt"/>
              </a:rPr>
              <a:t> </a:t>
            </a:r>
            <a:r>
              <a:rPr lang="fi-FI" sz="2000" dirty="0" err="1">
                <a:latin typeface="+mj-lt"/>
              </a:rPr>
              <a:t>om</a:t>
            </a:r>
            <a:r>
              <a:rPr lang="fi-FI" sz="2000" dirty="0">
                <a:latin typeface="+mj-lt"/>
              </a:rPr>
              <a:t> </a:t>
            </a:r>
            <a:r>
              <a:rPr lang="fi-FI" sz="2000" dirty="0" err="1">
                <a:latin typeface="+mj-lt"/>
              </a:rPr>
              <a:t>hur</a:t>
            </a:r>
            <a:r>
              <a:rPr lang="fi-FI" sz="2000" dirty="0">
                <a:latin typeface="+mj-lt"/>
              </a:rPr>
              <a:t> </a:t>
            </a:r>
            <a:r>
              <a:rPr lang="fi-FI" sz="2000" dirty="0" err="1">
                <a:latin typeface="+mj-lt"/>
              </a:rPr>
              <a:t>brister</a:t>
            </a:r>
            <a:r>
              <a:rPr lang="fi-FI" sz="2000" dirty="0">
                <a:latin typeface="+mj-lt"/>
              </a:rPr>
              <a:t> </a:t>
            </a:r>
            <a:r>
              <a:rPr lang="fi-FI" sz="2000" dirty="0" err="1">
                <a:latin typeface="+mj-lt"/>
              </a:rPr>
              <a:t>eller</a:t>
            </a:r>
            <a:r>
              <a:rPr lang="fi-FI" sz="2000" dirty="0">
                <a:latin typeface="+mj-lt"/>
              </a:rPr>
              <a:t> </a:t>
            </a:r>
            <a:r>
              <a:rPr lang="fi-FI" sz="2000" dirty="0" err="1">
                <a:latin typeface="+mj-lt"/>
              </a:rPr>
              <a:t>missförhållanden</a:t>
            </a:r>
            <a:r>
              <a:rPr lang="fi-FI" sz="2000" dirty="0">
                <a:latin typeface="+mj-lt"/>
              </a:rPr>
              <a:t> </a:t>
            </a:r>
            <a:r>
              <a:rPr lang="fi-FI" sz="2000" dirty="0" err="1">
                <a:latin typeface="+mj-lt"/>
              </a:rPr>
              <a:t>ska</a:t>
            </a:r>
            <a:r>
              <a:rPr lang="fi-FI" sz="2000" dirty="0">
                <a:latin typeface="+mj-lt"/>
              </a:rPr>
              <a:t> </a:t>
            </a:r>
            <a:r>
              <a:rPr lang="fi-FI" sz="2000" dirty="0" err="1">
                <a:latin typeface="+mj-lt"/>
              </a:rPr>
              <a:t>avhjälpas</a:t>
            </a:r>
            <a:r>
              <a:rPr lang="fi-FI" sz="2000" dirty="0">
                <a:latin typeface="+mj-lt"/>
              </a:rPr>
              <a:t>. </a:t>
            </a:r>
            <a:r>
              <a:rPr lang="fi-FI" sz="2000" dirty="0" err="1">
                <a:latin typeface="+mj-lt"/>
              </a:rPr>
              <a:t>Dessa</a:t>
            </a:r>
            <a:r>
              <a:rPr lang="fi-FI" sz="2000" dirty="0">
                <a:latin typeface="+mj-lt"/>
              </a:rPr>
              <a:t> </a:t>
            </a:r>
            <a:r>
              <a:rPr lang="fi-FI" sz="2000" dirty="0" err="1">
                <a:latin typeface="+mj-lt"/>
              </a:rPr>
              <a:t>kan</a:t>
            </a:r>
            <a:r>
              <a:rPr lang="fi-FI" sz="2000" dirty="0">
                <a:latin typeface="+mj-lt"/>
              </a:rPr>
              <a:t> </a:t>
            </a:r>
            <a:r>
              <a:rPr lang="fi-FI" sz="2000" dirty="0" err="1">
                <a:latin typeface="+mj-lt"/>
              </a:rPr>
              <a:t>förenas</a:t>
            </a:r>
            <a:r>
              <a:rPr lang="fi-FI" sz="2000" dirty="0">
                <a:latin typeface="+mj-lt"/>
              </a:rPr>
              <a:t> </a:t>
            </a:r>
            <a:r>
              <a:rPr lang="fi-FI" sz="2000" b="1" dirty="0" err="1">
                <a:latin typeface="+mj-lt"/>
              </a:rPr>
              <a:t>med</a:t>
            </a:r>
            <a:r>
              <a:rPr lang="fi-FI" sz="2000" b="1" dirty="0">
                <a:latin typeface="+mj-lt"/>
              </a:rPr>
              <a:t> </a:t>
            </a:r>
            <a:r>
              <a:rPr lang="fi-FI" sz="2000" b="1" dirty="0" err="1">
                <a:latin typeface="+mj-lt"/>
              </a:rPr>
              <a:t>vite</a:t>
            </a:r>
            <a:r>
              <a:rPr lang="fi-FI" sz="2000" b="1" dirty="0">
                <a:latin typeface="+mj-lt"/>
              </a:rPr>
              <a:t>.</a:t>
            </a:r>
            <a:r>
              <a:rPr lang="fi-FI" sz="2000" dirty="0">
                <a:latin typeface="+mj-lt"/>
              </a:rPr>
              <a:t> En </a:t>
            </a:r>
            <a:r>
              <a:rPr lang="fi-FI" sz="2000" smtClean="0">
                <a:latin typeface="+mj-lt"/>
              </a:rPr>
              <a:t>tidsfrist </a:t>
            </a:r>
            <a:r>
              <a:rPr lang="fi-FI" sz="2000" dirty="0" err="1">
                <a:latin typeface="+mj-lt"/>
              </a:rPr>
              <a:t>ska</a:t>
            </a:r>
            <a:r>
              <a:rPr lang="fi-FI" sz="2000" dirty="0">
                <a:latin typeface="+mj-lt"/>
              </a:rPr>
              <a:t> </a:t>
            </a:r>
            <a:r>
              <a:rPr lang="fi-FI" sz="2000" dirty="0" err="1">
                <a:latin typeface="+mj-lt"/>
              </a:rPr>
              <a:t>utsättas</a:t>
            </a:r>
            <a:r>
              <a:rPr lang="fi-FI" sz="2000" dirty="0">
                <a:latin typeface="+mj-lt"/>
              </a:rPr>
              <a:t> för </a:t>
            </a:r>
            <a:r>
              <a:rPr lang="fi-FI" sz="2000" dirty="0" err="1">
                <a:latin typeface="+mj-lt"/>
              </a:rPr>
              <a:t>föreskriften</a:t>
            </a:r>
            <a:r>
              <a:rPr lang="fi-FI" sz="2000" dirty="0">
                <a:latin typeface="+mj-lt"/>
              </a:rPr>
              <a:t> (56 §).  </a:t>
            </a:r>
            <a:r>
              <a:rPr lang="fi-FI" sz="2000" dirty="0" smtClean="0">
                <a:latin typeface="+mj-lt"/>
              </a:rPr>
              <a:t/>
            </a:r>
            <a:br>
              <a:rPr lang="fi-FI" sz="2000" dirty="0" smtClean="0">
                <a:latin typeface="+mj-lt"/>
              </a:rPr>
            </a:br>
            <a:endParaRPr lang="fi-FI" sz="2000" dirty="0">
              <a:latin typeface="+mj-lt"/>
            </a:endParaRPr>
          </a:p>
          <a:p>
            <a:pPr marL="285750" lvl="1">
              <a:buFont typeface="Arial" panose="020B0604020202020204" pitchFamily="34" charset="0"/>
              <a:buChar char="•"/>
            </a:pPr>
            <a:r>
              <a:rPr lang="fi-FI" sz="2000" dirty="0" err="1">
                <a:latin typeface="+mj-lt"/>
              </a:rPr>
              <a:t>Om</a:t>
            </a:r>
            <a:r>
              <a:rPr lang="fi-FI" sz="2000" dirty="0">
                <a:latin typeface="+mj-lt"/>
              </a:rPr>
              <a:t> </a:t>
            </a:r>
            <a:r>
              <a:rPr lang="fi-FI" sz="2000" dirty="0" err="1">
                <a:latin typeface="+mj-lt"/>
              </a:rPr>
              <a:t>klientsäkerheten</a:t>
            </a:r>
            <a:r>
              <a:rPr lang="fi-FI" sz="2000" dirty="0">
                <a:latin typeface="+mj-lt"/>
              </a:rPr>
              <a:t> </a:t>
            </a:r>
            <a:r>
              <a:rPr lang="fi-FI" sz="2000" dirty="0" err="1">
                <a:latin typeface="+mj-lt"/>
              </a:rPr>
              <a:t>så</a:t>
            </a:r>
            <a:r>
              <a:rPr lang="fi-FI" sz="2000" dirty="0">
                <a:latin typeface="+mj-lt"/>
              </a:rPr>
              <a:t> </a:t>
            </a:r>
            <a:r>
              <a:rPr lang="fi-FI" sz="2000" dirty="0" err="1">
                <a:latin typeface="+mj-lt"/>
              </a:rPr>
              <a:t>kräver</a:t>
            </a:r>
            <a:r>
              <a:rPr lang="fi-FI" sz="2000" dirty="0">
                <a:latin typeface="+mj-lt"/>
              </a:rPr>
              <a:t> </a:t>
            </a:r>
            <a:r>
              <a:rPr lang="fi-FI" sz="2000" dirty="0" err="1">
                <a:latin typeface="+mj-lt"/>
              </a:rPr>
              <a:t>kan</a:t>
            </a:r>
            <a:r>
              <a:rPr lang="fi-FI" sz="2000" dirty="0">
                <a:latin typeface="+mj-lt"/>
              </a:rPr>
              <a:t> </a:t>
            </a:r>
            <a:r>
              <a:rPr lang="fi-FI" sz="2000" dirty="0" err="1">
                <a:latin typeface="+mj-lt"/>
              </a:rPr>
              <a:t>det</a:t>
            </a:r>
            <a:r>
              <a:rPr lang="fi-FI" sz="2000" dirty="0">
                <a:latin typeface="+mj-lt"/>
              </a:rPr>
              <a:t> </a:t>
            </a:r>
            <a:r>
              <a:rPr lang="fi-FI" sz="2000" dirty="0" err="1">
                <a:latin typeface="+mj-lt"/>
              </a:rPr>
              <a:t>bestämmas</a:t>
            </a:r>
            <a:r>
              <a:rPr lang="fi-FI" sz="2000" dirty="0">
                <a:latin typeface="+mj-lt"/>
              </a:rPr>
              <a:t> </a:t>
            </a:r>
            <a:r>
              <a:rPr lang="fi-FI" sz="2000" dirty="0" err="1">
                <a:latin typeface="+mj-lt"/>
              </a:rPr>
              <a:t>att</a:t>
            </a:r>
            <a:r>
              <a:rPr lang="fi-FI" sz="2000" dirty="0">
                <a:latin typeface="+mj-lt"/>
              </a:rPr>
              <a:t> </a:t>
            </a:r>
            <a:r>
              <a:rPr lang="fi-FI" sz="2000" dirty="0" err="1">
                <a:latin typeface="+mj-lt"/>
              </a:rPr>
              <a:t>verksamheten</a:t>
            </a:r>
            <a:r>
              <a:rPr lang="fi-FI" sz="2000" dirty="0">
                <a:latin typeface="+mj-lt"/>
              </a:rPr>
              <a:t>, en </a:t>
            </a:r>
            <a:r>
              <a:rPr lang="fi-FI" sz="2000" dirty="0" err="1">
                <a:latin typeface="+mj-lt"/>
              </a:rPr>
              <a:t>enhet</a:t>
            </a:r>
            <a:r>
              <a:rPr lang="fi-FI" sz="2000" dirty="0">
                <a:latin typeface="+mj-lt"/>
              </a:rPr>
              <a:t>, en del </a:t>
            </a:r>
            <a:r>
              <a:rPr lang="fi-FI" sz="2000" dirty="0" err="1">
                <a:latin typeface="+mj-lt"/>
              </a:rPr>
              <a:t>därav</a:t>
            </a:r>
            <a:r>
              <a:rPr lang="fi-FI" sz="2000" dirty="0">
                <a:latin typeface="+mj-lt"/>
              </a:rPr>
              <a:t> </a:t>
            </a:r>
            <a:r>
              <a:rPr lang="fi-FI" sz="2000" dirty="0" err="1">
                <a:latin typeface="+mj-lt"/>
              </a:rPr>
              <a:t>eller</a:t>
            </a:r>
            <a:r>
              <a:rPr lang="fi-FI" sz="2000" dirty="0">
                <a:latin typeface="+mj-lt"/>
              </a:rPr>
              <a:t> en </a:t>
            </a:r>
            <a:r>
              <a:rPr lang="fi-FI" sz="2000" dirty="0" err="1">
                <a:latin typeface="+mj-lt"/>
              </a:rPr>
              <a:t>anordning</a:t>
            </a:r>
            <a:r>
              <a:rPr lang="fi-FI" sz="2000" dirty="0">
                <a:latin typeface="+mj-lt"/>
              </a:rPr>
              <a:t> </a:t>
            </a:r>
            <a:r>
              <a:rPr lang="fi-FI" sz="2000" dirty="0" err="1">
                <a:latin typeface="+mj-lt"/>
              </a:rPr>
              <a:t>omedelbart</a:t>
            </a:r>
            <a:r>
              <a:rPr lang="fi-FI" sz="2000" dirty="0">
                <a:latin typeface="+mj-lt"/>
              </a:rPr>
              <a:t> </a:t>
            </a:r>
            <a:r>
              <a:rPr lang="fi-FI" sz="2000" dirty="0" err="1">
                <a:latin typeface="+mj-lt"/>
              </a:rPr>
              <a:t>ska</a:t>
            </a:r>
            <a:r>
              <a:rPr lang="fi-FI" sz="2000" dirty="0">
                <a:latin typeface="+mj-lt"/>
              </a:rPr>
              <a:t> </a:t>
            </a:r>
            <a:r>
              <a:rPr lang="fi-FI" sz="2000" b="1" dirty="0" err="1">
                <a:latin typeface="+mj-lt"/>
              </a:rPr>
              <a:t>avbrytas</a:t>
            </a:r>
            <a:r>
              <a:rPr lang="fi-FI" sz="2000" dirty="0">
                <a:latin typeface="+mj-lt"/>
              </a:rPr>
              <a:t> </a:t>
            </a:r>
          </a:p>
          <a:p>
            <a:endParaRPr lang="sv-FI" sz="1800" dirty="0">
              <a:latin typeface="Century" panose="02040604050505020304" pitchFamily="18" charset="0"/>
            </a:endParaRPr>
          </a:p>
          <a:p>
            <a:endParaRPr lang="sv-FI" dirty="0"/>
          </a:p>
          <a:p>
            <a:pPr marL="0" indent="0">
              <a:buNone/>
            </a:pPr>
            <a:endParaRPr lang="fi-FI" sz="2000"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21</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36880630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Påföljder</a:t>
            </a:r>
            <a:r>
              <a:rPr lang="fi-FI" sz="2400" b="1" dirty="0"/>
              <a:t> av </a:t>
            </a:r>
            <a:r>
              <a:rPr lang="fi-FI" sz="2400" b="1" dirty="0" err="1"/>
              <a:t>tillsynen</a:t>
            </a:r>
            <a:r>
              <a:rPr lang="fi-FI" sz="2400" b="1" dirty="0"/>
              <a:t> 2</a:t>
            </a:r>
          </a:p>
        </p:txBody>
      </p:sp>
      <p:sp>
        <p:nvSpPr>
          <p:cNvPr id="3" name="Tekstin paikkamerkki 2"/>
          <p:cNvSpPr>
            <a:spLocks noGrp="1"/>
          </p:cNvSpPr>
          <p:nvPr>
            <p:ph type="body" sz="quarter" idx="10"/>
          </p:nvPr>
        </p:nvSpPr>
        <p:spPr>
          <a:xfrm>
            <a:off x="438309" y="1772816"/>
            <a:ext cx="8286750" cy="4584784"/>
          </a:xfrm>
        </p:spPr>
        <p:txBody>
          <a:bodyPr/>
          <a:lstStyle/>
          <a:p>
            <a:pPr>
              <a:buFont typeface="Arial" panose="020B0604020202020204" pitchFamily="34" charset="0"/>
              <a:buChar char="•"/>
            </a:pPr>
            <a:r>
              <a:rPr lang="sv-SE" sz="2000" dirty="0"/>
              <a:t>RFV och Valvira kan ge kommunen eller samkommunen eller den tjänsteman som ansvarar för den felaktiga verksamheten en </a:t>
            </a:r>
            <a:r>
              <a:rPr lang="sv-SE" sz="2000" b="1" dirty="0"/>
              <a:t>anmärkning</a:t>
            </a:r>
            <a:r>
              <a:rPr lang="sv-SE" sz="2000" dirty="0"/>
              <a:t> för framtiden</a:t>
            </a:r>
            <a:r>
              <a:rPr lang="sv-SE" sz="2000" dirty="0" smtClean="0"/>
              <a:t>.</a:t>
            </a:r>
          </a:p>
          <a:p>
            <a:pPr marL="0" indent="0">
              <a:buNone/>
            </a:pPr>
            <a:endParaRPr lang="sv-SE" sz="2000" dirty="0"/>
          </a:p>
          <a:p>
            <a:pPr>
              <a:buFont typeface="Arial" panose="020B0604020202020204" pitchFamily="34" charset="0"/>
              <a:buChar char="•"/>
            </a:pPr>
            <a:r>
              <a:rPr lang="sv-SE" sz="2000" dirty="0"/>
              <a:t>Om ärendet inte föranleder en anmärkning eller andra åtgärder, </a:t>
            </a:r>
            <a:r>
              <a:rPr lang="sv-SE" sz="2000" b="1" dirty="0"/>
              <a:t>uppmärksamgöra den övervakade på att verksamheten ska ordnas på behörigt sätt </a:t>
            </a:r>
            <a:r>
              <a:rPr lang="sv-SE" sz="2000" dirty="0"/>
              <a:t>och att god förvaltningssed ska iakttas (Socialvårdslagen 57 §)</a:t>
            </a:r>
          </a:p>
          <a:p>
            <a:pPr marL="0" indent="0">
              <a:buNone/>
            </a:pPr>
            <a:endParaRPr lang="fi-FI" sz="2000" b="1"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22</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1549741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p:cNvSpPr>
            <a:spLocks noGrp="1"/>
          </p:cNvSpPr>
          <p:nvPr>
            <p:ph type="body" sz="quarter" idx="10"/>
          </p:nvPr>
        </p:nvSpPr>
        <p:spPr>
          <a:xfrm>
            <a:off x="471326" y="1916832"/>
            <a:ext cx="8286750" cy="3298106"/>
          </a:xfrm>
        </p:spPr>
        <p:txBody>
          <a:bodyPr/>
          <a:lstStyle/>
          <a:p>
            <a:pPr algn="ctr"/>
            <a:r>
              <a:rPr lang="fi-FI" dirty="0" err="1" smtClean="0"/>
              <a:t>Tack</a:t>
            </a:r>
            <a:endParaRPr lang="fi-FI" dirty="0" smtClean="0"/>
          </a:p>
          <a:p>
            <a:pPr algn="ctr"/>
            <a:endParaRPr lang="fi-FI" dirty="0"/>
          </a:p>
          <a:p>
            <a:pPr algn="ctr"/>
            <a:r>
              <a:rPr lang="fi-FI" dirty="0" smtClean="0"/>
              <a:t>Aija Ström</a:t>
            </a:r>
          </a:p>
          <a:p>
            <a:pPr algn="ctr"/>
            <a:r>
              <a:rPr lang="fi-FI" dirty="0" err="1" smtClean="0"/>
              <a:t>Överinspetör</a:t>
            </a:r>
            <a:endParaRPr lang="fi-FI" dirty="0" smtClean="0"/>
          </a:p>
          <a:p>
            <a:pPr algn="ctr"/>
            <a:r>
              <a:rPr lang="fi-FI" i="1" dirty="0" err="1"/>
              <a:t>Chef</a:t>
            </a:r>
            <a:r>
              <a:rPr lang="fi-FI" i="1" dirty="0"/>
              <a:t> för </a:t>
            </a:r>
            <a:r>
              <a:rPr lang="fi-FI" i="1" dirty="0" err="1"/>
              <a:t>social</a:t>
            </a:r>
            <a:r>
              <a:rPr lang="fi-FI" i="1" dirty="0"/>
              <a:t>- </a:t>
            </a:r>
            <a:r>
              <a:rPr lang="fi-FI" i="1" dirty="0" err="1"/>
              <a:t>och</a:t>
            </a:r>
            <a:r>
              <a:rPr lang="fi-FI" i="1" dirty="0"/>
              <a:t> </a:t>
            </a:r>
            <a:r>
              <a:rPr lang="fi-FI" i="1" dirty="0" err="1" smtClean="0"/>
              <a:t>hälsovårdsenheten</a:t>
            </a:r>
            <a:endParaRPr lang="fi-FI" i="1" dirty="0" smtClean="0"/>
          </a:p>
          <a:p>
            <a:pPr algn="ctr"/>
            <a:r>
              <a:rPr lang="fi-FI" i="1" dirty="0" smtClean="0"/>
              <a:t>Tel. 0295 018 593</a:t>
            </a:r>
          </a:p>
          <a:p>
            <a:pPr algn="ctr"/>
            <a:r>
              <a:rPr lang="fi-FI" i="1" dirty="0" err="1" smtClean="0"/>
              <a:t>aija.strom</a:t>
            </a:r>
            <a:r>
              <a:rPr lang="fi-FI" i="1" dirty="0" smtClean="0"/>
              <a:t>(et)avi.fi</a:t>
            </a:r>
            <a:endParaRPr lang="fi-FI" dirty="0"/>
          </a:p>
          <a:p>
            <a:pPr algn="ctr"/>
            <a:endParaRPr lang="fi-FI"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23</a:t>
            </a:fld>
            <a:endParaRPr lang="fi-FI" dirty="0"/>
          </a:p>
        </p:txBody>
      </p:sp>
      <p:sp>
        <p:nvSpPr>
          <p:cNvPr id="6" name="Alatunnisteen paikkamerkki 5"/>
          <p:cNvSpPr>
            <a:spLocks noGrp="1"/>
          </p:cNvSpPr>
          <p:nvPr>
            <p:ph type="ftr" sz="quarter" idx="13"/>
          </p:nvPr>
        </p:nvSpPr>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53199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980728"/>
            <a:ext cx="8229600" cy="791730"/>
          </a:xfrm>
        </p:spPr>
        <p:txBody>
          <a:bodyPr/>
          <a:lstStyle/>
          <a:p>
            <a:r>
              <a:rPr lang="fi-FI" sz="2400" b="1" dirty="0" smtClean="0"/>
              <a:t>MYNDIGHETSTILLSYN</a:t>
            </a:r>
            <a:br>
              <a:rPr lang="fi-FI" sz="2400" b="1" dirty="0" smtClean="0"/>
            </a:br>
            <a:r>
              <a:rPr lang="fi-FI" sz="2400" b="1" dirty="0" err="1" smtClean="0"/>
              <a:t>Preventiv</a:t>
            </a:r>
            <a:r>
              <a:rPr lang="fi-FI" sz="2400" b="1" dirty="0" smtClean="0"/>
              <a:t> </a:t>
            </a:r>
            <a:r>
              <a:rPr lang="fi-FI" sz="2400" b="1" dirty="0" err="1" smtClean="0"/>
              <a:t>tillsyn</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r>
              <a:rPr lang="fi-FI" sz="2000" b="1" dirty="0" err="1" smtClean="0"/>
              <a:t>Tillstånds</a:t>
            </a:r>
            <a:r>
              <a:rPr lang="fi-FI" sz="2000" b="1" dirty="0" smtClean="0"/>
              <a:t>- </a:t>
            </a:r>
            <a:r>
              <a:rPr lang="fi-FI" sz="2000" b="1" dirty="0" err="1" smtClean="0"/>
              <a:t>och</a:t>
            </a:r>
            <a:r>
              <a:rPr lang="fi-FI" sz="2000" b="1" dirty="0" smtClean="0"/>
              <a:t> </a:t>
            </a:r>
            <a:r>
              <a:rPr lang="fi-FI" sz="2000" b="1" dirty="0" err="1" smtClean="0"/>
              <a:t>anmälningsförfarande</a:t>
            </a:r>
            <a:endParaRPr lang="fi-FI" sz="2000" b="1" dirty="0" smtClean="0"/>
          </a:p>
          <a:p>
            <a:pPr>
              <a:buFont typeface="Arial" panose="020B0604020202020204" pitchFamily="34" charset="0"/>
              <a:buChar char="•"/>
            </a:pPr>
            <a:r>
              <a:rPr lang="fi-FI" sz="1800" dirty="0" err="1" smtClean="0"/>
              <a:t>Riksomfattande</a:t>
            </a:r>
            <a:r>
              <a:rPr lang="fi-FI" sz="1800" dirty="0" smtClean="0"/>
              <a:t> </a:t>
            </a:r>
            <a:r>
              <a:rPr lang="fi-FI" sz="1800" dirty="0" err="1" smtClean="0"/>
              <a:t>tillstånd</a:t>
            </a:r>
            <a:r>
              <a:rPr lang="fi-FI" sz="1800" dirty="0" smtClean="0"/>
              <a:t> 1.10.2011- lag </a:t>
            </a:r>
            <a:r>
              <a:rPr lang="fi-FI" sz="1800" dirty="0" err="1" smtClean="0"/>
              <a:t>om</a:t>
            </a:r>
            <a:r>
              <a:rPr lang="fi-FI" sz="1800" dirty="0" smtClean="0"/>
              <a:t> </a:t>
            </a:r>
            <a:r>
              <a:rPr lang="fi-FI" sz="1800" dirty="0" err="1" smtClean="0"/>
              <a:t>privat</a:t>
            </a:r>
            <a:r>
              <a:rPr lang="fi-FI" sz="1800" dirty="0" smtClean="0"/>
              <a:t> </a:t>
            </a:r>
            <a:r>
              <a:rPr lang="fi-FI" sz="1800" dirty="0" err="1" smtClean="0"/>
              <a:t>socialservice</a:t>
            </a:r>
            <a:r>
              <a:rPr lang="fi-FI" sz="1800" dirty="0" smtClean="0"/>
              <a:t> (922/2011) Valvira </a:t>
            </a:r>
            <a:r>
              <a:rPr lang="fi-FI" sz="1800" dirty="0" err="1" smtClean="0"/>
              <a:t>beviljar</a:t>
            </a:r>
            <a:endParaRPr lang="fi-FI" sz="1800" dirty="0" smtClean="0"/>
          </a:p>
          <a:p>
            <a:pPr>
              <a:buFont typeface="Arial" panose="020B0604020202020204" pitchFamily="34" charset="0"/>
              <a:buChar char="•"/>
            </a:pPr>
            <a:r>
              <a:rPr lang="fi-FI" sz="1800" dirty="0" err="1" smtClean="0"/>
              <a:t>Regionala</a:t>
            </a:r>
            <a:r>
              <a:rPr lang="fi-FI" sz="1800" dirty="0" smtClean="0"/>
              <a:t> </a:t>
            </a:r>
            <a:r>
              <a:rPr lang="fi-FI" sz="1800" dirty="0" err="1" smtClean="0"/>
              <a:t>tillstånd</a:t>
            </a:r>
            <a:r>
              <a:rPr lang="fi-FI" sz="1800" dirty="0"/>
              <a:t> </a:t>
            </a:r>
            <a:r>
              <a:rPr lang="fi-FI" sz="1800" dirty="0" err="1" smtClean="0"/>
              <a:t>regionförvaltningsverken</a:t>
            </a:r>
            <a:endParaRPr lang="fi-FI" sz="1800" dirty="0" smtClean="0"/>
          </a:p>
          <a:p>
            <a:pPr marL="0" indent="0">
              <a:buNone/>
            </a:pPr>
            <a:r>
              <a:rPr lang="fi-FI" sz="2000" b="1" dirty="0" err="1" smtClean="0"/>
              <a:t>Tillsynsmyndigheter</a:t>
            </a:r>
            <a:r>
              <a:rPr lang="fi-FI" sz="2000" b="1" dirty="0" smtClean="0"/>
              <a:t> </a:t>
            </a:r>
            <a:r>
              <a:rPr lang="fi-FI" sz="2000" b="1" dirty="0" err="1" smtClean="0"/>
              <a:t>är</a:t>
            </a:r>
            <a:r>
              <a:rPr lang="fi-FI" sz="2000" b="1" dirty="0" smtClean="0"/>
              <a:t> </a:t>
            </a:r>
            <a:r>
              <a:rPr lang="fi-FI" sz="2000" b="1" dirty="0" err="1" smtClean="0"/>
              <a:t>kommunerna</a:t>
            </a:r>
            <a:r>
              <a:rPr lang="fi-FI" sz="2000" b="1" dirty="0" smtClean="0"/>
              <a:t>, </a:t>
            </a:r>
            <a:r>
              <a:rPr lang="fi-FI" sz="2000" b="1" dirty="0" err="1" smtClean="0"/>
              <a:t>regionförvaltningsverken</a:t>
            </a:r>
            <a:r>
              <a:rPr lang="fi-FI" sz="2000" b="1" dirty="0" smtClean="0"/>
              <a:t> </a:t>
            </a:r>
            <a:r>
              <a:rPr lang="fi-FI" sz="2000" b="1" dirty="0" err="1" smtClean="0"/>
              <a:t>och</a:t>
            </a:r>
            <a:r>
              <a:rPr lang="fi-FI" sz="2000" b="1" dirty="0" smtClean="0"/>
              <a:t> Valvira</a:t>
            </a:r>
          </a:p>
          <a:p>
            <a:pPr marL="0" indent="0">
              <a:buNone/>
            </a:pPr>
            <a:r>
              <a:rPr lang="fi-FI" sz="1800" dirty="0" err="1" smtClean="0"/>
              <a:t>Kommunen</a:t>
            </a:r>
            <a:r>
              <a:rPr lang="fi-FI" sz="1800" dirty="0" smtClean="0"/>
              <a:t> </a:t>
            </a:r>
            <a:r>
              <a:rPr lang="fi-FI" sz="1800" dirty="0" err="1" smtClean="0"/>
              <a:t>styr</a:t>
            </a:r>
            <a:r>
              <a:rPr lang="fi-FI" sz="1800" dirty="0" smtClean="0"/>
              <a:t> </a:t>
            </a:r>
            <a:r>
              <a:rPr lang="fi-FI" sz="1800" dirty="0" err="1" smtClean="0"/>
              <a:t>och</a:t>
            </a:r>
            <a:r>
              <a:rPr lang="fi-FI" sz="1800" dirty="0" smtClean="0"/>
              <a:t> </a:t>
            </a:r>
            <a:r>
              <a:rPr lang="fi-FI" sz="1800" dirty="0" err="1" smtClean="0"/>
              <a:t>övervakar</a:t>
            </a:r>
            <a:r>
              <a:rPr lang="fi-FI" sz="1800" dirty="0" smtClean="0"/>
              <a:t> </a:t>
            </a:r>
            <a:r>
              <a:rPr lang="fi-FI" sz="1800" dirty="0" err="1" smtClean="0"/>
              <a:t>all</a:t>
            </a:r>
            <a:r>
              <a:rPr lang="fi-FI" sz="1800" dirty="0" smtClean="0"/>
              <a:t> </a:t>
            </a:r>
            <a:r>
              <a:rPr lang="fi-FI" sz="1800" dirty="0" err="1" smtClean="0"/>
              <a:t>privat</a:t>
            </a:r>
            <a:r>
              <a:rPr lang="fi-FI" sz="1800" dirty="0" smtClean="0"/>
              <a:t> </a:t>
            </a:r>
            <a:r>
              <a:rPr lang="fi-FI" sz="1800" dirty="0" err="1" smtClean="0"/>
              <a:t>socialservice</a:t>
            </a:r>
            <a:r>
              <a:rPr lang="fi-FI" sz="1800" dirty="0" smtClean="0"/>
              <a:t> </a:t>
            </a:r>
            <a:r>
              <a:rPr lang="fi-FI" sz="1800" dirty="0" err="1" smtClean="0"/>
              <a:t>som</a:t>
            </a:r>
            <a:r>
              <a:rPr lang="fi-FI" sz="1800" dirty="0" smtClean="0"/>
              <a:t> </a:t>
            </a:r>
            <a:r>
              <a:rPr lang="fi-FI" sz="1800" dirty="0" err="1" smtClean="0"/>
              <a:t>produceras</a:t>
            </a:r>
            <a:r>
              <a:rPr lang="fi-FI" sz="1800" dirty="0" smtClean="0"/>
              <a:t> </a:t>
            </a:r>
            <a:r>
              <a:rPr lang="fi-FI" sz="1800" dirty="0"/>
              <a:t>i</a:t>
            </a:r>
            <a:r>
              <a:rPr lang="fi-FI" sz="1800" dirty="0" smtClean="0"/>
              <a:t> </a:t>
            </a:r>
            <a:r>
              <a:rPr lang="fi-FI" sz="1800" dirty="0" err="1" smtClean="0"/>
              <a:t>dess</a:t>
            </a:r>
            <a:r>
              <a:rPr lang="fi-FI" sz="1800" dirty="0" smtClean="0"/>
              <a:t> </a:t>
            </a:r>
            <a:r>
              <a:rPr lang="fi-FI" sz="1800" dirty="0" err="1" smtClean="0"/>
              <a:t>område</a:t>
            </a:r>
            <a:r>
              <a:rPr lang="fi-FI" sz="1800" dirty="0" smtClean="0"/>
              <a:t> </a:t>
            </a:r>
            <a:r>
              <a:rPr lang="fi-FI" sz="1800" dirty="0" err="1" smtClean="0"/>
              <a:t>samt</a:t>
            </a:r>
            <a:r>
              <a:rPr lang="fi-FI" sz="1800" dirty="0" smtClean="0"/>
              <a:t> </a:t>
            </a:r>
            <a:r>
              <a:rPr lang="fi-FI" sz="1800" dirty="0" err="1" smtClean="0"/>
              <a:t>privat</a:t>
            </a:r>
            <a:r>
              <a:rPr lang="fi-FI" sz="1800" dirty="0" smtClean="0"/>
              <a:t> </a:t>
            </a:r>
            <a:r>
              <a:rPr lang="fi-FI" sz="1800" dirty="0" err="1" smtClean="0"/>
              <a:t>service</a:t>
            </a:r>
            <a:r>
              <a:rPr lang="fi-FI" sz="1800" dirty="0" smtClean="0"/>
              <a:t> i en annan kommun av </a:t>
            </a:r>
            <a:r>
              <a:rPr lang="fi-FI" sz="1800" dirty="0" err="1" smtClean="0"/>
              <a:t>vilken</a:t>
            </a:r>
            <a:r>
              <a:rPr lang="fi-FI" sz="1800" dirty="0" smtClean="0"/>
              <a:t> </a:t>
            </a:r>
            <a:r>
              <a:rPr lang="fi-FI" sz="1800" dirty="0" err="1" smtClean="0"/>
              <a:t>kommunen</a:t>
            </a:r>
            <a:r>
              <a:rPr lang="fi-FI" sz="1800" dirty="0" smtClean="0"/>
              <a:t> </a:t>
            </a:r>
            <a:r>
              <a:rPr lang="fi-FI" sz="1800" dirty="0" err="1" smtClean="0"/>
              <a:t>köper</a:t>
            </a:r>
            <a:r>
              <a:rPr lang="fi-FI" sz="1800" dirty="0" smtClean="0"/>
              <a:t> </a:t>
            </a:r>
            <a:r>
              <a:rPr lang="fi-FI" sz="1800" dirty="0" err="1" smtClean="0"/>
              <a:t>service</a:t>
            </a:r>
            <a:endParaRPr lang="fi-FI" sz="1800" dirty="0" smtClean="0"/>
          </a:p>
          <a:p>
            <a:pPr lvl="2"/>
            <a:r>
              <a:rPr lang="fi-FI" sz="1800" dirty="0" err="1" smtClean="0"/>
              <a:t>Kommunens</a:t>
            </a:r>
            <a:r>
              <a:rPr lang="fi-FI" sz="1800" dirty="0" smtClean="0"/>
              <a:t> </a:t>
            </a:r>
            <a:r>
              <a:rPr lang="fi-FI" sz="1800" dirty="0" err="1" smtClean="0"/>
              <a:t>register</a:t>
            </a:r>
            <a:r>
              <a:rPr lang="fi-FI" sz="1800" dirty="0" smtClean="0"/>
              <a:t>: </a:t>
            </a:r>
            <a:r>
              <a:rPr lang="fi-FI" sz="1800" dirty="0" err="1" smtClean="0"/>
              <a:t>hemvårdens</a:t>
            </a:r>
            <a:r>
              <a:rPr lang="fi-FI" sz="1800" dirty="0" smtClean="0"/>
              <a:t> </a:t>
            </a:r>
            <a:r>
              <a:rPr lang="fi-FI" sz="1800" dirty="0" err="1" smtClean="0"/>
              <a:t>stödservice</a:t>
            </a:r>
            <a:r>
              <a:rPr lang="fi-FI" sz="1800" dirty="0"/>
              <a:t>	</a:t>
            </a:r>
            <a:endParaRPr lang="fi-FI" sz="1800" dirty="0" smtClean="0"/>
          </a:p>
          <a:p>
            <a:pPr>
              <a:buFont typeface="Arial" panose="020B0604020202020204" pitchFamily="34" charset="0"/>
              <a:buChar char="•"/>
            </a:pPr>
            <a:r>
              <a:rPr lang="fi-FI" sz="2000" dirty="0" err="1" smtClean="0"/>
              <a:t>Register</a:t>
            </a:r>
            <a:endParaRPr lang="fi-FI" sz="2000" dirty="0" smtClean="0"/>
          </a:p>
          <a:p>
            <a:pPr lvl="1">
              <a:buFont typeface="Arial" panose="020B0604020202020204" pitchFamily="34" charset="0"/>
              <a:buChar char="•"/>
            </a:pPr>
            <a:r>
              <a:rPr lang="fi-FI" sz="1200" dirty="0" err="1" smtClean="0"/>
              <a:t>register</a:t>
            </a:r>
            <a:r>
              <a:rPr lang="fi-FI" sz="1200" dirty="0" smtClean="0"/>
              <a:t> </a:t>
            </a:r>
            <a:r>
              <a:rPr lang="fi-FI" sz="1200" dirty="0" err="1" smtClean="0"/>
              <a:t>över</a:t>
            </a:r>
            <a:r>
              <a:rPr lang="fi-FI" sz="1200" dirty="0" smtClean="0"/>
              <a:t> </a:t>
            </a:r>
            <a:r>
              <a:rPr lang="fi-FI" sz="1200" dirty="0" err="1" smtClean="0"/>
              <a:t>yrkesutbildade</a:t>
            </a:r>
            <a:r>
              <a:rPr lang="fi-FI" sz="1200" dirty="0" smtClean="0"/>
              <a:t> </a:t>
            </a:r>
            <a:r>
              <a:rPr lang="fi-FI" sz="1200" dirty="0" err="1" smtClean="0"/>
              <a:t>personer</a:t>
            </a:r>
            <a:r>
              <a:rPr lang="fi-FI" sz="1200" dirty="0" smtClean="0"/>
              <a:t> </a:t>
            </a:r>
            <a:r>
              <a:rPr lang="fi-FI" sz="1200" dirty="0" err="1" smtClean="0"/>
              <a:t>inom</a:t>
            </a:r>
            <a:r>
              <a:rPr lang="fi-FI" sz="1200" dirty="0" smtClean="0"/>
              <a:t> </a:t>
            </a:r>
            <a:r>
              <a:rPr lang="fi-FI" sz="1200" dirty="0" err="1" smtClean="0"/>
              <a:t>hälso</a:t>
            </a:r>
            <a:r>
              <a:rPr lang="fi-FI" sz="1200" dirty="0" smtClean="0"/>
              <a:t>- </a:t>
            </a:r>
            <a:r>
              <a:rPr lang="fi-FI" sz="1200" dirty="0" err="1" smtClean="0"/>
              <a:t>och</a:t>
            </a:r>
            <a:r>
              <a:rPr lang="fi-FI" sz="1200" dirty="0" smtClean="0"/>
              <a:t> </a:t>
            </a:r>
            <a:r>
              <a:rPr lang="fi-FI" sz="1200" dirty="0" err="1" smtClean="0"/>
              <a:t>sjukvården</a:t>
            </a:r>
            <a:r>
              <a:rPr lang="fi-FI" sz="1200" dirty="0" smtClean="0"/>
              <a:t> Terhikki (</a:t>
            </a:r>
            <a:r>
              <a:rPr lang="fi-FI" sz="1200" dirty="0" err="1" smtClean="0"/>
              <a:t>socialvården</a:t>
            </a:r>
            <a:r>
              <a:rPr lang="fi-FI" sz="1200" dirty="0" smtClean="0"/>
              <a:t> </a:t>
            </a:r>
            <a:r>
              <a:rPr lang="fi-FI" sz="1200" dirty="0" err="1" smtClean="0"/>
              <a:t>på</a:t>
            </a:r>
            <a:r>
              <a:rPr lang="fi-FI" sz="1200" dirty="0" smtClean="0"/>
              <a:t> </a:t>
            </a:r>
            <a:r>
              <a:rPr lang="fi-FI" sz="1200" dirty="0" err="1" smtClean="0"/>
              <a:t>kommande</a:t>
            </a:r>
            <a:r>
              <a:rPr lang="fi-FI" sz="1200" dirty="0" smtClean="0"/>
              <a:t> 2016)</a:t>
            </a:r>
          </a:p>
          <a:p>
            <a:pPr lvl="1">
              <a:buFont typeface="Arial" panose="020B0604020202020204" pitchFamily="34" charset="0"/>
              <a:buChar char="•"/>
            </a:pPr>
            <a:r>
              <a:rPr lang="fi-FI" sz="1200" dirty="0" err="1" smtClean="0"/>
              <a:t>register</a:t>
            </a:r>
            <a:r>
              <a:rPr lang="fi-FI" sz="1200" dirty="0" smtClean="0"/>
              <a:t> </a:t>
            </a:r>
            <a:r>
              <a:rPr lang="fi-FI" sz="1200" dirty="0" err="1" smtClean="0"/>
              <a:t>över</a:t>
            </a:r>
            <a:r>
              <a:rPr lang="fi-FI" sz="1200" dirty="0" smtClean="0"/>
              <a:t> </a:t>
            </a:r>
            <a:r>
              <a:rPr lang="fi-FI" sz="1200" dirty="0" err="1" smtClean="0"/>
              <a:t>privata</a:t>
            </a:r>
            <a:r>
              <a:rPr lang="fi-FI" sz="1200" dirty="0" smtClean="0"/>
              <a:t> </a:t>
            </a:r>
            <a:r>
              <a:rPr lang="fi-FI" sz="1200" dirty="0" err="1" smtClean="0"/>
              <a:t>serviceproducenter</a:t>
            </a:r>
            <a:r>
              <a:rPr lang="fi-FI" sz="1200" dirty="0" smtClean="0"/>
              <a:t> Valveri</a:t>
            </a:r>
          </a:p>
          <a:p>
            <a:pPr marL="0" indent="0">
              <a:buNone/>
            </a:pPr>
            <a:r>
              <a:rPr lang="fi-FI" sz="2000" dirty="0" err="1" smtClean="0"/>
              <a:t>Utveckling</a:t>
            </a:r>
            <a:r>
              <a:rPr lang="fi-FI" sz="2000" dirty="0" smtClean="0"/>
              <a:t> av </a:t>
            </a:r>
            <a:r>
              <a:rPr lang="fi-FI" sz="2000" dirty="0" err="1" smtClean="0"/>
              <a:t>egenkontroll</a:t>
            </a: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3</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3814573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719722"/>
          </a:xfrm>
        </p:spPr>
        <p:txBody>
          <a:bodyPr/>
          <a:lstStyle/>
          <a:p>
            <a:r>
              <a:rPr lang="fi-FI" sz="2400" b="1" dirty="0" smtClean="0"/>
              <a:t>MYNDIGHETSTILLSYN 2</a:t>
            </a:r>
            <a:br>
              <a:rPr lang="fi-FI" sz="2400" b="1" dirty="0" smtClean="0"/>
            </a:b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r>
              <a:rPr lang="fi-FI" sz="2000" b="1" dirty="0" err="1" smtClean="0"/>
              <a:t>Reaktiv</a:t>
            </a:r>
            <a:r>
              <a:rPr lang="fi-FI" sz="2000" b="1" dirty="0" smtClean="0"/>
              <a:t> </a:t>
            </a:r>
            <a:r>
              <a:rPr lang="fi-FI" sz="2000" b="1" dirty="0" err="1" smtClean="0"/>
              <a:t>tillsyn</a:t>
            </a:r>
            <a:endParaRPr lang="fi-FI" sz="2000" b="1" dirty="0" smtClean="0"/>
          </a:p>
          <a:p>
            <a:pPr>
              <a:buFont typeface="Arial" panose="020B0604020202020204" pitchFamily="34" charset="0"/>
              <a:buChar char="•"/>
            </a:pPr>
            <a:r>
              <a:rPr lang="fi-FI" sz="2000" dirty="0" err="1" smtClean="0"/>
              <a:t>klagomål</a:t>
            </a:r>
            <a:endParaRPr lang="fi-FI" sz="2000" dirty="0" smtClean="0"/>
          </a:p>
          <a:p>
            <a:pPr>
              <a:buFont typeface="Arial" panose="020B0604020202020204" pitchFamily="34" charset="0"/>
              <a:buChar char="•"/>
            </a:pPr>
            <a:r>
              <a:rPr lang="fi-FI" sz="2000" dirty="0" err="1" smtClean="0"/>
              <a:t>Anmälningar</a:t>
            </a:r>
            <a:r>
              <a:rPr lang="fi-FI" sz="2000" dirty="0" smtClean="0"/>
              <a:t> av </a:t>
            </a:r>
            <a:r>
              <a:rPr lang="fi-FI" sz="2000" dirty="0" err="1" smtClean="0"/>
              <a:t>myndigheter</a:t>
            </a:r>
            <a:r>
              <a:rPr lang="fi-FI" sz="2000" dirty="0" smtClean="0"/>
              <a:t> </a:t>
            </a:r>
            <a:r>
              <a:rPr lang="fi-FI" sz="2000" dirty="0" err="1" smtClean="0"/>
              <a:t>och</a:t>
            </a:r>
            <a:r>
              <a:rPr lang="fi-FI" sz="2000" dirty="0" smtClean="0"/>
              <a:t> </a:t>
            </a:r>
            <a:r>
              <a:rPr lang="fi-FI" sz="2000" dirty="0" err="1" smtClean="0"/>
              <a:t>andra</a:t>
            </a:r>
            <a:r>
              <a:rPr lang="fi-FI" sz="2000" dirty="0" smtClean="0"/>
              <a:t> </a:t>
            </a:r>
            <a:r>
              <a:rPr lang="fi-FI" sz="2000" dirty="0" err="1" smtClean="0"/>
              <a:t>instanser</a:t>
            </a:r>
            <a:endParaRPr lang="fi-FI" sz="2000" dirty="0" smtClean="0"/>
          </a:p>
          <a:p>
            <a:pPr>
              <a:buFont typeface="Arial" panose="020B0604020202020204" pitchFamily="34" charset="0"/>
              <a:buChar char="•"/>
            </a:pPr>
            <a:r>
              <a:rPr lang="fi-FI" sz="2000" dirty="0" err="1" smtClean="0"/>
              <a:t>Ärenden</a:t>
            </a:r>
            <a:r>
              <a:rPr lang="fi-FI" sz="2000" dirty="0" smtClean="0"/>
              <a:t> </a:t>
            </a:r>
            <a:r>
              <a:rPr lang="fi-FI" sz="2000" dirty="0" err="1" smtClean="0"/>
              <a:t>som</a:t>
            </a:r>
            <a:r>
              <a:rPr lang="fi-FI" sz="2000" dirty="0" smtClean="0"/>
              <a:t> </a:t>
            </a:r>
            <a:r>
              <a:rPr lang="fi-FI" sz="2000" dirty="0" err="1" smtClean="0"/>
              <a:t>tas</a:t>
            </a:r>
            <a:r>
              <a:rPr lang="fi-FI" sz="2000" dirty="0" smtClean="0"/>
              <a:t> </a:t>
            </a:r>
            <a:r>
              <a:rPr lang="fi-FI" sz="2000" dirty="0" err="1" smtClean="0"/>
              <a:t>till</a:t>
            </a:r>
            <a:r>
              <a:rPr lang="fi-FI" sz="2000" dirty="0" smtClean="0"/>
              <a:t> </a:t>
            </a:r>
            <a:r>
              <a:rPr lang="fi-FI" sz="2000" dirty="0" err="1" smtClean="0"/>
              <a:t>övervakning</a:t>
            </a:r>
            <a:r>
              <a:rPr lang="fi-FI" sz="2000" dirty="0" smtClean="0"/>
              <a:t> </a:t>
            </a:r>
            <a:r>
              <a:rPr lang="fi-FI" sz="2000" dirty="0" err="1" smtClean="0"/>
              <a:t>på</a:t>
            </a:r>
            <a:r>
              <a:rPr lang="fi-FI" sz="2000" dirty="0" smtClean="0"/>
              <a:t> </a:t>
            </a:r>
            <a:r>
              <a:rPr lang="fi-FI" sz="2000" dirty="0" err="1" smtClean="0"/>
              <a:t>eget</a:t>
            </a:r>
            <a:r>
              <a:rPr lang="fi-FI" sz="2000" dirty="0" smtClean="0"/>
              <a:t> </a:t>
            </a:r>
            <a:r>
              <a:rPr lang="fi-FI" sz="2000" dirty="0" err="1" smtClean="0"/>
              <a:t>initiativ</a:t>
            </a:r>
            <a:endParaRPr lang="fi-FI" sz="2000" dirty="0" smtClean="0"/>
          </a:p>
          <a:p>
            <a:pPr>
              <a:buFont typeface="Arial" panose="020B0604020202020204" pitchFamily="34" charset="0"/>
              <a:buChar char="•"/>
            </a:pPr>
            <a:r>
              <a:rPr lang="fi-FI" sz="2000" dirty="0" err="1" smtClean="0"/>
              <a:t>Utlåtanden</a:t>
            </a:r>
            <a:r>
              <a:rPr lang="fi-FI" sz="2000" dirty="0" smtClean="0"/>
              <a:t> </a:t>
            </a:r>
            <a:r>
              <a:rPr lang="fi-FI" sz="2000" dirty="0" err="1" smtClean="0"/>
              <a:t>från</a:t>
            </a:r>
            <a:r>
              <a:rPr lang="fi-FI" sz="2000" dirty="0" smtClean="0"/>
              <a:t> </a:t>
            </a:r>
            <a:r>
              <a:rPr lang="fi-FI" sz="2000" dirty="0" err="1" smtClean="0"/>
              <a:t>andra</a:t>
            </a:r>
            <a:r>
              <a:rPr lang="fi-FI" sz="2000" dirty="0" smtClean="0"/>
              <a:t> </a:t>
            </a:r>
            <a:r>
              <a:rPr lang="fi-FI" sz="2000" dirty="0" err="1" smtClean="0"/>
              <a:t>myndigheter</a:t>
            </a:r>
            <a:r>
              <a:rPr lang="fi-FI" sz="2000" dirty="0" smtClean="0"/>
              <a:t> (</a:t>
            </a:r>
            <a:r>
              <a:rPr lang="fi-FI" sz="2000" dirty="0" err="1" smtClean="0"/>
              <a:t>polis</a:t>
            </a:r>
            <a:r>
              <a:rPr lang="fi-FI" sz="2000" dirty="0" smtClean="0"/>
              <a:t>, </a:t>
            </a:r>
            <a:r>
              <a:rPr lang="fi-FI" sz="2000" dirty="0" err="1" smtClean="0"/>
              <a:t>kansler</a:t>
            </a:r>
            <a:r>
              <a:rPr lang="fi-FI" sz="2000" dirty="0" smtClean="0"/>
              <a:t>, JO, EMD)</a:t>
            </a:r>
          </a:p>
          <a:p>
            <a:pPr>
              <a:buFont typeface="Arial" panose="020B0604020202020204" pitchFamily="34" charset="0"/>
              <a:buChar char="•"/>
            </a:pPr>
            <a:endParaRPr lang="fi-FI" sz="2000" dirty="0">
              <a:solidFill>
                <a:srgbClr val="FF0000"/>
              </a:solidFill>
            </a:endParaRPr>
          </a:p>
          <a:p>
            <a:pPr marL="0" indent="0">
              <a:buNone/>
            </a:pPr>
            <a:r>
              <a:rPr lang="fi-FI" sz="2000" b="1" dirty="0" err="1"/>
              <a:t>Planenlig</a:t>
            </a:r>
            <a:r>
              <a:rPr lang="fi-FI" sz="2000" b="1" dirty="0"/>
              <a:t> </a:t>
            </a:r>
            <a:r>
              <a:rPr lang="fi-FI" sz="2000" b="1" dirty="0" err="1"/>
              <a:t>tillsyn</a:t>
            </a:r>
            <a:endParaRPr lang="fi-FI" sz="2000" b="1" dirty="0"/>
          </a:p>
          <a:p>
            <a:pPr>
              <a:buFont typeface="Arial" panose="020B0604020202020204" pitchFamily="34" charset="0"/>
              <a:buChar char="•"/>
            </a:pPr>
            <a:r>
              <a:rPr lang="fi-FI" sz="2000" dirty="0" err="1" smtClean="0"/>
              <a:t>Riksomfattande</a:t>
            </a:r>
            <a:r>
              <a:rPr lang="fi-FI" sz="2000" dirty="0" smtClean="0"/>
              <a:t> </a:t>
            </a:r>
            <a:r>
              <a:rPr lang="fi-FI" sz="2000" dirty="0" err="1" smtClean="0"/>
              <a:t>tillsynsprogrammet</a:t>
            </a:r>
            <a:r>
              <a:rPr lang="fi-FI" sz="2000" dirty="0" smtClean="0"/>
              <a:t> för </a:t>
            </a:r>
            <a:r>
              <a:rPr lang="fi-FI" sz="2000" dirty="0" err="1" smtClean="0"/>
              <a:t>social</a:t>
            </a:r>
            <a:r>
              <a:rPr lang="fi-FI" sz="2000" dirty="0" smtClean="0"/>
              <a:t>- </a:t>
            </a:r>
            <a:r>
              <a:rPr lang="fi-FI" sz="2000" dirty="0" err="1" smtClean="0"/>
              <a:t>och</a:t>
            </a:r>
            <a:r>
              <a:rPr lang="fi-FI" sz="2000" dirty="0" smtClean="0"/>
              <a:t> </a:t>
            </a:r>
            <a:r>
              <a:rPr lang="fi-FI" sz="2000" dirty="0" err="1" smtClean="0"/>
              <a:t>hälsovården</a:t>
            </a:r>
            <a:r>
              <a:rPr lang="fi-FI" sz="2000" dirty="0" smtClean="0"/>
              <a:t> </a:t>
            </a:r>
            <a:r>
              <a:rPr lang="fi-FI" sz="2000" dirty="0" err="1" smtClean="0"/>
              <a:t>och</a:t>
            </a:r>
            <a:r>
              <a:rPr lang="fi-FI" sz="2000" dirty="0" smtClean="0"/>
              <a:t> </a:t>
            </a:r>
            <a:r>
              <a:rPr lang="fi-FI" sz="2000" dirty="0" err="1" smtClean="0"/>
              <a:t>dess</a:t>
            </a:r>
            <a:r>
              <a:rPr lang="fi-FI" sz="2000" dirty="0" smtClean="0"/>
              <a:t> </a:t>
            </a:r>
            <a:r>
              <a:rPr lang="fi-FI" sz="2000" dirty="0" err="1" smtClean="0"/>
              <a:t>verkställande</a:t>
            </a:r>
            <a:endParaRPr lang="fi-FI" sz="2000" dirty="0" smtClean="0"/>
          </a:p>
          <a:p>
            <a:pPr marL="0" indent="0">
              <a:buNone/>
            </a:pPr>
            <a:r>
              <a:rPr lang="fi-FI" sz="2000" dirty="0"/>
              <a:t>	</a:t>
            </a:r>
            <a:r>
              <a:rPr lang="fi-FI" sz="2000" dirty="0" smtClean="0"/>
              <a:t>-&gt; </a:t>
            </a:r>
            <a:r>
              <a:rPr lang="fi-FI" sz="2000" dirty="0" err="1" smtClean="0"/>
              <a:t>insatsområdena</a:t>
            </a:r>
            <a:r>
              <a:rPr lang="fi-FI" sz="2000" dirty="0" smtClean="0"/>
              <a:t> </a:t>
            </a:r>
            <a:r>
              <a:rPr lang="fi-FI" sz="2000" dirty="0" err="1" smtClean="0"/>
              <a:t>bestäms</a:t>
            </a:r>
            <a:r>
              <a:rPr lang="fi-FI" sz="2000" dirty="0" smtClean="0"/>
              <a:t> </a:t>
            </a:r>
            <a:r>
              <a:rPr lang="fi-FI" sz="2000" dirty="0" err="1" smtClean="0"/>
              <a:t>årligen</a:t>
            </a:r>
            <a:endParaRPr lang="fi-FI" sz="2000"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4</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299790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720080"/>
          </a:xfrm>
        </p:spPr>
        <p:txBody>
          <a:bodyPr/>
          <a:lstStyle/>
          <a:p>
            <a:r>
              <a:rPr lang="fi-FI" sz="2400" b="1" dirty="0" err="1" smtClean="0"/>
              <a:t>Riksomfattande</a:t>
            </a:r>
            <a:r>
              <a:rPr lang="fi-FI" sz="2400" b="1" dirty="0" smtClean="0"/>
              <a:t> </a:t>
            </a:r>
            <a:r>
              <a:rPr lang="fi-FI" sz="2400" b="1" dirty="0" err="1" smtClean="0"/>
              <a:t>tillsynsprogram</a:t>
            </a:r>
            <a:r>
              <a:rPr lang="fi-FI" sz="2400" b="1" dirty="0" smtClean="0"/>
              <a:t> för </a:t>
            </a:r>
            <a:r>
              <a:rPr lang="fi-FI" sz="2400" b="1" dirty="0" err="1" smtClean="0"/>
              <a:t>social</a:t>
            </a:r>
            <a:r>
              <a:rPr lang="fi-FI" sz="2400" b="1" dirty="0" smtClean="0"/>
              <a:t>- </a:t>
            </a:r>
            <a:r>
              <a:rPr lang="fi-FI" sz="2400" b="1" dirty="0" err="1" smtClean="0"/>
              <a:t>och</a:t>
            </a:r>
            <a:r>
              <a:rPr lang="fi-FI" sz="2400" b="1" dirty="0" smtClean="0"/>
              <a:t> </a:t>
            </a:r>
            <a:r>
              <a:rPr lang="fi-FI" sz="2400" b="1" dirty="0" err="1" smtClean="0"/>
              <a:t>hälsovården</a:t>
            </a:r>
            <a:r>
              <a:rPr lang="fi-FI" sz="2400" b="1" dirty="0" smtClean="0"/>
              <a:t> 2015-2018</a:t>
            </a:r>
            <a:endParaRPr lang="fi-FI" sz="2400" b="1" dirty="0"/>
          </a:p>
        </p:txBody>
      </p:sp>
      <p:sp>
        <p:nvSpPr>
          <p:cNvPr id="3" name="Tekstin paikkamerkki 2"/>
          <p:cNvSpPr>
            <a:spLocks noGrp="1"/>
          </p:cNvSpPr>
          <p:nvPr>
            <p:ph type="body" sz="quarter" idx="10"/>
          </p:nvPr>
        </p:nvSpPr>
        <p:spPr>
          <a:xfrm>
            <a:off x="438309" y="1916832"/>
            <a:ext cx="8286750" cy="4440768"/>
          </a:xfrm>
        </p:spPr>
        <p:txBody>
          <a:bodyPr/>
          <a:lstStyle/>
          <a:p>
            <a:pPr marL="0" indent="0">
              <a:buNone/>
            </a:pPr>
            <a:r>
              <a:rPr lang="fi-FI" sz="2000" dirty="0" err="1" smtClean="0"/>
              <a:t>Valviras</a:t>
            </a:r>
            <a:r>
              <a:rPr lang="fi-FI" sz="2000" dirty="0" smtClean="0"/>
              <a:t> </a:t>
            </a:r>
            <a:r>
              <a:rPr lang="fi-FI" sz="2000" dirty="0" err="1" smtClean="0"/>
              <a:t>och</a:t>
            </a:r>
            <a:r>
              <a:rPr lang="fi-FI" sz="2000" dirty="0" smtClean="0"/>
              <a:t> </a:t>
            </a:r>
            <a:r>
              <a:rPr lang="fi-FI" sz="2000" dirty="0" err="1" smtClean="0"/>
              <a:t>regionförvaltningsverkens</a:t>
            </a:r>
            <a:r>
              <a:rPr lang="fi-FI" sz="2000" dirty="0" smtClean="0"/>
              <a:t> </a:t>
            </a:r>
            <a:r>
              <a:rPr lang="fi-FI" sz="2000" dirty="0" err="1" smtClean="0"/>
              <a:t>planenliga</a:t>
            </a:r>
            <a:r>
              <a:rPr lang="fi-FI" sz="2000" dirty="0" smtClean="0"/>
              <a:t> </a:t>
            </a:r>
            <a:r>
              <a:rPr lang="fi-FI" sz="2000" dirty="0" err="1" smtClean="0"/>
              <a:t>tillsyn</a:t>
            </a:r>
            <a:r>
              <a:rPr lang="fi-FI" sz="2000" dirty="0" smtClean="0"/>
              <a:t> </a:t>
            </a:r>
            <a:r>
              <a:rPr lang="fi-FI" sz="2000" dirty="0" err="1" smtClean="0"/>
              <a:t>år</a:t>
            </a:r>
            <a:r>
              <a:rPr lang="fi-FI" sz="2000" dirty="0" smtClean="0"/>
              <a:t> 2015</a:t>
            </a:r>
          </a:p>
          <a:p>
            <a:pPr marL="0" indent="0">
              <a:buNone/>
            </a:pPr>
            <a:r>
              <a:rPr lang="fi-FI" sz="2000" dirty="0"/>
              <a:t>	</a:t>
            </a:r>
            <a:r>
              <a:rPr lang="fi-FI" sz="1600" dirty="0" smtClean="0"/>
              <a:t>1. </a:t>
            </a:r>
            <a:r>
              <a:rPr lang="fi-FI" sz="1600" dirty="0" err="1" smtClean="0"/>
              <a:t>servicestruktur</a:t>
            </a:r>
            <a:endParaRPr lang="fi-FI" sz="1600" dirty="0" smtClean="0"/>
          </a:p>
          <a:p>
            <a:pPr marL="0" indent="0">
              <a:buNone/>
            </a:pPr>
            <a:r>
              <a:rPr lang="fi-FI" sz="1600" dirty="0"/>
              <a:t>	</a:t>
            </a:r>
            <a:r>
              <a:rPr lang="fi-FI" sz="1600" dirty="0" smtClean="0"/>
              <a:t>2. </a:t>
            </a:r>
            <a:r>
              <a:rPr lang="fi-FI" sz="1600" dirty="0" err="1" smtClean="0"/>
              <a:t>tillgång</a:t>
            </a:r>
            <a:r>
              <a:rPr lang="fi-FI" sz="1600" dirty="0" smtClean="0"/>
              <a:t> av </a:t>
            </a:r>
            <a:r>
              <a:rPr lang="fi-FI" sz="1600" dirty="0" err="1" smtClean="0"/>
              <a:t>servicen</a:t>
            </a:r>
            <a:endParaRPr lang="fi-FI" sz="1600" dirty="0" smtClean="0"/>
          </a:p>
          <a:p>
            <a:pPr marL="0" indent="0">
              <a:buNone/>
            </a:pPr>
            <a:r>
              <a:rPr lang="fi-FI" sz="1600" dirty="0"/>
              <a:t>	</a:t>
            </a:r>
            <a:r>
              <a:rPr lang="fi-FI" sz="1600" dirty="0" smtClean="0"/>
              <a:t>3. </a:t>
            </a:r>
            <a:r>
              <a:rPr lang="fi-FI" sz="1600" dirty="0" err="1" smtClean="0"/>
              <a:t>servicens</a:t>
            </a:r>
            <a:r>
              <a:rPr lang="fi-FI" sz="1600" dirty="0" smtClean="0"/>
              <a:t> </a:t>
            </a:r>
            <a:r>
              <a:rPr lang="fi-FI" sz="1600" dirty="0" err="1" smtClean="0"/>
              <a:t>innehåll</a:t>
            </a:r>
            <a:r>
              <a:rPr lang="fi-FI" sz="1600" dirty="0" smtClean="0"/>
              <a:t> </a:t>
            </a:r>
            <a:r>
              <a:rPr lang="fi-FI" sz="1600" dirty="0" err="1" smtClean="0"/>
              <a:t>och</a:t>
            </a:r>
            <a:r>
              <a:rPr lang="fi-FI" sz="1600" dirty="0" smtClean="0"/>
              <a:t> </a:t>
            </a:r>
            <a:r>
              <a:rPr lang="fi-FI" sz="1600" dirty="0" err="1" smtClean="0"/>
              <a:t>kvlitet</a:t>
            </a:r>
            <a:endParaRPr lang="fi-FI" sz="2000" dirty="0"/>
          </a:p>
          <a:p>
            <a:pPr>
              <a:buFont typeface="Arial" panose="020B0604020202020204" pitchFamily="34" charset="0"/>
              <a:buChar char="•"/>
            </a:pPr>
            <a:r>
              <a:rPr lang="fi-FI" sz="2000" b="1" dirty="0" err="1" smtClean="0"/>
              <a:t>Tidsfris</a:t>
            </a:r>
            <a:r>
              <a:rPr lang="fi-FI" sz="2000" b="1" dirty="0" err="1"/>
              <a:t>te</a:t>
            </a:r>
            <a:r>
              <a:rPr lang="fi-FI" sz="2000" b="1" dirty="0" err="1" smtClean="0"/>
              <a:t>r</a:t>
            </a:r>
            <a:r>
              <a:rPr lang="fi-FI" sz="2000" b="1" dirty="0" smtClean="0"/>
              <a:t> </a:t>
            </a:r>
            <a:r>
              <a:rPr lang="fi-FI" sz="2000" b="1" dirty="0" err="1" smtClean="0"/>
              <a:t>inom</a:t>
            </a:r>
            <a:r>
              <a:rPr lang="fi-FI" sz="2000" b="1" dirty="0" smtClean="0"/>
              <a:t> </a:t>
            </a:r>
            <a:r>
              <a:rPr lang="fi-FI" sz="2000" b="1" dirty="0" err="1" smtClean="0"/>
              <a:t>barnskyddet</a:t>
            </a:r>
            <a:r>
              <a:rPr lang="fi-FI" sz="2000" b="1" dirty="0" smtClean="0"/>
              <a:t> </a:t>
            </a:r>
            <a:r>
              <a:rPr lang="fi-FI" sz="2000" b="1" dirty="0" err="1" smtClean="0"/>
              <a:t>och</a:t>
            </a:r>
            <a:r>
              <a:rPr lang="fi-FI" sz="2000" b="1" dirty="0" smtClean="0"/>
              <a:t> </a:t>
            </a:r>
            <a:r>
              <a:rPr lang="fi-FI" sz="2000" b="1" dirty="0" err="1" smtClean="0"/>
              <a:t>utkomststöden</a:t>
            </a:r>
            <a:endParaRPr lang="fi-FI" sz="2000" b="1" dirty="0" smtClean="0"/>
          </a:p>
          <a:p>
            <a:pPr lvl="1">
              <a:buFont typeface="Arial" panose="020B0604020202020204" pitchFamily="34" charset="0"/>
              <a:buChar char="•"/>
            </a:pPr>
            <a:r>
              <a:rPr lang="fi-FI" sz="2000" dirty="0" smtClean="0"/>
              <a:t>THL </a:t>
            </a:r>
            <a:r>
              <a:rPr lang="fi-FI" sz="2000" dirty="0" err="1" smtClean="0"/>
              <a:t>samlar</a:t>
            </a:r>
            <a:r>
              <a:rPr lang="fi-FI" sz="2000" dirty="0" smtClean="0"/>
              <a:t> in </a:t>
            </a:r>
            <a:r>
              <a:rPr lang="fi-FI" sz="2000" dirty="0" err="1" smtClean="0"/>
              <a:t>uppgifter</a:t>
            </a:r>
            <a:r>
              <a:rPr lang="fi-FI" sz="2000" dirty="0" smtClean="0"/>
              <a:t> </a:t>
            </a:r>
            <a:r>
              <a:rPr lang="fi-FI" sz="2000" dirty="0" err="1" smtClean="0"/>
              <a:t>två</a:t>
            </a:r>
            <a:r>
              <a:rPr lang="fi-FI" sz="2000" dirty="0" smtClean="0"/>
              <a:t> </a:t>
            </a:r>
            <a:r>
              <a:rPr lang="fi-FI" sz="2000" dirty="0" err="1" smtClean="0"/>
              <a:t>gånger</a:t>
            </a:r>
            <a:r>
              <a:rPr lang="fi-FI" sz="2000" dirty="0" smtClean="0"/>
              <a:t> per </a:t>
            </a:r>
            <a:r>
              <a:rPr lang="fi-FI" sz="2000" dirty="0" err="1" smtClean="0"/>
              <a:t>år</a:t>
            </a:r>
            <a:endParaRPr lang="fi-FI" sz="2000" b="1" dirty="0"/>
          </a:p>
          <a:p>
            <a:pPr marL="342900" lvl="2" indent="-342900">
              <a:buClr>
                <a:schemeClr val="tx2"/>
              </a:buClr>
              <a:buFont typeface="Arial" panose="020B0604020202020204" pitchFamily="34" charset="0"/>
              <a:buChar char="•"/>
            </a:pPr>
            <a:r>
              <a:rPr lang="fi-FI" sz="2000" b="1" dirty="0" err="1">
                <a:solidFill>
                  <a:schemeClr val="accent3"/>
                </a:solidFill>
                <a:ea typeface="+mn-ea"/>
                <a:cs typeface="+mn-cs"/>
              </a:rPr>
              <a:t>Verkställandet</a:t>
            </a:r>
            <a:r>
              <a:rPr lang="fi-FI" sz="2000" b="1" dirty="0">
                <a:solidFill>
                  <a:schemeClr val="accent3"/>
                </a:solidFill>
                <a:ea typeface="+mn-ea"/>
                <a:cs typeface="+mn-cs"/>
              </a:rPr>
              <a:t> av </a:t>
            </a:r>
            <a:r>
              <a:rPr lang="fi-FI" sz="2000" b="1" dirty="0" err="1">
                <a:solidFill>
                  <a:schemeClr val="accent3"/>
                </a:solidFill>
                <a:ea typeface="+mn-ea"/>
                <a:cs typeface="+mn-cs"/>
              </a:rPr>
              <a:t>äldreomsorgslagen</a:t>
            </a:r>
            <a:endParaRPr lang="fi-FI" sz="2000" b="1" dirty="0">
              <a:solidFill>
                <a:schemeClr val="accent3"/>
              </a:solidFill>
              <a:ea typeface="+mn-ea"/>
              <a:cs typeface="+mn-cs"/>
            </a:endParaRPr>
          </a:p>
          <a:p>
            <a:pPr marL="800100" lvl="3" indent="-342900">
              <a:buClr>
                <a:schemeClr val="tx2"/>
              </a:buClr>
              <a:buFont typeface="Arial" panose="020B0604020202020204" pitchFamily="34" charset="0"/>
              <a:buChar char="•"/>
            </a:pPr>
            <a:r>
              <a:rPr lang="fi-FI" sz="1800" dirty="0" err="1" smtClean="0">
                <a:solidFill>
                  <a:schemeClr val="accent3"/>
                </a:solidFill>
                <a:ea typeface="+mn-ea"/>
                <a:cs typeface="+mn-cs"/>
              </a:rPr>
              <a:t>Tyngdpunkt</a:t>
            </a:r>
            <a:r>
              <a:rPr lang="fi-FI" sz="1800" dirty="0" smtClean="0">
                <a:solidFill>
                  <a:schemeClr val="accent3"/>
                </a:solidFill>
                <a:ea typeface="+mn-ea"/>
                <a:cs typeface="+mn-cs"/>
              </a:rPr>
              <a:t> </a:t>
            </a:r>
            <a:r>
              <a:rPr lang="fi-FI" sz="1800" dirty="0" err="1" smtClean="0">
                <a:solidFill>
                  <a:schemeClr val="accent3"/>
                </a:solidFill>
                <a:ea typeface="+mn-ea"/>
                <a:cs typeface="+mn-cs"/>
              </a:rPr>
              <a:t>på</a:t>
            </a:r>
            <a:r>
              <a:rPr lang="fi-FI" sz="1800" dirty="0" smtClean="0">
                <a:solidFill>
                  <a:schemeClr val="accent3"/>
                </a:solidFill>
                <a:ea typeface="+mn-ea"/>
                <a:cs typeface="+mn-cs"/>
              </a:rPr>
              <a:t> </a:t>
            </a:r>
            <a:r>
              <a:rPr lang="fi-FI" sz="1800" dirty="0" err="1" smtClean="0">
                <a:solidFill>
                  <a:schemeClr val="accent3"/>
                </a:solidFill>
                <a:ea typeface="+mn-ea"/>
                <a:cs typeface="+mn-cs"/>
              </a:rPr>
              <a:t>hemvården</a:t>
            </a:r>
            <a:r>
              <a:rPr lang="fi-FI" sz="1800" dirty="0">
                <a:solidFill>
                  <a:schemeClr val="accent3"/>
                </a:solidFill>
                <a:ea typeface="+mn-ea"/>
                <a:cs typeface="+mn-cs"/>
              </a:rPr>
              <a:t> </a:t>
            </a:r>
            <a:r>
              <a:rPr lang="fi-FI" sz="1800" dirty="0" smtClean="0">
                <a:solidFill>
                  <a:schemeClr val="accent3"/>
                </a:solidFill>
                <a:ea typeface="+mn-ea"/>
                <a:cs typeface="+mn-cs"/>
              </a:rPr>
              <a:t>2015 (</a:t>
            </a:r>
            <a:r>
              <a:rPr lang="fi-FI" sz="1800" dirty="0" err="1" smtClean="0">
                <a:solidFill>
                  <a:schemeClr val="accent3"/>
                </a:solidFill>
                <a:ea typeface="+mn-ea"/>
                <a:cs typeface="+mn-cs"/>
              </a:rPr>
              <a:t>väljs</a:t>
            </a:r>
            <a:r>
              <a:rPr lang="fi-FI" sz="1800" dirty="0" smtClean="0">
                <a:solidFill>
                  <a:schemeClr val="accent3"/>
                </a:solidFill>
                <a:ea typeface="+mn-ea"/>
                <a:cs typeface="+mn-cs"/>
              </a:rPr>
              <a:t> </a:t>
            </a:r>
            <a:r>
              <a:rPr lang="fi-FI" sz="1800" dirty="0" err="1" smtClean="0">
                <a:solidFill>
                  <a:schemeClr val="accent3"/>
                </a:solidFill>
                <a:ea typeface="+mn-ea"/>
                <a:cs typeface="+mn-cs"/>
              </a:rPr>
              <a:t>åligen</a:t>
            </a:r>
            <a:r>
              <a:rPr lang="fi-FI" sz="1800" dirty="0" smtClean="0">
                <a:solidFill>
                  <a:schemeClr val="accent3"/>
                </a:solidFill>
                <a:ea typeface="+mn-ea"/>
                <a:cs typeface="+mn-cs"/>
              </a:rPr>
              <a:t>)</a:t>
            </a:r>
            <a:endParaRPr lang="fi-FI" sz="1600" dirty="0">
              <a:solidFill>
                <a:schemeClr val="accent3"/>
              </a:solidFill>
              <a:ea typeface="+mn-ea"/>
              <a:cs typeface="+mn-cs"/>
            </a:endParaRPr>
          </a:p>
          <a:p>
            <a:pPr marL="342900" lvl="3" indent="-342900">
              <a:buClr>
                <a:schemeClr val="tx2"/>
              </a:buClr>
              <a:buSzPct val="150000"/>
              <a:buFont typeface="Arial" panose="020B0604020202020204" pitchFamily="34" charset="0"/>
              <a:buChar char="•"/>
            </a:pPr>
            <a:r>
              <a:rPr lang="fi-FI" b="1" dirty="0" err="1">
                <a:solidFill>
                  <a:schemeClr val="accent3"/>
                </a:solidFill>
                <a:ea typeface="+mn-ea"/>
                <a:cs typeface="+mn-cs"/>
              </a:rPr>
              <a:t>Förebyggande</a:t>
            </a:r>
            <a:r>
              <a:rPr lang="fi-FI" b="1" dirty="0">
                <a:solidFill>
                  <a:schemeClr val="accent3"/>
                </a:solidFill>
                <a:ea typeface="+mn-ea"/>
                <a:cs typeface="+mn-cs"/>
              </a:rPr>
              <a:t> </a:t>
            </a:r>
            <a:r>
              <a:rPr lang="fi-FI" b="1" dirty="0" err="1" smtClean="0">
                <a:solidFill>
                  <a:schemeClr val="accent3"/>
                </a:solidFill>
                <a:ea typeface="+mn-ea"/>
                <a:cs typeface="+mn-cs"/>
              </a:rPr>
              <a:t>hälsovård</a:t>
            </a:r>
            <a:r>
              <a:rPr lang="fi-FI" b="1" dirty="0" smtClean="0">
                <a:solidFill>
                  <a:schemeClr val="accent3"/>
                </a:solidFill>
                <a:ea typeface="+mn-ea"/>
                <a:cs typeface="+mn-cs"/>
              </a:rPr>
              <a:t> </a:t>
            </a:r>
            <a:r>
              <a:rPr lang="fi-FI" b="1" dirty="0">
                <a:solidFill>
                  <a:schemeClr val="accent3"/>
                </a:solidFill>
                <a:ea typeface="+mn-ea"/>
                <a:cs typeface="+mn-cs"/>
              </a:rPr>
              <a:t>för </a:t>
            </a:r>
            <a:r>
              <a:rPr lang="fi-FI" b="1" dirty="0" err="1">
                <a:solidFill>
                  <a:schemeClr val="accent3"/>
                </a:solidFill>
                <a:ea typeface="+mn-ea"/>
                <a:cs typeface="+mn-cs"/>
              </a:rPr>
              <a:t>barn</a:t>
            </a:r>
            <a:r>
              <a:rPr lang="fi-FI" b="1" dirty="0">
                <a:solidFill>
                  <a:schemeClr val="accent3"/>
                </a:solidFill>
                <a:ea typeface="+mn-ea"/>
                <a:cs typeface="+mn-cs"/>
              </a:rPr>
              <a:t> </a:t>
            </a:r>
            <a:r>
              <a:rPr lang="fi-FI" b="1" dirty="0" err="1">
                <a:solidFill>
                  <a:schemeClr val="accent3"/>
                </a:solidFill>
                <a:ea typeface="+mn-ea"/>
                <a:cs typeface="+mn-cs"/>
              </a:rPr>
              <a:t>och</a:t>
            </a:r>
            <a:r>
              <a:rPr lang="fi-FI" b="1" dirty="0">
                <a:solidFill>
                  <a:schemeClr val="accent3"/>
                </a:solidFill>
                <a:ea typeface="+mn-ea"/>
                <a:cs typeface="+mn-cs"/>
              </a:rPr>
              <a:t> </a:t>
            </a:r>
            <a:r>
              <a:rPr lang="fi-FI" b="1" dirty="0" err="1">
                <a:solidFill>
                  <a:schemeClr val="accent3"/>
                </a:solidFill>
                <a:ea typeface="+mn-ea"/>
                <a:cs typeface="+mn-cs"/>
              </a:rPr>
              <a:t>unga</a:t>
            </a:r>
            <a:r>
              <a:rPr lang="fi-FI" b="1" dirty="0">
                <a:solidFill>
                  <a:schemeClr val="accent3"/>
                </a:solidFill>
                <a:ea typeface="+mn-ea"/>
                <a:cs typeface="+mn-cs"/>
              </a:rPr>
              <a:t> </a:t>
            </a:r>
            <a:r>
              <a:rPr lang="fi-FI" b="1" dirty="0" err="1">
                <a:solidFill>
                  <a:schemeClr val="accent3"/>
                </a:solidFill>
                <a:ea typeface="+mn-ea"/>
                <a:cs typeface="+mn-cs"/>
              </a:rPr>
              <a:t>samt</a:t>
            </a:r>
            <a:r>
              <a:rPr lang="fi-FI" b="1" dirty="0">
                <a:solidFill>
                  <a:schemeClr val="accent3"/>
                </a:solidFill>
                <a:ea typeface="+mn-ea"/>
                <a:cs typeface="+mn-cs"/>
              </a:rPr>
              <a:t> </a:t>
            </a:r>
            <a:r>
              <a:rPr lang="fi-FI" b="1" dirty="0" err="1">
                <a:solidFill>
                  <a:schemeClr val="accent3"/>
                </a:solidFill>
                <a:ea typeface="+mn-ea"/>
                <a:cs typeface="+mn-cs"/>
              </a:rPr>
              <a:t>främjande</a:t>
            </a:r>
            <a:r>
              <a:rPr lang="fi-FI" b="1" dirty="0">
                <a:solidFill>
                  <a:schemeClr val="accent3"/>
                </a:solidFill>
                <a:ea typeface="+mn-ea"/>
                <a:cs typeface="+mn-cs"/>
              </a:rPr>
              <a:t> av </a:t>
            </a:r>
            <a:r>
              <a:rPr lang="fi-FI" b="1" dirty="0" err="1">
                <a:solidFill>
                  <a:schemeClr val="accent3"/>
                </a:solidFill>
                <a:ea typeface="+mn-ea"/>
                <a:cs typeface="+mn-cs"/>
              </a:rPr>
              <a:t>hälsa</a:t>
            </a:r>
            <a:r>
              <a:rPr lang="fi-FI" b="1" dirty="0">
                <a:solidFill>
                  <a:schemeClr val="accent3"/>
                </a:solidFill>
                <a:ea typeface="+mn-ea"/>
                <a:cs typeface="+mn-cs"/>
              </a:rPr>
              <a:t> </a:t>
            </a:r>
            <a:r>
              <a:rPr lang="fi-FI" b="1" dirty="0" err="1">
                <a:solidFill>
                  <a:schemeClr val="accent3"/>
                </a:solidFill>
                <a:ea typeface="+mn-ea"/>
                <a:cs typeface="+mn-cs"/>
              </a:rPr>
              <a:t>och</a:t>
            </a:r>
            <a:r>
              <a:rPr lang="fi-FI" b="1" dirty="0">
                <a:solidFill>
                  <a:schemeClr val="accent3"/>
                </a:solidFill>
                <a:ea typeface="+mn-ea"/>
                <a:cs typeface="+mn-cs"/>
              </a:rPr>
              <a:t> </a:t>
            </a:r>
            <a:r>
              <a:rPr lang="fi-FI" b="1" dirty="0" err="1" smtClean="0">
                <a:solidFill>
                  <a:schemeClr val="accent3"/>
                </a:solidFill>
                <a:ea typeface="+mn-ea"/>
                <a:cs typeface="+mn-cs"/>
              </a:rPr>
              <a:t>välfärd</a:t>
            </a:r>
            <a:endParaRPr lang="fi-FI" b="1" dirty="0" smtClean="0">
              <a:solidFill>
                <a:schemeClr val="accent3"/>
              </a:solidFill>
              <a:ea typeface="+mn-ea"/>
              <a:cs typeface="+mn-cs"/>
            </a:endParaRPr>
          </a:p>
          <a:p>
            <a:pPr marL="800100" lvl="4" indent="-342900">
              <a:buClr>
                <a:schemeClr val="tx2"/>
              </a:buClr>
              <a:buFont typeface="Arial" panose="020B0604020202020204" pitchFamily="34" charset="0"/>
              <a:buChar char="•"/>
            </a:pPr>
            <a:r>
              <a:rPr lang="fi-FI" dirty="0" err="1" smtClean="0">
                <a:solidFill>
                  <a:schemeClr val="accent3"/>
                </a:solidFill>
                <a:ea typeface="+mn-ea"/>
                <a:cs typeface="+mn-cs"/>
              </a:rPr>
              <a:t>Omfattande</a:t>
            </a:r>
            <a:r>
              <a:rPr lang="fi-FI" dirty="0" smtClean="0">
                <a:solidFill>
                  <a:schemeClr val="accent3"/>
                </a:solidFill>
                <a:ea typeface="+mn-ea"/>
                <a:cs typeface="+mn-cs"/>
              </a:rPr>
              <a:t> </a:t>
            </a:r>
            <a:r>
              <a:rPr lang="fi-FI" dirty="0" err="1" smtClean="0">
                <a:solidFill>
                  <a:schemeClr val="accent3"/>
                </a:solidFill>
                <a:ea typeface="+mn-ea"/>
                <a:cs typeface="+mn-cs"/>
              </a:rPr>
              <a:t>hälsoundersökningar</a:t>
            </a:r>
            <a:r>
              <a:rPr lang="fi-FI" dirty="0" smtClean="0">
                <a:solidFill>
                  <a:schemeClr val="accent3"/>
                </a:solidFill>
                <a:ea typeface="+mn-ea"/>
                <a:cs typeface="+mn-cs"/>
              </a:rPr>
              <a:t> </a:t>
            </a:r>
            <a:r>
              <a:rPr lang="fi-FI" dirty="0" err="1" smtClean="0">
                <a:solidFill>
                  <a:schemeClr val="accent3"/>
                </a:solidFill>
                <a:ea typeface="+mn-ea"/>
                <a:cs typeface="+mn-cs"/>
              </a:rPr>
              <a:t>och</a:t>
            </a:r>
            <a:r>
              <a:rPr lang="fi-FI" dirty="0" smtClean="0">
                <a:solidFill>
                  <a:schemeClr val="accent3"/>
                </a:solidFill>
                <a:ea typeface="+mn-ea"/>
                <a:cs typeface="+mn-cs"/>
              </a:rPr>
              <a:t> </a:t>
            </a:r>
            <a:r>
              <a:rPr lang="fi-FI" dirty="0" err="1" smtClean="0">
                <a:solidFill>
                  <a:schemeClr val="accent3"/>
                </a:solidFill>
                <a:ea typeface="+mn-ea"/>
                <a:cs typeface="+mn-cs"/>
              </a:rPr>
              <a:t>hälso</a:t>
            </a:r>
            <a:r>
              <a:rPr lang="fi-FI" dirty="0" smtClean="0">
                <a:solidFill>
                  <a:schemeClr val="accent3"/>
                </a:solidFill>
                <a:ea typeface="+mn-ea"/>
                <a:cs typeface="+mn-cs"/>
              </a:rPr>
              <a:t>- </a:t>
            </a:r>
            <a:r>
              <a:rPr lang="fi-FI" dirty="0" err="1" smtClean="0">
                <a:solidFill>
                  <a:schemeClr val="accent3"/>
                </a:solidFill>
                <a:ea typeface="+mn-ea"/>
                <a:cs typeface="+mn-cs"/>
              </a:rPr>
              <a:t>och</a:t>
            </a:r>
            <a:r>
              <a:rPr lang="fi-FI" dirty="0" smtClean="0">
                <a:solidFill>
                  <a:schemeClr val="accent3"/>
                </a:solidFill>
                <a:ea typeface="+mn-ea"/>
                <a:cs typeface="+mn-cs"/>
              </a:rPr>
              <a:t> </a:t>
            </a:r>
            <a:r>
              <a:rPr lang="fi-FI" dirty="0" err="1" smtClean="0">
                <a:solidFill>
                  <a:schemeClr val="accent3"/>
                </a:solidFill>
                <a:ea typeface="+mn-ea"/>
                <a:cs typeface="+mn-cs"/>
              </a:rPr>
              <a:t>sjukvård</a:t>
            </a:r>
            <a:r>
              <a:rPr lang="fi-FI" dirty="0" smtClean="0">
                <a:solidFill>
                  <a:schemeClr val="accent3"/>
                </a:solidFill>
                <a:ea typeface="+mn-ea"/>
                <a:cs typeface="+mn-cs"/>
              </a:rPr>
              <a:t> för </a:t>
            </a:r>
            <a:r>
              <a:rPr lang="fi-FI" dirty="0" err="1" smtClean="0">
                <a:solidFill>
                  <a:schemeClr val="accent3"/>
                </a:solidFill>
                <a:ea typeface="+mn-ea"/>
                <a:cs typeface="+mn-cs"/>
              </a:rPr>
              <a:t>studerande</a:t>
            </a:r>
            <a:endParaRPr lang="fi-FI" dirty="0">
              <a:solidFill>
                <a:schemeClr val="accent3"/>
              </a:solidFill>
              <a:ea typeface="+mn-ea"/>
              <a:cs typeface="+mn-cs"/>
            </a:endParaRPr>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5</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469726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Riksomfattande</a:t>
            </a:r>
            <a:r>
              <a:rPr lang="fi-FI" sz="2400" b="1" dirty="0"/>
              <a:t> </a:t>
            </a:r>
            <a:r>
              <a:rPr lang="fi-FI" sz="2400" b="1" dirty="0" err="1"/>
              <a:t>tillsynsprogrammet</a:t>
            </a:r>
            <a:r>
              <a:rPr lang="fi-FI" sz="2400" b="1" dirty="0"/>
              <a:t> för </a:t>
            </a:r>
            <a:r>
              <a:rPr lang="fi-FI" sz="2400" b="1" dirty="0" err="1"/>
              <a:t>social</a:t>
            </a:r>
            <a:r>
              <a:rPr lang="fi-FI" sz="2400" b="1" dirty="0"/>
              <a:t>- </a:t>
            </a:r>
            <a:r>
              <a:rPr lang="fi-FI" sz="2400" b="1" dirty="0" err="1"/>
              <a:t>och</a:t>
            </a:r>
            <a:r>
              <a:rPr lang="fi-FI" sz="2400" b="1" dirty="0"/>
              <a:t> </a:t>
            </a:r>
            <a:r>
              <a:rPr lang="fi-FI" sz="2400" b="1" dirty="0" err="1"/>
              <a:t>hälsovården</a:t>
            </a:r>
            <a:endParaRPr lang="fi-FI" sz="2400" b="1" dirty="0"/>
          </a:p>
        </p:txBody>
      </p:sp>
      <p:sp>
        <p:nvSpPr>
          <p:cNvPr id="3" name="Tekstin paikkamerkki 2"/>
          <p:cNvSpPr>
            <a:spLocks noGrp="1"/>
          </p:cNvSpPr>
          <p:nvPr>
            <p:ph type="body" sz="quarter" idx="10"/>
          </p:nvPr>
        </p:nvSpPr>
        <p:spPr>
          <a:xfrm>
            <a:off x="438309" y="1916832"/>
            <a:ext cx="8286750" cy="4440768"/>
          </a:xfrm>
        </p:spPr>
        <p:txBody>
          <a:bodyPr/>
          <a:lstStyle/>
          <a:p>
            <a:pPr marL="0" indent="0">
              <a:buNone/>
            </a:pPr>
            <a:endParaRPr lang="fi-FI" sz="2000" b="1" dirty="0" smtClean="0"/>
          </a:p>
          <a:p>
            <a:pPr>
              <a:buFont typeface="Arial" panose="020B0604020202020204" pitchFamily="34" charset="0"/>
              <a:buChar char="•"/>
            </a:pPr>
            <a:r>
              <a:rPr lang="fi-FI" sz="2000" b="1" dirty="0" err="1" smtClean="0"/>
              <a:t>Tillsyn</a:t>
            </a:r>
            <a:r>
              <a:rPr lang="fi-FI" sz="2000" b="1" dirty="0" smtClean="0"/>
              <a:t> av </a:t>
            </a:r>
            <a:r>
              <a:rPr lang="fi-FI" sz="2000" b="1" dirty="0" err="1" smtClean="0"/>
              <a:t>kvaliteten</a:t>
            </a:r>
            <a:r>
              <a:rPr lang="fi-FI" sz="2000" b="1" dirty="0" smtClean="0"/>
              <a:t> </a:t>
            </a:r>
            <a:r>
              <a:rPr lang="fi-FI" sz="2000" b="1" dirty="0" err="1" smtClean="0"/>
              <a:t>och</a:t>
            </a:r>
            <a:r>
              <a:rPr lang="fi-FI" sz="2000" b="1" dirty="0" smtClean="0"/>
              <a:t> </a:t>
            </a:r>
            <a:r>
              <a:rPr lang="fi-FI" sz="2000" b="1" dirty="0" err="1" smtClean="0"/>
              <a:t>innehållet</a:t>
            </a:r>
            <a:r>
              <a:rPr lang="fi-FI" sz="2000" b="1" dirty="0" smtClean="0"/>
              <a:t> i </a:t>
            </a:r>
            <a:r>
              <a:rPr lang="fi-FI" sz="2000" b="1" dirty="0" err="1" smtClean="0"/>
              <a:t>servicen</a:t>
            </a:r>
            <a:r>
              <a:rPr lang="fi-FI" sz="2000" b="1" dirty="0" smtClean="0"/>
              <a:t> i </a:t>
            </a:r>
            <a:r>
              <a:rPr lang="fi-FI" sz="2000" b="1" dirty="0" err="1" smtClean="0"/>
              <a:t>första</a:t>
            </a:r>
            <a:r>
              <a:rPr lang="fi-FI" sz="2000" b="1" dirty="0" smtClean="0"/>
              <a:t> </a:t>
            </a:r>
            <a:r>
              <a:rPr lang="fi-FI" sz="2000" b="1" dirty="0" err="1" smtClean="0"/>
              <a:t>hand</a:t>
            </a:r>
            <a:r>
              <a:rPr lang="fi-FI" sz="2000" b="1" dirty="0" smtClean="0"/>
              <a:t> </a:t>
            </a:r>
            <a:r>
              <a:rPr lang="fi-FI" sz="2000" b="1" dirty="0" err="1" smtClean="0"/>
              <a:t>genom</a:t>
            </a:r>
            <a:r>
              <a:rPr lang="fi-FI" sz="2000" b="1" dirty="0" smtClean="0"/>
              <a:t> </a:t>
            </a:r>
            <a:r>
              <a:rPr lang="fi-FI" sz="2000" b="1" dirty="0" err="1" smtClean="0"/>
              <a:t>egenkontroll</a:t>
            </a:r>
            <a:endParaRPr lang="fi-FI" sz="2000" b="1" dirty="0" smtClean="0"/>
          </a:p>
          <a:p>
            <a:pPr lvl="1">
              <a:buFont typeface="Arial" panose="020B0604020202020204" pitchFamily="34" charset="0"/>
              <a:buChar char="•"/>
            </a:pPr>
            <a:r>
              <a:rPr lang="fi-FI" sz="2000" dirty="0" smtClean="0"/>
              <a:t>i </a:t>
            </a:r>
            <a:r>
              <a:rPr lang="fi-FI" sz="2000" dirty="0" err="1" smtClean="0"/>
              <a:t>tillsynsärenden</a:t>
            </a:r>
            <a:r>
              <a:rPr lang="fi-FI" sz="2000" dirty="0" smtClean="0"/>
              <a:t> </a:t>
            </a:r>
            <a:r>
              <a:rPr lang="fi-FI" sz="2000" dirty="0" err="1" smtClean="0"/>
              <a:t>utreds</a:t>
            </a:r>
            <a:r>
              <a:rPr lang="fi-FI" sz="2000" dirty="0" smtClean="0"/>
              <a:t> </a:t>
            </a:r>
            <a:r>
              <a:rPr lang="fi-FI" sz="2000" dirty="0" err="1" smtClean="0"/>
              <a:t>först</a:t>
            </a:r>
            <a:r>
              <a:rPr lang="fi-FI" sz="2000" dirty="0"/>
              <a:t> </a:t>
            </a:r>
            <a:r>
              <a:rPr lang="fi-FI" sz="2000" dirty="0" err="1" smtClean="0"/>
              <a:t>hur</a:t>
            </a:r>
            <a:r>
              <a:rPr lang="fi-FI" sz="2000" dirty="0" smtClean="0"/>
              <a:t> </a:t>
            </a:r>
            <a:r>
              <a:rPr lang="fi-FI" sz="2000" dirty="0" err="1" smtClean="0"/>
              <a:t>tillsynsobjektets</a:t>
            </a:r>
            <a:r>
              <a:rPr lang="fi-FI" sz="2000" dirty="0" smtClean="0"/>
              <a:t> </a:t>
            </a:r>
            <a:r>
              <a:rPr lang="fi-FI" sz="2000" dirty="0" err="1" smtClean="0"/>
              <a:t>system</a:t>
            </a:r>
            <a:r>
              <a:rPr lang="fi-FI" sz="2000" dirty="0" smtClean="0"/>
              <a:t> för </a:t>
            </a:r>
            <a:r>
              <a:rPr lang="fi-FI" sz="2000" dirty="0" err="1" smtClean="0"/>
              <a:t>egenkontroll</a:t>
            </a:r>
            <a:r>
              <a:rPr lang="fi-FI" sz="2000" dirty="0" smtClean="0"/>
              <a:t> </a:t>
            </a:r>
            <a:r>
              <a:rPr lang="fi-FI" sz="2000" dirty="0" err="1" smtClean="0"/>
              <a:t>fungerar</a:t>
            </a:r>
            <a:endParaRPr lang="fi-FI" sz="2000" dirty="0"/>
          </a:p>
          <a:p>
            <a:pPr lvl="1">
              <a:buFont typeface="Arial" panose="020B0604020202020204" pitchFamily="34" charset="0"/>
              <a:buChar char="•"/>
            </a:pPr>
            <a:endParaRPr lang="fi-FI" sz="2000" dirty="0" smtClean="0"/>
          </a:p>
          <a:p>
            <a:pPr marL="342900" lvl="1" indent="-342900">
              <a:buClr>
                <a:schemeClr val="tx2"/>
              </a:buClr>
              <a:buSzPct val="150000"/>
              <a:buFont typeface="Arial" panose="020B0604020202020204" pitchFamily="34" charset="0"/>
              <a:buChar char="•"/>
            </a:pPr>
            <a:r>
              <a:rPr lang="fi-FI" sz="2000" b="1" dirty="0" err="1" smtClean="0">
                <a:solidFill>
                  <a:schemeClr val="accent3"/>
                </a:solidFill>
                <a:ea typeface="+mn-ea"/>
                <a:cs typeface="+mn-cs"/>
              </a:rPr>
              <a:t>Helhetstillsyn</a:t>
            </a:r>
            <a:endParaRPr lang="fi-FI" sz="2000" b="1" dirty="0" smtClean="0">
              <a:solidFill>
                <a:schemeClr val="accent3"/>
              </a:solidFill>
              <a:ea typeface="+mn-ea"/>
              <a:cs typeface="+mn-cs"/>
            </a:endParaRPr>
          </a:p>
          <a:p>
            <a:pPr marL="742950" lvl="2" indent="-342900">
              <a:buClr>
                <a:schemeClr val="tx2"/>
              </a:buClr>
              <a:buFont typeface="Arial" panose="020B0604020202020204" pitchFamily="34" charset="0"/>
              <a:buChar char="•"/>
            </a:pPr>
            <a:r>
              <a:rPr lang="fi-FI" sz="2000" dirty="0" err="1" smtClean="0">
                <a:solidFill>
                  <a:schemeClr val="accent3"/>
                </a:solidFill>
                <a:ea typeface="+mn-ea"/>
                <a:cs typeface="+mn-cs"/>
              </a:rPr>
              <a:t>Styrnings</a:t>
            </a:r>
            <a:r>
              <a:rPr lang="fi-FI" sz="2000" dirty="0" smtClean="0">
                <a:solidFill>
                  <a:schemeClr val="accent3"/>
                </a:solidFill>
                <a:ea typeface="+mn-ea"/>
                <a:cs typeface="+mn-cs"/>
              </a:rPr>
              <a:t>- </a:t>
            </a:r>
            <a:r>
              <a:rPr lang="fi-FI" sz="2000" dirty="0" err="1" smtClean="0">
                <a:solidFill>
                  <a:schemeClr val="accent3"/>
                </a:solidFill>
                <a:ea typeface="+mn-ea"/>
                <a:cs typeface="+mn-cs"/>
              </a:rPr>
              <a:t>och</a:t>
            </a:r>
            <a:r>
              <a:rPr lang="fi-FI" sz="2000" dirty="0" smtClean="0">
                <a:solidFill>
                  <a:schemeClr val="accent3"/>
                </a:solidFill>
                <a:ea typeface="+mn-ea"/>
                <a:cs typeface="+mn-cs"/>
              </a:rPr>
              <a:t> </a:t>
            </a:r>
            <a:r>
              <a:rPr lang="fi-FI" sz="2000" dirty="0" err="1" smtClean="0">
                <a:solidFill>
                  <a:schemeClr val="accent3"/>
                </a:solidFill>
                <a:ea typeface="+mn-ea"/>
                <a:cs typeface="+mn-cs"/>
              </a:rPr>
              <a:t>utvärderingsbesök</a:t>
            </a:r>
            <a:endParaRPr lang="fi-FI" sz="2000" dirty="0">
              <a:solidFill>
                <a:schemeClr val="accent3"/>
              </a:solidFill>
              <a:ea typeface="+mn-ea"/>
              <a:cs typeface="+mn-cs"/>
            </a:endParaRPr>
          </a:p>
          <a:p>
            <a:pPr marL="0" indent="0">
              <a:buNone/>
            </a:pPr>
            <a:r>
              <a:rPr lang="fi-FI" sz="2000" b="1" dirty="0" smtClean="0"/>
              <a:t>	</a:t>
            </a:r>
            <a:r>
              <a:rPr lang="fi-FI" sz="2000" b="1" dirty="0"/>
              <a:t>	</a:t>
            </a:r>
            <a:endParaRPr lang="fi-FI" sz="2000" b="1"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6</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2367990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smtClean="0"/>
              <a:t>Egenkontroll</a:t>
            </a:r>
            <a:r>
              <a:rPr lang="fi-FI" sz="2400" b="1" dirty="0" smtClean="0"/>
              <a:t> i </a:t>
            </a:r>
            <a:r>
              <a:rPr lang="fi-FI" sz="2400" b="1" dirty="0" err="1" smtClean="0"/>
              <a:t>tillsynsprogrammet</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r>
              <a:rPr lang="fi-FI" sz="2000" b="1" dirty="0" err="1" smtClean="0"/>
              <a:t>Tillsyn</a:t>
            </a:r>
            <a:r>
              <a:rPr lang="fi-FI" sz="2000" b="1" dirty="0" smtClean="0"/>
              <a:t> 2015</a:t>
            </a:r>
          </a:p>
          <a:p>
            <a:pPr marL="0" indent="0">
              <a:buNone/>
            </a:pPr>
            <a:r>
              <a:rPr lang="fi-FI" sz="2000" b="1" dirty="0"/>
              <a:t>	</a:t>
            </a:r>
            <a:endParaRPr lang="fi-FI" sz="2000" b="1" dirty="0" smtClean="0"/>
          </a:p>
          <a:p>
            <a:pPr marL="0" indent="0">
              <a:buNone/>
            </a:pPr>
            <a:r>
              <a:rPr lang="fi-FI" sz="2000" b="1" dirty="0"/>
              <a:t>	</a:t>
            </a:r>
            <a:r>
              <a:rPr lang="fi-FI" sz="2000" dirty="0" smtClean="0"/>
              <a:t>- </a:t>
            </a:r>
            <a:r>
              <a:rPr lang="fi-FI" sz="2000" dirty="0" err="1" smtClean="0"/>
              <a:t>mål</a:t>
            </a:r>
            <a:r>
              <a:rPr lang="fi-FI" sz="2000" dirty="0" smtClean="0"/>
              <a:t> </a:t>
            </a:r>
            <a:r>
              <a:rPr lang="fi-FI" sz="2000" dirty="0" err="1" smtClean="0"/>
              <a:t>är</a:t>
            </a:r>
            <a:r>
              <a:rPr lang="fi-FI" sz="2000" dirty="0" smtClean="0"/>
              <a:t> </a:t>
            </a:r>
            <a:r>
              <a:rPr lang="fi-FI" sz="2000" dirty="0" err="1" smtClean="0"/>
              <a:t>enhetlig</a:t>
            </a:r>
            <a:r>
              <a:rPr lang="fi-FI" sz="2000" dirty="0" smtClean="0"/>
              <a:t> </a:t>
            </a:r>
            <a:r>
              <a:rPr lang="fi-FI" sz="2000" dirty="0" err="1" smtClean="0"/>
              <a:t>egenkontroll</a:t>
            </a:r>
            <a:endParaRPr lang="fi-FI" sz="2000" dirty="0" smtClean="0"/>
          </a:p>
          <a:p>
            <a:pPr marL="0" indent="0">
              <a:buNone/>
            </a:pPr>
            <a:r>
              <a:rPr lang="fi-FI" sz="2000" dirty="0"/>
              <a:t>	</a:t>
            </a:r>
            <a:r>
              <a:rPr lang="fi-FI" sz="2000" dirty="0" smtClean="0"/>
              <a:t>- </a:t>
            </a:r>
            <a:r>
              <a:rPr lang="fi-FI" sz="2000" dirty="0" err="1" smtClean="0"/>
              <a:t>stöd</a:t>
            </a:r>
            <a:r>
              <a:rPr lang="fi-FI" sz="2000" dirty="0" smtClean="0"/>
              <a:t> för </a:t>
            </a:r>
            <a:r>
              <a:rPr lang="fi-FI" sz="2000" dirty="0" err="1" smtClean="0"/>
              <a:t>verkställandet</a:t>
            </a:r>
            <a:r>
              <a:rPr lang="fi-FI" sz="2000" dirty="0" smtClean="0"/>
              <a:t> av </a:t>
            </a:r>
            <a:r>
              <a:rPr lang="fi-FI" sz="2000" dirty="0" err="1" smtClean="0"/>
              <a:t>egenkontrollen</a:t>
            </a:r>
            <a:endParaRPr lang="fi-FI" sz="2000" dirty="0" smtClean="0"/>
          </a:p>
          <a:p>
            <a:pPr marL="0" indent="0">
              <a:buNone/>
            </a:pPr>
            <a:r>
              <a:rPr lang="fi-FI" sz="2000" dirty="0"/>
              <a:t>	</a:t>
            </a:r>
            <a:r>
              <a:rPr lang="fi-FI" sz="2000" dirty="0" smtClean="0"/>
              <a:t>- </a:t>
            </a:r>
            <a:r>
              <a:rPr lang="fi-FI" sz="2000" dirty="0" err="1" smtClean="0"/>
              <a:t>påverkan</a:t>
            </a:r>
            <a:r>
              <a:rPr lang="fi-FI" sz="2000" dirty="0" smtClean="0"/>
              <a:t> </a:t>
            </a:r>
            <a:r>
              <a:rPr lang="fi-FI" sz="2000" dirty="0" err="1" smtClean="0"/>
              <a:t>på</a:t>
            </a:r>
            <a:r>
              <a:rPr lang="fi-FI" sz="2000" dirty="0" smtClean="0"/>
              <a:t> </a:t>
            </a:r>
            <a:r>
              <a:rPr lang="fi-FI" sz="2000" dirty="0" err="1" smtClean="0"/>
              <a:t>utbildningsutbudet</a:t>
            </a:r>
            <a:endParaRPr lang="fi-FI" sz="2000" dirty="0" smtClean="0"/>
          </a:p>
          <a:p>
            <a:pPr marL="0" indent="0">
              <a:buNone/>
            </a:pPr>
            <a:r>
              <a:rPr lang="fi-FI" sz="2000" dirty="0"/>
              <a:t>	</a:t>
            </a:r>
            <a:r>
              <a:rPr lang="fi-FI" sz="2000" dirty="0" smtClean="0"/>
              <a:t>- </a:t>
            </a:r>
            <a:r>
              <a:rPr lang="fi-FI" sz="2000" dirty="0" err="1" smtClean="0"/>
              <a:t>planering</a:t>
            </a:r>
            <a:r>
              <a:rPr lang="fi-FI" sz="2000" dirty="0" smtClean="0"/>
              <a:t> av </a:t>
            </a:r>
            <a:r>
              <a:rPr lang="fi-FI" sz="2000" dirty="0" err="1" smtClean="0"/>
              <a:t>utbildningens</a:t>
            </a:r>
            <a:r>
              <a:rPr lang="fi-FI" sz="2000" dirty="0" smtClean="0"/>
              <a:t> </a:t>
            </a:r>
            <a:r>
              <a:rPr lang="fi-FI" sz="2000" dirty="0" err="1" smtClean="0"/>
              <a:t>innehåll</a:t>
            </a:r>
            <a:endParaRPr lang="fi-FI" sz="2000" dirty="0" smtClean="0"/>
          </a:p>
          <a:p>
            <a:pPr marL="0" indent="0">
              <a:buNone/>
            </a:pPr>
            <a:r>
              <a:rPr lang="fi-FI" sz="2000" dirty="0"/>
              <a:t>	</a:t>
            </a:r>
            <a:r>
              <a:rPr lang="fi-FI" sz="2000" dirty="0" smtClean="0"/>
              <a:t>- </a:t>
            </a:r>
            <a:r>
              <a:rPr lang="fi-FI" sz="2000" dirty="0" err="1" smtClean="0"/>
              <a:t>egenkontrollplanen</a:t>
            </a:r>
            <a:r>
              <a:rPr lang="fi-FI" sz="2000" dirty="0" smtClean="0"/>
              <a:t> </a:t>
            </a:r>
            <a:r>
              <a:rPr lang="fi-FI" sz="2000" dirty="0" err="1" smtClean="0"/>
              <a:t>beaktas</a:t>
            </a:r>
            <a:r>
              <a:rPr lang="fi-FI" sz="2000" dirty="0" smtClean="0"/>
              <a:t> </a:t>
            </a:r>
            <a:r>
              <a:rPr lang="fi-FI" sz="2000" dirty="0" err="1" smtClean="0"/>
              <a:t>vid</a:t>
            </a:r>
            <a:r>
              <a:rPr lang="fi-FI" sz="2000" dirty="0" smtClean="0"/>
              <a:t> </a:t>
            </a:r>
            <a:r>
              <a:rPr lang="fi-FI" sz="2000" dirty="0" err="1" smtClean="0"/>
              <a:t>reaktiv</a:t>
            </a:r>
            <a:r>
              <a:rPr lang="fi-FI" sz="2000" dirty="0" smtClean="0"/>
              <a:t> </a:t>
            </a:r>
            <a:r>
              <a:rPr lang="fi-FI" sz="2000" dirty="0" err="1" smtClean="0"/>
              <a:t>tillsyn</a:t>
            </a:r>
            <a:r>
              <a:rPr lang="fi-FI" sz="2000" dirty="0" smtClean="0"/>
              <a:t> </a:t>
            </a:r>
            <a:r>
              <a:rPr lang="fi-FI" sz="2000" dirty="0" err="1" smtClean="0"/>
              <a:t>och</a:t>
            </a:r>
            <a:r>
              <a:rPr lang="fi-FI" sz="2000" dirty="0" smtClean="0"/>
              <a:t> </a:t>
            </a:r>
            <a:r>
              <a:rPr lang="fi-FI" sz="2000" dirty="0" err="1" smtClean="0"/>
              <a:t>vid</a:t>
            </a:r>
            <a:r>
              <a:rPr lang="fi-FI" sz="2000" dirty="0" smtClean="0"/>
              <a:t> 	</a:t>
            </a:r>
            <a:r>
              <a:rPr lang="fi-FI" sz="2000" dirty="0" err="1" smtClean="0"/>
              <a:t>inspektionsbesök</a:t>
            </a:r>
            <a:endParaRPr lang="fi-FI" sz="2000" dirty="0"/>
          </a:p>
          <a:p>
            <a:pPr marL="0" indent="0">
              <a:buNone/>
            </a:pPr>
            <a:r>
              <a:rPr lang="fi-FI" sz="2000" b="1" dirty="0" err="1" smtClean="0"/>
              <a:t>Tillsyn</a:t>
            </a:r>
            <a:r>
              <a:rPr lang="fi-FI" sz="2000" b="1" dirty="0" smtClean="0"/>
              <a:t> 2016-2018</a:t>
            </a:r>
            <a:endParaRPr lang="fi-FI" sz="2000" b="1" dirty="0"/>
          </a:p>
          <a:p>
            <a:pPr marL="0" indent="0">
              <a:buNone/>
            </a:pPr>
            <a:r>
              <a:rPr lang="fi-FI" sz="2000" b="1" dirty="0" smtClean="0"/>
              <a:t>	</a:t>
            </a:r>
            <a:r>
              <a:rPr lang="fi-FI" sz="2000" dirty="0" smtClean="0"/>
              <a:t>-</a:t>
            </a:r>
            <a:r>
              <a:rPr lang="fi-FI" sz="1400" dirty="0" err="1" smtClean="0"/>
              <a:t>tillsyn</a:t>
            </a:r>
            <a:r>
              <a:rPr lang="fi-FI" sz="1400" dirty="0" smtClean="0"/>
              <a:t> av </a:t>
            </a:r>
            <a:r>
              <a:rPr lang="fi-FI" sz="1400" dirty="0" err="1" smtClean="0"/>
              <a:t>genomförande</a:t>
            </a:r>
            <a:r>
              <a:rPr lang="fi-FI" sz="1400" dirty="0" smtClean="0"/>
              <a:t> av </a:t>
            </a:r>
            <a:r>
              <a:rPr lang="fi-FI" sz="1400" dirty="0" err="1" smtClean="0"/>
              <a:t>egenkontroll</a:t>
            </a:r>
            <a:endParaRPr lang="fi-FI" sz="1400" dirty="0" smtClean="0"/>
          </a:p>
          <a:p>
            <a:pPr marL="0" indent="0">
              <a:buNone/>
            </a:pPr>
            <a:r>
              <a:rPr lang="fi-FI" sz="1400" b="1" dirty="0"/>
              <a:t>	</a:t>
            </a:r>
            <a:r>
              <a:rPr lang="fi-FI" sz="1400" b="1" dirty="0" smtClean="0"/>
              <a:t>	- </a:t>
            </a:r>
            <a:r>
              <a:rPr lang="fi-FI" sz="1400" dirty="0" err="1" smtClean="0"/>
              <a:t>uppgjord</a:t>
            </a:r>
            <a:endParaRPr lang="fi-FI" sz="1400" dirty="0" smtClean="0"/>
          </a:p>
          <a:p>
            <a:pPr marL="0" indent="0">
              <a:buNone/>
            </a:pPr>
            <a:r>
              <a:rPr lang="fi-FI" sz="1400" dirty="0"/>
              <a:t>	</a:t>
            </a:r>
            <a:r>
              <a:rPr lang="fi-FI" sz="1400" dirty="0" smtClean="0"/>
              <a:t>	- </a:t>
            </a:r>
            <a:r>
              <a:rPr lang="fi-FI" sz="1400" dirty="0" err="1" smtClean="0"/>
              <a:t>innehållet</a:t>
            </a:r>
            <a:endParaRPr lang="fi-FI" sz="1400" dirty="0" smtClean="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7</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3239147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sv-SE" sz="2400" b="1" dirty="0"/>
              <a:t>Föremål för tillsyn i socialvårdslagen</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endParaRPr lang="fi-FI" sz="2000" b="1" dirty="0" smtClean="0"/>
          </a:p>
          <a:p>
            <a:pPr>
              <a:buFont typeface="Arial" panose="020B0604020202020204" pitchFamily="34" charset="0"/>
              <a:buChar char="•"/>
            </a:pPr>
            <a:r>
              <a:rPr lang="sv-SE" sz="2000" dirty="0"/>
              <a:t>Riksdagen förutsätter att regeringen i verkställandet av totalreformen av socialvårdslagen följer att fokus i socialvården flyttas till förebyggande service och särskilt att </a:t>
            </a:r>
            <a:r>
              <a:rPr lang="sv-SE" sz="2000" dirty="0" smtClean="0"/>
              <a:t>kvaliteten och </a:t>
            </a:r>
            <a:r>
              <a:rPr lang="sv-SE" sz="2000" dirty="0"/>
              <a:t>tillgängligheten hos hemservicen garanteras  </a:t>
            </a:r>
          </a:p>
          <a:p>
            <a:pPr marL="0" indent="0">
              <a:buNone/>
            </a:pPr>
            <a:endParaRPr lang="fi-FI" sz="2000" dirty="0" smtClean="0"/>
          </a:p>
          <a:p>
            <a:pPr>
              <a:buFont typeface="Arial" panose="020B0604020202020204" pitchFamily="34" charset="0"/>
              <a:buChar char="•"/>
            </a:pPr>
            <a:r>
              <a:rPr lang="sv-SE" sz="2000" dirty="0"/>
              <a:t>Föremål för tillsyn kan vara klientprocessen i sin helhet med servicekedjor, samordningen av servicen, det övergripande beaktandet av klienternas behov och hörandet av klienten. </a:t>
            </a: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8</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3496376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8309" y="1052736"/>
            <a:ext cx="8229600" cy="642942"/>
          </a:xfrm>
        </p:spPr>
        <p:txBody>
          <a:bodyPr/>
          <a:lstStyle/>
          <a:p>
            <a:r>
              <a:rPr lang="fi-FI" sz="2400" b="1" dirty="0" err="1"/>
              <a:t>Klient</a:t>
            </a:r>
            <a:r>
              <a:rPr lang="fi-FI" sz="2400" b="1" dirty="0"/>
              <a:t>- </a:t>
            </a:r>
            <a:r>
              <a:rPr lang="fi-FI" sz="2400" b="1" dirty="0" err="1"/>
              <a:t>och</a:t>
            </a:r>
            <a:r>
              <a:rPr lang="fi-FI" sz="2400" b="1" dirty="0"/>
              <a:t> </a:t>
            </a:r>
            <a:r>
              <a:rPr lang="fi-FI" sz="2400" b="1" dirty="0" err="1"/>
              <a:t>samarbetsprocesser</a:t>
            </a:r>
            <a:endParaRPr lang="fi-FI" sz="2400" b="1" dirty="0"/>
          </a:p>
        </p:txBody>
      </p:sp>
      <p:sp>
        <p:nvSpPr>
          <p:cNvPr id="3" name="Tekstin paikkamerkki 2"/>
          <p:cNvSpPr>
            <a:spLocks noGrp="1"/>
          </p:cNvSpPr>
          <p:nvPr>
            <p:ph type="body" sz="quarter" idx="10"/>
          </p:nvPr>
        </p:nvSpPr>
        <p:spPr>
          <a:xfrm>
            <a:off x="438309" y="1772816"/>
            <a:ext cx="8286750" cy="4584784"/>
          </a:xfrm>
        </p:spPr>
        <p:txBody>
          <a:bodyPr/>
          <a:lstStyle/>
          <a:p>
            <a:pPr marL="0" indent="0">
              <a:buNone/>
            </a:pPr>
            <a:endParaRPr lang="fi-FI" sz="2000" b="1" dirty="0" smtClean="0"/>
          </a:p>
          <a:p>
            <a:pPr marL="0" indent="0">
              <a:buNone/>
            </a:pPr>
            <a:r>
              <a:rPr lang="sv-SE" sz="2000" b="1" dirty="0"/>
              <a:t>Verkställandet av SVL kräver samarbete mellan olika aktörer </a:t>
            </a:r>
            <a:r>
              <a:rPr lang="sv-SE" sz="2000" b="1" dirty="0" smtClean="0"/>
              <a:t>i kommunen för </a:t>
            </a:r>
            <a:r>
              <a:rPr lang="sv-SE" sz="2000" b="1" dirty="0"/>
              <a:t>att uppnå en fungerande servicehelhet som bl.a. innehåller</a:t>
            </a:r>
          </a:p>
          <a:p>
            <a:pPr marL="0" indent="0">
              <a:buNone/>
            </a:pPr>
            <a:endParaRPr lang="fi-FI" sz="2000" dirty="0" smtClean="0"/>
          </a:p>
          <a:p>
            <a:pPr>
              <a:buFont typeface="Arial" panose="020B0604020202020204" pitchFamily="34" charset="0"/>
              <a:buChar char="•"/>
              <a:defRPr/>
            </a:pPr>
            <a:r>
              <a:rPr lang="fi-FI" sz="2000" dirty="0" err="1"/>
              <a:t>Samråd</a:t>
            </a:r>
            <a:r>
              <a:rPr lang="fi-FI" sz="2000" dirty="0"/>
              <a:t> </a:t>
            </a:r>
            <a:r>
              <a:rPr lang="fi-FI" sz="2000" dirty="0" err="1"/>
              <a:t>med</a:t>
            </a:r>
            <a:r>
              <a:rPr lang="fi-FI" sz="2000" dirty="0"/>
              <a:t> </a:t>
            </a:r>
            <a:r>
              <a:rPr lang="fi-FI" sz="2000" dirty="0" err="1"/>
              <a:t>klienten</a:t>
            </a:r>
            <a:r>
              <a:rPr lang="fi-FI" sz="2000" dirty="0"/>
              <a:t>, </a:t>
            </a:r>
            <a:r>
              <a:rPr lang="fi-FI" sz="2000" dirty="0" err="1"/>
              <a:t>dennas</a:t>
            </a:r>
            <a:r>
              <a:rPr lang="fi-FI" sz="2000" dirty="0"/>
              <a:t> </a:t>
            </a:r>
            <a:r>
              <a:rPr lang="fi-FI" sz="2000" dirty="0" err="1"/>
              <a:t>delaktighet</a:t>
            </a:r>
            <a:r>
              <a:rPr lang="fi-FI" sz="2000" dirty="0"/>
              <a:t> </a:t>
            </a:r>
            <a:r>
              <a:rPr lang="fi-FI" sz="2000" dirty="0" err="1"/>
              <a:t>och</a:t>
            </a:r>
            <a:r>
              <a:rPr lang="fi-FI" sz="2000" dirty="0"/>
              <a:t> </a:t>
            </a:r>
            <a:r>
              <a:rPr lang="fi-FI" sz="2000" dirty="0" err="1"/>
              <a:t>självbestämmanderätt</a:t>
            </a:r>
            <a:r>
              <a:rPr lang="fi-FI" sz="2000" dirty="0"/>
              <a:t> </a:t>
            </a:r>
            <a:endParaRPr lang="sv-FI" sz="2000" dirty="0"/>
          </a:p>
          <a:p>
            <a:pPr>
              <a:buFont typeface="Arial" panose="020B0604020202020204" pitchFamily="34" charset="0"/>
              <a:buChar char="•"/>
              <a:defRPr/>
            </a:pPr>
            <a:r>
              <a:rPr lang="fi-FI" sz="2000" dirty="0" err="1"/>
              <a:t>Bedömning</a:t>
            </a:r>
            <a:r>
              <a:rPr lang="fi-FI" sz="2000" dirty="0"/>
              <a:t> av </a:t>
            </a:r>
            <a:r>
              <a:rPr lang="fi-FI" sz="2000" dirty="0" err="1"/>
              <a:t>servicebehovet</a:t>
            </a:r>
            <a:r>
              <a:rPr lang="fi-FI" sz="2000" dirty="0"/>
              <a:t> </a:t>
            </a:r>
            <a:r>
              <a:rPr lang="fi-FI" sz="2000" dirty="0" err="1"/>
              <a:t>inom</a:t>
            </a:r>
            <a:r>
              <a:rPr lang="fi-FI" sz="2000" dirty="0"/>
              <a:t> </a:t>
            </a:r>
            <a:r>
              <a:rPr lang="fi-FI" sz="2000" dirty="0" err="1"/>
              <a:t>utsatt</a:t>
            </a:r>
            <a:r>
              <a:rPr lang="fi-FI" sz="2000" dirty="0"/>
              <a:t> </a:t>
            </a:r>
            <a:r>
              <a:rPr lang="fi-FI" sz="2000" dirty="0" err="1"/>
              <a:t>tid</a:t>
            </a:r>
            <a:r>
              <a:rPr lang="fi-FI" sz="2000" dirty="0"/>
              <a:t> </a:t>
            </a:r>
          </a:p>
          <a:p>
            <a:pPr>
              <a:buFont typeface="Arial" panose="020B0604020202020204" pitchFamily="34" charset="0"/>
              <a:buChar char="•"/>
              <a:defRPr/>
            </a:pPr>
            <a:r>
              <a:rPr lang="fi-FI" sz="2000" dirty="0" err="1"/>
              <a:t>Klientplanerna</a:t>
            </a:r>
            <a:r>
              <a:rPr lang="fi-FI" sz="2000" dirty="0"/>
              <a:t> </a:t>
            </a:r>
            <a:r>
              <a:rPr lang="fi-FI" sz="2000" dirty="0" err="1"/>
              <a:t>och</a:t>
            </a:r>
            <a:r>
              <a:rPr lang="fi-FI" sz="2000" dirty="0"/>
              <a:t> </a:t>
            </a:r>
            <a:r>
              <a:rPr lang="fi-FI" sz="2000" dirty="0" err="1"/>
              <a:t>hur</a:t>
            </a:r>
            <a:r>
              <a:rPr lang="fi-FI" sz="2000" dirty="0"/>
              <a:t> de </a:t>
            </a:r>
            <a:r>
              <a:rPr lang="fi-FI" sz="2000" dirty="0" err="1"/>
              <a:t>verkställs</a:t>
            </a:r>
            <a:endParaRPr lang="fi-FI" sz="2000" dirty="0"/>
          </a:p>
          <a:p>
            <a:pPr>
              <a:buFont typeface="Arial" panose="020B0604020202020204" pitchFamily="34" charset="0"/>
              <a:buChar char="•"/>
              <a:defRPr/>
            </a:pPr>
            <a:r>
              <a:rPr lang="fi-FI" sz="2000" dirty="0" err="1"/>
              <a:t>Ansvaret</a:t>
            </a:r>
            <a:r>
              <a:rPr lang="fi-FI" sz="2000" dirty="0"/>
              <a:t> för </a:t>
            </a:r>
            <a:r>
              <a:rPr lang="fi-FI" sz="2000" dirty="0" err="1"/>
              <a:t>klienten</a:t>
            </a:r>
            <a:r>
              <a:rPr lang="fi-FI" sz="2000" dirty="0"/>
              <a:t> </a:t>
            </a:r>
            <a:r>
              <a:rPr lang="fi-FI" sz="2000" dirty="0" err="1"/>
              <a:t>också</a:t>
            </a:r>
            <a:r>
              <a:rPr lang="fi-FI" sz="2000" dirty="0"/>
              <a:t> </a:t>
            </a:r>
            <a:r>
              <a:rPr lang="fi-FI" sz="2000" dirty="0" err="1"/>
              <a:t>vid</a:t>
            </a:r>
            <a:r>
              <a:rPr lang="fi-FI" sz="2000" dirty="0"/>
              <a:t> </a:t>
            </a:r>
            <a:r>
              <a:rPr lang="fi-FI" sz="2000" dirty="0" err="1"/>
              <a:t>gränsytorna</a:t>
            </a:r>
            <a:r>
              <a:rPr lang="fi-FI" sz="2000" dirty="0"/>
              <a:t> (</a:t>
            </a:r>
            <a:r>
              <a:rPr lang="fi-FI" sz="2000" dirty="0" err="1"/>
              <a:t>ledsagad</a:t>
            </a:r>
            <a:r>
              <a:rPr lang="fi-FI" sz="2000" dirty="0"/>
              <a:t> </a:t>
            </a:r>
            <a:r>
              <a:rPr lang="fi-FI" sz="2000" dirty="0" err="1"/>
              <a:t>övergång</a:t>
            </a:r>
            <a:r>
              <a:rPr lang="fi-FI" sz="2000" dirty="0"/>
              <a:t>; </a:t>
            </a:r>
            <a:r>
              <a:rPr lang="fi-FI" sz="2000" dirty="0" err="1"/>
              <a:t>hur</a:t>
            </a:r>
            <a:r>
              <a:rPr lang="fi-FI" sz="2000" dirty="0"/>
              <a:t> </a:t>
            </a:r>
            <a:r>
              <a:rPr lang="fi-FI" sz="2000" dirty="0" err="1"/>
              <a:t>servicekedjorna</a:t>
            </a:r>
            <a:r>
              <a:rPr lang="fi-FI" sz="2000" dirty="0"/>
              <a:t> </a:t>
            </a:r>
            <a:r>
              <a:rPr lang="fi-FI" sz="2000" dirty="0" err="1"/>
              <a:t>fungerar</a:t>
            </a:r>
            <a:r>
              <a:rPr lang="fi-FI" sz="2000" dirty="0"/>
              <a:t>)</a:t>
            </a:r>
          </a:p>
          <a:p>
            <a:pPr>
              <a:buFont typeface="Arial" panose="020B0604020202020204" pitchFamily="34" charset="0"/>
              <a:buChar char="•"/>
              <a:defRPr/>
            </a:pPr>
            <a:r>
              <a:rPr lang="fi-FI" sz="2000" dirty="0" err="1"/>
              <a:t>Egen</a:t>
            </a:r>
            <a:r>
              <a:rPr lang="fi-FI" sz="2000" dirty="0"/>
              <a:t> </a:t>
            </a:r>
            <a:r>
              <a:rPr lang="fi-FI" sz="2000" dirty="0" err="1"/>
              <a:t>kontaktperson</a:t>
            </a:r>
            <a:endParaRPr lang="fi-FI" sz="2000" dirty="0"/>
          </a:p>
          <a:p>
            <a:pPr marL="0" indent="0">
              <a:buNone/>
            </a:pPr>
            <a:endParaRPr lang="fi-FI" sz="2000" dirty="0"/>
          </a:p>
        </p:txBody>
      </p:sp>
      <p:sp>
        <p:nvSpPr>
          <p:cNvPr id="4" name="Päivämäärän paikkamerkki 3"/>
          <p:cNvSpPr>
            <a:spLocks noGrp="1"/>
          </p:cNvSpPr>
          <p:nvPr>
            <p:ph type="dt" sz="half" idx="11"/>
          </p:nvPr>
        </p:nvSpPr>
        <p:spPr/>
        <p:txBody>
          <a:bodyPr/>
          <a:lstStyle/>
          <a:p>
            <a:r>
              <a:rPr lang="fi-FI" smtClean="0"/>
              <a:t>26.3.2015</a:t>
            </a:r>
            <a:endParaRPr lang="fi-FI" dirty="0"/>
          </a:p>
        </p:txBody>
      </p:sp>
      <p:sp>
        <p:nvSpPr>
          <p:cNvPr id="5" name="Dian numeron paikkamerkki 4"/>
          <p:cNvSpPr>
            <a:spLocks noGrp="1"/>
          </p:cNvSpPr>
          <p:nvPr>
            <p:ph type="sldNum" sz="quarter" idx="12"/>
          </p:nvPr>
        </p:nvSpPr>
        <p:spPr/>
        <p:txBody>
          <a:bodyPr/>
          <a:lstStyle/>
          <a:p>
            <a:fld id="{FC66EA92-D71B-4EEB-8BCA-6BB6FA4D7912}" type="slidenum">
              <a:rPr lang="fi-FI" smtClean="0"/>
              <a:pPr/>
              <a:t>9</a:t>
            </a:fld>
            <a:endParaRPr lang="fi-FI" dirty="0"/>
          </a:p>
        </p:txBody>
      </p:sp>
      <p:sp>
        <p:nvSpPr>
          <p:cNvPr id="6" name="Alatunnisteen paikkamerkki 5"/>
          <p:cNvSpPr>
            <a:spLocks noGrp="1"/>
          </p:cNvSpPr>
          <p:nvPr>
            <p:ph type="ftr" sz="quarter" idx="13"/>
          </p:nvPr>
        </p:nvSpPr>
        <p:spPr>
          <a:xfrm>
            <a:off x="285720" y="6357958"/>
            <a:ext cx="5726440" cy="365125"/>
          </a:xfrm>
        </p:spPr>
        <p:txBody>
          <a:bodyPr/>
          <a:lstStyle/>
          <a:p>
            <a:r>
              <a:rPr lang="sv-SE" smtClean="0"/>
              <a:t>Regionförvaltningsverket i Västra och Inre Finland, Basservicen, rättsskyddet och tillstånden, överinspektör Aija Ström</a:t>
            </a:r>
            <a:endParaRPr lang="fi-FI" dirty="0"/>
          </a:p>
        </p:txBody>
      </p:sp>
    </p:spTree>
    <p:extLst>
      <p:ext uri="{BB962C8B-B14F-4D97-AF65-F5344CB8AC3E}">
        <p14:creationId xmlns:p14="http://schemas.microsoft.com/office/powerpoint/2010/main" val="828453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AVI_perustyyli">
  <a:themeElements>
    <a:clrScheme name="AVI värit">
      <a:dk1>
        <a:srgbClr val="1F3C7E"/>
      </a:dk1>
      <a:lt1>
        <a:sysClr val="window" lastClr="FFFFFF"/>
      </a:lt1>
      <a:dk2>
        <a:srgbClr val="1F3C7E"/>
      </a:dk2>
      <a:lt2>
        <a:srgbClr val="FFF9E3"/>
      </a:lt2>
      <a:accent1>
        <a:srgbClr val="8AC2E6"/>
      </a:accent1>
      <a:accent2>
        <a:srgbClr val="00559F"/>
      </a:accent2>
      <a:accent3>
        <a:srgbClr val="1F3C7E"/>
      </a:accent3>
      <a:accent4>
        <a:srgbClr val="C3C4A4"/>
      </a:accent4>
      <a:accent5>
        <a:srgbClr val="FFF9E3"/>
      </a:accent5>
      <a:accent6>
        <a:srgbClr val="1F3C7E"/>
      </a:accent6>
      <a:hlink>
        <a:srgbClr val="8AC2E6"/>
      </a:hlink>
      <a:folHlink>
        <a:srgbClr val="00559F"/>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56270B716B5C85478DC0F2085B6FFF1E" ma:contentTypeVersion="1" ma:contentTypeDescription="Luo uusi asiakirja." ma:contentTypeScope="" ma:versionID="1c04eadb8276f74903ca34347c818268">
  <xsd:schema xmlns:xsd="http://www.w3.org/2001/XMLSchema" xmlns:p="http://schemas.microsoft.com/office/2006/metadata/properties" xmlns:ns1="http://schemas.microsoft.com/sharepoint/v3" targetNamespace="http://schemas.microsoft.com/office/2006/metadata/properties" ma:root="true" ma:fieldsID="4340a008e99365d80b71206bae22299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Ajoituksen alkamispäivämäärä" ma:description="" ma:hidden="true" ma:internalName="PublishingStartDate">
      <xsd:simpleType>
        <xsd:restriction base="dms:Unknown"/>
      </xsd:simpleType>
    </xsd:element>
    <xsd:element name="PublishingExpirationDate" ma:index="9" nillable="true" ma:displayName="Ajoituksen päättymispäivämäärä"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ma:readOnly="true"/>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AB3C09B-B9AB-491A-840E-44C45E3E17E6}">
  <ds:schemaRefs>
    <ds:schemaRef ds:uri="http://schemas.microsoft.com/sharepoint/v3/contenttype/forms"/>
  </ds:schemaRefs>
</ds:datastoreItem>
</file>

<file path=customXml/itemProps2.xml><?xml version="1.0" encoding="utf-8"?>
<ds:datastoreItem xmlns:ds="http://schemas.openxmlformats.org/officeDocument/2006/customXml" ds:itemID="{9DC2A39F-54EF-4374-A1B7-B85116B9B4A2}">
  <ds:schemaRefs>
    <ds:schemaRef ds:uri="http://purl.org/dc/terms/"/>
    <ds:schemaRef ds:uri="http://purl.org/dc/dcmitype/"/>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A8F13E52-39D1-402D-9F09-084522E72B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AVI_ppt-kalvopohjat_2007</Template>
  <TotalTime>541</TotalTime>
  <Words>1563</Words>
  <Application>Microsoft Office PowerPoint</Application>
  <PresentationFormat>Näytössä katseltava diaesitys (4:3)</PresentationFormat>
  <Paragraphs>301</Paragraphs>
  <Slides>23</Slides>
  <Notes>21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23</vt:i4>
      </vt:variant>
    </vt:vector>
  </HeadingPairs>
  <TitlesOfParts>
    <vt:vector size="29" baseType="lpstr">
      <vt:lpstr>ＭＳ Ｐゴシック</vt:lpstr>
      <vt:lpstr>Arial</vt:lpstr>
      <vt:lpstr>Century</vt:lpstr>
      <vt:lpstr>Verdana</vt:lpstr>
      <vt:lpstr>Wingdings</vt:lpstr>
      <vt:lpstr>AVI_perustyyli</vt:lpstr>
      <vt:lpstr>Hur garanterar vi god kvalitet i servicen och lagenlig verksamhet </vt:lpstr>
      <vt:lpstr>Tillsyn och styrning</vt:lpstr>
      <vt:lpstr>MYNDIGHETSTILLSYN Preventiv tillsyn</vt:lpstr>
      <vt:lpstr>MYNDIGHETSTILLSYN 2 </vt:lpstr>
      <vt:lpstr>Riksomfattande tillsynsprogram för social- och hälsovården 2015-2018</vt:lpstr>
      <vt:lpstr>Riksomfattande tillsynsprogrammet för social- och hälsovården</vt:lpstr>
      <vt:lpstr>Egenkontroll i tillsynsprogrammet</vt:lpstr>
      <vt:lpstr>Föremål för tillsyn i socialvårdslagen</vt:lpstr>
      <vt:lpstr>Klient- och samarbetsprocesser</vt:lpstr>
      <vt:lpstr>Klient- och samarbetsprocesser 2</vt:lpstr>
      <vt:lpstr>Service för barnfamiljer</vt:lpstr>
      <vt:lpstr>Socialarbete bland vuxna</vt:lpstr>
      <vt:lpstr>Att säkerställa kvaliteten på tjänsterna</vt:lpstr>
      <vt:lpstr>Egenkontroll i social- och hälsovården </vt:lpstr>
      <vt:lpstr>Gränssnitt</vt:lpstr>
      <vt:lpstr>Målen för egenkontrollen </vt:lpstr>
      <vt:lpstr>Egenkontrollens kärna i riskhantering</vt:lpstr>
      <vt:lpstr>Anmärkning</vt:lpstr>
      <vt:lpstr>Klagan</vt:lpstr>
      <vt:lpstr>Klagan 2 </vt:lpstr>
      <vt:lpstr>Påföljder av tillsynen</vt:lpstr>
      <vt:lpstr>Påföljder av tillsynen 2</vt:lpstr>
      <vt:lpstr>PowerPoint-esitys</vt:lpstr>
    </vt:vector>
  </TitlesOfParts>
  <Company>Suomen valtio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 säkerställs god kvalitet och lagenlig verksamhet i servicen</dc:title>
  <dc:creator>Kaukaoja Maria</dc:creator>
  <cp:lastModifiedBy>Ström Aija</cp:lastModifiedBy>
  <cp:revision>28</cp:revision>
  <dcterms:created xsi:type="dcterms:W3CDTF">2015-03-18T08:41:28Z</dcterms:created>
  <dcterms:modified xsi:type="dcterms:W3CDTF">2015-03-25T06:09:25Z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0x01010056270B716B5C85478DC0F2085B6FFF1E</vt:lpwstr>
  </property>
  <property fmtid="{D5CDD505-2E9C-101B-9397-08002B2CF9AE}" pid="3" name="TemplateUrl">
    <vt:lpwstr/>
  </property>
  <property fmtid="{D5CDD505-2E9C-101B-9397-08002B2CF9AE}" pid="4" name="_SourceUrl">
    <vt:lpwstr/>
  </property>
  <property fmtid="{D5CDD505-2E9C-101B-9397-08002B2CF9AE}" pid="5" name="xd_Signature">
    <vt:bool>false</vt:bool>
  </property>
  <property fmtid="{D5CDD505-2E9C-101B-9397-08002B2CF9AE}" pid="6" name="xd_ProgID">
    <vt:lpwstr/>
  </property>
</Properties>
</file>