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58" r:id="rId4"/>
    <p:sldId id="265" r:id="rId5"/>
    <p:sldId id="257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8" r:id="rId18"/>
    <p:sldId id="274" r:id="rId19"/>
    <p:sldId id="276" r:id="rId20"/>
    <p:sldId id="277" r:id="rId21"/>
    <p:sldId id="275" r:id="rId22"/>
    <p:sldId id="279" r:id="rId23"/>
    <p:sldId id="270" r:id="rId24"/>
  </p:sldIdLst>
  <p:sldSz cx="9144000" cy="6858000" type="screen4x3"/>
  <p:notesSz cx="6669088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8D8"/>
    <a:srgbClr val="BFC0C1"/>
    <a:srgbClr val="A0A1A2"/>
    <a:srgbClr val="808183"/>
    <a:srgbClr val="66C2CA"/>
    <a:srgbClr val="FCECB9"/>
    <a:srgbClr val="F2B566"/>
    <a:srgbClr val="F5CD66"/>
    <a:srgbClr val="DEDFE0"/>
    <a:srgbClr val="009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4221"/>
        <p:guide orient="horz" pos="3749"/>
        <p:guide orient="horz" pos="169"/>
        <p:guide orient="horz" pos="888"/>
        <p:guide orient="horz" pos="976"/>
        <p:guide orient="horz" pos="3748"/>
        <p:guide pos="5284"/>
        <p:guide pos="540"/>
        <p:guide pos="431"/>
        <p:guide pos="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00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B79FB4AD-D2BE-BB4E-A745-C2F9E3E423E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943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520" y="4715153"/>
            <a:ext cx="4622048" cy="470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0B3A005-E901-A449-87E2-F4824C81E4D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37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M_Kaari_1_RGB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/>
          <a:stretch/>
        </p:blipFill>
        <p:spPr>
          <a:xfrm>
            <a:off x="0" y="1879600"/>
            <a:ext cx="9144000" cy="49784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4" y="836613"/>
            <a:ext cx="4945063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4" y="2636838"/>
            <a:ext cx="4945063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Date Placeholder 1"/>
          <p:cNvSpPr txBox="1">
            <a:spLocks/>
          </p:cNvSpPr>
          <p:nvPr userDrawn="1"/>
        </p:nvSpPr>
        <p:spPr>
          <a:xfrm>
            <a:off x="3959224" y="3767138"/>
            <a:ext cx="720000" cy="219075"/>
          </a:xfrm>
          <a:prstGeom prst="rect">
            <a:avLst/>
          </a:prstGeom>
        </p:spPr>
        <p:txBody>
          <a:bodyPr wrap="none" lIns="0" tIns="0" rIns="0" bIns="0" anchor="b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F4B2AD4B-1D1A-420B-BC1B-42E7163C011B}" type="datetime1">
              <a:rPr lang="fi-FI" sz="1000" smtClean="0"/>
              <a:t>6.2.2017</a:t>
            </a:fld>
            <a:endParaRPr 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86790" y="3767138"/>
            <a:ext cx="2381153" cy="219075"/>
          </a:xfrm>
          <a:prstGeom prst="rect">
            <a:avLst/>
          </a:prstGeo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Etunimi</a:t>
            </a:r>
            <a:r>
              <a:rPr lang="en-US" dirty="0" smtClean="0"/>
              <a:t> </a:t>
            </a:r>
            <a:r>
              <a:rPr lang="en-US" dirty="0" err="1" smtClean="0"/>
              <a:t>Sukunimi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5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D60AD-FD90-4CA6-8DB3-EEA28860C56B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1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79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34C7C-7DB0-4590-B910-CD3D7CCBBEE7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8" y="1252036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8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239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25318-0C7C-420E-880E-5C5AD4F4E654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08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8BB8D-BAED-4DC9-B664-F68A36432E97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33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36A9D-82AA-4E5A-85E7-7E5126934732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9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2DA78-B56B-4B8F-A2F4-A24665150DD4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5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018C7-4833-4C25-BB9C-3BC2B1EC0100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0" y="4339682"/>
            <a:ext cx="7632700" cy="1610268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4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D6A59-64D1-4B1C-8848-5D095DEC2180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0" y="4937124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29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AF7D27D7-79A4-4455-8C81-3CB57B4324D0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29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Etunimi</a:t>
            </a:r>
            <a:r>
              <a:rPr lang="en-US" dirty="0" smtClean="0"/>
              <a:t> </a:t>
            </a:r>
            <a:r>
              <a:rPr lang="en-US" dirty="0" err="1" smtClean="0"/>
              <a:t>Sukunimi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05029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FC60A6B-6239-8E47-87C0-C824B7646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1" y="6571828"/>
            <a:ext cx="2165652" cy="1579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8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6984776" cy="18002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VALTIONAVUSTUShankkeeN</a:t>
            </a:r>
            <a:r>
              <a:rPr lang="en-US" sz="2800" dirty="0" smtClean="0"/>
              <a:t> </a:t>
            </a:r>
            <a:r>
              <a:rPr lang="en-US" sz="2800" dirty="0" err="1" smtClean="0"/>
              <a:t>hallinnointi</a:t>
            </a:r>
            <a:r>
              <a:rPr lang="en-US" sz="2800" dirty="0" smtClean="0"/>
              <a:t>, </a:t>
            </a:r>
            <a:r>
              <a:rPr lang="en-US" sz="2800" dirty="0" err="1" smtClean="0"/>
              <a:t>talous</a:t>
            </a:r>
            <a:r>
              <a:rPr lang="en-US" sz="2800" dirty="0" smtClean="0"/>
              <a:t> ja </a:t>
            </a:r>
            <a:r>
              <a:rPr lang="en-US" sz="2800" dirty="0" err="1" smtClean="0"/>
              <a:t>valvonta</a:t>
            </a: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4945063" cy="1079500"/>
          </a:xfrm>
        </p:spPr>
        <p:txBody>
          <a:bodyPr/>
          <a:lstStyle/>
          <a:p>
            <a:r>
              <a:rPr lang="en-US" sz="2000" b="0" dirty="0" smtClean="0"/>
              <a:t>Anne Kumpula</a:t>
            </a:r>
          </a:p>
          <a:p>
            <a:r>
              <a:rPr lang="en-US" sz="2000" dirty="0" err="1" smtClean="0"/>
              <a:t>Sosiaali</a:t>
            </a:r>
            <a:r>
              <a:rPr lang="en-US" sz="2000" dirty="0" smtClean="0"/>
              <a:t>- ja </a:t>
            </a:r>
            <a:r>
              <a:rPr lang="en-US" sz="2000" dirty="0" err="1" smtClean="0"/>
              <a:t>terveysministeriö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79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Valtionapuviranomaistehtävät </a:t>
            </a:r>
            <a:r>
              <a:rPr lang="fi-FI" dirty="0" smtClean="0"/>
              <a:t> LSAVI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Valtionavustusten </a:t>
            </a:r>
            <a:r>
              <a:rPr lang="fi-FI" sz="2000" dirty="0"/>
              <a:t>maksatukseen liittyviä käytännön tehtäviä hoitaa Lounais-Suomen </a:t>
            </a:r>
            <a:r>
              <a:rPr lang="fi-FI" sz="2000" dirty="0" smtClean="0"/>
              <a:t>aluehallintovirasto (ylitarkastaja Jaana Jaakkola).</a:t>
            </a:r>
          </a:p>
          <a:p>
            <a:r>
              <a:rPr lang="fi-FI" sz="2000" dirty="0" err="1" smtClean="0"/>
              <a:t>LSAVI:n</a:t>
            </a:r>
            <a:r>
              <a:rPr lang="fi-FI" sz="2000" dirty="0" smtClean="0"/>
              <a:t> tehtäviin kuuluu myös osallistuminen hankkeiden neuvontaan, ohjaukseen ja valvontaan, sekä</a:t>
            </a:r>
          </a:p>
          <a:p>
            <a:r>
              <a:rPr lang="fi-FI" sz="2000" dirty="0" smtClean="0"/>
              <a:t>hankkeiden muutosilmoitusten, lupapyyntöjen ja erilaisten kysymysten vastaanottaminen. LSAVI voi vastata kysymyksiin, joiden osalta linjaus on </a:t>
            </a:r>
            <a:r>
              <a:rPr lang="fi-FI" sz="2000" dirty="0" err="1" smtClean="0"/>
              <a:t>STM:n</a:t>
            </a:r>
            <a:r>
              <a:rPr lang="fi-FI" sz="2000" dirty="0" smtClean="0"/>
              <a:t> kanssa sovittu. LSAVI voi myös hyväksyä esitettyjä </a:t>
            </a:r>
            <a:r>
              <a:rPr lang="fi-FI" sz="2000" dirty="0"/>
              <a:t>muutoksia, </a:t>
            </a:r>
            <a:r>
              <a:rPr lang="fi-FI" sz="2000" dirty="0" smtClean="0"/>
              <a:t>lukuun ottamatta sellaisia muutoksia, joilla </a:t>
            </a:r>
            <a:r>
              <a:rPr lang="fi-FI" sz="2000" dirty="0"/>
              <a:t>on vaikutusta valtionavustuspäätöksen perusteisiin.</a:t>
            </a:r>
          </a:p>
          <a:p>
            <a:r>
              <a:rPr lang="fi-FI" sz="2000" dirty="0" smtClean="0"/>
              <a:t>Tehtävä perustuu valtioneuvoston asetukseen aluehallinto-virastoista </a:t>
            </a:r>
            <a:r>
              <a:rPr lang="fi-FI" sz="2000" dirty="0"/>
              <a:t>(</a:t>
            </a:r>
            <a:r>
              <a:rPr lang="fi-FI" sz="2000" dirty="0" smtClean="0"/>
              <a:t>906/2009, 10 §:n </a:t>
            </a:r>
            <a:r>
              <a:rPr lang="fi-FI" sz="2000" dirty="0"/>
              <a:t>3 momentti 1 </a:t>
            </a:r>
            <a:r>
              <a:rPr lang="fi-FI" sz="2000" dirty="0" smtClean="0"/>
              <a:t>kohta).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6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Valtionavustushankkeiden hallinto- ja talousasioiden ohjaus 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Ohjauksen lähtökohtana </a:t>
            </a:r>
            <a:r>
              <a:rPr lang="fi-FI" dirty="0" smtClean="0"/>
              <a:t>on lainsäädäntö </a:t>
            </a:r>
            <a:r>
              <a:rPr lang="fi-FI" dirty="0"/>
              <a:t>ja </a:t>
            </a:r>
            <a:r>
              <a:rPr lang="fi-FI" dirty="0" smtClean="0"/>
              <a:t>valtionavustuspäätös liitteineen.</a:t>
            </a:r>
            <a:endParaRPr lang="fi-FI" dirty="0"/>
          </a:p>
          <a:p>
            <a:r>
              <a:rPr lang="fi-FI" dirty="0" smtClean="0"/>
              <a:t>Muina </a:t>
            </a:r>
            <a:r>
              <a:rPr lang="fi-FI" dirty="0"/>
              <a:t>ohjausvälineinä </a:t>
            </a:r>
            <a:r>
              <a:rPr lang="fi-FI" dirty="0" smtClean="0"/>
              <a:t>toimivat mm. hankkeille </a:t>
            </a:r>
            <a:r>
              <a:rPr lang="fi-FI" dirty="0"/>
              <a:t>lähetettävät </a:t>
            </a:r>
            <a:r>
              <a:rPr lang="fi-FI" dirty="0" smtClean="0"/>
              <a:t>kirjeet ja muut yhteydenotot.</a:t>
            </a:r>
            <a:endParaRPr lang="fi-FI" dirty="0"/>
          </a:p>
          <a:p>
            <a:r>
              <a:rPr lang="fi-FI" dirty="0" smtClean="0"/>
              <a:t>Hankkeille järjestetään ohjaustilaisuuksia.</a:t>
            </a:r>
            <a:endParaRPr lang="fi-FI" dirty="0"/>
          </a:p>
          <a:p>
            <a:r>
              <a:rPr lang="fi-FI" dirty="0" smtClean="0"/>
              <a:t>Osaan hankkeista tehdään valvonnallinen ohjauskäynti.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47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Hankehallinnoijan tehtävät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Vastaa hankkeen toteuttamisesta ja sen seurannan ja arvioinnin </a:t>
            </a:r>
            <a:r>
              <a:rPr lang="fi-FI" sz="2000" dirty="0" smtClean="0"/>
              <a:t>järjestämisestä.</a:t>
            </a:r>
            <a:endParaRPr lang="fi-FI" sz="2000" dirty="0"/>
          </a:p>
          <a:p>
            <a:r>
              <a:rPr lang="fi-FI" sz="2000" dirty="0"/>
              <a:t>Vastaa toteutumaraporttien ja maksatushakemusten </a:t>
            </a:r>
            <a:r>
              <a:rPr lang="fi-FI" sz="2000" dirty="0" smtClean="0"/>
              <a:t>tekemisestä.</a:t>
            </a:r>
            <a:endParaRPr lang="fi-FI" sz="2000" dirty="0"/>
          </a:p>
          <a:p>
            <a:r>
              <a:rPr lang="fi-FI" sz="2000" dirty="0"/>
              <a:t>Huolehtii tarvittavien selvitysten ja tietojen antamisesta </a:t>
            </a:r>
          </a:p>
          <a:p>
            <a:pPr>
              <a:buNone/>
            </a:pPr>
            <a:r>
              <a:rPr lang="fi-FI" sz="2000" dirty="0"/>
              <a:t>     </a:t>
            </a:r>
            <a:r>
              <a:rPr lang="fi-FI" sz="2000" dirty="0" err="1"/>
              <a:t>STM:lle</a:t>
            </a:r>
            <a:r>
              <a:rPr lang="fi-FI" sz="2000" dirty="0"/>
              <a:t> ja Lounais-Suomen </a:t>
            </a:r>
            <a:r>
              <a:rPr lang="fi-FI" sz="2000" dirty="0" err="1" smtClean="0"/>
              <a:t>AVI:lle</a:t>
            </a:r>
            <a:r>
              <a:rPr lang="fi-FI" sz="2000" dirty="0" smtClean="0"/>
              <a:t>.</a:t>
            </a:r>
            <a:endParaRPr lang="fi-FI" sz="2000" dirty="0"/>
          </a:p>
          <a:p>
            <a:r>
              <a:rPr lang="fi-FI" sz="2000" dirty="0"/>
              <a:t>Vastaa valtionavustusselvityksen </a:t>
            </a:r>
            <a:r>
              <a:rPr lang="fi-FI" sz="2000" dirty="0" smtClean="0"/>
              <a:t>tekemisestä hankkeen päätyttyä.</a:t>
            </a:r>
            <a:endParaRPr lang="fi-FI" sz="2000" dirty="0"/>
          </a:p>
          <a:p>
            <a:pPr marL="342900" lvl="3" indent="-342900">
              <a:buFont typeface="Wingdings" pitchFamily="2" charset="2"/>
              <a:buChar char="§"/>
            </a:pPr>
            <a:r>
              <a:rPr lang="fi-FI" sz="2000" dirty="0"/>
              <a:t>Vastaa muusta yhteydenpidosta </a:t>
            </a:r>
            <a:r>
              <a:rPr lang="fi-FI" sz="2000" dirty="0" smtClean="0"/>
              <a:t>valtionapuviranomaiseen.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fi-FI" sz="2000" dirty="0" smtClean="0"/>
              <a:t>Toimijoiden rooleja on kuvattu päätöksen liitteenä olevassa hallinnointiohjeessa.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9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Hankkeiden yhteyshenkilöt </a:t>
            </a:r>
            <a:r>
              <a:rPr lang="fi-FI" dirty="0" err="1" smtClean="0"/>
              <a:t>STM:ssä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STM on </a:t>
            </a:r>
            <a:r>
              <a:rPr lang="fi-FI" dirty="0"/>
              <a:t>nimennyt jokaiselle hankkeelle </a:t>
            </a:r>
            <a:r>
              <a:rPr lang="fi-FI" dirty="0" smtClean="0"/>
              <a:t>yhden tai kaksi sisällöllisistä kysymyksistä vastaavaa yhteyshenkilöä.</a:t>
            </a:r>
          </a:p>
          <a:p>
            <a:r>
              <a:rPr lang="fi-FI" dirty="0" smtClean="0"/>
              <a:t>Yhteyshenkilön </a:t>
            </a:r>
            <a:r>
              <a:rPr lang="fi-FI" dirty="0"/>
              <a:t>tehtävänä on ministeriön edustajana seurata hankkeen </a:t>
            </a:r>
            <a:r>
              <a:rPr lang="fi-FI" dirty="0" smtClean="0"/>
              <a:t>edistymistä.</a:t>
            </a:r>
            <a:endParaRPr lang="fi-FI" dirty="0"/>
          </a:p>
          <a:p>
            <a:r>
              <a:rPr lang="fi-FI" dirty="0" smtClean="0"/>
              <a:t>Yhteyshenkilöllä on </a:t>
            </a:r>
            <a:r>
              <a:rPr lang="fi-FI" dirty="0"/>
              <a:t>oikeus saada tarvitsemansa tiedot </a:t>
            </a:r>
            <a:r>
              <a:rPr lang="fi-FI" dirty="0" smtClean="0"/>
              <a:t>hankkeesta.</a:t>
            </a:r>
            <a:endParaRPr lang="fi-FI" dirty="0"/>
          </a:p>
          <a:p>
            <a:r>
              <a:rPr lang="fi-FI" dirty="0" smtClean="0"/>
              <a:t>Yhteyshenkilö </a:t>
            </a:r>
            <a:r>
              <a:rPr lang="fi-FI" dirty="0"/>
              <a:t>tulee kutsua hankkeen ohjausryhmän kokouksiin ja hänen tulee saada tietoa ohjausryhmän </a:t>
            </a:r>
            <a:r>
              <a:rPr lang="fi-FI" dirty="0" smtClean="0"/>
              <a:t>toiminnasta.</a:t>
            </a:r>
            <a:endParaRPr lang="fi-FI" dirty="0"/>
          </a:p>
          <a:p>
            <a:r>
              <a:rPr lang="fi-FI" dirty="0" smtClean="0"/>
              <a:t>Yhteyshenkilö </a:t>
            </a:r>
            <a:r>
              <a:rPr lang="fi-FI" dirty="0"/>
              <a:t>tiedottaa ilmenneistä epäselvyyksistä hankkeelle ja sosiaali- ja </a:t>
            </a:r>
            <a:r>
              <a:rPr lang="fi-FI" dirty="0" smtClean="0"/>
              <a:t>terveysministeriölle.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9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Valtionavustuspäätösten selvityspyynnöt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Hankehallinnoijilta on päätöksessä pyydetty uutta hankesuunnitelmaa ja kustannusarvioita, kun</a:t>
            </a:r>
          </a:p>
          <a:p>
            <a:pPr>
              <a:buFontTx/>
              <a:buChar char="-"/>
            </a:pPr>
            <a:r>
              <a:rPr lang="fi-FI" dirty="0" smtClean="0"/>
              <a:t>myönnetyn valtionavustuksen määrä on pienempi kuin mitä on haettu</a:t>
            </a:r>
          </a:p>
          <a:p>
            <a:pPr>
              <a:buFontTx/>
              <a:buChar char="-"/>
            </a:pPr>
            <a:r>
              <a:rPr lang="fi-FI" dirty="0" smtClean="0"/>
              <a:t>hankesuunnitelmaa tulee muutoin tarkentaa vastaamaan paremmin kärkihankkeen tavoitteita</a:t>
            </a:r>
          </a:p>
          <a:p>
            <a:pPr>
              <a:buFontTx/>
              <a:buChar char="-"/>
            </a:pPr>
            <a:r>
              <a:rPr lang="fi-FI" dirty="0" smtClean="0"/>
              <a:t>kustannusarvioiden sisällöstä halutaan tarkempaa selvitystä.</a:t>
            </a:r>
          </a:p>
          <a:p>
            <a:pPr marL="0" indent="0">
              <a:buNone/>
            </a:pPr>
            <a:r>
              <a:rPr lang="fi-FI" dirty="0" smtClean="0"/>
              <a:t>Toimitettujen selvitysten hyväksymisestä lähetetään kirje hankehallinnoijalle.</a:t>
            </a:r>
            <a:endParaRPr lang="fi-FI" dirty="0"/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7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Valtionavustuksen käyttöaika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Avustusmääräraha on kolmivuotinen siirtomääräraha.</a:t>
            </a:r>
          </a:p>
          <a:p>
            <a:r>
              <a:rPr lang="fi-FI" dirty="0" smtClean="0"/>
              <a:t>Esim. vuoden 2016 määräraha on käytettävissä vielä vuonna 2018.</a:t>
            </a:r>
          </a:p>
          <a:p>
            <a:r>
              <a:rPr lang="fi-FI" dirty="0" smtClean="0"/>
              <a:t>Hankkeiden tulee päättyä vuoden 2018 loppuun mennessä. Vuonna 2019 ei kustannuksia voi enää kerryttää. </a:t>
            </a:r>
          </a:p>
          <a:p>
            <a:r>
              <a:rPr lang="fi-FI" dirty="0" smtClean="0"/>
              <a:t>Viimeisen maksatushakemuksen jättöaika on kirjattu päätöksiin. </a:t>
            </a:r>
          </a:p>
          <a:p>
            <a:r>
              <a:rPr lang="fi-FI" dirty="0" smtClean="0"/>
              <a:t>Valtionavustusselvitys on toimitettava </a:t>
            </a:r>
            <a:r>
              <a:rPr lang="fi-FI" dirty="0" err="1" smtClean="0"/>
              <a:t>LSAVI:lle</a:t>
            </a:r>
            <a:r>
              <a:rPr lang="fi-FI" dirty="0" smtClean="0"/>
              <a:t> viimeistään kuuden kuukauden kuluttua hankkeen päättymisestä.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01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Hallinnointisopimus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Hankehallinnoijan on tehtävä muiden </a:t>
            </a:r>
            <a:r>
              <a:rPr lang="fi-FI" dirty="0" err="1" smtClean="0"/>
              <a:t>valtionavustus-ta</a:t>
            </a:r>
            <a:r>
              <a:rPr lang="fi-FI" dirty="0" smtClean="0"/>
              <a:t> saavien hankekumppaneiden kanssa sopimus hankkeen hallinnoimisesta puolen vuoden kuluessa valtionavustuspäätöksen tekemisestä.</a:t>
            </a:r>
          </a:p>
          <a:p>
            <a:r>
              <a:rPr lang="fi-FI" dirty="0" smtClean="0"/>
              <a:t>Sopimukseen on hyvä kirjata päätöksen liitteenä olleen hallinnointiohjeen mukainen kuvaus hankkeen rahaliikenteestä.</a:t>
            </a:r>
          </a:p>
          <a:p>
            <a:r>
              <a:rPr lang="fi-FI" dirty="0" smtClean="0"/>
              <a:t>Sopimukseen on syytä kirjata </a:t>
            </a:r>
            <a:r>
              <a:rPr lang="fi-FI" dirty="0" err="1" smtClean="0"/>
              <a:t>sopimuskumppanei-den</a:t>
            </a:r>
            <a:r>
              <a:rPr lang="fi-FI" dirty="0" smtClean="0"/>
              <a:t> vastuut siinä tilanteessa, että valtionavustusta joudutaan maksamaan takaisin.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67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Kustannusarvioiden muuttuminen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Pienehköt, muutamien satojen tai tuhansien eurojen siirrot yksittäisen hanketoimijan budjetin kustannus-paikalta toiselle voidaan tehdä ilman enempiä toimenpiteitä.</a:t>
            </a:r>
          </a:p>
          <a:p>
            <a:r>
              <a:rPr lang="fi-FI" dirty="0" smtClean="0"/>
              <a:t>Suuremmista muutoksista on syytä ilmoittaa </a:t>
            </a:r>
            <a:r>
              <a:rPr lang="fi-FI" dirty="0" err="1" smtClean="0"/>
              <a:t>LSAVI:lle</a:t>
            </a:r>
            <a:r>
              <a:rPr lang="fi-FI" dirty="0" smtClean="0"/>
              <a:t>.</a:t>
            </a:r>
          </a:p>
          <a:p>
            <a:r>
              <a:rPr lang="fi-FI" dirty="0" smtClean="0"/>
              <a:t>Jos hankkeen suunnitelmaa joudutaan hankeaikana muuttamaan, tulee aina antaa selvitys myös siitä, mikä vaikutus muutoksella on hankkeen kustannusarvioon.</a:t>
            </a:r>
          </a:p>
        </p:txBody>
      </p:sp>
    </p:spTree>
    <p:extLst>
      <p:ext uri="{BB962C8B-B14F-4D97-AF65-F5344CB8AC3E}">
        <p14:creationId xmlns:p14="http://schemas.microsoft.com/office/powerpoint/2010/main" val="16467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Valtionavustukseen oikeuttavat kustannukset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Valtionavustuspäätöksellä ei ole hyväksytty tyhjentävästi kaikkea, mitä hankesuunnitelma sisältää.</a:t>
            </a:r>
          </a:p>
          <a:p>
            <a:r>
              <a:rPr lang="fi-FI" dirty="0" smtClean="0"/>
              <a:t>Kustannuksia arvioidaan erikseen </a:t>
            </a:r>
            <a:r>
              <a:rPr lang="fi-FI" dirty="0" err="1" smtClean="0"/>
              <a:t>maksatushake-musten</a:t>
            </a:r>
            <a:r>
              <a:rPr lang="fi-FI" dirty="0" smtClean="0"/>
              <a:t> yhteydessä.</a:t>
            </a:r>
          </a:p>
          <a:p>
            <a:r>
              <a:rPr lang="fi-FI" dirty="0" smtClean="0"/>
              <a:t>Ministeriön lupa tarvitaan tiettyihin, päätöksessä todettuihin hankintoihin.</a:t>
            </a:r>
          </a:p>
          <a:p>
            <a:r>
              <a:rPr lang="fi-FI" dirty="0" smtClean="0"/>
              <a:t>Hankekohtaisesti  voidaan sopia, ettei tietyn tyyppisiin hankintoihin tarvita aina erikseen lupaa, (esim. tietotekniset hankinnat </a:t>
            </a:r>
            <a:r>
              <a:rPr lang="fi-FI" dirty="0" err="1" smtClean="0"/>
              <a:t>digitalisaatio-hankkeessa</a:t>
            </a:r>
            <a:r>
              <a:rPr lang="fi-FI" dirty="0" smtClean="0"/>
              <a:t>).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4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Kustannusten valtionavustuskelpoisuuden selvittäminen on tärkeää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on epävarmuutta siitä, onko kustannus valtionavustukseen oikeuttava, kannattaa asiaa kysyä.</a:t>
            </a:r>
          </a:p>
          <a:p>
            <a:r>
              <a:rPr lang="fi-FI" dirty="0" smtClean="0"/>
              <a:t>Valtionavustuksen virheellinen käyttö voi johtaa sen palautusvelvollisuuteen tai takaisinperintään.</a:t>
            </a:r>
          </a:p>
          <a:p>
            <a:r>
              <a:rPr lang="fi-FI" dirty="0" smtClean="0"/>
              <a:t>Valtionavustuksen saajalla on velvollisuus ottaa selvää avustuksen käytön ehdoista, tietämättömyys ehdoista ei poista vastuuta.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41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Kärkihankkeet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Toteutetaan hallituksen ”Hyvinvointi ja terveys” -</a:t>
            </a:r>
            <a:r>
              <a:rPr lang="fi-FI" dirty="0" smtClean="0"/>
              <a:t>strategiaa kärkihankkeiden toimintasuunnitelmien mukaisesti</a:t>
            </a:r>
          </a:p>
          <a:p>
            <a:pPr marL="0" lvl="0" indent="0">
              <a:buNone/>
            </a:pPr>
            <a:r>
              <a:rPr lang="fi-FI" sz="2000" dirty="0" smtClean="0"/>
              <a:t>1) Palvelut asiakaslähtöisiksi, Palvelusetelihanke (PASI)</a:t>
            </a:r>
          </a:p>
          <a:p>
            <a:pPr marL="0" lvl="0" indent="0">
              <a:buNone/>
            </a:pPr>
            <a:r>
              <a:rPr lang="fi-FI" sz="2000" dirty="0" smtClean="0"/>
              <a:t>2) Edistetään </a:t>
            </a:r>
            <a:r>
              <a:rPr lang="fi-FI" sz="2000" dirty="0"/>
              <a:t>terveyttä ja hyvinvointia sekä vähennetään </a:t>
            </a:r>
            <a:endParaRPr lang="fi-FI" sz="2000" dirty="0" smtClean="0"/>
          </a:p>
          <a:p>
            <a:pPr marL="0" lvl="0" indent="0">
              <a:buNone/>
            </a:pPr>
            <a:r>
              <a:rPr lang="fi-FI" sz="2000" dirty="0"/>
              <a:t> </a:t>
            </a:r>
            <a:r>
              <a:rPr lang="fi-FI" sz="2000" dirty="0" smtClean="0"/>
              <a:t>    eriarvoisuutta</a:t>
            </a:r>
          </a:p>
          <a:p>
            <a:pPr marL="0" lvl="0" indent="0">
              <a:buNone/>
            </a:pPr>
            <a:r>
              <a:rPr lang="fi-FI" sz="2000" dirty="0" smtClean="0"/>
              <a:t>3) Lapsi</a:t>
            </a:r>
            <a:r>
              <a:rPr lang="fi-FI" sz="2000" dirty="0"/>
              <a:t>‐ ja perhepalvelujen </a:t>
            </a:r>
            <a:r>
              <a:rPr lang="fi-FI" sz="2000" dirty="0" smtClean="0"/>
              <a:t>muutosohjelma (LAPE)</a:t>
            </a:r>
            <a:endParaRPr lang="fi-FI" sz="2000" dirty="0"/>
          </a:p>
          <a:p>
            <a:pPr marL="0" lvl="0" indent="0">
              <a:buNone/>
            </a:pPr>
            <a:r>
              <a:rPr lang="fi-FI" sz="2000" dirty="0" smtClean="0"/>
              <a:t>4) Kehitetään </a:t>
            </a:r>
            <a:r>
              <a:rPr lang="fi-FI" sz="2000" dirty="0"/>
              <a:t>ikäihmisten kotihoitoa ja vahvistetaan </a:t>
            </a:r>
            <a:r>
              <a:rPr lang="fi-FI" sz="2000" dirty="0" smtClean="0"/>
              <a:t>kaiken</a:t>
            </a:r>
          </a:p>
          <a:p>
            <a:pPr marL="0" lvl="0" indent="0">
              <a:buNone/>
            </a:pPr>
            <a:r>
              <a:rPr lang="fi-FI" sz="2000" dirty="0"/>
              <a:t> </a:t>
            </a:r>
            <a:r>
              <a:rPr lang="fi-FI" sz="2000" dirty="0" smtClean="0"/>
              <a:t>   ikäisten omaishoitoa (I&amp;O)</a:t>
            </a:r>
          </a:p>
          <a:p>
            <a:pPr marL="0" lvl="0" indent="0">
              <a:buNone/>
            </a:pPr>
            <a:r>
              <a:rPr lang="fi-FI" sz="2000" dirty="0" smtClean="0"/>
              <a:t>5) Osatyökykyisille tie työelämään (OTE)</a:t>
            </a:r>
          </a:p>
          <a:p>
            <a:pPr marL="0" lvl="0" indent="0">
              <a:buNone/>
            </a:pPr>
            <a:r>
              <a:rPr lang="fi-FI" sz="2000" dirty="0" smtClean="0"/>
              <a:t>Lisäksi:</a:t>
            </a:r>
          </a:p>
          <a:p>
            <a:pPr marL="0" lvl="0" indent="0">
              <a:buNone/>
            </a:pPr>
            <a:r>
              <a:rPr lang="fi-FI" sz="2000" dirty="0" smtClean="0"/>
              <a:t>6) Nuorisotakuuta yhteisötakuun suuntaan (yhteistyössä </a:t>
            </a:r>
          </a:p>
          <a:p>
            <a:pPr marL="0" lvl="0" indent="0">
              <a:buNone/>
            </a:pPr>
            <a:r>
              <a:rPr lang="fi-FI" sz="2000" dirty="0"/>
              <a:t> </a:t>
            </a:r>
            <a:r>
              <a:rPr lang="fi-FI" sz="2000" dirty="0" smtClean="0"/>
              <a:t>   </a:t>
            </a:r>
            <a:r>
              <a:rPr lang="fi-FI" sz="2000" dirty="0" err="1" smtClean="0"/>
              <a:t>OKM:n</a:t>
            </a:r>
            <a:r>
              <a:rPr lang="fi-FI" sz="2000" dirty="0" smtClean="0"/>
              <a:t> kanssa)</a:t>
            </a:r>
          </a:p>
          <a:p>
            <a:pPr marL="0" lvl="0" indent="0">
              <a:buNone/>
            </a:pPr>
            <a:r>
              <a:rPr lang="fi-FI" sz="2000" dirty="0" smtClean="0"/>
              <a:t>7) ODA- ja Virtuaalisairaala 2.0 - hankkeet yhteistyössä </a:t>
            </a:r>
            <a:r>
              <a:rPr lang="fi-FI" sz="2000" dirty="0" err="1" smtClean="0"/>
              <a:t>VM:n</a:t>
            </a:r>
            <a:r>
              <a:rPr lang="fi-FI" sz="2000" dirty="0" smtClean="0"/>
              <a:t> kanssa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98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Yhteydenpito valtionapuviranomaisiin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muutosilmoitukset ja -hakemukset, lupa-pyynnöt ja avustuksen käyttöä koskevat kysymykset toimitetaan hankehallinnoijan kautta Lounais-Suomen aluehallintovirastoon.</a:t>
            </a:r>
          </a:p>
          <a:p>
            <a:r>
              <a:rPr lang="fi-FI" dirty="0" smtClean="0"/>
              <a:t>Hakemusten, kysymysten ja muiden yhteydenottojen käsittely tapahtuu </a:t>
            </a:r>
            <a:r>
              <a:rPr lang="fi-FI" dirty="0" err="1" smtClean="0"/>
              <a:t>STM:n</a:t>
            </a:r>
            <a:r>
              <a:rPr lang="fi-FI" dirty="0" smtClean="0"/>
              <a:t> ja </a:t>
            </a:r>
            <a:r>
              <a:rPr lang="fi-FI" dirty="0" err="1" smtClean="0"/>
              <a:t>AVI:n</a:t>
            </a:r>
            <a:r>
              <a:rPr lang="fi-FI" dirty="0" smtClean="0"/>
              <a:t> yhteistyönä.</a:t>
            </a:r>
          </a:p>
          <a:p>
            <a:r>
              <a:rPr lang="fi-FI" dirty="0" smtClean="0"/>
              <a:t> Valtionavustuksen käyttöön liittyvät kysymykset ja lupapyynnöt voi toimittaa sähköpostilla.</a:t>
            </a:r>
          </a:p>
          <a:p>
            <a:r>
              <a:rPr lang="fi-FI" dirty="0" smtClean="0"/>
              <a:t>Jos pyydetään lupaa muuttaa hankesuunnitelmaa, hakemus on toimitettava allekirjoitettuna kirjeenä (jonka voi toimittaa sähköpostin liitteenä).</a:t>
            </a:r>
          </a:p>
        </p:txBody>
      </p:sp>
    </p:spTree>
    <p:extLst>
      <p:ext uri="{BB962C8B-B14F-4D97-AF65-F5344CB8AC3E}">
        <p14:creationId xmlns:p14="http://schemas.microsoft.com/office/powerpoint/2010/main" val="2166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Hankinnoista (1)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Valtionavustuksella tehtäviin hankintoihin </a:t>
            </a:r>
            <a:r>
              <a:rPr lang="fi-FI" dirty="0" err="1" smtClean="0"/>
              <a:t>sovelle-taan</a:t>
            </a:r>
            <a:r>
              <a:rPr lang="fi-FI" dirty="0" smtClean="0"/>
              <a:t> julkisista hankinnoista ja </a:t>
            </a:r>
            <a:r>
              <a:rPr lang="fi-FI" dirty="0" err="1" smtClean="0"/>
              <a:t>käyttöoikeussopimuk-sista</a:t>
            </a:r>
            <a:r>
              <a:rPr lang="fi-FI" dirty="0" smtClean="0"/>
              <a:t> annettua lakia (1397/2016, tullut voimaan 1.1.2017) siltä osin kuin hankinnat kuuluvat tämän hankintalain piiriin.</a:t>
            </a:r>
          </a:p>
          <a:p>
            <a:r>
              <a:rPr lang="fi-FI" dirty="0" smtClean="0"/>
              <a:t>Lain tarkoittama hankintayksikkö on mikä </a:t>
            </a:r>
            <a:r>
              <a:rPr lang="fi-FI" dirty="0"/>
              <a:t>tahansa hankinnan tekijä silloin, kun se on saanut hankinnan tekemistä varten </a:t>
            </a:r>
            <a:r>
              <a:rPr lang="fi-FI" dirty="0" smtClean="0"/>
              <a:t>valtionavustusta </a:t>
            </a:r>
            <a:r>
              <a:rPr lang="fi-FI" dirty="0"/>
              <a:t>yli puolet hankinnan </a:t>
            </a:r>
            <a:r>
              <a:rPr lang="fi-FI" dirty="0" smtClean="0"/>
              <a:t>arvosta (hankintalain 5.1 §)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1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Hankinnoista (2)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/>
              <a:t>6.2.2017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Kilpailuttamatta jättäminen täytyy voida perustella jollain hankintalakiin perustuvalla seikalla (esim. sidosyksikkötilanne, kynnysarvon alittuminen, suorahankintaperuste).</a:t>
            </a:r>
          </a:p>
          <a:p>
            <a:r>
              <a:rPr lang="fi-FI" dirty="0"/>
              <a:t>Myös hanketoimijoiden mahdollisissa keskinäisissä tavara- ja palveluhankinnoissa on noudatettava hankintalakia.</a:t>
            </a:r>
          </a:p>
          <a:p>
            <a:r>
              <a:rPr lang="fi-FI" dirty="0" smtClean="0"/>
              <a:t>Hankeajan lyhyys ei ole hankintalain tarkoittama suorahankintaperuste (kiire ei ole ennalta arvaamaton).</a:t>
            </a:r>
          </a:p>
          <a:p>
            <a:r>
              <a:rPr lang="fi-FI" dirty="0" smtClean="0"/>
              <a:t>Myös ns. pienhankinnat tulisi kilpailuttaa pyytämällä tarjouksia muutamalta taholta.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02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>
                <a:latin typeface="Lucida Calligraphy" panose="03010101010101010101" pitchFamily="66" charset="0"/>
              </a:rPr>
              <a:t>			Kiitos</a:t>
            </a:r>
            <a:r>
              <a:rPr lang="fi-FI" sz="2800" dirty="0">
                <a:latin typeface="Lucida Calligraphy" panose="03010101010101010101" pitchFamily="66" charset="0"/>
              </a:rPr>
              <a:t>!</a:t>
            </a:r>
            <a:endParaRPr lang="fi-FI" dirty="0">
              <a:latin typeface="Comic Sans MS" panose="030F0702030302020204" pitchFamily="66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92" y="1557338"/>
            <a:ext cx="5856816" cy="4392612"/>
          </a:xfrm>
        </p:spPr>
      </p:pic>
    </p:spTree>
    <p:extLst>
      <p:ext uri="{BB962C8B-B14F-4D97-AF65-F5344CB8AC3E}">
        <p14:creationId xmlns:p14="http://schemas.microsoft.com/office/powerpoint/2010/main" val="38312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Valtionavustuksiin varattu määräraha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Hyvinvoinnin ja terveyden edistämisen määräraha (33.03.31); kokonaissumma on noin 140 milj. € vuosina 2016 - 2018, josta noin 70 miljoonaa on varattu valtionavustuksiin.</a:t>
            </a:r>
            <a:endParaRPr lang="fi-FI" dirty="0"/>
          </a:p>
          <a:p>
            <a:r>
              <a:rPr lang="fi-FI" dirty="0" smtClean="0"/>
              <a:t>Eräät erityishankkeet -määrärahasta (33.03.63)</a:t>
            </a:r>
          </a:p>
          <a:p>
            <a:pPr marL="261937" lvl="1" indent="0">
              <a:buNone/>
            </a:pPr>
            <a:r>
              <a:rPr lang="fi-FI" sz="2400" dirty="0" smtClean="0"/>
              <a:t>1,5 miljoonaa on varattu Nuorisotakuu -hankkeen toteuttamista varten (osa </a:t>
            </a:r>
            <a:r>
              <a:rPr lang="fi-FI" sz="2400" dirty="0" err="1" smtClean="0"/>
              <a:t>OKM:n</a:t>
            </a:r>
            <a:r>
              <a:rPr lang="fi-FI" sz="2400" dirty="0" smtClean="0"/>
              <a:t> kärkihanketta).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Sovellettavat säännökset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Valtionavustuslaki </a:t>
            </a:r>
            <a:r>
              <a:rPr lang="fi-FI" dirty="0" smtClean="0"/>
              <a:t>(688/2001)</a:t>
            </a:r>
            <a:endParaRPr lang="fi-FI" dirty="0"/>
          </a:p>
          <a:p>
            <a:r>
              <a:rPr lang="fi-FI" dirty="0" smtClean="0"/>
              <a:t>Asetus hyvinvoinnin  ja terveyden kärkihankkeille vuosina 2016 - 2018 myönnettävistä valtionavustuksista (583/2016)</a:t>
            </a:r>
          </a:p>
          <a:p>
            <a:r>
              <a:rPr lang="fi-FI" dirty="0" smtClean="0"/>
              <a:t>Taloudelliseen toimintaan sovelletaan lisäksi EU:n ns</a:t>
            </a:r>
            <a:r>
              <a:rPr lang="fi-FI" dirty="0"/>
              <a:t>. </a:t>
            </a:r>
            <a:r>
              <a:rPr lang="fi-FI" dirty="0" smtClean="0"/>
              <a:t>yleistä ryhmäpoikkeusasetusta (EU-komission </a:t>
            </a:r>
            <a:r>
              <a:rPr lang="fi-FI" dirty="0"/>
              <a:t>asetus 651/2014</a:t>
            </a:r>
            <a:r>
              <a:rPr lang="fi-FI" dirty="0" smtClean="0"/>
              <a:t>) 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2423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Tukea taloudelliseen ja ei-taloudelliseen toimintaan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Valtionavustuksen myöntämisessä ja maksamisessa sovelletaan EU:n valtiontukisäännöksiä silloin, kun avustusta myönnetään taloudelliseen toimintaan (saajana on taloudellista toimintaa harjoittava yksikkö, joka voi olla yritys</a:t>
            </a:r>
            <a:r>
              <a:rPr lang="fi-FI" dirty="0"/>
              <a:t> </a:t>
            </a:r>
            <a:r>
              <a:rPr lang="fi-FI" dirty="0" smtClean="0"/>
              <a:t>tai muu yhteisö).</a:t>
            </a:r>
          </a:p>
          <a:p>
            <a:r>
              <a:rPr lang="fi-FI" dirty="0" smtClean="0"/>
              <a:t>Ei-taloudelliseen toimintaan sovelletaan vain kansallista lainsäädäntöä. Kunnille ja kuntayhtymille myönnettävä avustus on ei-taloudellisen toiminnan tukemista, koska kyse on niiden osalta viranomais-tehtävän toteuttamisesta.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18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EU:n yleinen ryhmäpoikkeusasetus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Sosiaali- ja terveysministeriön </a:t>
            </a:r>
            <a:r>
              <a:rPr lang="fi-FI" dirty="0" smtClean="0"/>
              <a:t>taloudelliseen toimintaan myöntämä valtionavustus on EU:n        ns. yleisen </a:t>
            </a:r>
            <a:r>
              <a:rPr lang="fi-FI" dirty="0"/>
              <a:t>ryhmäpoikkeusasetuksen nojalla sisämarkkinoille soveltuvaa tukea, ja sen myöntämisessä ja maksamisessa </a:t>
            </a:r>
            <a:r>
              <a:rPr lang="fi-FI" dirty="0" smtClean="0"/>
              <a:t>noudatetaan</a:t>
            </a:r>
            <a:r>
              <a:rPr lang="fi-FI" dirty="0"/>
              <a:t>,  </a:t>
            </a:r>
            <a:r>
              <a:rPr lang="fi-FI" dirty="0" smtClean="0"/>
              <a:t>  mitä </a:t>
            </a:r>
            <a:r>
              <a:rPr lang="fi-FI" dirty="0"/>
              <a:t>ryhmäpoikkeusasetuksessa säädetään. </a:t>
            </a:r>
            <a:endParaRPr lang="fi-FI" dirty="0" smtClean="0"/>
          </a:p>
          <a:p>
            <a:r>
              <a:rPr lang="fi-FI" dirty="0" smtClean="0"/>
              <a:t>Avustusten </a:t>
            </a:r>
            <a:r>
              <a:rPr lang="fi-FI" dirty="0"/>
              <a:t>hyväksyttävyys </a:t>
            </a:r>
            <a:r>
              <a:rPr lang="fi-FI" dirty="0" smtClean="0"/>
              <a:t>perustuu ryhmäpoikkeus-asetuksen </a:t>
            </a:r>
            <a:r>
              <a:rPr lang="fi-FI" dirty="0"/>
              <a:t>25 artiklan tutkimus- ja kehityshankkeisiin myönnettävää </a:t>
            </a:r>
            <a:r>
              <a:rPr lang="fi-FI" dirty="0" smtClean="0"/>
              <a:t>tukea, erityisesti </a:t>
            </a:r>
            <a:r>
              <a:rPr lang="fi-FI" dirty="0"/>
              <a:t>kokeellista kehittämistä koskeviin säännöksiin.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77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Valtiontuki-intensiteetti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Ei-taloudelliseen toimintaan myönnettävä valtionavustus on pääsääntöisesti enintään 80 prosenttia.</a:t>
            </a:r>
          </a:p>
          <a:p>
            <a:r>
              <a:rPr lang="fi-FI" dirty="0" smtClean="0"/>
              <a:t>Valtionavustus on voitu myöntää täysimääräisenä, jos sen on katsottu olevan valtionavustuksen tavoitteiden toteutumisen kannalta välttämätöntä ja perusteltua (valtionavustuslaki 6.1§).</a:t>
            </a:r>
          </a:p>
          <a:p>
            <a:r>
              <a:rPr lang="fi-FI" dirty="0" smtClean="0"/>
              <a:t>Kuntien ja kuntayhtymien kokeilu- ja kehittämistoimintaan myönnettävän avustuksen tuki-intensiteetti on kuitenkin aina enintään 80 prosenttia valtionavustukseen </a:t>
            </a:r>
            <a:r>
              <a:rPr lang="fi-FI" dirty="0" err="1" smtClean="0"/>
              <a:t>oikeut-tavista</a:t>
            </a:r>
            <a:r>
              <a:rPr lang="fi-FI" dirty="0" smtClean="0"/>
              <a:t> kustannuksista.</a:t>
            </a:r>
          </a:p>
          <a:p>
            <a:r>
              <a:rPr lang="fi-FI" dirty="0" smtClean="0"/>
              <a:t>Taloudelliseen toimintaan myönnettävän avustuksen    tuki-intensiteetti riippuu yrityksen </a:t>
            </a:r>
            <a:r>
              <a:rPr lang="fi-FI" dirty="0"/>
              <a:t>(= kaikki </a:t>
            </a:r>
            <a:r>
              <a:rPr lang="fi-FI" dirty="0" smtClean="0"/>
              <a:t>taloudellista </a:t>
            </a:r>
            <a:r>
              <a:rPr lang="fi-FI" dirty="0"/>
              <a:t>toimintaa </a:t>
            </a:r>
            <a:r>
              <a:rPr lang="fi-FI" dirty="0" smtClean="0"/>
              <a:t>harjoittavat) </a:t>
            </a:r>
            <a:r>
              <a:rPr lang="fi-FI" dirty="0"/>
              <a:t>koosta </a:t>
            </a:r>
            <a:r>
              <a:rPr lang="fi-FI" dirty="0" smtClean="0"/>
              <a:t>ja hankkeen toteutus-tavasta, ja on enintään 40 - 60 prosenttia.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75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Kärkihankkeet ovat erilaisia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Kunkin kärkihankkeen avustushaulla on oma aika-taulunsa ja osin omat menettelynsä.</a:t>
            </a:r>
          </a:p>
          <a:p>
            <a:r>
              <a:rPr lang="fi-FI" dirty="0" smtClean="0"/>
              <a:t>Valtionavustuksen saamisen ehdot määräytyvät tarkemmin kunkin kärkihankkeen </a:t>
            </a:r>
            <a:r>
              <a:rPr lang="fi-FI" dirty="0" err="1" smtClean="0"/>
              <a:t>toimintasuunni-telman</a:t>
            </a:r>
            <a:r>
              <a:rPr lang="fi-FI" dirty="0" smtClean="0"/>
              <a:t> mukaisesti.</a:t>
            </a:r>
          </a:p>
          <a:p>
            <a:r>
              <a:rPr lang="fi-FI" dirty="0" smtClean="0"/>
              <a:t>Pääsääntöisesti hankkeet ovat </a:t>
            </a:r>
            <a:r>
              <a:rPr lang="fi-FI" dirty="0" err="1" smtClean="0"/>
              <a:t>monitoimijaisia</a:t>
            </a:r>
            <a:r>
              <a:rPr lang="fi-FI" dirty="0" smtClean="0"/>
              <a:t> ja </a:t>
            </a:r>
            <a:r>
              <a:rPr lang="fi-FI" dirty="0"/>
              <a:t> </a:t>
            </a:r>
            <a:r>
              <a:rPr lang="fi-FI" dirty="0" smtClean="0"/>
              <a:t> yksi hakijoista toimii avustuksen käytöstä vastaavana hankehallinnoijana.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43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Valtionapuviranomaistehtävät  STM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 smtClean="0"/>
              <a:t>STM:lle</a:t>
            </a:r>
            <a:r>
              <a:rPr lang="fi-FI" dirty="0" smtClean="0"/>
              <a:t> kuuluu</a:t>
            </a:r>
          </a:p>
          <a:p>
            <a:r>
              <a:rPr lang="fi-FI" sz="2000" dirty="0" smtClean="0"/>
              <a:t>kokonaisvastuu hankehallinnoinnista</a:t>
            </a:r>
            <a:endParaRPr lang="fi-FI" sz="2000" dirty="0"/>
          </a:p>
          <a:p>
            <a:r>
              <a:rPr lang="fi-FI" sz="2000" dirty="0" smtClean="0"/>
              <a:t>hankkeiden </a:t>
            </a:r>
            <a:r>
              <a:rPr lang="fi-FI" sz="2000" dirty="0"/>
              <a:t>ohjaus ja neuvonta</a:t>
            </a:r>
          </a:p>
          <a:p>
            <a:r>
              <a:rPr lang="fi-FI" sz="2000" dirty="0" smtClean="0"/>
              <a:t>vastuu hankkeiden </a:t>
            </a:r>
            <a:r>
              <a:rPr lang="fi-FI" sz="2000" dirty="0"/>
              <a:t>valvonnasta</a:t>
            </a:r>
          </a:p>
          <a:p>
            <a:r>
              <a:rPr lang="fi-FI" sz="2000" dirty="0" smtClean="0"/>
              <a:t>hankkeita </a:t>
            </a:r>
            <a:r>
              <a:rPr lang="fi-FI" sz="2000" dirty="0"/>
              <a:t>koskevien päätösten </a:t>
            </a:r>
            <a:r>
              <a:rPr lang="fi-FI" sz="2000" dirty="0" smtClean="0"/>
              <a:t>tekeminen ja hankkeilta edellytettyjen lupien (mm. ulkomaan matkat, tietyt hankinnat) myöntäminen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Valtionavustuksia koskevat tehtävät on keskitetty </a:t>
            </a:r>
            <a:r>
              <a:rPr lang="fi-FI" sz="2000" dirty="0" err="1"/>
              <a:t>STM:n</a:t>
            </a:r>
            <a:r>
              <a:rPr lang="fi-FI" sz="2000" dirty="0"/>
              <a:t> hyvinvoinnin ja terveyden edistämisen osaston koordinaatio- ja </a:t>
            </a:r>
            <a:r>
              <a:rPr lang="fi-FI" sz="2000" dirty="0" smtClean="0"/>
              <a:t>kehittämisryhmään (HTO/KOKE, hallitusneuvos Anne Kumpula ja ylitarkastaja Satu Seikkula). </a:t>
            </a:r>
          </a:p>
        </p:txBody>
      </p:sp>
    </p:spTree>
    <p:extLst>
      <p:ext uri="{BB962C8B-B14F-4D97-AF65-F5344CB8AC3E}">
        <p14:creationId xmlns:p14="http://schemas.microsoft.com/office/powerpoint/2010/main" val="6382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M_PPT_Template_FIN_kuvaton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STM_PPT_Template_FIN_kuvaton_06-2014_pc</Template>
  <TotalTime>503</TotalTime>
  <Words>1201</Words>
  <Application>Microsoft Office PowerPoint</Application>
  <PresentationFormat>Näytössä katseltava diaesitys (4:3)</PresentationFormat>
  <Paragraphs>155</Paragraphs>
  <Slides>23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>STM_PPT_Template_FIN_kuvaton_06-2014_pc</vt:lpstr>
      <vt:lpstr>VALTIONAVUSTUShankkeeN hallinnointi, talous ja valvonta</vt:lpstr>
      <vt:lpstr>Kärkihankkeet</vt:lpstr>
      <vt:lpstr>Valtionavustuksiin varattu määräraha</vt:lpstr>
      <vt:lpstr>Sovellettavat säännökset</vt:lpstr>
      <vt:lpstr>Tukea taloudelliseen ja ei-taloudelliseen toimintaan</vt:lpstr>
      <vt:lpstr>EU:n yleinen ryhmäpoikkeusasetus</vt:lpstr>
      <vt:lpstr>Valtiontuki-intensiteetti</vt:lpstr>
      <vt:lpstr>Kärkihankkeet ovat erilaisia</vt:lpstr>
      <vt:lpstr>Valtionapuviranomaistehtävät  STM</vt:lpstr>
      <vt:lpstr>Valtionapuviranomaistehtävät  LSAVI</vt:lpstr>
      <vt:lpstr>Valtionavustushankkeiden hallinto- ja talousasioiden ohjaus </vt:lpstr>
      <vt:lpstr>Hankehallinnoijan tehtävät</vt:lpstr>
      <vt:lpstr>Hankkeiden yhteyshenkilöt STM:ssä</vt:lpstr>
      <vt:lpstr>Valtionavustuspäätösten selvityspyynnöt</vt:lpstr>
      <vt:lpstr>Valtionavustuksen käyttöaika</vt:lpstr>
      <vt:lpstr>Hallinnointisopimus</vt:lpstr>
      <vt:lpstr>Kustannusarvioiden muuttuminen</vt:lpstr>
      <vt:lpstr>Valtionavustukseen oikeuttavat kustannukset</vt:lpstr>
      <vt:lpstr>Kustannusten valtionavustuskelpoisuuden selvittäminen on tärkeää</vt:lpstr>
      <vt:lpstr>Yhteydenpito valtionapuviranomaisiin</vt:lpstr>
      <vt:lpstr>Hankinnoista (1)</vt:lpstr>
      <vt:lpstr>Hankinnoista (2)</vt:lpstr>
      <vt:lpstr>   Kiitos!</vt:lpstr>
    </vt:vector>
  </TitlesOfParts>
  <Manager>DesignConcept</Manager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stmball</dc:creator>
  <cp:lastModifiedBy>stmehin</cp:lastModifiedBy>
  <cp:revision>48</cp:revision>
  <cp:lastPrinted>2017-02-06T11:20:52Z</cp:lastPrinted>
  <dcterms:created xsi:type="dcterms:W3CDTF">2014-07-14T08:10:10Z</dcterms:created>
  <dcterms:modified xsi:type="dcterms:W3CDTF">2017-02-06T11:22:58Z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e78dbd28529f9bc4c135fdc57eb25fa#stmpsdok.vnv.fi!/TWeb/toaxfront!8443!-1</vt:lpwstr>
  </property>
  <property fmtid="{D5CDD505-2E9C-101B-9397-08002B2CF9AE}" pid="3" name="_AdHocReviewCycleID">
    <vt:i4>-1589534915</vt:i4>
  </property>
  <property fmtid="{D5CDD505-2E9C-101B-9397-08002B2CF9AE}" pid="4" name="_NewReviewCycle">
    <vt:lpwstr/>
  </property>
  <property fmtid="{D5CDD505-2E9C-101B-9397-08002B2CF9AE}" pid="5" name="_EmailSubject">
    <vt:lpwstr>Diat huomiseksi</vt:lpwstr>
  </property>
  <property fmtid="{D5CDD505-2E9C-101B-9397-08002B2CF9AE}" pid="6" name="_AuthorEmail">
    <vt:lpwstr>anne.kumpula@stm.fi</vt:lpwstr>
  </property>
  <property fmtid="{D5CDD505-2E9C-101B-9397-08002B2CF9AE}" pid="7" name="_AuthorEmailDisplayName">
    <vt:lpwstr>Kumpula Anne (STM)</vt:lpwstr>
  </property>
</Properties>
</file>