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60" r:id="rId6"/>
    <p:sldId id="261" r:id="rId7"/>
    <p:sldId id="267" r:id="rId8"/>
    <p:sldId id="263" r:id="rId9"/>
    <p:sldId id="265" r:id="rId10"/>
    <p:sldId id="266" r:id="rId11"/>
    <p:sldId id="268" r:id="rId12"/>
    <p:sldId id="264" r:id="rId13"/>
    <p:sldId id="256" r:id="rId14"/>
    <p:sldId id="262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21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2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86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402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11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265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77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36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82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617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58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37D7F-D200-4020-9507-15C6CF972058}" type="datetimeFigureOut">
              <a:rPr lang="fi-FI" smtClean="0"/>
              <a:t>15.8.2016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B68A5-DCDF-445B-B57F-CC059C6CDC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5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Palvelusetelikokeilun tietojärjestelmäratkaisut</a:t>
            </a:r>
            <a:r>
              <a:rPr lang="fi-FI" dirty="0"/>
              <a:t> 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>
          <a:xfrm>
            <a:off x="965266" y="3702050"/>
            <a:ext cx="7200900" cy="1655762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 err="1"/>
              <a:t>Sosiaali</a:t>
            </a:r>
            <a:r>
              <a:rPr lang="fi-FI" dirty="0"/>
              <a:t>- ja terveysministeriön toimeksiannosta tehnyt:</a:t>
            </a:r>
          </a:p>
          <a:p>
            <a:r>
              <a:rPr lang="fi-FI" dirty="0"/>
              <a:t>Johtava konsultti Timo Siira, Salivirta &amp; Partners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823" y="579495"/>
            <a:ext cx="2666666" cy="901587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1" y="5570611"/>
            <a:ext cx="1550459" cy="90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385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5581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Palvelusetelikokeilussa hyödynnettäviä järjestelmiä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48" y="1110707"/>
            <a:ext cx="8320939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8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Kokeiluun liittyviä TJ-vaatimuksia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Alueelliset/paikalliset ratkaisut ovat järjestelmiä, joita palvelunjärjestäjillä tulee olla valmiina tai ne tulee hankkia/kehittää kokeilun aikana </a:t>
            </a:r>
          </a:p>
          <a:p>
            <a:pPr lvl="1"/>
            <a:r>
              <a:rPr lang="fi-FI" dirty="0"/>
              <a:t>Valinnanvapauden hallinnassa voidaan soveltaa laajasti jo olemassa palvelusetelijärjestelmiä</a:t>
            </a:r>
          </a:p>
          <a:p>
            <a:pPr lvl="1"/>
            <a:r>
              <a:rPr lang="fi-FI" dirty="0"/>
              <a:t>SOTE-keskuksen valintaa/</a:t>
            </a:r>
            <a:r>
              <a:rPr lang="fi-FI" dirty="0" err="1"/>
              <a:t>Asiakkuudenhallintaa</a:t>
            </a:r>
            <a:r>
              <a:rPr lang="fi-FI" dirty="0"/>
              <a:t> kokeilun tarkoittamassa muodossa ei liene kellään hakijoista</a:t>
            </a:r>
          </a:p>
          <a:p>
            <a:pPr lvl="1"/>
            <a:r>
              <a:rPr lang="fi-FI" dirty="0"/>
              <a:t>Taloushallinnon järjestelmiin ei tarvittane laajoja muutoksia (pois lukien valmiudet tiedonsiirtoihin), varsinkin jos palvelusetelijärjestelmä on ollut jo käytössä</a:t>
            </a:r>
          </a:p>
          <a:p>
            <a:pPr lvl="1"/>
            <a:r>
              <a:rPr lang="fi-FI" dirty="0"/>
              <a:t>Potilas- ja asiakastietojen käsittely ja siirrot tulee hoitaa siihen tarkoitetuilla ratkaisuilla Kanta-palveluiden kautta</a:t>
            </a:r>
          </a:p>
          <a:p>
            <a:pPr lvl="1"/>
            <a:r>
              <a:rPr lang="fi-FI" dirty="0"/>
              <a:t>Kokeilussa voidaan hyödyntää muitakin kuin tässä esityksessä mainittuja järjestelmiä!</a:t>
            </a:r>
          </a:p>
          <a:p>
            <a:pPr lvl="2"/>
            <a:r>
              <a:rPr lang="fi-FI" dirty="0"/>
              <a:t>Huomioitava sovellettavien lakien vaatimukset ja huolehdittava tietosuojasta ja tietoturvasta </a:t>
            </a:r>
          </a:p>
          <a:p>
            <a:r>
              <a:rPr lang="fi-FI" dirty="0"/>
              <a:t>Kansallisia ratkaisuja on hyvä hyödyntää kokeilussa, mutta niidenkin osalta tarvitaan </a:t>
            </a:r>
            <a:r>
              <a:rPr lang="fi-FI"/>
              <a:t>yhteistä kehittämistä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991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Tietojärjestelmien valmiuksien kartoitus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Eri järjestelmien sovellettavuutta valinnanvapaudessa on käyty läpi toimittajien kanssa tapaamisin kevään/alkukesän aikana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Lisäksi kuntatoimijoiden ja Sitran kanssa on keskusteltu työpajoissa ja seminaareissa</a:t>
            </a:r>
          </a:p>
          <a:p>
            <a:r>
              <a:rPr lang="fi-FI" dirty="0"/>
              <a:t>Nykyiset palvelusetelijärjestelmät: </a:t>
            </a:r>
          </a:p>
          <a:p>
            <a:pPr lvl="1"/>
            <a:r>
              <a:rPr lang="fi-FI" dirty="0"/>
              <a:t>Palveluseteli- ja ostopalvelu­järjestelmä (PSOP), </a:t>
            </a:r>
            <a:r>
              <a:rPr lang="fi-FI" dirty="0" err="1"/>
              <a:t>Effector</a:t>
            </a:r>
            <a:r>
              <a:rPr lang="fi-FI" dirty="0"/>
              <a:t> Palvelusetelit, </a:t>
            </a:r>
            <a:r>
              <a:rPr lang="fi-FI" dirty="0" err="1"/>
              <a:t>Smartum</a:t>
            </a:r>
            <a:r>
              <a:rPr lang="fi-FI" dirty="0"/>
              <a:t> Palveluseteli</a:t>
            </a:r>
          </a:p>
          <a:p>
            <a:pPr lvl="1"/>
            <a:r>
              <a:rPr lang="fi-FI" dirty="0"/>
              <a:t>Lisäksi kartoitettu Kelan ratkaisuja</a:t>
            </a:r>
          </a:p>
          <a:p>
            <a:pPr marL="228600" lvl="1">
              <a:spcBef>
                <a:spcPts val="1000"/>
              </a:spcBef>
            </a:pPr>
            <a:r>
              <a:rPr lang="fi-FI" sz="2900" dirty="0"/>
              <a:t>Tunnistettu olemassa olevia ja kehitysvaiheessa olevat palveluhakemistoja</a:t>
            </a:r>
          </a:p>
          <a:p>
            <a:pPr lvl="1"/>
            <a:r>
              <a:rPr lang="fi-FI" dirty="0" err="1"/>
              <a:t>THL:n</a:t>
            </a:r>
            <a:r>
              <a:rPr lang="fi-FI" dirty="0"/>
              <a:t> palveluvaaka ja palveluhakemisto, Suomi.fi-palvelutietovaranto (PTV)</a:t>
            </a:r>
          </a:p>
          <a:p>
            <a:r>
              <a:rPr lang="fi-FI" dirty="0"/>
              <a:t>Arvioitu asiakas- ja potilastietojen tallennusta järjestäjän rekisteriin Kanta-palveluissa</a:t>
            </a:r>
          </a:p>
          <a:p>
            <a:pPr lvl="1"/>
            <a:r>
              <a:rPr lang="fi-FI" dirty="0"/>
              <a:t>Potilastietojärjestelmien (PTJ)  ja Kanta-palveluiden näkökulmasta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18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lanuoli 21"/>
          <p:cNvSpPr/>
          <p:nvPr/>
        </p:nvSpPr>
        <p:spPr>
          <a:xfrm rot="14015805">
            <a:off x="5939725" y="3107057"/>
            <a:ext cx="1055969" cy="353364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7" name="Alanuoli 16"/>
          <p:cNvSpPr/>
          <p:nvPr/>
        </p:nvSpPr>
        <p:spPr>
          <a:xfrm rot="13031968">
            <a:off x="4853687" y="3127529"/>
            <a:ext cx="791977" cy="230519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6" name="Alanuoli 15"/>
          <p:cNvSpPr/>
          <p:nvPr/>
        </p:nvSpPr>
        <p:spPr>
          <a:xfrm rot="10800000">
            <a:off x="3061250" y="3323042"/>
            <a:ext cx="791977" cy="230519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5581"/>
          </a:xfrm>
        </p:spPr>
        <p:txBody>
          <a:bodyPr>
            <a:noAutofit/>
          </a:bodyPr>
          <a:lstStyle/>
          <a:p>
            <a:r>
              <a:rPr lang="fi-FI" sz="3200" dirty="0"/>
              <a:t>Palveluseteliprosessien (ja –järjestelmien) soveltuminen valinnanvapauteen</a:t>
            </a:r>
          </a:p>
        </p:txBody>
      </p:sp>
      <p:sp>
        <p:nvSpPr>
          <p:cNvPr id="15" name="Alanuoli 14"/>
          <p:cNvSpPr/>
          <p:nvPr/>
        </p:nvSpPr>
        <p:spPr>
          <a:xfrm rot="8650682">
            <a:off x="1269381" y="3108170"/>
            <a:ext cx="791977" cy="22523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940" y="4918429"/>
            <a:ext cx="3630596" cy="1734921"/>
          </a:xfrm>
          <a:prstGeom prst="rect">
            <a:avLst/>
          </a:prstGeom>
        </p:spPr>
      </p:pic>
      <p:sp>
        <p:nvSpPr>
          <p:cNvPr id="19" name="Tekstiruutu 18"/>
          <p:cNvSpPr txBox="1"/>
          <p:nvPr/>
        </p:nvSpPr>
        <p:spPr>
          <a:xfrm>
            <a:off x="4799792" y="3956959"/>
            <a:ext cx="1091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Soveltuu sellaisenaan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1260304" y="3951085"/>
            <a:ext cx="1091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Soveltuu sellaisenaan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2968769" y="3953919"/>
            <a:ext cx="1091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Soveltuu osin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6229969" y="4657664"/>
            <a:ext cx="1091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Ei sovelleta</a:t>
            </a:r>
          </a:p>
        </p:txBody>
      </p:sp>
      <p:pic>
        <p:nvPicPr>
          <p:cNvPr id="24" name="Kuva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16" y="1125819"/>
            <a:ext cx="8774964" cy="217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9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Palvelusetelikokeiluun liittyviä järjestelmiä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52" y="1690689"/>
            <a:ext cx="8636896" cy="342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7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Nykyisten palvelusetelijärjestelmien soveltuvuuden arviointia: PSOP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Yleistä:</a:t>
            </a:r>
          </a:p>
          <a:p>
            <a:pPr lvl="1"/>
            <a:r>
              <a:rPr lang="fi-FI" dirty="0"/>
              <a:t>Kehitetty kuntatoimijoille ja käytössä kunnissa</a:t>
            </a:r>
          </a:p>
          <a:p>
            <a:pPr lvl="1"/>
            <a:r>
              <a:rPr lang="fi-FI" dirty="0"/>
              <a:t>Helppo hankkia puitesopimusten (Tiera ja KL-Kuntahankinnat) kautta</a:t>
            </a:r>
          </a:p>
          <a:p>
            <a:pPr lvl="1"/>
            <a:r>
              <a:rPr lang="fi-FI" dirty="0"/>
              <a:t>Kaikki toiminnot tehdään parastapalvelua.fi-portaalin kautta</a:t>
            </a:r>
          </a:p>
          <a:p>
            <a:r>
              <a:rPr lang="fi-FI" dirty="0"/>
              <a:t>Soveltuvuus kokeiluun:</a:t>
            </a:r>
          </a:p>
          <a:p>
            <a:pPr lvl="1"/>
            <a:r>
              <a:rPr lang="fi-FI" dirty="0"/>
              <a:t>Palveluntuottajaksi hakeminen voidaan hoitaa järjestelmällä</a:t>
            </a:r>
          </a:p>
          <a:p>
            <a:pPr lvl="1"/>
            <a:r>
              <a:rPr lang="fi-FI" dirty="0"/>
              <a:t>1. tason (listautuminen </a:t>
            </a:r>
            <a:r>
              <a:rPr lang="fi-FI" dirty="0" err="1"/>
              <a:t>Sote</a:t>
            </a:r>
            <a:r>
              <a:rPr lang="fi-FI" dirty="0"/>
              <a:t>-keskukseen) se toteuttaa osin, mutta siihen ei ole vielä rakennettu kaikkia listautumisen edellyttämiä osia</a:t>
            </a:r>
          </a:p>
          <a:p>
            <a:pPr lvl="2"/>
            <a:r>
              <a:rPr lang="fi-FI" dirty="0"/>
              <a:t>Kaikkien kuntalaisten tietoja ja mahdollisuutta listautua </a:t>
            </a:r>
            <a:r>
              <a:rPr lang="fi-FI" dirty="0" err="1"/>
              <a:t>Sote</a:t>
            </a:r>
            <a:r>
              <a:rPr lang="fi-FI" dirty="0"/>
              <a:t>-keskukseen</a:t>
            </a:r>
          </a:p>
          <a:p>
            <a:pPr lvl="2"/>
            <a:r>
              <a:rPr lang="fi-FI" dirty="0"/>
              <a:t>Tarvevakioitua </a:t>
            </a:r>
            <a:r>
              <a:rPr lang="fi-FI" dirty="0" err="1"/>
              <a:t>kapitaatiopohjaista</a:t>
            </a:r>
            <a:r>
              <a:rPr lang="fi-FI" dirty="0"/>
              <a:t> laskutusta</a:t>
            </a:r>
          </a:p>
          <a:p>
            <a:pPr lvl="2"/>
            <a:r>
              <a:rPr lang="fi-FI" dirty="0"/>
              <a:t>Ostopalvelun valtuutus tulossa testaukseen</a:t>
            </a:r>
          </a:p>
          <a:p>
            <a:pPr lvl="1"/>
            <a:r>
              <a:rPr lang="fi-FI" dirty="0"/>
              <a:t>2. tasolla järjestelmä toimii sellaisenaan, jos käytetään palveluseteleitä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596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Nykyisten palvelusetelijärjestelmien soveltuvuuden arviointia: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Effector </a:t>
            </a:r>
            <a:r>
              <a:rPr lang="fi-FI" dirty="0"/>
              <a:t>Palvelusetelit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Yleistä:</a:t>
            </a:r>
          </a:p>
          <a:p>
            <a:pPr lvl="1"/>
            <a:r>
              <a:rPr lang="fi-FI" dirty="0"/>
              <a:t>Käytössä sairaanhoitopiireissä ja kunnissa</a:t>
            </a:r>
          </a:p>
          <a:p>
            <a:pPr lvl="1"/>
            <a:r>
              <a:rPr lang="fi-FI" dirty="0"/>
              <a:t>Käyttäjien mukaan edullinen hankkia ja käyttää</a:t>
            </a:r>
          </a:p>
          <a:p>
            <a:pPr lvl="1"/>
            <a:r>
              <a:rPr lang="fi-FI" dirty="0"/>
              <a:t>Palvelunjärjestäjät käyttävät </a:t>
            </a:r>
            <a:r>
              <a:rPr lang="fi-FI" dirty="0" err="1"/>
              <a:t>Effector</a:t>
            </a:r>
            <a:r>
              <a:rPr lang="fi-FI" dirty="0"/>
              <a:t>-järjestelmää ja palveluntuottajat ja asiakkaat palse.fi –portaalia</a:t>
            </a:r>
          </a:p>
          <a:p>
            <a:r>
              <a:rPr lang="fi-FI" dirty="0"/>
              <a:t>Soveltuvuus kokeiluun:</a:t>
            </a:r>
          </a:p>
          <a:p>
            <a:pPr lvl="1"/>
            <a:r>
              <a:rPr lang="fi-FI" dirty="0"/>
              <a:t>Palveluntuottajaksi hakeminen voidaan hoitaa järjestelmällä</a:t>
            </a:r>
          </a:p>
          <a:p>
            <a:pPr lvl="1"/>
            <a:r>
              <a:rPr lang="fi-FI" dirty="0"/>
              <a:t>1. tason (listautuminen </a:t>
            </a:r>
            <a:r>
              <a:rPr lang="fi-FI" dirty="0" err="1"/>
              <a:t>Sote</a:t>
            </a:r>
            <a:r>
              <a:rPr lang="fi-FI" dirty="0"/>
              <a:t>-keskukseen) se toteuttaa osin, mutta siihen ei ole vielä rakennettu kaikkia listautumisen edellyttämiä osia</a:t>
            </a:r>
          </a:p>
          <a:p>
            <a:pPr lvl="2"/>
            <a:r>
              <a:rPr lang="fi-FI" dirty="0"/>
              <a:t>Kaikkien kuntalaisten tietoja ja mahdollisuutta listautua </a:t>
            </a:r>
            <a:r>
              <a:rPr lang="fi-FI" dirty="0" err="1"/>
              <a:t>Sote</a:t>
            </a:r>
            <a:r>
              <a:rPr lang="fi-FI" dirty="0"/>
              <a:t>-keskukseen</a:t>
            </a:r>
          </a:p>
          <a:p>
            <a:pPr lvl="2"/>
            <a:r>
              <a:rPr lang="fi-FI" dirty="0"/>
              <a:t>Tarvevakioitua </a:t>
            </a:r>
            <a:r>
              <a:rPr lang="fi-FI" dirty="0" err="1"/>
              <a:t>kapitaatiopohjaista</a:t>
            </a:r>
            <a:r>
              <a:rPr lang="fi-FI" dirty="0"/>
              <a:t> laskutusta</a:t>
            </a:r>
          </a:p>
          <a:p>
            <a:pPr lvl="2"/>
            <a:r>
              <a:rPr lang="fi-FI" dirty="0"/>
              <a:t>Ostopalvelun valtuutuksen toteutus valmiina käynnistymään</a:t>
            </a:r>
          </a:p>
          <a:p>
            <a:pPr lvl="2"/>
            <a:r>
              <a:rPr lang="fi-FI" dirty="0"/>
              <a:t>Ei palautejärjestelmää vapaamuotoiselle palautteelle</a:t>
            </a:r>
          </a:p>
          <a:p>
            <a:pPr lvl="1"/>
            <a:r>
              <a:rPr lang="fi-FI" dirty="0"/>
              <a:t>2. tasolla järjestelmä toimii sellaisenaan, jos käytetään palveluseteleitä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424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Nykyisten palvelusetelijärjestelmien soveltuvuuden arviointia: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Smartum </a:t>
            </a:r>
            <a:r>
              <a:rPr lang="fi-FI" dirty="0"/>
              <a:t>Palveluseteli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Yleistä:</a:t>
            </a:r>
          </a:p>
          <a:p>
            <a:pPr lvl="1"/>
            <a:r>
              <a:rPr lang="fi-FI" dirty="0"/>
              <a:t>Käytössä kunnissa</a:t>
            </a:r>
          </a:p>
          <a:p>
            <a:pPr lvl="1"/>
            <a:r>
              <a:rPr lang="fi-FI" dirty="0"/>
              <a:t>Ensimmäinen sähköinen palveluseteli</a:t>
            </a:r>
          </a:p>
          <a:p>
            <a:pPr lvl="1"/>
            <a:r>
              <a:rPr lang="fi-FI" dirty="0"/>
              <a:t>Kaikki toiminnot tehdään smartum.fi-portaalin kautta</a:t>
            </a:r>
          </a:p>
          <a:p>
            <a:r>
              <a:rPr lang="fi-FI" dirty="0"/>
              <a:t>Soveltuvuus kokeiluun:</a:t>
            </a:r>
          </a:p>
          <a:p>
            <a:pPr lvl="1"/>
            <a:r>
              <a:rPr lang="fi-FI" dirty="0"/>
              <a:t>Palveluntuottajaksi hakemista ei voida hoitaa järjestelmällä</a:t>
            </a:r>
          </a:p>
          <a:p>
            <a:pPr lvl="1"/>
            <a:r>
              <a:rPr lang="fi-FI" dirty="0"/>
              <a:t>1. tason (listautuminen </a:t>
            </a:r>
            <a:r>
              <a:rPr lang="fi-FI" dirty="0" err="1"/>
              <a:t>Sote</a:t>
            </a:r>
            <a:r>
              <a:rPr lang="fi-FI" dirty="0"/>
              <a:t>-keskukseen) se toteuttaa osin, mutta siihen ei ole vielä rakennettu kaikkia listautumisen edellyttämiä osia</a:t>
            </a:r>
          </a:p>
          <a:p>
            <a:pPr lvl="2"/>
            <a:r>
              <a:rPr lang="fi-FI" dirty="0"/>
              <a:t>Kaikkien kuntalaisten tietoja ja mahdollisuutta listautua </a:t>
            </a:r>
            <a:r>
              <a:rPr lang="fi-FI" dirty="0" err="1"/>
              <a:t>Sote</a:t>
            </a:r>
            <a:r>
              <a:rPr lang="fi-FI" dirty="0"/>
              <a:t>-keskukseen</a:t>
            </a:r>
          </a:p>
          <a:p>
            <a:pPr lvl="2"/>
            <a:r>
              <a:rPr lang="fi-FI" dirty="0"/>
              <a:t>Ei ostopalvelun valtuutusta toteutettuna</a:t>
            </a:r>
          </a:p>
          <a:p>
            <a:pPr lvl="2"/>
            <a:r>
              <a:rPr lang="fi-FI" dirty="0"/>
              <a:t>Ei palautejärjestelmää vapaamuotoiselle palautteelle</a:t>
            </a:r>
          </a:p>
          <a:p>
            <a:pPr lvl="1"/>
            <a:r>
              <a:rPr lang="fi-FI" dirty="0"/>
              <a:t>2. tasolla järjestelmä toimii sellaisenaan, jos käytetään palveluseteleitä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04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Muita havaintoja tietojärjestelmien valmiuksien kartoituksesta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Kelalla on ratkaisuja (mm. suoraveloitusjärjestelmä), jotka ovat laajalti käytössä </a:t>
            </a:r>
            <a:r>
              <a:rPr lang="fi-FI" dirty="0" err="1"/>
              <a:t>soten</a:t>
            </a:r>
            <a:r>
              <a:rPr lang="fi-FI" dirty="0"/>
              <a:t> rahavirroissa. Kelan ratkaisuja on tarkoitus käydä vielä yhdessä Kelan kanssa läpi.</a:t>
            </a:r>
          </a:p>
          <a:p>
            <a:pPr marL="228600" lvl="1">
              <a:spcBef>
                <a:spcPts val="1000"/>
              </a:spcBef>
            </a:pPr>
            <a:r>
              <a:rPr lang="fi-FI" sz="2900" dirty="0"/>
              <a:t>Jokaisessa palvelusetelijärjestelmässä on oma palveluhakemistonsa ja näitä voidaan hyödyntää kokeilussa. </a:t>
            </a:r>
          </a:p>
          <a:p>
            <a:pPr marL="228600" lvl="1">
              <a:spcBef>
                <a:spcPts val="1000"/>
              </a:spcBef>
            </a:pPr>
            <a:r>
              <a:rPr lang="fi-FI" sz="2900" dirty="0"/>
              <a:t>Kansallisesti on kehitetty Suomi.fi-palvelutietovarantoa (PTV) ja </a:t>
            </a:r>
            <a:r>
              <a:rPr lang="fi-FI" sz="2900" dirty="0" err="1"/>
              <a:t>THL:n</a:t>
            </a:r>
            <a:r>
              <a:rPr lang="fi-FI" sz="2900" dirty="0"/>
              <a:t> palveluhakemistoa ja palveluvaakaa. Näitä voidaan hyödyntää kokeilussa.</a:t>
            </a:r>
          </a:p>
          <a:p>
            <a:r>
              <a:rPr lang="fi-FI" dirty="0"/>
              <a:t>Potilastietojärjestelmiin (PTJ) tulevan ostopalvelun valtuutuksen toteuttaminen on työn alla ja sen osalta ensimmäinen yhteistestaus on lokakuussa</a:t>
            </a:r>
          </a:p>
          <a:p>
            <a:pPr lvl="1"/>
            <a:r>
              <a:rPr lang="fi-FI" dirty="0"/>
              <a:t>Mikäli PTJ ei itse tuota ostopalvelun valtuutuksia (vaan esim. palvelusetelijärjestelmä), niin </a:t>
            </a:r>
            <a:r>
              <a:rPr lang="fi-FI" dirty="0" err="1"/>
              <a:t>PTJ:ään</a:t>
            </a:r>
            <a:r>
              <a:rPr lang="fi-FI" dirty="0"/>
              <a:t> toteutetaan vain toisen rekisteriin tallentaminen ja ostopalveluun liittyvän Kanta-palvelupyynnön valinta. Tällöin Kanta-palvelut hyödyntävät soveltuvaa ostopalvelun valtuutusta automaattisesti.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929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Tietojärjestelmä </a:t>
            </a:r>
            <a:r>
              <a:rPr lang="fi-FI" dirty="0" err="1"/>
              <a:t>sote</a:t>
            </a:r>
            <a:r>
              <a:rPr lang="fi-FI" dirty="0"/>
              <a:t>-keskuksen valintaan?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Sote</a:t>
            </a:r>
            <a:r>
              <a:rPr lang="fi-FI" dirty="0"/>
              <a:t>-keskuksen valintaan tarvittava järjestelmä ei toiminnallisesta ja teknisestä näkökulmasta ole kovin monimutkainen: </a:t>
            </a:r>
          </a:p>
          <a:p>
            <a:pPr lvl="1"/>
            <a:r>
              <a:rPr lang="fi-FI" dirty="0"/>
              <a:t>Kunkin osapuolen (kansalainen, palvelunjärjestäjä ja palveluntuottaja) pitää saada tieto tai varmistus kansalaisen valinnasta </a:t>
            </a:r>
          </a:p>
          <a:p>
            <a:pPr lvl="1"/>
            <a:r>
              <a:rPr lang="fi-FI" dirty="0"/>
              <a:t>Järjestelmän pitää pystyä yhdistämään kansalainen ja palveluntuottaja tietyllä aikavälillä, jotta </a:t>
            </a:r>
            <a:r>
              <a:rPr lang="fi-FI" dirty="0" err="1"/>
              <a:t>kapitaatiokorvaus</a:t>
            </a:r>
            <a:r>
              <a:rPr lang="fi-FI" dirty="0"/>
              <a:t> voidaan laskea</a:t>
            </a:r>
          </a:p>
          <a:p>
            <a:pPr lvl="1"/>
            <a:r>
              <a:rPr lang="fi-FI" dirty="0"/>
              <a:t>Kansalaisen tulee voida kirjautua järjestelmään (vahvalla </a:t>
            </a:r>
            <a:r>
              <a:rPr lang="fi-FI" dirty="0" err="1"/>
              <a:t>tunnistautumisella</a:t>
            </a:r>
            <a:r>
              <a:rPr lang="fi-FI" dirty="0"/>
              <a:t>) ja ilmaista valitsemansa </a:t>
            </a:r>
            <a:r>
              <a:rPr lang="fi-FI" dirty="0" err="1"/>
              <a:t>sote</a:t>
            </a:r>
            <a:r>
              <a:rPr lang="fi-FI" dirty="0"/>
              <a:t>-keskus</a:t>
            </a:r>
          </a:p>
          <a:p>
            <a:pPr lvl="1"/>
            <a:r>
              <a:rPr lang="fi-FI" dirty="0"/>
              <a:t>Jos jokaisen osapuolen on päästävä tekemään kirjaus valinnasta ja kansalaiselle rakennetaan hyväksymisprosessi, niin silloin ratkaisu muuttuu hieman monimutkaisemmaksi</a:t>
            </a:r>
          </a:p>
          <a:p>
            <a:r>
              <a:rPr lang="fi-FI" dirty="0"/>
              <a:t>Valintaan ei ole olemassa valmista ratkaisua, mutta vaihtoehtoina on esitetty mm:</a:t>
            </a:r>
          </a:p>
          <a:p>
            <a:pPr lvl="1"/>
            <a:r>
              <a:rPr lang="fi-FI" dirty="0"/>
              <a:t>Palvelusetelijärjestelmän käyttöä soveltuvin muutoksin</a:t>
            </a:r>
          </a:p>
          <a:p>
            <a:pPr lvl="1"/>
            <a:r>
              <a:rPr lang="fi-FI" dirty="0" err="1"/>
              <a:t>Asiakkuudenhallintajärjestelmää</a:t>
            </a:r>
            <a:r>
              <a:rPr lang="fi-FI" dirty="0"/>
              <a:t> (CRM)</a:t>
            </a:r>
          </a:p>
          <a:p>
            <a:pPr lvl="1"/>
            <a:r>
              <a:rPr lang="fi-FI" dirty="0"/>
              <a:t>Omakanta-palvelun käyttöä tarvittavin lisäyksin</a:t>
            </a:r>
          </a:p>
          <a:p>
            <a:pPr lvl="1"/>
            <a:r>
              <a:rPr lang="fi-FI" dirty="0"/>
              <a:t>Jo kuntien käytössä olevia sähköisen asioinnin ratkaisuja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411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2F1D28CF028194B852A2A1685609D08" ma:contentTypeVersion="3" ma:contentTypeDescription="Luo uusi asiakirja." ma:contentTypeScope="" ma:versionID="40cb2235e7ec4c782731ffbf6f90c1a1">
  <xsd:schema xmlns:xsd="http://www.w3.org/2001/XMLSchema" xmlns:xs="http://www.w3.org/2001/XMLSchema" xmlns:p="http://schemas.microsoft.com/office/2006/metadata/properties" xmlns:ns2="c03eac6e-1c06-4e0e-9a8b-77f41e736786" targetNamespace="http://schemas.microsoft.com/office/2006/metadata/properties" ma:root="true" ma:fieldsID="17a613548812bb32872924dee9467d8d" ns2:_="">
    <xsd:import namespace="c03eac6e-1c06-4e0e-9a8b-77f41e7367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eac6e-1c06-4e0e-9a8b-77f41e7367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8088F-73E4-4160-9D4D-28279D455747}">
  <ds:schemaRefs>
    <ds:schemaRef ds:uri="c03eac6e-1c06-4e0e-9a8b-77f41e7367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E87EAD-7EA8-41BB-8B09-E53BF54220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C64D96-A6FC-438D-8FB8-2D33AA490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eac6e-1c06-4e0e-9a8b-77f41e736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654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Office-teema</vt:lpstr>
      <vt:lpstr>Palvelusetelikokeilun tietojärjestelmäratkaisut </vt:lpstr>
      <vt:lpstr>Tietojärjestelmien valmiuksien kartoitus</vt:lpstr>
      <vt:lpstr>Palveluseteliprosessien (ja –järjestelmien) soveltuminen valinnanvapauteen</vt:lpstr>
      <vt:lpstr>Palvelusetelikokeiluun liittyviä järjestelmiä</vt:lpstr>
      <vt:lpstr>Nykyisten palvelusetelijärjestelmien soveltuvuuden arviointia: PSOP</vt:lpstr>
      <vt:lpstr>Nykyisten palvelusetelijärjestelmien soveltuvuuden arviointia:  Effector Palvelusetelit</vt:lpstr>
      <vt:lpstr>Nykyisten palvelusetelijärjestelmien soveltuvuuden arviointia:  Smartum Palveluseteli</vt:lpstr>
      <vt:lpstr>Muita havaintoja tietojärjestelmien valmiuksien kartoituksesta</vt:lpstr>
      <vt:lpstr>Tietojärjestelmä sote-keskuksen valintaan?</vt:lpstr>
      <vt:lpstr>Palvelusetelikokeilussa hyödynnettäviä järjestelmiä</vt:lpstr>
      <vt:lpstr>Kokeiluun liittyviä TJ-vaatimuksia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Nykytila</dc:title>
  <dc:creator>Timo Siira</dc:creator>
  <cp:lastModifiedBy>Omistaja</cp:lastModifiedBy>
  <cp:revision>49</cp:revision>
  <dcterms:created xsi:type="dcterms:W3CDTF">2016-08-05T11:03:16Z</dcterms:created>
  <dcterms:modified xsi:type="dcterms:W3CDTF">2016-08-15T09:32:20Z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0x010100D2F1D28CF028194B852A2A1685609D08</vt:lpwstr>
  </property>
</Properties>
</file>