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92" r:id="rId3"/>
    <p:sldId id="281" r:id="rId4"/>
    <p:sldId id="298" r:id="rId5"/>
    <p:sldId id="299" r:id="rId6"/>
    <p:sldId id="293" r:id="rId7"/>
    <p:sldId id="280" r:id="rId8"/>
    <p:sldId id="294" r:id="rId9"/>
    <p:sldId id="300" r:id="rId10"/>
    <p:sldId id="295" r:id="rId11"/>
    <p:sldId id="296" r:id="rId12"/>
    <p:sldId id="297" r:id="rId13"/>
    <p:sldId id="291" r:id="rId14"/>
    <p:sldId id="301" r:id="rId15"/>
  </p:sldIdLst>
  <p:sldSz cx="9144000" cy="6858000" type="screen4x3"/>
  <p:notesSz cx="68580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8" autoAdjust="0"/>
    <p:restoredTop sz="94536" autoAdjust="0"/>
  </p:normalViewPr>
  <p:slideViewPr>
    <p:cSldViewPr showGuides="1">
      <p:cViewPr>
        <p:scale>
          <a:sx n="74" d="100"/>
          <a:sy n="74" d="100"/>
        </p:scale>
        <p:origin x="-1590" y="-72"/>
      </p:cViewPr>
      <p:guideLst>
        <p:guide orient="horz" pos="4042"/>
        <p:guide orient="horz" pos="2614"/>
        <p:guide pos="34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2" rIns="92303" bIns="46152" numCol="1" anchor="t" anchorCtr="0" compatLnSpc="1">
            <a:prstTxWarp prst="textNoShape">
              <a:avLst/>
            </a:prstTxWarp>
          </a:bodyPr>
          <a:lstStyle>
            <a:lvl1pPr defTabSz="923140">
              <a:defRPr sz="8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3" y="1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2" rIns="92303" bIns="46152" numCol="1" anchor="t" anchorCtr="0" compatLnSpc="1">
            <a:prstTxWarp prst="textNoShape">
              <a:avLst/>
            </a:prstTxWarp>
          </a:bodyPr>
          <a:lstStyle>
            <a:lvl1pPr algn="r" defTabSz="923140">
              <a:defRPr sz="800"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43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2" rIns="92303" bIns="46152" numCol="1" anchor="b" anchorCtr="0" compatLnSpc="1">
            <a:prstTxWarp prst="textNoShape">
              <a:avLst/>
            </a:prstTxWarp>
          </a:bodyPr>
          <a:lstStyle>
            <a:lvl1pPr defTabSz="923140">
              <a:defRPr sz="800"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3" y="8830643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2" rIns="92303" bIns="46152" numCol="1" anchor="b" anchorCtr="0" compatLnSpc="1">
            <a:prstTxWarp prst="textNoShape">
              <a:avLst/>
            </a:prstTxWarp>
          </a:bodyPr>
          <a:lstStyle>
            <a:lvl1pPr algn="r" defTabSz="923140">
              <a:defRPr sz="8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6228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2" rIns="92303" bIns="46152" numCol="1" anchor="t" anchorCtr="0" compatLnSpc="1">
            <a:prstTxWarp prst="textNoShape">
              <a:avLst/>
            </a:prstTxWarp>
          </a:bodyPr>
          <a:lstStyle>
            <a:lvl1pPr defTabSz="923140">
              <a:defRPr sz="8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1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2" rIns="92303" bIns="46152" numCol="1" anchor="t" anchorCtr="0" compatLnSpc="1">
            <a:prstTxWarp prst="textNoShape">
              <a:avLst/>
            </a:prstTxWarp>
          </a:bodyPr>
          <a:lstStyle>
            <a:lvl1pPr algn="r" defTabSz="923140">
              <a:defRPr sz="800"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4" y="4415321"/>
            <a:ext cx="5487013" cy="418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2" rIns="92303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43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2" rIns="92303" bIns="46152" numCol="1" anchor="b" anchorCtr="0" compatLnSpc="1">
            <a:prstTxWarp prst="textNoShape">
              <a:avLst/>
            </a:prstTxWarp>
          </a:bodyPr>
          <a:lstStyle>
            <a:lvl1pPr defTabSz="923140">
              <a:defRPr sz="800"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8830643"/>
            <a:ext cx="2972004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2" rIns="92303" bIns="46152" numCol="1" anchor="b" anchorCtr="0" compatLnSpc="1">
            <a:prstTxWarp prst="textNoShape">
              <a:avLst/>
            </a:prstTxWarp>
          </a:bodyPr>
          <a:lstStyle>
            <a:lvl1pPr algn="r" defTabSz="923140">
              <a:defRPr sz="8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40930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Tervetuloa</a:t>
            </a:r>
          </a:p>
          <a:p>
            <a:r>
              <a:rPr lang="fi-FI" dirty="0" smtClean="0"/>
              <a:t>Esittäytyminen</a:t>
            </a:r>
          </a:p>
          <a:p>
            <a:r>
              <a:rPr lang="fi-FI" dirty="0" err="1" smtClean="0"/>
              <a:t>THL:n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Reformit-yksikkö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78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34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109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34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40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Tervetuloa</a:t>
            </a:r>
          </a:p>
          <a:p>
            <a:r>
              <a:rPr lang="fi-FI" dirty="0" smtClean="0"/>
              <a:t>Esittäytyminen</a:t>
            </a:r>
          </a:p>
          <a:p>
            <a:r>
              <a:rPr lang="fi-FI" dirty="0" err="1" smtClean="0"/>
              <a:t>THL:n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Reformit-yksikkö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78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4</a:t>
            </a:r>
            <a:r>
              <a:rPr lang="fi-FI" baseline="0" dirty="0" smtClean="0"/>
              <a:t> asiaa, joista viimeinen on kaikkein tärkein, koska se tulee näkymään konkreettisesti teidän palvelujen järjestäjien toiminnassa.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47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THL valtakunnallinen sosiaali- ja terveydenhuollon asiantuntija, joten arvioinnin</a:t>
            </a:r>
            <a:r>
              <a:rPr lang="fi-FI" baseline="0" dirty="0" smtClean="0"/>
              <a:t> suunnittelu on luonteva tehtävä </a:t>
            </a:r>
            <a:r>
              <a:rPr lang="fi-FI" baseline="0" dirty="0" err="1" smtClean="0"/>
              <a:t>THL:lle</a:t>
            </a:r>
            <a:r>
              <a:rPr lang="fi-FI" baseline="0" dirty="0" smtClean="0"/>
              <a:t>.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90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THL valtakunnallinen sosiaali- ja terveydenhuollon asiantuntija, joten arvioinnin</a:t>
            </a:r>
            <a:r>
              <a:rPr lang="fi-FI" baseline="0" dirty="0" smtClean="0"/>
              <a:t> suunnittelu on luonteva tehtävä </a:t>
            </a:r>
            <a:r>
              <a:rPr lang="fi-FI" baseline="0" dirty="0" err="1" smtClean="0"/>
              <a:t>THL:lle</a:t>
            </a:r>
            <a:r>
              <a:rPr lang="fi-FI" baseline="0" dirty="0" smtClean="0"/>
              <a:t>.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90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THL valtakunnallinen sosiaali- ja terveydenhuollon asiantuntija, joten arvioinnin</a:t>
            </a:r>
            <a:r>
              <a:rPr lang="fi-FI" baseline="0" dirty="0" smtClean="0"/>
              <a:t> suunnittelu on luonteva tehtävä </a:t>
            </a:r>
            <a:r>
              <a:rPr lang="fi-FI" baseline="0" dirty="0" err="1" smtClean="0"/>
              <a:t>THL:lle</a:t>
            </a:r>
            <a:r>
              <a:rPr lang="fi-FI" baseline="0" dirty="0" smtClean="0"/>
              <a:t>.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90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dirty="0" smtClean="0"/>
              <a:t>Eri toimijoilla on erilaisia tavoitteita. Meille terveydenhuoltojärjestelmän</a:t>
            </a:r>
            <a:r>
              <a:rPr lang="fi-FI" baseline="0" dirty="0" smtClean="0"/>
              <a:t> keskushallinnossa, tavoitteet näyttäytyvät hieman eri tavalla: tarvitsemme tietoa, jotta järjestelmää voidaan kehittää oikeaan suuntaan. Järjestäjillä tavoitteena on tietysti palveluiden järjestäminen laadukkaasti, turvallisesti ja resurssiviisaasti. Sama yhteinen päämäärä, eli hyvät sosiaali- ja terveydenhuollon palvelut. </a:t>
            </a:r>
            <a:endParaRPr lang="fi-FI" dirty="0" smtClean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Pia Maria Jonsson</a:t>
            </a:r>
            <a:endParaRPr lang="fi-FI"/>
          </a:p>
        </p:txBody>
      </p:sp>
      <p:sp>
        <p:nvSpPr>
          <p:cNvPr id="2" name="Ylätunnisteen paikkamerkki 1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Järjestämislaki ja potilaan valinnanvapaus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Pia Maria Jonsson</a:t>
            </a:r>
            <a:endParaRPr lang="fi-FI"/>
          </a:p>
        </p:txBody>
      </p:sp>
      <p:sp>
        <p:nvSpPr>
          <p:cNvPr id="2" name="Ylätunnisteen paikkamerkki 1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Järjestämislaki ja potilaan valinnanvapaus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58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58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Pia Maria Jonsson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Pia Maria Jonsson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30.6.2016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Pia Maria Jonsson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4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30.6.2016</a:t>
            </a:r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Pia Maria Jonsson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Palvelusetelikokeilun arviointi ja yhteistyö tiedonkeruussa</a:t>
            </a:r>
            <a:endParaRPr lang="fi-FI" b="0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468313" y="2632075"/>
            <a:ext cx="8207375" cy="1156965"/>
          </a:xfrm>
        </p:spPr>
        <p:txBody>
          <a:bodyPr/>
          <a:lstStyle/>
          <a:p>
            <a:r>
              <a:rPr lang="fi-FI" sz="1800" dirty="0" smtClean="0"/>
              <a:t>Kimmo Parhiala</a:t>
            </a:r>
          </a:p>
          <a:p>
            <a:r>
              <a:rPr lang="fi-FI" sz="1800" dirty="0" smtClean="0"/>
              <a:t>Erikoissuunnittelija, Reformit –yksikkö</a:t>
            </a:r>
            <a:br>
              <a:rPr lang="fi-FI" sz="1800" dirty="0" smtClean="0"/>
            </a:br>
            <a:r>
              <a:rPr lang="fi-FI" sz="1800" dirty="0" err="1" smtClean="0"/>
              <a:t>Twitter</a:t>
            </a:r>
            <a:r>
              <a:rPr lang="fi-FI" sz="1800" dirty="0" smtClean="0"/>
              <a:t>: @</a:t>
            </a:r>
            <a:r>
              <a:rPr lang="fi-FI" sz="1800" dirty="0" err="1" smtClean="0"/>
              <a:t>parhialakimmo</a:t>
            </a:r>
            <a:endParaRPr lang="fi-FI" sz="1800" dirty="0"/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7976"/>
            <a:ext cx="9144000" cy="7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Yhteistyö </a:t>
            </a:r>
            <a:r>
              <a:rPr lang="fi-FI" sz="3200" dirty="0" err="1"/>
              <a:t>THL:n</a:t>
            </a:r>
            <a:r>
              <a:rPr lang="fi-FI" sz="3200" dirty="0"/>
              <a:t> ja kokeiluun valittujen järjestäjien kanssa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600" dirty="0" smtClean="0"/>
              <a:t>Mittarit ja indikaattorit kertovat jostain:</a:t>
            </a:r>
          </a:p>
          <a:p>
            <a:pPr lvl="1"/>
            <a:r>
              <a:rPr lang="fi-FI" sz="2600" dirty="0" smtClean="0"/>
              <a:t>Tulkinta aina </a:t>
            </a:r>
            <a:r>
              <a:rPr lang="fi-FI" sz="2600" dirty="0" smtClean="0"/>
              <a:t>haastavaa, pitää ymmärtää konteksti</a:t>
            </a:r>
            <a:endParaRPr lang="fi-FI" sz="2600" dirty="0" smtClean="0"/>
          </a:p>
          <a:p>
            <a:pPr lvl="1"/>
            <a:r>
              <a:rPr lang="fi-FI" sz="2600" dirty="0" smtClean="0"/>
              <a:t>Ei ole olemassa mittaria, joka kertoo järjestäjän toiminnasta kokonaisuutena. </a:t>
            </a:r>
          </a:p>
          <a:p>
            <a:pPr lvl="1"/>
            <a:r>
              <a:rPr lang="fi-FI" sz="2600" dirty="0" smtClean="0"/>
              <a:t>Jokaisen järjestäjän toiminta on uniikkia, yksi mittari saattaa kertoa eri asioista. 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15.8.2016</a:t>
            </a:r>
          </a:p>
        </p:txBody>
      </p:sp>
    </p:spTree>
    <p:extLst>
      <p:ext uri="{BB962C8B-B14F-4D97-AF65-F5344CB8AC3E}">
        <p14:creationId xmlns:p14="http://schemas.microsoft.com/office/powerpoint/2010/main" val="36441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Yhteistyö </a:t>
            </a:r>
            <a:r>
              <a:rPr lang="fi-FI" sz="3200" dirty="0" err="1"/>
              <a:t>THL:n</a:t>
            </a:r>
            <a:r>
              <a:rPr lang="fi-FI" sz="3200" dirty="0"/>
              <a:t> ja kokeiluun valittujen järjestäjien kanssa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32855"/>
            <a:ext cx="8218488" cy="3744069"/>
          </a:xfrm>
        </p:spPr>
        <p:txBody>
          <a:bodyPr/>
          <a:lstStyle/>
          <a:p>
            <a:r>
              <a:rPr lang="fi-FI" sz="2600" dirty="0" smtClean="0"/>
              <a:t>Myös epäonnistumiset, ongelmat ja hankaluudet ovat arvokasta tietoa. </a:t>
            </a:r>
          </a:p>
          <a:p>
            <a:r>
              <a:rPr lang="fi-FI" sz="2600" dirty="0" smtClean="0"/>
              <a:t>Jos  jotain tapahtuu, mutta </a:t>
            </a:r>
            <a:r>
              <a:rPr lang="fi-FI" sz="2600" dirty="0" smtClean="0"/>
              <a:t>myös, </a:t>
            </a:r>
            <a:r>
              <a:rPr lang="fi-FI" sz="2600" b="1" dirty="0" smtClean="0"/>
              <a:t>jos jotain ei tapahdu</a:t>
            </a:r>
            <a:r>
              <a:rPr lang="fi-FI" sz="2600" dirty="0" smtClean="0"/>
              <a:t> – kaikki vaikutukset ovat arvokasta tietoa!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15.8.2016</a:t>
            </a:r>
          </a:p>
        </p:txBody>
      </p:sp>
    </p:spTree>
    <p:extLst>
      <p:ext uri="{BB962C8B-B14F-4D97-AF65-F5344CB8AC3E}">
        <p14:creationId xmlns:p14="http://schemas.microsoft.com/office/powerpoint/2010/main" val="18223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Yhteistyö </a:t>
            </a:r>
            <a:r>
              <a:rPr lang="fi-FI" sz="3200" dirty="0" err="1"/>
              <a:t>THL:n</a:t>
            </a:r>
            <a:r>
              <a:rPr lang="fi-FI" sz="3200" dirty="0"/>
              <a:t> ja kokeiluun valittujen järjestäjien kanssa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600" dirty="0" smtClean="0"/>
              <a:t>THL toivoo yhteistyötä järjestäjien kanssa, jotta oikeat mittarit pystytään valitsemaan ja arviointi toteuttamaan kokeilujen tavoitteiden mukaisesti:</a:t>
            </a:r>
          </a:p>
          <a:p>
            <a:pPr marL="0" indent="0">
              <a:buNone/>
            </a:pPr>
            <a:endParaRPr lang="fi-FI" sz="2600" dirty="0" smtClean="0"/>
          </a:p>
          <a:p>
            <a:pPr lvl="1"/>
            <a:r>
              <a:rPr lang="fi-FI" sz="2400" dirty="0" smtClean="0"/>
              <a:t>Alkukartoitukset ja tutustuminen toimintaan</a:t>
            </a:r>
          </a:p>
          <a:p>
            <a:pPr lvl="1"/>
            <a:r>
              <a:rPr lang="fi-FI" sz="2400" dirty="0" smtClean="0"/>
              <a:t>Pääsy seuraamaan kokeilun suunnittelua ja etenemistä</a:t>
            </a:r>
          </a:p>
          <a:p>
            <a:pPr lvl="1"/>
            <a:r>
              <a:rPr lang="fi-FI" sz="2400" dirty="0" smtClean="0"/>
              <a:t>Tiedon avoin jakaminen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15.8.2016</a:t>
            </a:r>
          </a:p>
        </p:txBody>
      </p:sp>
    </p:spTree>
    <p:extLst>
      <p:ext uri="{BB962C8B-B14F-4D97-AF65-F5344CB8AC3E}">
        <p14:creationId xmlns:p14="http://schemas.microsoft.com/office/powerpoint/2010/main" val="2851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0" dirty="0" err="1" smtClean="0"/>
              <a:t>THL:n</a:t>
            </a:r>
            <a:r>
              <a:rPr lang="fi-FI" sz="3200" b="0" dirty="0" smtClean="0"/>
              <a:t> työryhmä</a:t>
            </a:r>
            <a:endParaRPr lang="fi-FI" sz="32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Vastaava tutkija: Pia Maria Jonsson, </a:t>
            </a:r>
            <a:r>
              <a:rPr lang="fi-FI" dirty="0" err="1" smtClean="0"/>
              <a:t>Reformit-yksikkö</a:t>
            </a:r>
            <a:endParaRPr lang="fi-FI" dirty="0" smtClean="0"/>
          </a:p>
          <a:p>
            <a:r>
              <a:rPr lang="fi-FI" dirty="0" smtClean="0"/>
              <a:t>Koordinaattori: Kimmo Parhiala, </a:t>
            </a:r>
            <a:r>
              <a:rPr lang="fi-FI" dirty="0" err="1" smtClean="0"/>
              <a:t>Reformit-yksikkö</a:t>
            </a:r>
            <a:endParaRPr lang="fi-FI" dirty="0" smtClean="0"/>
          </a:p>
          <a:p>
            <a:r>
              <a:rPr lang="fi-FI" dirty="0" smtClean="0"/>
              <a:t>Timo T. Seppälä, Terveys- ja sosiaalitalouden yksikkö</a:t>
            </a:r>
          </a:p>
          <a:p>
            <a:r>
              <a:rPr lang="fi-FI" dirty="0" smtClean="0"/>
              <a:t>Anna-Mari Aalto, Sosiaali- ja terveydenhuollon tutkimusyksikkö</a:t>
            </a:r>
          </a:p>
          <a:p>
            <a:r>
              <a:rPr lang="fi-FI" dirty="0" smtClean="0"/>
              <a:t>Timo Sinervo, Sosiaali- ja terveydenhuollon tutkimusyksikkö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15.8.2016</a:t>
            </a:r>
          </a:p>
        </p:txBody>
      </p:sp>
    </p:spTree>
    <p:extLst>
      <p:ext uri="{BB962C8B-B14F-4D97-AF65-F5344CB8AC3E}">
        <p14:creationId xmlns:p14="http://schemas.microsoft.com/office/powerpoint/2010/main" val="27683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0" dirty="0" smtClean="0"/>
              <a:t>Kiitos!</a:t>
            </a:r>
            <a:endParaRPr lang="fi-FI" b="0" dirty="0"/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77976"/>
            <a:ext cx="9144000" cy="7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0" dirty="0" smtClean="0"/>
              <a:t>Esityksen sisältö</a:t>
            </a:r>
            <a:endParaRPr lang="fi-FI" sz="32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THL:n</a:t>
            </a:r>
            <a:r>
              <a:rPr lang="fi-FI" dirty="0" smtClean="0"/>
              <a:t> rooli palvelusetelikokeilussa</a:t>
            </a:r>
          </a:p>
          <a:p>
            <a:r>
              <a:rPr lang="fi-FI" dirty="0" smtClean="0"/>
              <a:t>Kokeilun tavoitteet arvioinnin näkökulmasta</a:t>
            </a:r>
          </a:p>
          <a:p>
            <a:r>
              <a:rPr lang="fi-FI" dirty="0" smtClean="0"/>
              <a:t>Kokeilun arvioinnin eri tasot</a:t>
            </a:r>
          </a:p>
          <a:p>
            <a:r>
              <a:rPr lang="fi-FI" dirty="0" smtClean="0"/>
              <a:t>Yhteistyö </a:t>
            </a:r>
            <a:r>
              <a:rPr lang="fi-FI" dirty="0" err="1" smtClean="0"/>
              <a:t>THL:n</a:t>
            </a:r>
            <a:r>
              <a:rPr lang="fi-FI" dirty="0" smtClean="0"/>
              <a:t> ja kokeiluun valittujen järjestäjien kanssa</a:t>
            </a:r>
          </a:p>
          <a:p>
            <a:endParaRPr lang="fi-FI" dirty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15.8.2016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1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0" dirty="0" err="1" smtClean="0"/>
              <a:t>THL:n</a:t>
            </a:r>
            <a:r>
              <a:rPr lang="fi-FI" sz="3200" b="0" dirty="0" smtClean="0"/>
              <a:t> rooli palvelusetelikokeilussa</a:t>
            </a:r>
            <a:endParaRPr lang="fi-FI" sz="32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Arvioinnin suunnittelu</a:t>
            </a:r>
          </a:p>
          <a:p>
            <a:r>
              <a:rPr lang="fi-FI" dirty="0" smtClean="0"/>
              <a:t>Asiantuntijarooli tutkimustiedon ja kansainvälisten kokemusten hyödyntämisessä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15.8.2016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9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15.8.2016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73"/>
            <a:ext cx="6799499" cy="6060423"/>
          </a:xfrm>
        </p:spPr>
      </p:pic>
    </p:spTree>
    <p:extLst>
      <p:ext uri="{BB962C8B-B14F-4D97-AF65-F5344CB8AC3E}">
        <p14:creationId xmlns:p14="http://schemas.microsoft.com/office/powerpoint/2010/main" val="20164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15.8.2016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1" y="276784"/>
            <a:ext cx="4043089" cy="5672496"/>
          </a:xfr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6784"/>
            <a:ext cx="4032448" cy="56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07375" cy="747713"/>
          </a:xfrm>
        </p:spPr>
        <p:txBody>
          <a:bodyPr/>
          <a:lstStyle/>
          <a:p>
            <a:r>
              <a:rPr lang="en-US" sz="3200" b="0" dirty="0" err="1" smtClean="0"/>
              <a:t>Kokeilun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tavoitteet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THL:n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näkökulmasta</a:t>
            </a:r>
            <a:r>
              <a:rPr lang="en-US" sz="3200" b="0" dirty="0" smtClean="0"/>
              <a:t> </a:t>
            </a:r>
            <a:endParaRPr lang="fi-FI" sz="3200" b="0" dirty="0" smtClean="0"/>
          </a:p>
        </p:txBody>
      </p:sp>
      <p:sp>
        <p:nvSpPr>
          <p:cNvPr id="21507" name="Sisällön paikkamerkki 2"/>
          <p:cNvSpPr>
            <a:spLocks noGrp="1"/>
          </p:cNvSpPr>
          <p:nvPr>
            <p:ph idx="4294967295"/>
          </p:nvPr>
        </p:nvSpPr>
        <p:spPr>
          <a:xfrm>
            <a:off x="457201" y="1196752"/>
            <a:ext cx="8291264" cy="4896544"/>
          </a:xfrm>
        </p:spPr>
        <p:txBody>
          <a:bodyPr/>
          <a:lstStyle/>
          <a:p>
            <a:pPr marL="0" indent="0">
              <a:buNone/>
            </a:pPr>
            <a:endParaRPr lang="fi-FI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/>
              <a:t>Kokeilujen tavoitteena on saada kokemuksia ja tietoa erilaisten toimintamallien </a:t>
            </a:r>
            <a:r>
              <a:rPr lang="fi-FI" sz="2800" dirty="0" smtClean="0"/>
              <a:t>käytöstä:</a:t>
            </a:r>
            <a:endParaRPr lang="fi-FI" sz="2800" dirty="0" smtClean="0"/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600" dirty="0" smtClean="0"/>
              <a:t>Minkälaista tietoa? Miten tietoa hyödynnetään?</a:t>
            </a:r>
          </a:p>
          <a:p>
            <a:r>
              <a:rPr lang="fi-FI" sz="2600" dirty="0" smtClean="0"/>
              <a:t>Kahden kauppa - järjestäjien tulee saada kokeilusta yhtä paljon irti.</a:t>
            </a:r>
          </a:p>
          <a:p>
            <a:r>
              <a:rPr lang="fi-FI" sz="2600" dirty="0" smtClean="0"/>
              <a:t>Eri toiminnalliset tavoitteet, vaikkakin sama päämäärä. Järjestäjillä kokeilujen suhteen varmasti omia tavoitteita.</a:t>
            </a:r>
          </a:p>
          <a:p>
            <a:pPr marL="514350" indent="-514350">
              <a:buNone/>
            </a:pPr>
            <a:r>
              <a:rPr lang="fi-FI" sz="2400" dirty="0" smtClean="0"/>
              <a:t>	</a:t>
            </a:r>
            <a:endParaRPr lang="fi-FI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äivämäärän paikkamerkki 3"/>
          <p:cNvSpPr txBox="1">
            <a:spLocks noGrp="1"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fi-FI" sz="1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Dian numeron paikkamerkki 5"/>
          <p:cNvSpPr txBox="1">
            <a:spLocks noGrp="1"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1789A66F-93B7-4B58-A21A-FD9660D8614F}" type="slidenum">
              <a:rPr lang="fi-FI" sz="1000">
                <a:solidFill>
                  <a:schemeClr val="bg1"/>
                </a:solidFill>
                <a:cs typeface="+mn-cs"/>
              </a:rPr>
              <a:pPr algn="r">
                <a:defRPr/>
              </a:pPr>
              <a:t>6</a:t>
            </a:fld>
            <a:endParaRPr lang="fi-FI" sz="1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15.8.2016</a:t>
            </a:r>
          </a:p>
        </p:txBody>
      </p:sp>
    </p:spTree>
    <p:extLst>
      <p:ext uri="{BB962C8B-B14F-4D97-AF65-F5344CB8AC3E}">
        <p14:creationId xmlns:p14="http://schemas.microsoft.com/office/powerpoint/2010/main" val="999419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07375" cy="747713"/>
          </a:xfrm>
        </p:spPr>
        <p:txBody>
          <a:bodyPr/>
          <a:lstStyle/>
          <a:p>
            <a:r>
              <a:rPr lang="en-US" sz="3200" b="0" dirty="0" err="1" smtClean="0"/>
              <a:t>Kokeilun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tavoitteet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THL:n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näkökulmasta</a:t>
            </a:r>
            <a:r>
              <a:rPr lang="en-US" sz="3200" b="0" dirty="0" smtClean="0"/>
              <a:t> </a:t>
            </a:r>
            <a:endParaRPr lang="fi-FI" sz="3200" b="0" dirty="0" smtClean="0"/>
          </a:p>
        </p:txBody>
      </p:sp>
      <p:sp>
        <p:nvSpPr>
          <p:cNvPr id="21507" name="Sisällön paikkamerkki 2"/>
          <p:cNvSpPr>
            <a:spLocks noGrp="1"/>
          </p:cNvSpPr>
          <p:nvPr>
            <p:ph idx="4294967295"/>
          </p:nvPr>
        </p:nvSpPr>
        <p:spPr>
          <a:xfrm>
            <a:off x="457201" y="1196752"/>
            <a:ext cx="8218488" cy="4896544"/>
          </a:xfrm>
        </p:spPr>
        <p:txBody>
          <a:bodyPr/>
          <a:lstStyle/>
          <a:p>
            <a:pPr marL="0" indent="0">
              <a:buNone/>
            </a:pPr>
            <a:endParaRPr lang="fi-FI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/>
              <a:t>Valinnanvapaus on itseisarvo – kansalaisten /kuluttajien /potilaiden aseman vahvistaminen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/>
              <a:t>Valinnanvapaus on keino kehittää </a:t>
            </a:r>
            <a:r>
              <a:rPr lang="fi-FI" sz="2800" dirty="0" smtClean="0"/>
              <a:t>sosiaali- ja terveydenhuoltojärjestelmää </a:t>
            </a:r>
            <a:endParaRPr lang="fi-FI" sz="2800" dirty="0" smtClean="0"/>
          </a:p>
          <a:p>
            <a:pPr marL="514350" indent="-514350">
              <a:buNone/>
            </a:pPr>
            <a:r>
              <a:rPr lang="fi-FI" sz="2800" dirty="0" smtClean="0"/>
              <a:t>	– 	</a:t>
            </a:r>
            <a:r>
              <a:rPr lang="fi-FI" sz="2400" dirty="0" smtClean="0"/>
              <a:t>palvelujen saatavuuden ja laadun parantaminen</a:t>
            </a:r>
          </a:p>
          <a:p>
            <a:pPr marL="514350" indent="-514350">
              <a:buNone/>
            </a:pPr>
            <a:r>
              <a:rPr lang="fi-FI" sz="2400" dirty="0" smtClean="0"/>
              <a:t>	–  	palvelujen kysynnän ja tarjonnan parempi kohtaaminen</a:t>
            </a:r>
          </a:p>
          <a:p>
            <a:pPr marL="514350" indent="-514350">
              <a:buNone/>
            </a:pPr>
            <a:r>
              <a:rPr lang="fi-FI" sz="2400" dirty="0" smtClean="0"/>
              <a:t>	–  	tuotannon monipuolistaminen vastaamaan eri ryhmien </a:t>
            </a:r>
            <a:r>
              <a:rPr lang="fi-FI" sz="2400" dirty="0" smtClean="0"/>
              <a:t>tarpeita </a:t>
            </a:r>
            <a:endParaRPr lang="fi-FI" sz="2400" dirty="0" smtClean="0"/>
          </a:p>
          <a:p>
            <a:pPr marL="514350" indent="-514350">
              <a:buNone/>
            </a:pPr>
            <a:r>
              <a:rPr lang="fi-FI" sz="2400" dirty="0" smtClean="0"/>
              <a:t>	</a:t>
            </a:r>
            <a:endParaRPr lang="fi-FI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äivämäärän paikkamerkki 3"/>
          <p:cNvSpPr txBox="1">
            <a:spLocks noGrp="1"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fi-FI" sz="1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Dian numeron paikkamerkki 5"/>
          <p:cNvSpPr txBox="1">
            <a:spLocks noGrp="1"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1789A66F-93B7-4B58-A21A-FD9660D8614F}" type="slidenum">
              <a:rPr lang="fi-FI" sz="1000">
                <a:solidFill>
                  <a:schemeClr val="bg1"/>
                </a:solidFill>
                <a:cs typeface="+mn-cs"/>
              </a:rPr>
              <a:pPr algn="r">
                <a:defRPr/>
              </a:pPr>
              <a:t>7</a:t>
            </a:fld>
            <a:endParaRPr lang="fi-FI" sz="1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15.8.2016</a:t>
            </a:r>
          </a:p>
        </p:txBody>
      </p:sp>
    </p:spTree>
    <p:extLst>
      <p:ext uri="{BB962C8B-B14F-4D97-AF65-F5344CB8AC3E}">
        <p14:creationId xmlns:p14="http://schemas.microsoft.com/office/powerpoint/2010/main" val="3135238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207375" cy="647725"/>
          </a:xfrm>
        </p:spPr>
        <p:txBody>
          <a:bodyPr anchor="t"/>
          <a:lstStyle/>
          <a:p>
            <a:r>
              <a:rPr lang="fi-FI" sz="3200" b="0" dirty="0" smtClean="0"/>
              <a:t>Kokeilun arvioinnin tasot</a:t>
            </a:r>
            <a:endParaRPr lang="fi-FI" sz="32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Järjestäjätahojen toiminta </a:t>
            </a:r>
          </a:p>
          <a:p>
            <a:r>
              <a:rPr lang="fi-FI" sz="2800" dirty="0" smtClean="0"/>
              <a:t>Tuottajakunnan rakenne ja tuottajien toiminta</a:t>
            </a:r>
          </a:p>
          <a:p>
            <a:r>
              <a:rPr lang="fi-FI" sz="2800" dirty="0"/>
              <a:t>Kokonaisuuden toimivuus </a:t>
            </a:r>
            <a:r>
              <a:rPr lang="fi-FI" sz="2800" dirty="0" smtClean="0"/>
              <a:t>mm. integraatio</a:t>
            </a:r>
          </a:p>
          <a:p>
            <a:r>
              <a:rPr lang="fi-FI" sz="2800" dirty="0" smtClean="0"/>
              <a:t>Taloudelliset seurannaisvaikutukset</a:t>
            </a:r>
          </a:p>
          <a:p>
            <a:r>
              <a:rPr lang="fi-FI" sz="2800" dirty="0" smtClean="0"/>
              <a:t>Henkilöstön näkemykset ja kokemukset</a:t>
            </a:r>
          </a:p>
          <a:p>
            <a:r>
              <a:rPr lang="fi-FI" sz="2800" dirty="0" smtClean="0"/>
              <a:t>Asiakkaiden näkemykset ja kokemukset</a:t>
            </a:r>
          </a:p>
          <a:p>
            <a:r>
              <a:rPr lang="fi-FI" sz="2800" dirty="0" smtClean="0"/>
              <a:t>Vaikutukset terveyteen ja hyvinvointiin</a:t>
            </a:r>
          </a:p>
          <a:p>
            <a:pPr lvl="1"/>
            <a:r>
              <a:rPr lang="fi-FI" sz="2600" dirty="0" smtClean="0"/>
              <a:t>Oikeiden mittareiden valinta!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15.8.2016</a:t>
            </a:r>
          </a:p>
        </p:txBody>
      </p:sp>
    </p:spTree>
    <p:extLst>
      <p:ext uri="{BB962C8B-B14F-4D97-AF65-F5344CB8AC3E}">
        <p14:creationId xmlns:p14="http://schemas.microsoft.com/office/powerpoint/2010/main" val="12525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207375" cy="647725"/>
          </a:xfrm>
        </p:spPr>
        <p:txBody>
          <a:bodyPr anchor="t"/>
          <a:lstStyle/>
          <a:p>
            <a:r>
              <a:rPr lang="fi-FI" sz="3200" b="0" dirty="0" smtClean="0"/>
              <a:t>Asiakkaiden näkemykset ja kokemukset</a:t>
            </a:r>
            <a:endParaRPr lang="fi-FI" sz="3200" b="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3" y="1268760"/>
            <a:ext cx="7504971" cy="468052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15.8.2016</a:t>
            </a:r>
          </a:p>
        </p:txBody>
      </p:sp>
    </p:spTree>
    <p:extLst>
      <p:ext uri="{BB962C8B-B14F-4D97-AF65-F5344CB8AC3E}">
        <p14:creationId xmlns:p14="http://schemas.microsoft.com/office/powerpoint/2010/main" val="8260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thl_fi_2014_4-3</Template>
  <TotalTime>475</TotalTime>
  <Words>520</Words>
  <Application>Microsoft Office PowerPoint</Application>
  <PresentationFormat>Näytössä katseltava diaesitys (4:3)</PresentationFormat>
  <Paragraphs>130</Paragraphs>
  <Slides>14</Slides>
  <Notes>14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thl_fi_2014_4-3</vt:lpstr>
      <vt:lpstr>Palvelusetelikokeilun arviointi ja yhteistyö tiedonkeruussa</vt:lpstr>
      <vt:lpstr>Esityksen sisältö</vt:lpstr>
      <vt:lpstr>THL:n rooli palvelusetelikokeilussa</vt:lpstr>
      <vt:lpstr>PowerPoint-esitys</vt:lpstr>
      <vt:lpstr>PowerPoint-esitys</vt:lpstr>
      <vt:lpstr>Kokeilun tavoitteet THL:n näkökulmasta </vt:lpstr>
      <vt:lpstr>Kokeilun tavoitteet THL:n näkökulmasta </vt:lpstr>
      <vt:lpstr>Kokeilun arvioinnin tasot</vt:lpstr>
      <vt:lpstr>Asiakkaiden näkemykset ja kokemukset</vt:lpstr>
      <vt:lpstr>Yhteistyö THL:n ja kokeiluun valittujen järjestäjien kanssa</vt:lpstr>
      <vt:lpstr>Yhteistyö THL:n ja kokeiluun valittujen järjestäjien kanssa</vt:lpstr>
      <vt:lpstr>Yhteistyö THL:n ja kokeiluun valittujen järjestäjien kanssa</vt:lpstr>
      <vt:lpstr>THL:n työryhmä</vt:lpstr>
      <vt:lpstr>Kiitos!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Valinnanvapauden toteuttaminen</dc:title>
  <dc:subject>suomi</dc:subject>
  <dc:creator>Jonsson Pia Maria</dc:creator>
  <cp:lastModifiedBy>Parhiala Kimmo</cp:lastModifiedBy>
  <cp:revision>49</cp:revision>
  <cp:lastPrinted>2016-08-10T09:22:27Z</cp:lastPrinted>
  <dcterms:created xsi:type="dcterms:W3CDTF">2016-06-06T06:03:29Z</dcterms:created>
  <dcterms:modified xsi:type="dcterms:W3CDTF">2016-08-15T06:36:13Z</dcterms:modified>
</cp:coreProperties>
</file>