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22"/>
  </p:notes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35">
          <p15:clr>
            <a:srgbClr val="A4A3A4"/>
          </p15:clr>
        </p15:guide>
        <p15:guide id="2" pos="1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-228" y="-78"/>
      </p:cViewPr>
      <p:guideLst>
        <p:guide orient="horz" pos="4180"/>
        <p:guide pos="1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C156FB-2219-44FF-B19E-DA8145F5642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39A54663-6199-4636-8A52-6EF166BC4C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fi-FI" b="0" i="0" u="none" strike="noStrike" cap="none" normalizeH="0" baseline="0" smtClean="0">
              <a:ln>
                <a:noFill/>
              </a:ln>
              <a:solidFill>
                <a:srgbClr val="003882"/>
              </a:solidFill>
              <a:effectLst/>
              <a:latin typeface="Verdana" panose="020B0604030504040204" pitchFamily="34" charset="0"/>
            </a:rPr>
            <a:t> </a:t>
          </a:r>
        </a:p>
      </dgm:t>
    </dgm:pt>
    <dgm:pt modelId="{0E4625A3-6E5C-468C-8566-40BADE03DD9A}" type="parTrans" cxnId="{B7358EAF-B8A4-472A-9FE4-3825FC81B7FD}">
      <dgm:prSet/>
      <dgm:spPr/>
      <dgm:t>
        <a:bodyPr/>
        <a:lstStyle/>
        <a:p>
          <a:endParaRPr lang="fi-FI"/>
        </a:p>
      </dgm:t>
    </dgm:pt>
    <dgm:pt modelId="{C4179645-651D-49C1-BF6A-A5489A57E718}" type="sibTrans" cxnId="{B7358EAF-B8A4-472A-9FE4-3825FC81B7FD}">
      <dgm:prSet/>
      <dgm:spPr/>
      <dgm:t>
        <a:bodyPr/>
        <a:lstStyle/>
        <a:p>
          <a:endParaRPr lang="fi-FI"/>
        </a:p>
      </dgm:t>
    </dgm:pt>
    <dgm:pt modelId="{43F2F438-9584-46E0-921E-1DE1001871A5}" type="pres">
      <dgm:prSet presAssocID="{39C156FB-2219-44FF-B19E-DA8145F5642A}" presName="Name0" presStyleCnt="0">
        <dgm:presLayoutVars>
          <dgm:dir/>
          <dgm:animLvl val="lvl"/>
          <dgm:resizeHandles val="exact"/>
        </dgm:presLayoutVars>
      </dgm:prSet>
      <dgm:spPr/>
    </dgm:pt>
    <dgm:pt modelId="{4C0B73AD-700C-4D74-A31D-FCDE59BB3B89}" type="pres">
      <dgm:prSet presAssocID="{39A54663-6199-4636-8A52-6EF166BC4CD6}" presName="Name8" presStyleCnt="0"/>
      <dgm:spPr/>
    </dgm:pt>
    <dgm:pt modelId="{EA580BB3-C85A-41DA-8644-13DFAAC0FB74}" type="pres">
      <dgm:prSet presAssocID="{39A54663-6199-4636-8A52-6EF166BC4CD6}" presName="level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EA202D6-69CF-40DF-B158-F4CDF7B2ACE8}" type="pres">
      <dgm:prSet presAssocID="{39A54663-6199-4636-8A52-6EF166BC4C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1172C0E-45AD-42DC-82BD-E1A2BC7DD409}" type="presOf" srcId="{39C156FB-2219-44FF-B19E-DA8145F5642A}" destId="{43F2F438-9584-46E0-921E-1DE1001871A5}" srcOrd="0" destOrd="0" presId="urn:microsoft.com/office/officeart/2005/8/layout/pyramid1"/>
    <dgm:cxn modelId="{F2B3A689-48EB-4887-A223-72B2434151C6}" type="presOf" srcId="{39A54663-6199-4636-8A52-6EF166BC4CD6}" destId="{5EA202D6-69CF-40DF-B158-F4CDF7B2ACE8}" srcOrd="1" destOrd="0" presId="urn:microsoft.com/office/officeart/2005/8/layout/pyramid1"/>
    <dgm:cxn modelId="{A7A80153-BF14-4AA4-8862-9F3EEC067685}" type="presOf" srcId="{39A54663-6199-4636-8A52-6EF166BC4CD6}" destId="{EA580BB3-C85A-41DA-8644-13DFAAC0FB74}" srcOrd="0" destOrd="0" presId="urn:microsoft.com/office/officeart/2005/8/layout/pyramid1"/>
    <dgm:cxn modelId="{B7358EAF-B8A4-472A-9FE4-3825FC81B7FD}" srcId="{39C156FB-2219-44FF-B19E-DA8145F5642A}" destId="{39A54663-6199-4636-8A52-6EF166BC4CD6}" srcOrd="0" destOrd="0" parTransId="{0E4625A3-6E5C-468C-8566-40BADE03DD9A}" sibTransId="{C4179645-651D-49C1-BF6A-A5489A57E718}"/>
    <dgm:cxn modelId="{14455C2B-B2F5-4F6D-ADD2-2AF808AC55FD}" type="presParOf" srcId="{43F2F438-9584-46E0-921E-1DE1001871A5}" destId="{4C0B73AD-700C-4D74-A31D-FCDE59BB3B89}" srcOrd="0" destOrd="0" presId="urn:microsoft.com/office/officeart/2005/8/layout/pyramid1"/>
    <dgm:cxn modelId="{73FEE07B-1C05-4F7A-ACA3-F5AD0F8E0476}" type="presParOf" srcId="{4C0B73AD-700C-4D74-A31D-FCDE59BB3B89}" destId="{EA580BB3-C85A-41DA-8644-13DFAAC0FB74}" srcOrd="0" destOrd="0" presId="urn:microsoft.com/office/officeart/2005/8/layout/pyramid1"/>
    <dgm:cxn modelId="{2E634FCC-5036-4913-9662-A347E465CEA2}" type="presParOf" srcId="{4C0B73AD-700C-4D74-A31D-FCDE59BB3B89}" destId="{5EA202D6-69CF-40DF-B158-F4CDF7B2ACE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80BB3-C85A-41DA-8644-13DFAAC0FB74}">
      <dsp:nvSpPr>
        <dsp:cNvPr id="0" name=""/>
        <dsp:cNvSpPr/>
      </dsp:nvSpPr>
      <dsp:spPr>
        <a:xfrm>
          <a:off x="0" y="0"/>
          <a:ext cx="3247984" cy="3075296"/>
        </a:xfrm>
        <a:prstGeom prst="trapezoid">
          <a:avLst>
            <a:gd name="adj" fmla="val 528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fi-FI" altLang="fi-FI" sz="6500" b="0" i="0" u="none" strike="noStrike" kern="1200" cap="none" normalizeH="0" baseline="0" smtClean="0">
              <a:ln>
                <a:noFill/>
              </a:ln>
              <a:solidFill>
                <a:srgbClr val="003882"/>
              </a:solidFill>
              <a:effectLst/>
              <a:latin typeface="Verdana" panose="020B0604030504040204" pitchFamily="34" charset="0"/>
            </a:rPr>
            <a:t> </a:t>
          </a:r>
        </a:p>
      </dsp:txBody>
      <dsp:txXfrm>
        <a:off x="0" y="0"/>
        <a:ext cx="3247984" cy="3075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15.8.2016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71" tIns="45286" rIns="90571" bIns="45286" anchor="b"/>
          <a:lstStyle>
            <a:lvl1pPr defTabSz="906463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742950" indent="-285750" defTabSz="906463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1143000" indent="-228600" defTabSz="906463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600200" indent="-228600" defTabSz="906463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2057400" indent="-228600" defTabSz="906463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2514600" indent="-228600" algn="ctr" defTabSz="9064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971800" indent="-228600" algn="ctr" defTabSz="9064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3429000" indent="-228600" algn="ctr" defTabSz="9064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3886200" indent="-228600" algn="ctr" defTabSz="9064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AFB89899-5100-4A2E-9F49-2FA65019AF72}" type="slidenum">
              <a:rPr lang="fi-FI" altLang="fi-FI" sz="1200">
                <a:solidFill>
                  <a:schemeClr val="tx1"/>
                </a:solidFill>
                <a:latin typeface="Arial" panose="020B0604020202020204" pitchFamily="34" charset="0"/>
              </a:rPr>
              <a:pPr algn="r" eaLnBrk="1" hangingPunct="1"/>
              <a:t>2</a:t>
            </a:fld>
            <a:endParaRPr lang="fi-FI" altLang="fi-FI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673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 smtClean="0"/>
              <a:t>(11,50 €)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E36A8-0A76-4C63-8941-B39E4C045E4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27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ibbon_kansisivu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503" y="2695074"/>
            <a:ext cx="2955497" cy="4027461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1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348328"/>
            <a:ext cx="2514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9"/>
            <a:ext cx="9144000" cy="45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73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37730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pic>
        <p:nvPicPr>
          <p:cNvPr id="11" name="Picture 7" descr="ribbon_sisaltosivu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1558" y="3677706"/>
            <a:ext cx="2572442" cy="3115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160331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7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0" y="274637"/>
            <a:ext cx="7779600" cy="1143000"/>
          </a:xfrm>
        </p:spPr>
        <p:txBody>
          <a:bodyPr rIns="90000"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4178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8188592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482623"/>
            <a:ext cx="8195468" cy="779188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1"/>
            <a:ext cx="8195468" cy="75614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733628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475A6-FA7F-4774-900C-D063881BD3AD}" type="datetime1">
              <a:rPr lang="fi-FI"/>
              <a:pPr>
                <a:defRPr/>
              </a:pPr>
              <a:t>15.8.2016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799D4-0354-4E6F-A743-1692E2A28E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50449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50" y="3792495"/>
            <a:ext cx="2736850" cy="293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5716876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6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985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43"/>
            <a:ext cx="9144000" cy="44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8550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43"/>
            <a:ext cx="9144000" cy="44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0167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5"/>
            <a:ext cx="9144000" cy="45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5510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60"/>
            <a:ext cx="9144000" cy="44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3257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7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Palveluseteliä koskeva lainsäädäntö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Sami Uotinen</a:t>
            </a:r>
            <a:endParaRPr lang="fi-FI" dirty="0"/>
          </a:p>
          <a:p>
            <a:r>
              <a:rPr lang="fi-FI" dirty="0" smtClean="0"/>
              <a:t>Johtava lakimies, varatuomari</a:t>
            </a:r>
          </a:p>
          <a:p>
            <a:r>
              <a:rPr lang="fi-FI" dirty="0" smtClean="0"/>
              <a:t>15.8.2016</a:t>
            </a:r>
          </a:p>
        </p:txBody>
      </p:sp>
    </p:spTree>
    <p:extLst>
      <p:ext uri="{BB962C8B-B14F-4D97-AF65-F5344CB8AC3E}">
        <p14:creationId xmlns:p14="http://schemas.microsoft.com/office/powerpoint/2010/main" val="755958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5EC1220-3DD6-43CD-9C3A-07A969A57D95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C7051D9-E3A8-4550-A469-8C82E4A08356}" type="slidenum">
              <a:rPr lang="fi-FI" altLang="fi-FI">
                <a:solidFill>
                  <a:schemeClr val="accent1"/>
                </a:solidFill>
              </a:rPr>
              <a:pPr eaLnBrk="1" hangingPunct="1"/>
              <a:t>10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710" y="708026"/>
            <a:ext cx="7045910" cy="125295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Palvelusetelilaki – palvelusetelin arvo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6650" y="2276475"/>
            <a:ext cx="6610903" cy="4032251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Asiakasmaksulain rajoituksesta omavastuuosuuden suhteen on luovuttu</a:t>
            </a:r>
          </a:p>
          <a:p>
            <a:pPr eaLnBrk="1" hangingPunct="1"/>
            <a:r>
              <a:rPr lang="fi-FI" altLang="fi-FI" dirty="0" smtClean="0"/>
              <a:t>Palvelusetelin arvon tulee olla asiakkaan kannalta kohtuullinen ottaen huomioon</a:t>
            </a:r>
          </a:p>
          <a:p>
            <a:pPr lvl="1" eaLnBrk="1" hangingPunct="1"/>
            <a:r>
              <a:rPr lang="fi-FI" altLang="fi-FI" dirty="0" smtClean="0"/>
              <a:t>Oman toiminnan kustannukset</a:t>
            </a:r>
          </a:p>
          <a:p>
            <a:pPr lvl="1" eaLnBrk="1" hangingPunct="1"/>
            <a:r>
              <a:rPr lang="fi-FI" altLang="fi-FI" dirty="0" smtClean="0"/>
              <a:t>Ostopalvelun kustannukset</a:t>
            </a:r>
          </a:p>
          <a:p>
            <a:pPr lvl="1" eaLnBrk="1" hangingPunct="1"/>
            <a:r>
              <a:rPr lang="fi-FI" altLang="fi-FI" dirty="0" smtClean="0"/>
              <a:t>Asiakkaan maksettavaksi jäävä arvioitu omavastuuosuus</a:t>
            </a:r>
          </a:p>
          <a:p>
            <a:pPr eaLnBrk="1" hangingPunct="1"/>
            <a:r>
              <a:rPr lang="fi-FI" altLang="fi-FI" dirty="0" smtClean="0"/>
              <a:t>Palvelusetelin kohtuullinen arvo on pääsääntö, josta on poikkeuksia</a:t>
            </a:r>
          </a:p>
        </p:txBody>
      </p:sp>
    </p:spTree>
    <p:extLst>
      <p:ext uri="{BB962C8B-B14F-4D97-AF65-F5344CB8AC3E}">
        <p14:creationId xmlns:p14="http://schemas.microsoft.com/office/powerpoint/2010/main" val="7190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4FAD340-7898-4C04-9085-DFA6FD6F70AB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093FF6A-5ECA-4A72-AF51-EFD3A69B4707}" type="slidenum">
              <a:rPr lang="fi-FI" altLang="fi-FI">
                <a:solidFill>
                  <a:schemeClr val="accent1"/>
                </a:solidFill>
              </a:rPr>
              <a:pPr eaLnBrk="1" hangingPunct="1"/>
              <a:t>11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0401" y="708025"/>
            <a:ext cx="7537363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Palvelusetelilaki - palvelusetelin arvo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0" y="2122749"/>
            <a:ext cx="7779600" cy="400445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i-FI" altLang="fi-FI" dirty="0" smtClean="0"/>
              <a:t>Asiakasmaksulaissa maksuttomiksi säädettyjen palvelujen hankkimiseksi annettavan palvelusetelin arvon tulee olla sellainen, ettei maksettavaksi jää omavastuuosuutta</a:t>
            </a:r>
          </a:p>
          <a:p>
            <a:pPr eaLnBrk="1" hangingPunct="1"/>
            <a:r>
              <a:rPr lang="fi-FI" altLang="fi-FI" dirty="0" smtClean="0"/>
              <a:t>Lääkinnällisen kuntoutuksen apuvälineen hankkimiseksi annettavalla palvelusetelillä täytyy voida hankkia yksilöllistä tarvetta vastaava tavanomainen apuväline</a:t>
            </a:r>
          </a:p>
          <a:p>
            <a:pPr lvl="1" eaLnBrk="1" hangingPunct="1"/>
            <a:r>
              <a:rPr lang="fi-FI" altLang="fi-FI" dirty="0" smtClean="0"/>
              <a:t>Kalliimman apuvälineen voi hankkia, jos maksaa erotuksen</a:t>
            </a:r>
          </a:p>
          <a:p>
            <a:pPr eaLnBrk="1" hangingPunct="1"/>
            <a:r>
              <a:rPr lang="fi-FI" altLang="fi-FI" dirty="0" smtClean="0"/>
              <a:t>Poikkeus myös omaishoitajan vapaan aikaisten palvelujen palvelusetelin osalta</a:t>
            </a:r>
          </a:p>
        </p:txBody>
      </p:sp>
    </p:spTree>
    <p:extLst>
      <p:ext uri="{BB962C8B-B14F-4D97-AF65-F5344CB8AC3E}">
        <p14:creationId xmlns:p14="http://schemas.microsoft.com/office/powerpoint/2010/main" val="229608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6348400-D0C0-43B1-9400-DF1B313AEE16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F83097A-FD00-49DC-B4B5-7A3F3C99CE40}" type="slidenum">
              <a:rPr lang="fi-FI" altLang="fi-FI">
                <a:solidFill>
                  <a:schemeClr val="accent1"/>
                </a:solidFill>
              </a:rPr>
              <a:pPr eaLnBrk="1" hangingPunct="1"/>
              <a:t>12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708026"/>
            <a:ext cx="5878116" cy="9207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Palvelusetelilaki - palvelusetelin arvo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072" y="1700214"/>
            <a:ext cx="7102136" cy="434181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Yksittäistapauksessa palvelusetelin </a:t>
            </a:r>
            <a:r>
              <a:rPr lang="fi-FI" altLang="fi-FI" b="1" i="1" dirty="0" smtClean="0"/>
              <a:t>arvoa on korotettava</a:t>
            </a:r>
            <a:r>
              <a:rPr lang="fi-FI" altLang="fi-FI" dirty="0" smtClean="0"/>
              <a:t> 7 §:n 1 momentissa säädettyä korkeammaksi, jos asiakkaan ja hänen perheensä toimeentulo tai asiakkaan lakisääteinen elatusvelvollisuus muutoin vaarantuu taikka se on tarpeen muut huollolliset näkökohdat huomioon ottaen</a:t>
            </a:r>
          </a:p>
          <a:p>
            <a:pPr eaLnBrk="1" hangingPunct="1"/>
            <a:r>
              <a:rPr lang="fi-FI" altLang="fi-FI" dirty="0" smtClean="0"/>
              <a:t>Arvon korottamisesta tehtävä päätös, joka on muutoksenhakukelpoinen</a:t>
            </a:r>
          </a:p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4602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B31BFDA-5515-4D83-911B-5C96B61BEB57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83E8B4B-44AC-4AA6-802F-E89FD05211C6}" type="slidenum">
              <a:rPr lang="fi-FI" altLang="fi-FI">
                <a:solidFill>
                  <a:schemeClr val="accent1"/>
                </a:solidFill>
              </a:rPr>
              <a:pPr eaLnBrk="1" hangingPunct="1"/>
              <a:t>13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870013" y="708025"/>
            <a:ext cx="6989684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Palvelusetelilaki – asiakkaan asema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0" y="2071456"/>
            <a:ext cx="7779600" cy="4055744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Kunnan on selvitettävä asiakkaalle </a:t>
            </a:r>
          </a:p>
          <a:p>
            <a:pPr lvl="1" eaLnBrk="1" hangingPunct="1"/>
            <a:r>
              <a:rPr lang="fi-FI" altLang="fi-FI" dirty="0" smtClean="0"/>
              <a:t>Asiakkaan asema palveluseteliä käytettäessä</a:t>
            </a:r>
          </a:p>
          <a:p>
            <a:pPr lvl="1" eaLnBrk="1" hangingPunct="1"/>
            <a:r>
              <a:rPr lang="fi-FI" altLang="fi-FI" dirty="0" smtClean="0"/>
              <a:t>Palvelusetelin arvo</a:t>
            </a:r>
          </a:p>
          <a:p>
            <a:pPr lvl="1" eaLnBrk="1" hangingPunct="1"/>
            <a:r>
              <a:rPr lang="fi-FI" altLang="fi-FI" dirty="0" smtClean="0"/>
              <a:t>Palvelun tuottajien hinnat</a:t>
            </a:r>
          </a:p>
          <a:p>
            <a:pPr lvl="1" eaLnBrk="1" hangingPunct="1"/>
            <a:r>
              <a:rPr lang="fi-FI" altLang="fi-FI" dirty="0" smtClean="0"/>
              <a:t>Omavastuuosuuden määräytymisen perusteet ja arvioitu suuruus</a:t>
            </a:r>
          </a:p>
          <a:p>
            <a:pPr lvl="1" eaLnBrk="1" hangingPunct="1"/>
            <a:r>
              <a:rPr lang="fi-FI" altLang="fi-FI" dirty="0" smtClean="0"/>
              <a:t>Vastaavasta muulla tavoin järjestetystä palvelusta asiakasmaksulain mukaan määräytyvä asiakasmaksu</a:t>
            </a:r>
          </a:p>
          <a:p>
            <a:pPr lvl="1"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554160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FB6D54A-E15D-4F13-A94C-48B7809D803D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F63F440-49B4-4739-8B82-FCBC159C7240}" type="slidenum">
              <a:rPr lang="fi-FI" altLang="fi-FI">
                <a:solidFill>
                  <a:schemeClr val="accent1"/>
                </a:solidFill>
              </a:rPr>
              <a:pPr eaLnBrk="1" hangingPunct="1"/>
              <a:t>14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1" y="708026"/>
            <a:ext cx="5609035" cy="92075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Palvelusetelilaki – asiakkaan asema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908" y="2079625"/>
            <a:ext cx="7563775" cy="3962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fi-FI" altLang="fi-FI" dirty="0" smtClean="0"/>
              <a:t>Asiakkaan on annettava kunnalle palvelusetelin myöntämistä varten tarvittavat tiedot</a:t>
            </a:r>
          </a:p>
          <a:p>
            <a:pPr eaLnBrk="1" hangingPunct="1"/>
            <a:r>
              <a:rPr lang="fi-FI" altLang="fi-FI" dirty="0" smtClean="0"/>
              <a:t>Asiakkaalle annettava tieto, mistä muualta ja mitä häntä koskevia tietoja voidaan hankkia suostumuksesta riippumatta</a:t>
            </a:r>
          </a:p>
          <a:p>
            <a:pPr eaLnBrk="1" hangingPunct="1"/>
            <a:r>
              <a:rPr lang="fi-FI" altLang="fi-FI" dirty="0" smtClean="0"/>
              <a:t>Asiakkaalle on varattava tilaisuus tutustua muualta hankittuihin tietoihin ja antaa asiassa tarpeellista selvitystä</a:t>
            </a:r>
          </a:p>
          <a:p>
            <a:pPr eaLnBrk="1" hangingPunct="1"/>
            <a:r>
              <a:rPr lang="fi-FI" altLang="fi-FI" dirty="0" smtClean="0"/>
              <a:t>Asiakas-/potilaslakia sovelletaan</a:t>
            </a:r>
          </a:p>
        </p:txBody>
      </p:sp>
    </p:spTree>
    <p:extLst>
      <p:ext uri="{BB962C8B-B14F-4D97-AF65-F5344CB8AC3E}">
        <p14:creationId xmlns:p14="http://schemas.microsoft.com/office/powerpoint/2010/main" val="3794649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50FEBF8-B0D5-4177-B20D-41A05FB98AA4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074807F-95D2-41AF-ABB8-FF1460EADF33}" type="slidenum">
              <a:rPr lang="fi-FI" altLang="fi-FI">
                <a:solidFill>
                  <a:schemeClr val="accent1"/>
                </a:solidFill>
              </a:rPr>
              <a:pPr eaLnBrk="1" hangingPunct="1"/>
              <a:t>15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Palvelusetelilaki – asiakkaan asema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6343" y="2079625"/>
            <a:ext cx="6752946" cy="39624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fi-FI" altLang="fi-FI" dirty="0" smtClean="0"/>
              <a:t>Jos palvelusetelin arvo tulosidonnainen on palvelusetelin arvosta annettava päätös</a:t>
            </a:r>
          </a:p>
          <a:p>
            <a:pPr lvl="1" eaLnBrk="1" hangingPunct="1"/>
            <a:r>
              <a:rPr lang="fi-FI" altLang="fi-FI" dirty="0" smtClean="0"/>
              <a:t>Tietojen saanti asiakasmaksulain 14  a §:n nojalla</a:t>
            </a:r>
          </a:p>
          <a:p>
            <a:pPr lvl="1" eaLnBrk="1" hangingPunct="1"/>
            <a:r>
              <a:rPr lang="fi-FI" altLang="fi-FI" dirty="0" smtClean="0"/>
              <a:t>Päätökseen voi hakea muutosta</a:t>
            </a:r>
          </a:p>
          <a:p>
            <a:pPr eaLnBrk="1" hangingPunct="1"/>
            <a:r>
              <a:rPr lang="fi-FI" altLang="fi-FI" dirty="0" smtClean="0"/>
              <a:t>Myös palvelusetelin arvon korottamista koskevasta asiasta on annettava päätös, johon voi hakea muutosta</a:t>
            </a:r>
          </a:p>
        </p:txBody>
      </p:sp>
    </p:spTree>
    <p:extLst>
      <p:ext uri="{BB962C8B-B14F-4D97-AF65-F5344CB8AC3E}">
        <p14:creationId xmlns:p14="http://schemas.microsoft.com/office/powerpoint/2010/main" val="82644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913CFD8-6898-43AE-96DB-5188B3A069DF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F84E3A2-1E60-43DC-BF6F-CDCB2A7A65D2}" type="slidenum">
              <a:rPr lang="fi-FI" altLang="fi-FI">
                <a:solidFill>
                  <a:schemeClr val="accent1"/>
                </a:solidFill>
              </a:rPr>
              <a:pPr eaLnBrk="1" hangingPunct="1"/>
              <a:t>16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1" y="708026"/>
            <a:ext cx="5716191" cy="992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Palvelusetelilaki – asiakkaan asema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3182" y="1773238"/>
            <a:ext cx="6598636" cy="426878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1400" dirty="0"/>
              <a:t>Asiakkaan mielipide tulee ottaa mahdollisuuksien mukaan huomioon silloin kun kunnassa käytetään palveluseteliä asiakkaan tarvitseman palvelun järjestämiseen</a:t>
            </a:r>
          </a:p>
          <a:p>
            <a:pPr lvl="1" eaLnBrk="1" hangingPunct="1"/>
            <a:r>
              <a:rPr lang="fi-FI" altLang="fi-FI" sz="1400" dirty="0"/>
              <a:t>Kunnalla vastuu palvelujen järjestämisestä</a:t>
            </a:r>
          </a:p>
          <a:p>
            <a:pPr lvl="1" eaLnBrk="1" hangingPunct="1"/>
            <a:r>
              <a:rPr lang="fi-FI" altLang="fi-FI" sz="1400" dirty="0"/>
              <a:t>Asiakkaalla ei ehdotonta oikeutta </a:t>
            </a:r>
            <a:r>
              <a:rPr lang="fi-FI" altLang="fi-FI" sz="1400" dirty="0" smtClean="0"/>
              <a:t>saada palveluja järjestettynä palvelusetelillä</a:t>
            </a:r>
            <a:endParaRPr lang="fi-FI" altLang="fi-FI" sz="1400" dirty="0"/>
          </a:p>
          <a:p>
            <a:pPr eaLnBrk="1" hangingPunct="1"/>
            <a:r>
              <a:rPr lang="fi-FI" altLang="fi-FI" sz="1400" dirty="0"/>
              <a:t>Asiakkaalla oikeus kieltäytyä palvelusetelistä</a:t>
            </a:r>
          </a:p>
          <a:p>
            <a:pPr lvl="1" eaLnBrk="1" hangingPunct="1"/>
            <a:r>
              <a:rPr lang="fi-FI" altLang="fi-FI" sz="1400" dirty="0"/>
              <a:t>Ohjattava muilla tavoin järjestettyjen kunnallisten palvelujen piiriin</a:t>
            </a:r>
          </a:p>
          <a:p>
            <a:pPr lvl="1" eaLnBrk="1" hangingPunct="1"/>
            <a:r>
              <a:rPr lang="fi-FI" altLang="fi-FI" sz="1400" dirty="0"/>
              <a:t>Poikkeuksellisen vahva oikeus suhteessa järjestämistapaan</a:t>
            </a:r>
          </a:p>
          <a:p>
            <a:pPr lvl="1" eaLnBrk="1" hangingPunct="1"/>
            <a:r>
              <a:rPr lang="fi-FI" altLang="fi-FI" sz="1400" dirty="0"/>
              <a:t>Asiakkaan kieltäytyessä palvelusetelistä hoitotakuun määräaikoja edelleen sovellettava palveluja muilla tavoin järjestettäessä</a:t>
            </a:r>
          </a:p>
        </p:txBody>
      </p:sp>
    </p:spTree>
    <p:extLst>
      <p:ext uri="{BB962C8B-B14F-4D97-AF65-F5344CB8AC3E}">
        <p14:creationId xmlns:p14="http://schemas.microsoft.com/office/powerpoint/2010/main" val="2667843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DBFC64E-2C1A-4C6B-BB31-329CB92ABBA5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004BAB3-B66C-4F03-819D-E3F07639CB7F}" type="slidenum">
              <a:rPr lang="fi-FI" altLang="fi-FI">
                <a:solidFill>
                  <a:schemeClr val="accent1"/>
                </a:solidFill>
              </a:rPr>
              <a:pPr eaLnBrk="1" hangingPunct="1"/>
              <a:t>17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648070" y="708025"/>
            <a:ext cx="7324078" cy="9723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Palvelusetelilaki – asiakkaan asema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0" y="2004379"/>
            <a:ext cx="7779600" cy="412282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fi-FI" altLang="fi-FI" dirty="0" smtClean="0"/>
              <a:t>Kunta arvioi asiakkaan palvelutarpeen ja päättää palvelun järjestämisestä</a:t>
            </a:r>
          </a:p>
          <a:p>
            <a:pPr lvl="1"/>
            <a:r>
              <a:rPr lang="fi-FI" altLang="fi-FI" dirty="0" smtClean="0"/>
              <a:t>Asiakasprosessi ja palveluista päättäminen kuten muiden järjestämistapojen yhteydessä</a:t>
            </a:r>
          </a:p>
          <a:p>
            <a:pPr eaLnBrk="1" hangingPunct="1"/>
            <a:r>
              <a:rPr lang="fi-FI" altLang="fi-FI" dirty="0" smtClean="0"/>
              <a:t>Palvelusetelin saanut asiakas tekee sopimuksen palveluntuottajan kanssa </a:t>
            </a:r>
          </a:p>
          <a:p>
            <a:pPr lvl="1" eaLnBrk="1" hangingPunct="1"/>
            <a:r>
              <a:rPr lang="fi-FI" altLang="fi-FI" dirty="0" smtClean="0"/>
              <a:t>Sovellettavaksi tulevat sopimussuhdetta koskevat sopimusoikeuden ja kuluttajaoikeuden määräykset</a:t>
            </a:r>
          </a:p>
          <a:p>
            <a:pPr lvl="1" eaLnBrk="1" hangingPunct="1"/>
            <a:r>
              <a:rPr lang="fi-FI" altLang="fi-FI" dirty="0" smtClean="0"/>
              <a:t>Erimielisyydet mahdollista saattaa kuluttajariitalautakunnan käsiteltäväksi</a:t>
            </a:r>
          </a:p>
          <a:p>
            <a:pPr lvl="1"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818720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928722927"/>
              </p:ext>
            </p:extLst>
          </p:nvPr>
        </p:nvGraphicFramePr>
        <p:xfrm>
          <a:off x="2844405" y="2133600"/>
          <a:ext cx="3247985" cy="3075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553" name="Text Box 65"/>
          <p:cNvSpPr txBox="1">
            <a:spLocks noChangeArrowheads="1"/>
          </p:cNvSpPr>
          <p:nvPr/>
        </p:nvSpPr>
        <p:spPr bwMode="auto">
          <a:xfrm>
            <a:off x="4193383" y="1700213"/>
            <a:ext cx="80843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i-FI" altLang="fi-FI" sz="1500"/>
              <a:t>Kunta</a:t>
            </a:r>
          </a:p>
        </p:txBody>
      </p:sp>
      <p:sp>
        <p:nvSpPr>
          <p:cNvPr id="63554" name="Text Box 66"/>
          <p:cNvSpPr txBox="1">
            <a:spLocks noChangeArrowheads="1"/>
          </p:cNvSpPr>
          <p:nvPr/>
        </p:nvSpPr>
        <p:spPr bwMode="auto">
          <a:xfrm>
            <a:off x="6181725" y="5248276"/>
            <a:ext cx="12525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fi-FI" altLang="fi-FI" sz="1500"/>
              <a:t>Palvelun-tuottaja</a:t>
            </a:r>
          </a:p>
        </p:txBody>
      </p:sp>
      <p:sp>
        <p:nvSpPr>
          <p:cNvPr id="63555" name="Text Box 67"/>
          <p:cNvSpPr txBox="1">
            <a:spLocks noChangeArrowheads="1"/>
          </p:cNvSpPr>
          <p:nvPr/>
        </p:nvSpPr>
        <p:spPr bwMode="auto">
          <a:xfrm>
            <a:off x="1944292" y="5121275"/>
            <a:ext cx="73096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500"/>
              <a:t>Asiakas</a:t>
            </a:r>
          </a:p>
        </p:txBody>
      </p:sp>
      <p:sp>
        <p:nvSpPr>
          <p:cNvPr id="63556" name="Text Box 68"/>
          <p:cNvSpPr txBox="1">
            <a:spLocks noChangeArrowheads="1"/>
          </p:cNvSpPr>
          <p:nvPr/>
        </p:nvSpPr>
        <p:spPr bwMode="auto">
          <a:xfrm rot="3127830">
            <a:off x="5106278" y="3338254"/>
            <a:ext cx="11317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200"/>
              <a:t>Hyväksyminen</a:t>
            </a:r>
          </a:p>
        </p:txBody>
      </p:sp>
      <p:sp>
        <p:nvSpPr>
          <p:cNvPr id="63557" name="Text Box 69"/>
          <p:cNvSpPr txBox="1">
            <a:spLocks noChangeArrowheads="1"/>
          </p:cNvSpPr>
          <p:nvPr/>
        </p:nvSpPr>
        <p:spPr bwMode="auto">
          <a:xfrm rot="18331415">
            <a:off x="3009404" y="3474779"/>
            <a:ext cx="5129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200"/>
              <a:t>Päätös</a:t>
            </a:r>
          </a:p>
        </p:txBody>
      </p:sp>
      <p:sp>
        <p:nvSpPr>
          <p:cNvPr id="63558" name="Text Box 70"/>
          <p:cNvSpPr txBox="1">
            <a:spLocks noChangeArrowheads="1"/>
          </p:cNvSpPr>
          <p:nvPr/>
        </p:nvSpPr>
        <p:spPr bwMode="auto">
          <a:xfrm>
            <a:off x="4191002" y="5387975"/>
            <a:ext cx="66364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i-FI" altLang="fi-FI" sz="1200" dirty="0"/>
              <a:t>Sopimus</a:t>
            </a:r>
          </a:p>
        </p:txBody>
      </p:sp>
      <p:sp>
        <p:nvSpPr>
          <p:cNvPr id="63559" name="Rectangle 71"/>
          <p:cNvSpPr>
            <a:spLocks noGrp="1" noChangeArrowheads="1"/>
          </p:cNvSpPr>
          <p:nvPr>
            <p:ph type="title"/>
          </p:nvPr>
        </p:nvSpPr>
        <p:spPr>
          <a:xfrm>
            <a:off x="1771651" y="708026"/>
            <a:ext cx="5285185" cy="560388"/>
          </a:xfrm>
        </p:spPr>
        <p:txBody>
          <a:bodyPr/>
          <a:lstStyle/>
          <a:p>
            <a:pPr algn="ctr"/>
            <a:r>
              <a:rPr lang="fi-FI" altLang="fi-FI" sz="1500"/>
              <a:t>Palveluseteli – osapuolten väliset suhteet</a:t>
            </a:r>
          </a:p>
        </p:txBody>
      </p:sp>
    </p:spTree>
    <p:extLst>
      <p:ext uri="{BB962C8B-B14F-4D97-AF65-F5344CB8AC3E}">
        <p14:creationId xmlns:p14="http://schemas.microsoft.com/office/powerpoint/2010/main" val="2707474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976C806-B894-4C7E-AA18-598D057B58E3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4E51974-F949-44A5-9051-556AE599A72E}" type="slidenum">
              <a:rPr lang="fi-FI" altLang="fi-FI">
                <a:solidFill>
                  <a:schemeClr val="accent1"/>
                </a:solidFill>
              </a:rPr>
              <a:pPr eaLnBrk="1" hangingPunct="1"/>
              <a:t>19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Palvelusetelilaki - muita näkökohtia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0" y="1901587"/>
            <a:ext cx="7779600" cy="4225612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Kunta on palvelusetelillä järjestettävässä palvelussa syntyvien potilas- ja asiakasasiakirjojen henkilötietolaissa tarkoitettu rekisterinpitäjä</a:t>
            </a:r>
          </a:p>
        </p:txBody>
      </p:sp>
    </p:spTree>
    <p:extLst>
      <p:ext uri="{BB962C8B-B14F-4D97-AF65-F5344CB8AC3E}">
        <p14:creationId xmlns:p14="http://schemas.microsoft.com/office/powerpoint/2010/main" val="413917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4"/>
          <p:cNvSpPr txBox="1">
            <a:spLocks noGrp="1"/>
          </p:cNvSpPr>
          <p:nvPr/>
        </p:nvSpPr>
        <p:spPr bwMode="white">
          <a:xfrm>
            <a:off x="6529389" y="6553201"/>
            <a:ext cx="8096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/>
            <a:fld id="{C52873EB-0C45-422B-9626-B05749867D80}" type="datetime1">
              <a:rPr lang="fi-FI" altLang="fi-FI" sz="750"/>
              <a:pPr algn="l" eaLnBrk="1" hangingPunct="1"/>
              <a:t>15.8.2016</a:t>
            </a:fld>
            <a:endParaRPr lang="fi-FI" altLang="fi-FI" sz="750"/>
          </a:p>
        </p:txBody>
      </p:sp>
      <p:sp>
        <p:nvSpPr>
          <p:cNvPr id="60419" name="Slide Number Placeholder 5"/>
          <p:cNvSpPr txBox="1">
            <a:spLocks noGrp="1"/>
          </p:cNvSpPr>
          <p:nvPr/>
        </p:nvSpPr>
        <p:spPr bwMode="white">
          <a:xfrm>
            <a:off x="7429500" y="6553201"/>
            <a:ext cx="539354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67500" bIns="0"/>
          <a:lstStyle>
            <a:lvl1pPr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/>
            <a:fld id="{E8029B08-6CDE-4E6B-95B8-14CB0A51DFFD}" type="slidenum">
              <a:rPr lang="fi-FI" altLang="fi-FI" sz="750">
                <a:solidFill>
                  <a:schemeClr val="accent1"/>
                </a:solidFill>
              </a:rPr>
              <a:pPr algn="r" eaLnBrk="1" hangingPunct="1"/>
              <a:t>2</a:t>
            </a:fld>
            <a:endParaRPr lang="fi-FI" altLang="fi-FI" sz="750">
              <a:solidFill>
                <a:schemeClr val="accent1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0400" y="274638"/>
            <a:ext cx="7779600" cy="81830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 lainsäädännössä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8175" y="1720296"/>
            <a:ext cx="7504590" cy="4321731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fi-FI" altLang="fi-FI" dirty="0" smtClean="0"/>
              <a:t>Aiemmat palvelusetelisäännökset voimaan 2004</a:t>
            </a:r>
          </a:p>
          <a:p>
            <a:pPr lvl="1" eaLnBrk="1" hangingPunct="1"/>
            <a:r>
              <a:rPr lang="fi-FI" altLang="fi-FI" dirty="0" smtClean="0"/>
              <a:t>Sääntely keskittyi kotipalvelun palvelusetelin arvon määrittelyyn</a:t>
            </a:r>
          </a:p>
          <a:p>
            <a:pPr lvl="1" eaLnBrk="1" hangingPunct="1"/>
            <a:r>
              <a:rPr lang="fi-FI" altLang="fi-FI" dirty="0" smtClean="0"/>
              <a:t>Periaatteessa mahdollista muissakin palveluissa</a:t>
            </a:r>
          </a:p>
          <a:p>
            <a:pPr lvl="2" eaLnBrk="1" hangingPunct="1"/>
            <a:r>
              <a:rPr lang="fi-FI" altLang="fi-FI" dirty="0" smtClean="0"/>
              <a:t>Asiakasmaksukytkentä vaikeutti</a:t>
            </a:r>
          </a:p>
          <a:p>
            <a:pPr eaLnBrk="1" hangingPunct="1"/>
            <a:r>
              <a:rPr lang="fi-FI" altLang="fi-FI" dirty="0" smtClean="0"/>
              <a:t>Vuonna 2008 laajennus kotisairaanhoitoon</a:t>
            </a:r>
          </a:p>
          <a:p>
            <a:pPr eaLnBrk="1" hangingPunct="1"/>
            <a:r>
              <a:rPr lang="fi-FI" altLang="fi-FI" dirty="0" smtClean="0"/>
              <a:t>Laki </a:t>
            </a:r>
            <a:r>
              <a:rPr lang="fi-FI" altLang="fi-FI" dirty="0" err="1" smtClean="0"/>
              <a:t>sosiaali</a:t>
            </a:r>
            <a:r>
              <a:rPr lang="fi-FI" altLang="fi-FI" dirty="0" smtClean="0"/>
              <a:t>- ja terveydenhuollon palvelusetelistä (569/2009) ja asiakasmaksulain 12 §:n muutos (570/2009) voimaan 1.9.2009</a:t>
            </a:r>
          </a:p>
          <a:p>
            <a:pPr eaLnBrk="1" hangingPunct="1"/>
            <a:r>
              <a:rPr lang="fi-FI" altLang="fi-FI" dirty="0" smtClean="0"/>
              <a:t>Uuden sosiaalihuoltolain (1301/2014) myötä 1.4.2015 aiemman sosiaalihuoltolain palvelusetelisäännökset (erit. kotipalvelu ja kotisairaanhoito) kumottiin </a:t>
            </a:r>
          </a:p>
          <a:p>
            <a:pPr eaLnBrk="1" hangingPunct="1"/>
            <a:endParaRPr lang="fi-FI" altLang="fi-FI" dirty="0" smtClean="0"/>
          </a:p>
          <a:p>
            <a:pPr lvl="1"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893156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Palvelusetelin käytön rajoituksia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altLang="fi-FI" smtClean="0"/>
              <a:t>Tehtävät, joissa käytetään julkista valtaa</a:t>
            </a:r>
          </a:p>
          <a:p>
            <a:r>
              <a:rPr lang="fi-FI" altLang="fi-FI" smtClean="0"/>
              <a:t>Palvelut, joissa asiakas ei voi valita palvelua tai palvelun tuottajaa</a:t>
            </a:r>
          </a:p>
          <a:p>
            <a:pPr lvl="1"/>
            <a:r>
              <a:rPr lang="fi-FI" altLang="fi-FI" smtClean="0"/>
              <a:t>Tahdon vastainen hoito ja huolto</a:t>
            </a:r>
          </a:p>
          <a:p>
            <a:pPr lvl="1"/>
            <a:r>
              <a:rPr lang="fi-FI" altLang="fi-FI" smtClean="0"/>
              <a:t>Kiireelliset palvelut</a:t>
            </a:r>
          </a:p>
          <a:p>
            <a:r>
              <a:rPr lang="fi-FI" altLang="fi-FI" smtClean="0"/>
              <a:t>Kun asiakas ei kykene tekemään valintoja</a:t>
            </a:r>
          </a:p>
          <a:p>
            <a:pPr lvl="1"/>
            <a:r>
              <a:rPr lang="fi-FI" altLang="fi-FI" smtClean="0"/>
              <a:t>Omaiset, läheiset - &gt; asiakkaan tahdon selvittäminen</a:t>
            </a:r>
          </a:p>
          <a:p>
            <a:pPr lvl="1"/>
            <a:r>
              <a:rPr lang="fi-FI" altLang="fi-FI" smtClean="0"/>
              <a:t>Edunvalvoja </a:t>
            </a:r>
          </a:p>
          <a:p>
            <a:r>
              <a:rPr lang="fi-FI" altLang="fi-FI" smtClean="0"/>
              <a:t>Onko yksityisiä palveluntuottajia?</a:t>
            </a:r>
          </a:p>
          <a:p>
            <a:r>
              <a:rPr lang="fi-FI" altLang="fi-FI" smtClean="0"/>
              <a:t>Muita tilanteita?</a:t>
            </a:r>
          </a:p>
          <a:p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269490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0516" y="708025"/>
            <a:ext cx="6895532" cy="776288"/>
          </a:xfrm>
        </p:spPr>
        <p:txBody>
          <a:bodyPr>
            <a:normAutofit/>
          </a:bodyPr>
          <a:lstStyle/>
          <a:p>
            <a:r>
              <a:rPr lang="fi-FI" altLang="fi-FI" dirty="0" smtClean="0"/>
              <a:t>Palvelusetelilain sisältö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279" y="1557339"/>
            <a:ext cx="6133557" cy="44846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fi-FI" altLang="fi-FI" dirty="0" smtClean="0"/>
              <a:t>Tarkoitus ja soveltamisala 1 -2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Määritelmät 3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Palvelut ja palvelujen tuottajat 4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Palvelun tuottajan hyväksymisen edellytykset 5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Asiakkaan asema 6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Palvelusetelin arvon määräytyminen 7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Palvelusetelin arvon korottaminen 8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Kunnan vastuun rajaus 9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Rekisterinpito 11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Suhde sairausvakuutuskorvaukseen 12 §</a:t>
            </a:r>
          </a:p>
          <a:p>
            <a:pPr>
              <a:lnSpc>
                <a:spcPct val="100000"/>
              </a:lnSpc>
            </a:pPr>
            <a:r>
              <a:rPr lang="fi-FI" altLang="fi-FI" dirty="0" smtClean="0"/>
              <a:t>Muutoksenhaku 13 §</a:t>
            </a:r>
          </a:p>
          <a:p>
            <a:pPr>
              <a:lnSpc>
                <a:spcPct val="100000"/>
              </a:lnSpc>
            </a:pPr>
            <a:endParaRPr lang="fi-FI" altLang="fi-FI" dirty="0" smtClean="0"/>
          </a:p>
          <a:p>
            <a:pPr>
              <a:lnSpc>
                <a:spcPct val="100000"/>
              </a:lnSpc>
            </a:pP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69375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04B1494-4460-4C8D-971B-379A622BCC57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9378D1E-0C13-47DC-8EEC-96C072AAA9D0}" type="slidenum">
              <a:rPr lang="fi-FI" altLang="fi-FI">
                <a:solidFill>
                  <a:schemeClr val="accent1"/>
                </a:solidFill>
              </a:rPr>
              <a:pPr eaLnBrk="1" hangingPunct="1"/>
              <a:t>4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708025"/>
            <a:ext cx="5500688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Palvelusetelilaki - soveltamisala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400" y="2142477"/>
            <a:ext cx="7779600" cy="3984723"/>
          </a:xfrm>
        </p:spPr>
        <p:txBody>
          <a:bodyPr/>
          <a:lstStyle/>
          <a:p>
            <a:pPr eaLnBrk="1" hangingPunct="1"/>
            <a:r>
              <a:rPr lang="fi-FI" altLang="fi-FI" dirty="0" smtClean="0"/>
              <a:t>Sovelletaan palvelusetelin käyttöön kuntien järjestämissä </a:t>
            </a:r>
            <a:r>
              <a:rPr lang="fi-FI" altLang="fi-FI" dirty="0" err="1" smtClean="0"/>
              <a:t>sosiaali</a:t>
            </a:r>
            <a:r>
              <a:rPr lang="fi-FI" altLang="fi-FI" dirty="0" smtClean="0"/>
              <a:t>- ja terveyspalveluissa</a:t>
            </a:r>
          </a:p>
          <a:p>
            <a:pPr eaLnBrk="1" hangingPunct="1"/>
            <a:r>
              <a:rPr lang="fi-FI" altLang="fi-FI" dirty="0" smtClean="0"/>
              <a:t>Palveluseteli on yksi palvelujen järjestämistapa muiden joukossa</a:t>
            </a:r>
          </a:p>
          <a:p>
            <a:pPr lvl="1" eaLnBrk="1" hangingPunct="1"/>
            <a:r>
              <a:rPr lang="fi-FI" altLang="fi-FI" dirty="0" smtClean="0"/>
              <a:t>Vrt. laki </a:t>
            </a:r>
            <a:r>
              <a:rPr lang="fi-FI" altLang="fi-FI" dirty="0" err="1" smtClean="0"/>
              <a:t>sosiaali</a:t>
            </a:r>
            <a:r>
              <a:rPr lang="fi-FI" altLang="fi-FI" dirty="0" smtClean="0"/>
              <a:t>- ja terveydenhuollon suunnittelusta ja valtionosuudesta 4 §</a:t>
            </a:r>
          </a:p>
          <a:p>
            <a:pPr lvl="1" eaLnBrk="1" hangingPunct="1"/>
            <a:r>
              <a:rPr lang="fi-FI" altLang="fi-FI" dirty="0" smtClean="0"/>
              <a:t>Palveluseteli ei ole oma erillinen palvelu!</a:t>
            </a:r>
          </a:p>
          <a:p>
            <a:pPr eaLnBrk="1" hangingPunct="1">
              <a:buFontTx/>
              <a:buNone/>
            </a:pP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48387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ECAE1F1-2D38-4206-BD92-75AFB43DEBA1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551EF29C-3559-464E-9E98-CDC04F5DF29F}" type="slidenum">
              <a:rPr lang="fi-FI" altLang="fi-FI">
                <a:solidFill>
                  <a:schemeClr val="accent1"/>
                </a:solidFill>
              </a:rPr>
              <a:pPr eaLnBrk="1" hangingPunct="1"/>
              <a:t>5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708025"/>
            <a:ext cx="5500688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Palvelusetelilaki - peruslähtökohtia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759" y="2276475"/>
            <a:ext cx="6866612" cy="3765551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Kunta päättää siitä käyttääkö se palveluseteliä järjestämistapana vai ei</a:t>
            </a:r>
          </a:p>
          <a:p>
            <a:pPr eaLnBrk="1" hangingPunct="1"/>
            <a:r>
              <a:rPr lang="fi-FI" altLang="fi-FI" dirty="0" smtClean="0"/>
              <a:t>Kunta päättää myös siitä, missä palveluissa seteliä käytetään ja missä laajuudessa</a:t>
            </a:r>
          </a:p>
          <a:p>
            <a:pPr eaLnBrk="1" hangingPunct="1"/>
            <a:r>
              <a:rPr lang="fi-FI" altLang="fi-FI" dirty="0" smtClean="0"/>
              <a:t>Palvelusetelipalveluntuottajat ovat yksityisiä palveluntuottajia</a:t>
            </a:r>
          </a:p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24916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00BCFB80-6B58-401A-9AF2-40E9D5C75D5C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8794DA41-6E47-44C1-B9F1-818CB5ABA421}" type="slidenum">
              <a:rPr lang="fi-FI" altLang="fi-FI">
                <a:solidFill>
                  <a:schemeClr val="accent1"/>
                </a:solidFill>
              </a:rPr>
              <a:pPr eaLnBrk="1" hangingPunct="1"/>
              <a:t>6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8174" y="386688"/>
            <a:ext cx="7376615" cy="1246803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800" dirty="0" smtClean="0"/>
              <a:t>Palvelusetelilaki </a:t>
            </a:r>
            <a:r>
              <a:rPr lang="fi-FI" altLang="fi-FI" sz="2800" dirty="0"/>
              <a:t>– lakisääteiset  hyväksymiskriteerit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934" y="1773238"/>
            <a:ext cx="7113896" cy="4268787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Kunnan tulee määritellä palvelun tuottajien hyväksymiskriteerit</a:t>
            </a:r>
          </a:p>
          <a:p>
            <a:pPr lvl="1" eaLnBrk="1" hangingPunct="1"/>
            <a:r>
              <a:rPr lang="fi-FI" altLang="fi-FI" dirty="0" smtClean="0"/>
              <a:t>Osa kriteereitä on lakisääteisiä</a:t>
            </a:r>
          </a:p>
          <a:p>
            <a:pPr lvl="2" eaLnBrk="1" hangingPunct="1"/>
            <a:r>
              <a:rPr lang="fi-FI" altLang="fi-FI" dirty="0" smtClean="0"/>
              <a:t>Merkitty ennakkoperintärekisteriin</a:t>
            </a:r>
          </a:p>
          <a:p>
            <a:pPr lvl="2" eaLnBrk="1" hangingPunct="1"/>
            <a:r>
              <a:rPr lang="fi-FI" altLang="fi-FI" dirty="0" smtClean="0"/>
              <a:t>Täyttää yksityisten sosiaalipalvelujen valvonnasta annetussa laissa ja yksityisestä terveydenhuollosta annetussa laissa asetetut vaatimukset</a:t>
            </a:r>
          </a:p>
          <a:p>
            <a:pPr lvl="2" eaLnBrk="1" hangingPunct="1"/>
            <a:r>
              <a:rPr lang="fi-FI" altLang="fi-FI" dirty="0" smtClean="0"/>
              <a:t>Palvelujen vastattava vähintään sitä tasoa, jota edellytetään vastaavalta kunnalliselta toiminnalta</a:t>
            </a:r>
          </a:p>
          <a:p>
            <a:pPr lvl="2" eaLnBrk="1" hangingPunct="1"/>
            <a:r>
              <a:rPr lang="fi-FI" altLang="fi-FI" dirty="0" smtClean="0"/>
              <a:t>Oltava potilasvahinkolain mukainen vakuutus tai muu vastuuvakuutus</a:t>
            </a:r>
          </a:p>
        </p:txBody>
      </p:sp>
    </p:spTree>
    <p:extLst>
      <p:ext uri="{BB962C8B-B14F-4D97-AF65-F5344CB8AC3E}">
        <p14:creationId xmlns:p14="http://schemas.microsoft.com/office/powerpoint/2010/main" val="4279337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CFF11D8A-462F-45AE-ACB7-93637DE8F64E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3ED9741-3C95-4C13-9512-8E0E3F08809D}" type="slidenum">
              <a:rPr lang="fi-FI" altLang="fi-FI">
                <a:solidFill>
                  <a:schemeClr val="accent1"/>
                </a:solidFill>
              </a:rPr>
              <a:pPr eaLnBrk="1" hangingPunct="1"/>
              <a:t>7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Palvelusetelilaki – kunnan asettamat vaatimukset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fi-FI" altLang="fi-FI" dirty="0" smtClean="0"/>
              <a:t>Kunta voi (käytännössä täytyy) erikseen asettaa vaatimuksia hyväksymiselle</a:t>
            </a:r>
          </a:p>
          <a:p>
            <a:pPr lvl="2" eaLnBrk="1" hangingPunct="1"/>
            <a:r>
              <a:rPr lang="fi-FI" altLang="fi-FI" dirty="0" smtClean="0"/>
              <a:t>Vaatimusten tulee liittyä asiakkaiden tai asiakasryhmien tarpeisiin, palvelujen määrään tai laatuun tai kunnan olosuhteisiin</a:t>
            </a:r>
          </a:p>
          <a:p>
            <a:pPr lvl="2" eaLnBrk="1" hangingPunct="1"/>
            <a:r>
              <a:rPr lang="fi-FI" altLang="fi-FI" dirty="0" smtClean="0"/>
              <a:t>Myös muita vastaavia vaatimuksia</a:t>
            </a:r>
          </a:p>
          <a:p>
            <a:pPr lvl="1" eaLnBrk="1" hangingPunct="1"/>
            <a:r>
              <a:rPr lang="fi-FI" altLang="fi-FI" dirty="0" smtClean="0"/>
              <a:t>Kunnan itsensä asettamien vaatimusten tulee olla palveluntuottajia syrjimättömiä ja perustua puolueettomasti arvioitaviin seikkoihin</a:t>
            </a:r>
          </a:p>
          <a:p>
            <a:pPr lvl="1" eaLnBrk="1" hangingPunct="1">
              <a:buFontTx/>
              <a:buNone/>
            </a:pPr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908675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7CB7D6A3-A086-49DC-86E9-1EAC6D7A73C3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7C1A498-2380-4630-A9FC-EE3D2A94198F}" type="slidenum">
              <a:rPr lang="fi-FI" altLang="fi-FI">
                <a:solidFill>
                  <a:schemeClr val="accent1"/>
                </a:solidFill>
              </a:rPr>
              <a:pPr eaLnBrk="1" hangingPunct="1"/>
              <a:t>8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716133" y="333375"/>
            <a:ext cx="7069585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dirty="0" smtClean="0"/>
              <a:t>Palvelusetelilaki – palveluntuottajan hyväksyminen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5426" y="1921521"/>
            <a:ext cx="6835805" cy="3854883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Kunta hyväksyy ne yksityiset palvelun tuottajat, joiden palvelujen maksamiseen asiakas voi käyttää kunnan myöntämää palveluseteliä</a:t>
            </a:r>
          </a:p>
          <a:p>
            <a:pPr lvl="1" eaLnBrk="1" hangingPunct="1"/>
            <a:r>
              <a:rPr lang="fi-FI" altLang="fi-FI" dirty="0" smtClean="0"/>
              <a:t>Kaikki hyväksymisehdot täyttävät tai;</a:t>
            </a:r>
          </a:p>
          <a:p>
            <a:pPr lvl="1" eaLnBrk="1" hangingPunct="1"/>
            <a:r>
              <a:rPr lang="fi-FI" altLang="fi-FI" dirty="0" smtClean="0"/>
              <a:t>Kilpailuttamisen perusteella rajattu joukko</a:t>
            </a:r>
          </a:p>
          <a:p>
            <a:pPr eaLnBrk="1" hangingPunct="1"/>
            <a:r>
              <a:rPr lang="fi-FI" altLang="fi-FI" dirty="0" smtClean="0"/>
              <a:t>Hyväksyminen tulee peruuttaa, jos hyväksymiselle asetetut edellytykset eivät enää täyty tai palvelun tuottaja pyytää hyväksymisen peruuttamista</a:t>
            </a:r>
          </a:p>
          <a:p>
            <a:pPr lvl="1" eaLnBrk="1" hangingPunct="1"/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60328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4"/>
          <p:cNvSpPr>
            <a:spLocks noGrp="1"/>
          </p:cNvSpPr>
          <p:nvPr>
            <p:ph type="dt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6D42A956-4944-48DB-AA8B-C8D5C3939863}" type="datetime1">
              <a:rPr lang="fi-FI" altLang="fi-FI"/>
              <a:pPr eaLnBrk="1" hangingPunct="1"/>
              <a:t>15.8.2016</a:t>
            </a:fld>
            <a:endParaRPr lang="fi-FI" altLang="fi-FI"/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1pPr>
            <a:lvl2pPr marL="557213" indent="-214313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2pPr>
            <a:lvl3pPr marL="8572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3pPr>
            <a:lvl4pPr marL="12001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4pPr>
            <a:lvl5pPr marL="1543050" indent="-171450" eaLnBrk="0" hangingPunct="0"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5pPr>
            <a:lvl6pPr marL="18859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6pPr>
            <a:lvl7pPr marL="22288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7pPr>
            <a:lvl8pPr marL="25717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8pPr>
            <a:lvl9pPr marL="2914650" indent="-171450" algn="ctr" eaLnBrk="0" fontAlgn="base" hangingPunct="0">
              <a:spcBef>
                <a:spcPct val="0"/>
              </a:spcBef>
              <a:spcAft>
                <a:spcPct val="0"/>
              </a:spcAft>
              <a:defRPr sz="750">
                <a:solidFill>
                  <a:srgbClr val="003882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AEE8679E-7968-4078-A874-175EC96A7B1C}" type="slidenum">
              <a:rPr lang="fi-FI" altLang="fi-FI">
                <a:solidFill>
                  <a:schemeClr val="accent1"/>
                </a:solidFill>
              </a:rPr>
              <a:pPr eaLnBrk="1" hangingPunct="1"/>
              <a:t>9</a:t>
            </a:fld>
            <a:endParaRPr lang="fi-FI" altLang="fi-FI">
              <a:solidFill>
                <a:schemeClr val="accent1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Palvelusetelilaki - informaatio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988" y="2276475"/>
            <a:ext cx="6984242" cy="3765551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dirty="0" smtClean="0"/>
              <a:t>Kunnan on pidettävä luetteloa hyväksymistään palvelujen tuottajista</a:t>
            </a:r>
          </a:p>
          <a:p>
            <a:pPr eaLnBrk="1" hangingPunct="1"/>
            <a:r>
              <a:rPr lang="fi-FI" altLang="fi-FI" dirty="0" smtClean="0"/>
              <a:t>Tiedot palvelujen tuottajista, näiden tuottamista palveluista ja hinnoista tulee olla julkisesti saatavilla internetissä ja muulla soveltuvalla tavalla</a:t>
            </a:r>
          </a:p>
          <a:p>
            <a:pPr eaLnBrk="1" hangingPunct="1"/>
            <a:endParaRPr lang="fi-FI" altLang="fi-FI" dirty="0" smtClean="0"/>
          </a:p>
          <a:p>
            <a:pPr lvl="1" eaLnBrk="1" hangingPunct="1"/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33522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suomen- ja ruotsinkielinen</Template>
  <TotalTime>98</TotalTime>
  <Words>818</Words>
  <Application>Microsoft Office PowerPoint</Application>
  <PresentationFormat>On-screen Show (4:3)</PresentationFormat>
  <Paragraphs>155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Kuntaliitto suomen- ja ruotsinkielinen</vt:lpstr>
      <vt:lpstr>Palveluseteliä koskeva lainsäädäntö</vt:lpstr>
      <vt:lpstr>Palveluseteli lainsäädännössä</vt:lpstr>
      <vt:lpstr>Palvelusetelilain sisältö</vt:lpstr>
      <vt:lpstr>Palvelusetelilaki - soveltamisala</vt:lpstr>
      <vt:lpstr>Palvelusetelilaki - peruslähtökohtia</vt:lpstr>
      <vt:lpstr>Palvelusetelilaki – lakisääteiset  hyväksymiskriteerit</vt:lpstr>
      <vt:lpstr>Palvelusetelilaki – kunnan asettamat vaatimukset</vt:lpstr>
      <vt:lpstr>Palvelusetelilaki – palveluntuottajan hyväksyminen</vt:lpstr>
      <vt:lpstr>Palvelusetelilaki - informaatio</vt:lpstr>
      <vt:lpstr>Palvelusetelilaki – palvelusetelin arvo</vt:lpstr>
      <vt:lpstr>Palvelusetelilaki - palvelusetelin arvo</vt:lpstr>
      <vt:lpstr>Palvelusetelilaki - palvelusetelin arvo</vt:lpstr>
      <vt:lpstr>Palvelusetelilaki – asiakkaan asema</vt:lpstr>
      <vt:lpstr>Palvelusetelilaki – asiakkaan asema</vt:lpstr>
      <vt:lpstr>Palvelusetelilaki – asiakkaan asema</vt:lpstr>
      <vt:lpstr>Palvelusetelilaki – asiakkaan asema</vt:lpstr>
      <vt:lpstr>Palvelusetelilaki – asiakkaan asema</vt:lpstr>
      <vt:lpstr>Palveluseteli – osapuolten väliset suhteet</vt:lpstr>
      <vt:lpstr>Palvelusetelilaki - muita näkökohtia</vt:lpstr>
      <vt:lpstr>Palvelusetelin käytön rajoituksia</vt:lpstr>
    </vt:vector>
  </TitlesOfParts>
  <Company>KL-FCG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Palveluseteliä koskeva lainsäädäntö</dc:title>
  <dc:creator>Uotinen Sami</dc:creator>
  <cp:lastModifiedBy>Omistaja</cp:lastModifiedBy>
  <cp:revision>9</cp:revision>
  <dcterms:created xsi:type="dcterms:W3CDTF">2016-08-12T06:22:52Z</dcterms:created>
  <dcterms:modified xsi:type="dcterms:W3CDTF">2016-08-15T09:33:23Z</dcterms:modified>
</cp:coreProperties>
</file>