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7" r:id="rId3"/>
    <p:sldMasterId id="2147483685" r:id="rId4"/>
    <p:sldMasterId id="2147483717" r:id="rId5"/>
  </p:sldMasterIdLst>
  <p:notesMasterIdLst>
    <p:notesMasterId r:id="rId22"/>
  </p:notesMasterIdLst>
  <p:sldIdLst>
    <p:sldId id="258" r:id="rId6"/>
    <p:sldId id="259" r:id="rId7"/>
    <p:sldId id="262" r:id="rId8"/>
    <p:sldId id="270" r:id="rId9"/>
    <p:sldId id="272" r:id="rId10"/>
    <p:sldId id="263" r:id="rId11"/>
    <p:sldId id="257" r:id="rId12"/>
    <p:sldId id="264" r:id="rId13"/>
    <p:sldId id="266" r:id="rId14"/>
    <p:sldId id="268" r:id="rId15"/>
    <p:sldId id="278" r:id="rId16"/>
    <p:sldId id="279" r:id="rId17"/>
    <p:sldId id="276" r:id="rId18"/>
    <p:sldId id="277" r:id="rId19"/>
    <p:sldId id="275" r:id="rId20"/>
    <p:sldId id="280" r:id="rId2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9886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C0D21-9193-4001-97FF-3EDB0ACE4364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37B8F-3649-4624-B6FD-9B5092FCA2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846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EA67CB7-7E5A-9647-B72D-6AB0E9D5FFC4}" type="datetime1">
              <a:rPr lang="en-US" smtClean="0">
                <a:solidFill>
                  <a:prstClr val="black"/>
                </a:solidFill>
              </a:rPr>
              <a:pPr/>
              <a:t>8/15/2016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E38782-EB68-48A3-896C-F17BDF445E7F}" type="slidenum">
              <a:rPr lang="fi-FI" smtClean="0">
                <a:solidFill>
                  <a:prstClr val="black"/>
                </a:solidFill>
              </a:rPr>
              <a:pPr/>
              <a:t>4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Aloitus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1314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narrow-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2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5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491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2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5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756741" y="1557338"/>
            <a:ext cx="2340000" cy="13428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756741" y="3082244"/>
            <a:ext cx="2340000" cy="13428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6741" y="4607150"/>
            <a:ext cx="2340000" cy="13428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97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de-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2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6037816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60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8507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2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55652" y="4339682"/>
            <a:ext cx="7632700" cy="1610268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31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2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956618" y="4329950"/>
            <a:ext cx="2430000" cy="1620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3356134" y="4329950"/>
            <a:ext cx="2430000" cy="1620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5650" y="4334201"/>
            <a:ext cx="2430000" cy="1620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7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79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Aloitus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45337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Otsikko ja sisältö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>
            <a:lvl1pPr>
              <a:defRPr>
                <a:solidFill>
                  <a:srgbClr val="0F76B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2943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opetus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25528" y="2942569"/>
            <a:ext cx="4736715" cy="1143000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2800">
                <a:solidFill>
                  <a:srgbClr val="0F76B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80213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loitus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430345" y="2262216"/>
            <a:ext cx="4736715" cy="1143000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rgbClr val="0F76B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0" name="Alaotsikko 2"/>
          <p:cNvSpPr>
            <a:spLocks noGrp="1"/>
          </p:cNvSpPr>
          <p:nvPr>
            <p:ph type="subTitle" idx="1"/>
          </p:nvPr>
        </p:nvSpPr>
        <p:spPr>
          <a:xfrm>
            <a:off x="430346" y="3511592"/>
            <a:ext cx="4762495" cy="7706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93143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Otsikko ja sisältö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>
            <a:lvl1pPr>
              <a:defRPr>
                <a:solidFill>
                  <a:srgbClr val="0F76B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38832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Otsikko ja sisältö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>
            <a:lvl1pPr>
              <a:defRPr>
                <a:solidFill>
                  <a:srgbClr val="0F76B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4218255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28650" y="6356366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89355F-224B-4B3D-B6E4-66806E12270C}" type="datetimeFigureOut">
              <a:rPr lang="fi-FI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15.8.2016</a:t>
            </a:fld>
            <a:endParaRPr lang="fi-FI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028950" y="6356366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457954" y="6356366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658A61-AF86-451A-87C7-561AA85B4100}" type="slidenum">
              <a:rPr lang="fi-FI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379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Aloitus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05821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Otsikko ja sisältö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>
            <a:lvl1pPr>
              <a:defRPr>
                <a:solidFill>
                  <a:srgbClr val="0F76B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08015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opetus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25525" y="2942569"/>
            <a:ext cx="4736715" cy="1143000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2800">
                <a:solidFill>
                  <a:srgbClr val="0F76B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36720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loitus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430343" y="2262216"/>
            <a:ext cx="4736715" cy="1143000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rgbClr val="0F76B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0" name="Alaotsikko 2"/>
          <p:cNvSpPr>
            <a:spLocks noGrp="1"/>
          </p:cNvSpPr>
          <p:nvPr>
            <p:ph type="subTitle" idx="1"/>
          </p:nvPr>
        </p:nvSpPr>
        <p:spPr>
          <a:xfrm>
            <a:off x="430345" y="3511592"/>
            <a:ext cx="4762495" cy="7706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29155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Otsikko ja sisältö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>
            <a:lvl1pPr>
              <a:defRPr>
                <a:solidFill>
                  <a:srgbClr val="0F76B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5011223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28650" y="6356362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89355F-224B-4B3D-B6E4-66806E12270C}" type="datetimeFigureOut">
              <a:rPr lang="fi-FI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15.8.2016</a:t>
            </a:fld>
            <a:endParaRPr lang="fi-FI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028950" y="6356362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457954" y="6356362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658A61-AF86-451A-87C7-561AA85B4100}" type="slidenum">
              <a:rPr lang="fi-FI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479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16450" y="6524637"/>
            <a:ext cx="900000" cy="21907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05A116-FE7F-9C4E-A5D8-338719657F22}" type="datetime1">
              <a:rPr lang="fi-FI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15.8.2016</a:t>
            </a:fld>
            <a:endParaRPr lang="fi-FI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9" y="6524637"/>
            <a:ext cx="1604740" cy="21907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/>
                </a:solidFill>
                <a:latin typeface="Arial" charset="0"/>
              </a:rPr>
              <a:t>Etunimi Sukunimi</a:t>
            </a:r>
            <a:endParaRPr lang="fi-FI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46543" y="6524637"/>
            <a:ext cx="466725" cy="21907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C60A6B-6239-8E47-87C0-C824B76464AC}" type="slidenum">
              <a:rPr lang="fi-FI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24637"/>
            <a:ext cx="3491880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695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M_Sote_ja_Itsehallintouudistus_0911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115" y="580156"/>
            <a:ext cx="2569192" cy="3785487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0339" y="2262216"/>
            <a:ext cx="4736715" cy="1143000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430340" y="3511592"/>
            <a:ext cx="4762495" cy="7706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21727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opetus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25533" y="2942569"/>
            <a:ext cx="4736715" cy="1143000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2800">
                <a:solidFill>
                  <a:srgbClr val="0F76B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96656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3164476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M_Sote_ja_Itsehallintouudistus_0911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173" y="580157"/>
            <a:ext cx="2055372" cy="302841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25522" y="2942569"/>
            <a:ext cx="4736715" cy="1143000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5412664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oitus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M_Sote_ja_Itsehallintouudistus_091115_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924" y="460375"/>
            <a:ext cx="3639049" cy="3344280"/>
          </a:xfrm>
          <a:prstGeom prst="rect">
            <a:avLst/>
          </a:prstGeom>
        </p:spPr>
      </p:pic>
      <p:sp>
        <p:nvSpPr>
          <p:cNvPr id="5" name="Otsikko 1"/>
          <p:cNvSpPr txBox="1">
            <a:spLocks/>
          </p:cNvSpPr>
          <p:nvPr userDrawn="1"/>
        </p:nvSpPr>
        <p:spPr>
          <a:xfrm>
            <a:off x="430339" y="2262216"/>
            <a:ext cx="4736715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fi-FI" sz="3800" b="0" kern="1200">
                <a:solidFill>
                  <a:schemeClr val="accent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dirty="0" smtClean="0">
                <a:solidFill>
                  <a:srgbClr val="F27024"/>
                </a:solidFill>
              </a:rPr>
              <a:t>Muokkaa </a:t>
            </a:r>
            <a:r>
              <a:rPr dirty="0" err="1" smtClean="0">
                <a:solidFill>
                  <a:srgbClr val="F27024"/>
                </a:solidFill>
              </a:rPr>
              <a:t>perustyyl</a:t>
            </a:r>
            <a:r>
              <a:rPr dirty="0" smtClean="0">
                <a:solidFill>
                  <a:srgbClr val="F27024"/>
                </a:solidFill>
              </a:rPr>
              <a:t>. </a:t>
            </a:r>
            <a:r>
              <a:rPr dirty="0" err="1" smtClean="0">
                <a:solidFill>
                  <a:srgbClr val="F27024"/>
                </a:solidFill>
              </a:rPr>
              <a:t>napsautt</a:t>
            </a:r>
            <a:r>
              <a:rPr dirty="0" smtClean="0">
                <a:solidFill>
                  <a:srgbClr val="F27024"/>
                </a:solidFill>
              </a:rPr>
              <a:t>.</a:t>
            </a:r>
            <a:endParaRPr dirty="0">
              <a:solidFill>
                <a:srgbClr val="F27024"/>
              </a:solidFill>
            </a:endParaRPr>
          </a:p>
        </p:txBody>
      </p:sp>
      <p:sp>
        <p:nvSpPr>
          <p:cNvPr id="6" name="Alaotsikko 2"/>
          <p:cNvSpPr txBox="1">
            <a:spLocks/>
          </p:cNvSpPr>
          <p:nvPr userDrawn="1"/>
        </p:nvSpPr>
        <p:spPr>
          <a:xfrm>
            <a:off x="430340" y="3511592"/>
            <a:ext cx="4762495" cy="77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800" kern="1200">
                <a:solidFill>
                  <a:schemeClr val="accent5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fi-FI" smtClean="0">
                <a:solidFill>
                  <a:srgbClr val="616365"/>
                </a:solidFill>
              </a:rPr>
              <a:t>Muokkaa alaotsikon perustyyliä napsautt.</a:t>
            </a:r>
            <a:endParaRPr 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300780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3893602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petus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M_Sote_ja_Itsehallintouudistus_091115_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83" y="311416"/>
            <a:ext cx="3013810" cy="276968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25522" y="2942569"/>
            <a:ext cx="4736715" cy="1143000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4154614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oitus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6260" y="585214"/>
            <a:ext cx="4062495" cy="2829675"/>
          </a:xfrm>
          <a:prstGeom prst="rect">
            <a:avLst/>
          </a:prstGeom>
        </p:spPr>
      </p:pic>
      <p:sp>
        <p:nvSpPr>
          <p:cNvPr id="5" name="Otsikko 1"/>
          <p:cNvSpPr txBox="1">
            <a:spLocks/>
          </p:cNvSpPr>
          <p:nvPr userDrawn="1"/>
        </p:nvSpPr>
        <p:spPr>
          <a:xfrm>
            <a:off x="430339" y="2262216"/>
            <a:ext cx="4736715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fi-FI" sz="3800" b="0" kern="1200">
                <a:solidFill>
                  <a:schemeClr val="accent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dirty="0" smtClean="0">
                <a:solidFill>
                  <a:srgbClr val="F27024"/>
                </a:solidFill>
              </a:rPr>
              <a:t>Muokkaa </a:t>
            </a:r>
            <a:r>
              <a:rPr dirty="0" err="1" smtClean="0">
                <a:solidFill>
                  <a:srgbClr val="F27024"/>
                </a:solidFill>
              </a:rPr>
              <a:t>perustyyl</a:t>
            </a:r>
            <a:r>
              <a:rPr dirty="0" smtClean="0">
                <a:solidFill>
                  <a:srgbClr val="F27024"/>
                </a:solidFill>
              </a:rPr>
              <a:t>. </a:t>
            </a:r>
            <a:r>
              <a:rPr dirty="0" err="1" smtClean="0">
                <a:solidFill>
                  <a:srgbClr val="F27024"/>
                </a:solidFill>
              </a:rPr>
              <a:t>napsautt</a:t>
            </a:r>
            <a:r>
              <a:rPr dirty="0" smtClean="0">
                <a:solidFill>
                  <a:srgbClr val="F27024"/>
                </a:solidFill>
              </a:rPr>
              <a:t>.</a:t>
            </a:r>
            <a:endParaRPr dirty="0">
              <a:solidFill>
                <a:srgbClr val="F27024"/>
              </a:solidFill>
            </a:endParaRPr>
          </a:p>
        </p:txBody>
      </p:sp>
      <p:sp>
        <p:nvSpPr>
          <p:cNvPr id="6" name="Alaotsikko 2"/>
          <p:cNvSpPr txBox="1">
            <a:spLocks/>
          </p:cNvSpPr>
          <p:nvPr userDrawn="1"/>
        </p:nvSpPr>
        <p:spPr>
          <a:xfrm>
            <a:off x="430340" y="3511592"/>
            <a:ext cx="4762495" cy="77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800" kern="1200">
                <a:solidFill>
                  <a:schemeClr val="accent5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fi-FI" smtClean="0">
                <a:solidFill>
                  <a:srgbClr val="616365"/>
                </a:solidFill>
              </a:rPr>
              <a:t>Muokkaa alaotsikon perustyyliä napsautt.</a:t>
            </a:r>
            <a:endParaRPr 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998877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439373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opetus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25659" y="483294"/>
            <a:ext cx="3647955" cy="2540933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25522" y="2942569"/>
            <a:ext cx="4736715" cy="1143000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517802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loitus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430349" y="2262216"/>
            <a:ext cx="4736715" cy="1143000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rgbClr val="0F76B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0" name="Alaotsikko 2"/>
          <p:cNvSpPr>
            <a:spLocks noGrp="1"/>
          </p:cNvSpPr>
          <p:nvPr>
            <p:ph type="subTitle" idx="1"/>
          </p:nvPr>
        </p:nvSpPr>
        <p:spPr>
          <a:xfrm>
            <a:off x="430352" y="3511592"/>
            <a:ext cx="4762495" cy="7706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476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Otsikko ja sisältö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>
            <a:lvl1pPr>
              <a:defRPr>
                <a:solidFill>
                  <a:srgbClr val="0F76B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770555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M_Kaari_2_RGB.pn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91"/>
          <a:stretch/>
        </p:blipFill>
        <p:spPr>
          <a:xfrm>
            <a:off x="0" y="3140364"/>
            <a:ext cx="9144000" cy="3717636"/>
          </a:xfrm>
          <a:prstGeom prst="rect">
            <a:avLst/>
          </a:prstGeom>
        </p:spPr>
      </p:pic>
      <p:sp>
        <p:nvSpPr>
          <p:cNvPr id="143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00123" y="836616"/>
            <a:ext cx="3959225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00123" y="2636838"/>
            <a:ext cx="3959225" cy="1079500"/>
          </a:xfrm>
        </p:spPr>
        <p:txBody>
          <a:bodyPr>
            <a:normAutofit/>
          </a:bodyPr>
          <a:lstStyle>
            <a:lvl1pPr marL="0" indent="0">
              <a:buFont typeface="Wingdings" pitchFamily="48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Date Placeholder 1"/>
          <p:cNvSpPr txBox="1">
            <a:spLocks/>
          </p:cNvSpPr>
          <p:nvPr userDrawn="1"/>
        </p:nvSpPr>
        <p:spPr>
          <a:xfrm>
            <a:off x="3172182" y="3767140"/>
            <a:ext cx="720000" cy="219075"/>
          </a:xfrm>
          <a:prstGeom prst="rect">
            <a:avLst/>
          </a:prstGeom>
        </p:spPr>
        <p:txBody>
          <a:bodyPr wrap="none" lIns="0" tIns="0" rIns="0" bIns="0" anchor="b"/>
          <a:lstStyle>
            <a:defPPr>
              <a:defRPr lang="fi-FI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fld id="{FCDDD6DB-4754-46E3-8A45-A3F0B9C7F7C1}" type="datetime1">
              <a:rPr lang="fi-FI" sz="1000">
                <a:solidFill>
                  <a:srgbClr val="616365"/>
                </a:solidFill>
              </a:rPr>
              <a:pPr algn="r">
                <a:defRPr/>
              </a:pPr>
              <a:t>15.8.2016</a:t>
            </a:fld>
            <a:endParaRPr lang="en-US" sz="1000" dirty="0">
              <a:solidFill>
                <a:srgbClr val="616365"/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00124" y="3767140"/>
            <a:ext cx="2375743" cy="219075"/>
          </a:xfrm>
        </p:spPr>
        <p:txBody>
          <a:bodyPr lIns="108000" rIns="108000">
            <a:normAutofit/>
          </a:bodyPr>
          <a:lstStyle>
            <a:lvl1pPr algn="l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616365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970" y="6571852"/>
            <a:ext cx="2165652" cy="1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85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55652" y="1557338"/>
            <a:ext cx="7632700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919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0889" y="1252037"/>
            <a:ext cx="7637462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0889" y="3052261"/>
            <a:ext cx="7637462" cy="1079500"/>
          </a:xfrm>
        </p:spPr>
        <p:txBody>
          <a:bodyPr>
            <a:normAutofit/>
          </a:bodyPr>
          <a:lstStyle>
            <a:lvl1pPr marL="0" indent="0">
              <a:buFont typeface="Wingdings" pitchFamily="64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003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2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3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M_logo_FI-01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886704" y="6307692"/>
            <a:ext cx="1946937" cy="270005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12"/>
            <a:ext cx="8229600" cy="4446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</p:txBody>
      </p:sp>
      <p:sp>
        <p:nvSpPr>
          <p:cNvPr id="14" name="Päivämäärän paikkamerkki 2"/>
          <p:cNvSpPr txBox="1">
            <a:spLocks/>
          </p:cNvSpPr>
          <p:nvPr userDrawn="1"/>
        </p:nvSpPr>
        <p:spPr>
          <a:xfrm>
            <a:off x="6744853" y="6212282"/>
            <a:ext cx="1648313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 sz="8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VM_Logo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32" y="6215836"/>
            <a:ext cx="1775059" cy="476038"/>
          </a:xfrm>
          <a:prstGeom prst="rect">
            <a:avLst/>
          </a:prstGeom>
        </p:spPr>
      </p:pic>
      <p:sp>
        <p:nvSpPr>
          <p:cNvPr id="8" name="Päivämäärän paikkamerkki 2"/>
          <p:cNvSpPr txBox="1">
            <a:spLocks/>
          </p:cNvSpPr>
          <p:nvPr userDrawn="1"/>
        </p:nvSpPr>
        <p:spPr>
          <a:xfrm>
            <a:off x="8393165" y="6435704"/>
            <a:ext cx="809757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A5EB73-A88B-7440-9047-FC5D53940EC4}" type="slidenum">
              <a:rPr lang="fi-FI" sz="800">
                <a:solidFill>
                  <a:srgbClr val="616365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sz="800" dirty="0">
              <a:solidFill>
                <a:srgbClr val="616365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2955" y="6103052"/>
            <a:ext cx="8253213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Hallituksen-reformi-logo-fi-harmaa-RGB.jp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237" y="6159501"/>
            <a:ext cx="1043903" cy="61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0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med"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marL="0" indent="0" algn="l" defTabSz="914400" rtl="0" eaLnBrk="1" latinLnBrk="0" hangingPunct="1">
        <a:spcBef>
          <a:spcPct val="0"/>
        </a:spcBef>
        <a:buNone/>
        <a:defRPr lang="fi-FI" sz="3800" b="0" kern="1200">
          <a:solidFill>
            <a:srgbClr val="0F76B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M_Kaari_3_RGB.png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4" t="71991"/>
          <a:stretch/>
        </p:blipFill>
        <p:spPr>
          <a:xfrm>
            <a:off x="5207001" y="4937148"/>
            <a:ext cx="3937000" cy="1920875"/>
          </a:xfrm>
          <a:prstGeom prst="rect">
            <a:avLst/>
          </a:prstGeom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2" y="274638"/>
            <a:ext cx="76327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2" y="1557338"/>
            <a:ext cx="76327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4616450" y="6505053"/>
            <a:ext cx="720000" cy="219075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srgbClr val="616365"/>
                </a:solidFill>
                <a:ea typeface="ＭＳ Ｐゴシック" charset="0"/>
              </a:rPr>
              <a:t>15.8.2016</a:t>
            </a:r>
            <a:endParaRPr lang="en-US" dirty="0">
              <a:solidFill>
                <a:srgbClr val="616365"/>
              </a:solidFill>
              <a:ea typeface="ＭＳ Ｐゴシック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70700" y="6505053"/>
            <a:ext cx="1519238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616365"/>
              </a:solidFill>
              <a:ea typeface="ＭＳ Ｐゴシック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46543" y="6505053"/>
            <a:ext cx="466725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C60A6B-6239-8E47-87C0-C824B76464AC}" type="slidenum">
              <a:rPr lang="en-US">
                <a:solidFill>
                  <a:srgbClr val="616365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616365"/>
              </a:solidFill>
              <a:ea typeface="ＭＳ Ｐゴシック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23" y="6571852"/>
            <a:ext cx="2165652" cy="1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3400" indent="-260350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804863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0"/>
        </a:defRPr>
      </a:lvl3pPr>
      <a:lvl4pPr marL="1074738" indent="-268288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346200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18034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22606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27178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1750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M_logo_FI-01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886704" y="6307682"/>
            <a:ext cx="1946937" cy="270005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12"/>
            <a:ext cx="8229600" cy="4446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</p:txBody>
      </p:sp>
      <p:sp>
        <p:nvSpPr>
          <p:cNvPr id="14" name="Päivämäärän paikkamerkki 2"/>
          <p:cNvSpPr txBox="1">
            <a:spLocks/>
          </p:cNvSpPr>
          <p:nvPr userDrawn="1"/>
        </p:nvSpPr>
        <p:spPr>
          <a:xfrm>
            <a:off x="6744853" y="6212272"/>
            <a:ext cx="1648313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 sz="8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VM_Logo.jp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29" y="6215836"/>
            <a:ext cx="1775059" cy="476038"/>
          </a:xfrm>
          <a:prstGeom prst="rect">
            <a:avLst/>
          </a:prstGeom>
        </p:spPr>
      </p:pic>
      <p:sp>
        <p:nvSpPr>
          <p:cNvPr id="8" name="Päivämäärän paikkamerkki 2"/>
          <p:cNvSpPr txBox="1">
            <a:spLocks/>
          </p:cNvSpPr>
          <p:nvPr userDrawn="1"/>
        </p:nvSpPr>
        <p:spPr>
          <a:xfrm>
            <a:off x="8393165" y="6435694"/>
            <a:ext cx="809757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A5EB73-A88B-7440-9047-FC5D53940EC4}" type="slidenum">
              <a:rPr lang="fi-FI" sz="800" smtClean="0">
                <a:solidFill>
                  <a:srgbClr val="616365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sz="800" dirty="0">
              <a:solidFill>
                <a:srgbClr val="616365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2955" y="6103052"/>
            <a:ext cx="8253213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Hallituksen-reformi-logo-fi-harmaa-RGB.jp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237" y="6159501"/>
            <a:ext cx="1043903" cy="61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5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</p:sldLayoutIdLst>
  <p:transition spd="med"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marL="0" indent="0" algn="l" defTabSz="914400" rtl="0" eaLnBrk="1" latinLnBrk="0" hangingPunct="1">
        <a:spcBef>
          <a:spcPct val="0"/>
        </a:spcBef>
        <a:buNone/>
        <a:defRPr lang="fi-FI" sz="3800" b="0" kern="1200">
          <a:solidFill>
            <a:srgbClr val="0F76B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M_logo_FI-01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886704" y="6307678"/>
            <a:ext cx="1946937" cy="270005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12"/>
            <a:ext cx="8229600" cy="4446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</p:txBody>
      </p:sp>
      <p:sp>
        <p:nvSpPr>
          <p:cNvPr id="14" name="Päivämäärän paikkamerkki 2"/>
          <p:cNvSpPr txBox="1">
            <a:spLocks/>
          </p:cNvSpPr>
          <p:nvPr userDrawn="1"/>
        </p:nvSpPr>
        <p:spPr>
          <a:xfrm>
            <a:off x="6744853" y="6212268"/>
            <a:ext cx="1648313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 sz="8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VM_Logo.jp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27" y="6215836"/>
            <a:ext cx="1775059" cy="476038"/>
          </a:xfrm>
          <a:prstGeom prst="rect">
            <a:avLst/>
          </a:prstGeom>
        </p:spPr>
      </p:pic>
      <p:sp>
        <p:nvSpPr>
          <p:cNvPr id="8" name="Päivämäärän paikkamerkki 2"/>
          <p:cNvSpPr txBox="1">
            <a:spLocks/>
          </p:cNvSpPr>
          <p:nvPr userDrawn="1"/>
        </p:nvSpPr>
        <p:spPr>
          <a:xfrm>
            <a:off x="8393165" y="6435690"/>
            <a:ext cx="809757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A5EB73-A88B-7440-9047-FC5D53940EC4}" type="slidenum">
              <a:rPr lang="fi-FI" sz="800" smtClean="0">
                <a:solidFill>
                  <a:srgbClr val="616365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sz="800" dirty="0">
              <a:solidFill>
                <a:srgbClr val="616365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2955" y="6103052"/>
            <a:ext cx="8253213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Hallituksen-reformi-logo-fi-harmaa-RGB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237" y="6159501"/>
            <a:ext cx="1043903" cy="61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98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</p:sldLayoutIdLst>
  <p:transition spd="med"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marL="0" indent="0" algn="l" defTabSz="914400" rtl="0" eaLnBrk="1" latinLnBrk="0" hangingPunct="1">
        <a:spcBef>
          <a:spcPct val="0"/>
        </a:spcBef>
        <a:buNone/>
        <a:defRPr lang="fi-FI" sz="3800" b="0" kern="1200">
          <a:solidFill>
            <a:srgbClr val="0F76B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M_logo_FI-01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886704" y="6307668"/>
            <a:ext cx="1946937" cy="270005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446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</p:txBody>
      </p:sp>
      <p:sp>
        <p:nvSpPr>
          <p:cNvPr id="14" name="Päivämäärän paikkamerkki 2"/>
          <p:cNvSpPr txBox="1">
            <a:spLocks/>
          </p:cNvSpPr>
          <p:nvPr userDrawn="1"/>
        </p:nvSpPr>
        <p:spPr>
          <a:xfrm>
            <a:off x="7570484" y="6437649"/>
            <a:ext cx="809757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2D6BD-9C5E-4439-B5A2-90BF265D0330}" type="datetime1">
              <a:rPr lang="fi-FI" sz="800" smtClean="0">
                <a:solidFill>
                  <a:srgbClr val="616365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15.8.2016</a:t>
            </a:fld>
            <a:endParaRPr lang="fi-FI" sz="800" dirty="0">
              <a:solidFill>
                <a:srgbClr val="616365"/>
              </a:solidFill>
            </a:endParaRPr>
          </a:p>
        </p:txBody>
      </p:sp>
      <p:pic>
        <p:nvPicPr>
          <p:cNvPr id="5" name="Picture 4" descr="VM_Logo.jp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22" y="6215836"/>
            <a:ext cx="1775059" cy="476038"/>
          </a:xfrm>
          <a:prstGeom prst="rect">
            <a:avLst/>
          </a:prstGeom>
        </p:spPr>
      </p:pic>
      <p:sp>
        <p:nvSpPr>
          <p:cNvPr id="8" name="Päivämäärän paikkamerkki 2"/>
          <p:cNvSpPr txBox="1">
            <a:spLocks/>
          </p:cNvSpPr>
          <p:nvPr userDrawn="1"/>
        </p:nvSpPr>
        <p:spPr>
          <a:xfrm>
            <a:off x="8393164" y="6435680"/>
            <a:ext cx="809757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A5EB73-A88B-7440-9047-FC5D53940EC4}" type="slidenum">
              <a:rPr lang="fi-FI" sz="800" smtClean="0">
                <a:solidFill>
                  <a:srgbClr val="616365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sz="800" dirty="0">
              <a:solidFill>
                <a:srgbClr val="616365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2950" y="6103052"/>
            <a:ext cx="8253213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Hallituksen-reformi-logo-fi-harmaa-RGB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235" y="6159501"/>
            <a:ext cx="1043903" cy="61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8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</p:sldLayoutIdLst>
  <p:transition spd="med">
    <p:fade/>
  </p:transition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lang="fi-FI" sz="3800" b="0" kern="1200">
          <a:solidFill>
            <a:schemeClr val="accent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00123" y="836613"/>
            <a:ext cx="3959225" cy="2016323"/>
          </a:xfrm>
        </p:spPr>
        <p:txBody>
          <a:bodyPr>
            <a:normAutofit/>
          </a:bodyPr>
          <a:lstStyle/>
          <a:p>
            <a:r>
              <a:rPr lang="fi-FI" sz="2000" b="1" dirty="0"/>
              <a:t>Vinkkejä palvelusetelikokeilun </a:t>
            </a:r>
            <a:r>
              <a:rPr lang="fi-FI" sz="2000" b="1" dirty="0" smtClean="0"/>
              <a:t>hankehakuun</a:t>
            </a:r>
            <a:endParaRPr lang="en-US" sz="20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899604" y="2852936"/>
            <a:ext cx="3959225" cy="791394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 </a:t>
            </a:r>
            <a:br>
              <a:rPr lang="fi-FI" dirty="0"/>
            </a:br>
            <a:r>
              <a:rPr lang="fi-FI" sz="1300" dirty="0" smtClean="0"/>
              <a:t>15.8.2016 </a:t>
            </a:r>
            <a:r>
              <a:rPr lang="fi-FI" sz="1300" dirty="0"/>
              <a:t>klo 13.00 – 16.00</a:t>
            </a:r>
            <a:br>
              <a:rPr lang="fi-FI" sz="1300" dirty="0"/>
            </a:br>
            <a:r>
              <a:rPr lang="fi-FI" sz="1300" dirty="0" smtClean="0"/>
              <a:t>Sali </a:t>
            </a:r>
            <a:r>
              <a:rPr lang="fi-FI" sz="1300" dirty="0"/>
              <a:t>3, Säätytalo, </a:t>
            </a:r>
            <a:r>
              <a:rPr lang="fi-FI" sz="1300"/>
              <a:t>Snellmaninkatu </a:t>
            </a:r>
            <a:r>
              <a:rPr lang="fi-FI" sz="1300" smtClean="0"/>
              <a:t>9 - 11</a:t>
            </a:r>
            <a:r>
              <a:rPr lang="fi-FI" sz="1300" dirty="0"/>
              <a:t>, Helsinki</a:t>
            </a:r>
            <a:endParaRPr lang="en-US" dirty="0"/>
          </a:p>
        </p:txBody>
      </p:sp>
      <p:sp>
        <p:nvSpPr>
          <p:cNvPr id="2" name="Tekstiruutu 1"/>
          <p:cNvSpPr txBox="1"/>
          <p:nvPr/>
        </p:nvSpPr>
        <p:spPr>
          <a:xfrm>
            <a:off x="3275857" y="3793550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616365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0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Hakuilmoitus ja sen tarkennukset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hallituksen jatkovalmistelulinjaukset huomioitavaksi kokeiluhankkeissa</a:t>
            </a:r>
          </a:p>
          <a:p>
            <a:pPr lvl="1"/>
            <a:r>
              <a:rPr lang="fi-FI" dirty="0" err="1" smtClean="0"/>
              <a:t>sote-keskus</a:t>
            </a:r>
            <a:r>
              <a:rPr lang="fi-FI" dirty="0" smtClean="0"/>
              <a:t> ja omatiimi</a:t>
            </a:r>
          </a:p>
          <a:p>
            <a:pPr lvl="1"/>
            <a:r>
              <a:rPr lang="fi-FI" dirty="0" smtClean="0"/>
              <a:t>palvelusetelin käyttö jatkopalveluissa</a:t>
            </a:r>
          </a:p>
          <a:p>
            <a:r>
              <a:rPr lang="fi-FI" dirty="0" smtClean="0"/>
              <a:t>toimintamallin lähtökohdat</a:t>
            </a:r>
          </a:p>
          <a:p>
            <a:pPr lvl="1"/>
            <a:r>
              <a:rPr lang="fi-FI" dirty="0" smtClean="0"/>
              <a:t>asiakas valitsee listautuneen palveluntuottajan ja vaihtaa sitä halutessaan</a:t>
            </a:r>
          </a:p>
          <a:p>
            <a:pPr lvl="1"/>
            <a:r>
              <a:rPr lang="fi-FI" dirty="0" smtClean="0"/>
              <a:t>tuottajan on otettava vastaan kaikki halukkaat asiakkaat</a:t>
            </a:r>
          </a:p>
          <a:p>
            <a:pPr lvl="1"/>
            <a:r>
              <a:rPr lang="fi-FI" dirty="0" smtClean="0"/>
              <a:t>tuottajat </a:t>
            </a:r>
            <a:r>
              <a:rPr lang="fi-FI" dirty="0"/>
              <a:t>eivät kilpaile hinnalla, vaan heille maksetaan peruspalvelusta samansuuruinen </a:t>
            </a:r>
            <a:r>
              <a:rPr lang="fi-FI" dirty="0" err="1" smtClean="0"/>
              <a:t>kapitaatiomaksu</a:t>
            </a:r>
            <a:r>
              <a:rPr lang="fi-FI" dirty="0" smtClean="0"/>
              <a:t>, asiakas  maksaa samansuuruisen maksun; palvelukokonaisuuteen </a:t>
            </a:r>
            <a:r>
              <a:rPr lang="fi-FI" dirty="0"/>
              <a:t>voi sisältyä myös erikoistason palveluja, joiden korvausperusteita voidaan hankkeissa </a:t>
            </a:r>
            <a:r>
              <a:rPr lang="fi-FI" dirty="0" smtClean="0"/>
              <a:t>kokeilla</a:t>
            </a:r>
            <a:endParaRPr lang="fi-FI" dirty="0"/>
          </a:p>
          <a:p>
            <a:pPr lvl="1"/>
            <a:r>
              <a:rPr lang="fi-FI" dirty="0" smtClean="0"/>
              <a:t>palveluntuottajat </a:t>
            </a:r>
            <a:r>
              <a:rPr lang="fi-FI" dirty="0"/>
              <a:t>asetetaan samalle viivalle ja mahdollistetaan pienten ja keskisuurten yritysten ja kolmannen sektorin toimijoiden osallistuminen palvelujen </a:t>
            </a:r>
            <a:r>
              <a:rPr lang="fi-FI" dirty="0" smtClean="0"/>
              <a:t>tuottamiseen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276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652" y="274638"/>
            <a:ext cx="8064820" cy="1138237"/>
          </a:xfrm>
        </p:spPr>
        <p:txBody>
          <a:bodyPr/>
          <a:lstStyle/>
          <a:p>
            <a:r>
              <a:rPr lang="fi-FI" dirty="0" smtClean="0"/>
              <a:t>Hakukriteerien ratkaisut kuvattava hankesuunnitelmassa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755652" y="1557338"/>
            <a:ext cx="7632700" cy="4751982"/>
          </a:xfrm>
        </p:spPr>
        <p:txBody>
          <a:bodyPr>
            <a:normAutofit fontScale="70000" lnSpcReduction="20000"/>
          </a:bodyPr>
          <a:lstStyle/>
          <a:p>
            <a:r>
              <a:rPr lang="fi-FI" b="1" dirty="0"/>
              <a:t>Hankkeen sisällölliset kriteerit </a:t>
            </a:r>
            <a:endParaRPr lang="fi-FI" dirty="0"/>
          </a:p>
          <a:p>
            <a:pPr lvl="1"/>
            <a:r>
              <a:rPr lang="fi-FI" dirty="0" smtClean="0"/>
              <a:t>kuvaus </a:t>
            </a:r>
            <a:r>
              <a:rPr lang="fi-FI" dirty="0"/>
              <a:t>lähtötilanteesta, siitä kuinka kokeilu </a:t>
            </a:r>
            <a:r>
              <a:rPr lang="fi-FI" dirty="0" smtClean="0"/>
              <a:t>toteutetaan </a:t>
            </a:r>
            <a:r>
              <a:rPr lang="fi-FI" dirty="0"/>
              <a:t>sekä niistä toimenpiteistä, joilla myöhemmin päätettävien pysyvien toimintamallien </a:t>
            </a:r>
            <a:r>
              <a:rPr lang="fi-FI" dirty="0" smtClean="0"/>
              <a:t>juurtuminen </a:t>
            </a:r>
            <a:r>
              <a:rPr lang="fi-FI" dirty="0"/>
              <a:t>osaksi normaalia toimintaa voidaan varmistaa hankkeen aikana ja sen </a:t>
            </a:r>
            <a:r>
              <a:rPr lang="fi-FI" dirty="0" smtClean="0"/>
              <a:t>jälkeen</a:t>
            </a:r>
          </a:p>
          <a:p>
            <a:pPr lvl="1"/>
            <a:endParaRPr lang="fi-FI" dirty="0"/>
          </a:p>
          <a:p>
            <a:r>
              <a:rPr lang="fi-FI" b="1" dirty="0"/>
              <a:t>Hankkeen laajuuskriteeri </a:t>
            </a:r>
            <a:endParaRPr lang="fi-FI" dirty="0"/>
          </a:p>
          <a:p>
            <a:pPr lvl="1"/>
            <a:r>
              <a:rPr lang="fi-FI" dirty="0" smtClean="0"/>
              <a:t>kuvaus, kuinka </a:t>
            </a:r>
            <a:r>
              <a:rPr lang="fi-FI" dirty="0"/>
              <a:t>laajalla maantieteellisellä alueella ja kuinka laajaa </a:t>
            </a:r>
            <a:r>
              <a:rPr lang="fi-FI" dirty="0" smtClean="0"/>
              <a:t>asiakaskuntaa </a:t>
            </a:r>
            <a:r>
              <a:rPr lang="fi-FI" dirty="0"/>
              <a:t>ja kuinka montaa </a:t>
            </a:r>
            <a:r>
              <a:rPr lang="fi-FI" dirty="0" smtClean="0"/>
              <a:t>palveluntuottajaa </a:t>
            </a:r>
            <a:r>
              <a:rPr lang="fi-FI" dirty="0"/>
              <a:t>kokeilu </a:t>
            </a:r>
            <a:r>
              <a:rPr lang="fi-FI" dirty="0" smtClean="0"/>
              <a:t>koskee, toteutettava </a:t>
            </a:r>
            <a:r>
              <a:rPr lang="fi-FI" dirty="0"/>
              <a:t>riittävän suurella asiakas- ja </a:t>
            </a:r>
            <a:r>
              <a:rPr lang="fi-FI" dirty="0" smtClean="0"/>
              <a:t>palveluntuottajamäärällä, jotka arvioidaan hakemuskohtaisesti</a:t>
            </a:r>
          </a:p>
          <a:p>
            <a:pPr lvl="1"/>
            <a:r>
              <a:rPr lang="fi-FI" dirty="0" smtClean="0"/>
              <a:t>kuvaus perusteista ja tavoista kuntalaiset valitsemiseen kokeiluun</a:t>
            </a:r>
          </a:p>
          <a:p>
            <a:pPr marL="273050" lvl="1" indent="0">
              <a:buNone/>
            </a:pPr>
            <a:endParaRPr lang="fi-FI" dirty="0"/>
          </a:p>
          <a:p>
            <a:r>
              <a:rPr lang="fi-FI" b="1" dirty="0"/>
              <a:t>Hankkeen toteutettavuuskriteeri </a:t>
            </a:r>
            <a:endParaRPr lang="fi-FI" b="1" dirty="0" smtClean="0"/>
          </a:p>
          <a:p>
            <a:pPr lvl="1"/>
            <a:r>
              <a:rPr lang="fi-FI" dirty="0" smtClean="0"/>
              <a:t>kuvaus mukana </a:t>
            </a:r>
            <a:r>
              <a:rPr lang="fi-FI" dirty="0"/>
              <a:t>olevien kuntien ja kuntayhtymien päätöksenteon </a:t>
            </a:r>
            <a:r>
              <a:rPr lang="fi-FI" dirty="0" smtClean="0"/>
              <a:t>valmistelutilanteesta sekä suunnitelma </a:t>
            </a:r>
            <a:r>
              <a:rPr lang="fi-FI" dirty="0"/>
              <a:t>tarvittavista päätöksistä ja muista </a:t>
            </a:r>
            <a:r>
              <a:rPr lang="fi-FI" dirty="0" smtClean="0"/>
              <a:t>toimenpiteistä </a:t>
            </a:r>
            <a:r>
              <a:rPr lang="fi-FI" dirty="0"/>
              <a:t>mm. omarahoitusosuuden </a:t>
            </a:r>
            <a:r>
              <a:rPr lang="fi-FI" dirty="0" smtClean="0"/>
              <a:t>järjestämiseksi</a:t>
            </a:r>
          </a:p>
          <a:p>
            <a:pPr lvl="1"/>
            <a:endParaRPr lang="fi-FI" dirty="0"/>
          </a:p>
          <a:p>
            <a:r>
              <a:rPr lang="fi-FI" b="1" dirty="0"/>
              <a:t>Kokeilussa käytettävät tietojärjestelmäratkaisut </a:t>
            </a:r>
            <a:endParaRPr lang="fi-FI" dirty="0"/>
          </a:p>
          <a:p>
            <a:pPr lvl="1"/>
            <a:r>
              <a:rPr lang="fi-FI" dirty="0" smtClean="0"/>
              <a:t>suunnitelma </a:t>
            </a:r>
            <a:r>
              <a:rPr lang="fi-FI" dirty="0"/>
              <a:t>kokeilussa käytettävistä </a:t>
            </a:r>
            <a:r>
              <a:rPr lang="fi-FI" dirty="0" smtClean="0"/>
              <a:t>tietojärjestelmäratkaisuista, jonka täydentämiseen varataan mahdollisuus käsittelyvaiheessa</a:t>
            </a:r>
          </a:p>
          <a:p>
            <a:pPr lvl="1"/>
            <a:r>
              <a:rPr lang="fi-FI" dirty="0" smtClean="0"/>
              <a:t>asiakas- </a:t>
            </a:r>
            <a:r>
              <a:rPr lang="fi-FI" dirty="0"/>
              <a:t>ja potilastietojen käsittely on toteutettava ensisijaisesti Kanta-palveluja käyttäen, mutta hakija voi esittää erilaisen mallin, mikäli valmiutta </a:t>
            </a:r>
            <a:r>
              <a:rPr lang="fi-FI" dirty="0" err="1"/>
              <a:t>Kantan</a:t>
            </a:r>
            <a:r>
              <a:rPr lang="fi-FI" dirty="0"/>
              <a:t> käyttöön ei kaikilta osin </a:t>
            </a:r>
            <a:r>
              <a:rPr lang="fi-FI" dirty="0" smtClean="0"/>
              <a:t>ole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8403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652" y="274638"/>
            <a:ext cx="8064820" cy="1138237"/>
          </a:xfrm>
        </p:spPr>
        <p:txBody>
          <a:bodyPr/>
          <a:lstStyle/>
          <a:p>
            <a:r>
              <a:rPr lang="fi-FI" dirty="0" smtClean="0"/>
              <a:t>Yleisten hakukriteerien </a:t>
            </a:r>
            <a:r>
              <a:rPr lang="fi-FI" dirty="0"/>
              <a:t>ratkaisut kuvattava </a:t>
            </a:r>
            <a:r>
              <a:rPr lang="fi-FI" dirty="0" smtClean="0"/>
              <a:t>hankesuunnitelmassa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755652" y="1557338"/>
            <a:ext cx="7632700" cy="4751982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 smtClean="0"/>
              <a:t>Asiakaslähtöisyys</a:t>
            </a:r>
            <a:r>
              <a:rPr lang="fi-FI" dirty="0"/>
              <a:t>, johon sisältyy asiakkaan palaute oman palvelunsa osalta ja </a:t>
            </a:r>
            <a:r>
              <a:rPr lang="fi-FI" dirty="0" smtClean="0"/>
              <a:t>kokemusasiantuntijuus </a:t>
            </a:r>
            <a:r>
              <a:rPr lang="fi-FI" dirty="0"/>
              <a:t>laajemmin koko palvelujärjestelmää </a:t>
            </a:r>
            <a:r>
              <a:rPr lang="fi-FI" dirty="0" smtClean="0"/>
              <a:t>koskien</a:t>
            </a:r>
            <a:endParaRPr lang="fi-FI" dirty="0"/>
          </a:p>
          <a:p>
            <a:r>
              <a:rPr lang="fi-FI" b="1" dirty="0" err="1" smtClean="0"/>
              <a:t>Sote-integraatio</a:t>
            </a:r>
            <a:r>
              <a:rPr lang="fi-FI" b="1" dirty="0"/>
              <a:t>: </a:t>
            </a:r>
            <a:r>
              <a:rPr lang="fi-FI" dirty="0"/>
              <a:t>järjestämisen, rahoituksen, tiedon, palveluketjujen sekä tuotannon </a:t>
            </a:r>
            <a:r>
              <a:rPr lang="fi-FI" dirty="0" smtClean="0"/>
              <a:t>integraatio</a:t>
            </a:r>
            <a:endParaRPr lang="fi-FI" dirty="0"/>
          </a:p>
          <a:p>
            <a:r>
              <a:rPr lang="fi-FI" b="1" dirty="0" smtClean="0"/>
              <a:t>Hallinnon </a:t>
            </a:r>
            <a:r>
              <a:rPr lang="fi-FI" b="1" dirty="0"/>
              <a:t>yksinkertaistaminen: </a:t>
            </a:r>
            <a:r>
              <a:rPr lang="fi-FI" dirty="0"/>
              <a:t>prosessien digitalisointi, hallinnollisen työn </a:t>
            </a:r>
            <a:r>
              <a:rPr lang="fi-FI" dirty="0" smtClean="0"/>
              <a:t>keventäminen </a:t>
            </a:r>
            <a:endParaRPr lang="fi-FI" dirty="0"/>
          </a:p>
          <a:p>
            <a:r>
              <a:rPr lang="fi-FI" b="1" dirty="0" smtClean="0"/>
              <a:t>Toiminnan </a:t>
            </a:r>
            <a:r>
              <a:rPr lang="fi-FI" b="1" dirty="0"/>
              <a:t>kehittäminen: </a:t>
            </a:r>
            <a:r>
              <a:rPr lang="fi-FI" dirty="0"/>
              <a:t>malli kannustaa palveluntuottajia kehittämään </a:t>
            </a:r>
            <a:r>
              <a:rPr lang="fi-FI" dirty="0" smtClean="0"/>
              <a:t>toimintaansa</a:t>
            </a:r>
            <a:r>
              <a:rPr lang="fi-FI" dirty="0"/>
              <a:t>. Kunnallinen palvelutuotanto voidaan sopeuttaa hallitusti. </a:t>
            </a:r>
          </a:p>
          <a:p>
            <a:r>
              <a:rPr lang="fi-FI" b="1" dirty="0" err="1" smtClean="0"/>
              <a:t>Sote-henkilöstön</a:t>
            </a:r>
            <a:r>
              <a:rPr lang="fi-FI" b="1" dirty="0" smtClean="0"/>
              <a:t> </a:t>
            </a:r>
            <a:r>
              <a:rPr lang="fi-FI" b="1" dirty="0"/>
              <a:t>osallistuminen: </a:t>
            </a:r>
            <a:r>
              <a:rPr lang="fi-FI" dirty="0" err="1"/>
              <a:t>Sote:n</a:t>
            </a:r>
            <a:r>
              <a:rPr lang="fi-FI" dirty="0"/>
              <a:t> henkilöstö osallistuu aktiivisesti kokeilun suunnitteluun ja arviointiin. </a:t>
            </a:r>
          </a:p>
          <a:p>
            <a:r>
              <a:rPr lang="fi-FI" b="1" dirty="0"/>
              <a:t>o</a:t>
            </a:r>
            <a:r>
              <a:rPr lang="fi-FI" b="1" dirty="0" smtClean="0"/>
              <a:t>sallistuminen kokeilun seurantaan </a:t>
            </a:r>
            <a:r>
              <a:rPr lang="fi-FI" b="1" dirty="0"/>
              <a:t>ja </a:t>
            </a:r>
            <a:r>
              <a:rPr lang="fi-FI" b="1" dirty="0" smtClean="0"/>
              <a:t>arviointiin </a:t>
            </a:r>
            <a:r>
              <a:rPr lang="fi-FI" b="1" dirty="0"/>
              <a:t>sekä </a:t>
            </a:r>
            <a:r>
              <a:rPr lang="fi-FI" b="1" dirty="0" smtClean="0"/>
              <a:t>sidosryhmätyöhön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5112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652" y="46046"/>
            <a:ext cx="7632700" cy="1138237"/>
          </a:xfrm>
        </p:spPr>
        <p:txBody>
          <a:bodyPr/>
          <a:lstStyle/>
          <a:p>
            <a:r>
              <a:rPr lang="fi-FI" dirty="0" smtClean="0"/>
              <a:t>Haun eteneminen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755652" y="1268760"/>
            <a:ext cx="7632700" cy="4681190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hakijoina peruspalvelujen järjestämisestä vastaavat kunnat, kuntayhtymät ja niiden muodostamat konsortiot</a:t>
            </a:r>
          </a:p>
          <a:p>
            <a:pPr lvl="1"/>
            <a:r>
              <a:rPr lang="fi-FI" dirty="0" smtClean="0"/>
              <a:t>yhteishakemuksissa valittava yksi hankkeen hallinnoija, joka </a:t>
            </a:r>
            <a:r>
              <a:rPr lang="fi-FI" dirty="0"/>
              <a:t>kokoaa tiedot osallistuvista tahoista ja vastaa </a:t>
            </a:r>
            <a:r>
              <a:rPr lang="fi-FI" dirty="0" smtClean="0"/>
              <a:t>siitä, </a:t>
            </a:r>
            <a:r>
              <a:rPr lang="fi-FI" dirty="0"/>
              <a:t>että ne hanketta toteuttavat tahot, jotka vastaavat hankkeen omarahoituksesta, ovat tehneet tarvittavan </a:t>
            </a:r>
            <a:r>
              <a:rPr lang="fi-FI" dirty="0" smtClean="0"/>
              <a:t>osallistumispäätöksen</a:t>
            </a:r>
          </a:p>
          <a:p>
            <a:pPr lvl="1"/>
            <a:r>
              <a:rPr lang="fi-FI" dirty="0" smtClean="0"/>
              <a:t>valtionavustuksen osuus </a:t>
            </a:r>
            <a:r>
              <a:rPr lang="fi-FI" dirty="0" err="1" smtClean="0"/>
              <a:t>max</a:t>
            </a:r>
            <a:r>
              <a:rPr lang="fi-FI" dirty="0" smtClean="0"/>
              <a:t>. 80%, omarahoitusosuuteen lasketaan mukaan oma työpanos</a:t>
            </a:r>
          </a:p>
          <a:p>
            <a:pPr lvl="1"/>
            <a:r>
              <a:rPr lang="fi-FI" dirty="0" smtClean="0"/>
              <a:t>tietojärjestelmäkustannukset hyväksytettävä ennakkoon </a:t>
            </a:r>
            <a:r>
              <a:rPr lang="fi-FI" dirty="0" err="1" smtClean="0"/>
              <a:t>STM:ssä</a:t>
            </a:r>
            <a:r>
              <a:rPr lang="fi-FI" dirty="0" smtClean="0"/>
              <a:t> </a:t>
            </a:r>
          </a:p>
          <a:p>
            <a:pPr lvl="1"/>
            <a:r>
              <a:rPr lang="fi-FI" dirty="0"/>
              <a:t>kaikille </a:t>
            </a:r>
            <a:r>
              <a:rPr lang="fi-FI" dirty="0" err="1"/>
              <a:t>STM:n</a:t>
            </a:r>
            <a:r>
              <a:rPr lang="fi-FI" dirty="0"/>
              <a:t> kärkihankkeille yhteiset hakuohjeet ja lomakkeet (http://</a:t>
            </a:r>
            <a:r>
              <a:rPr lang="fi-FI" dirty="0" smtClean="0"/>
              <a:t>stm.fi/karkihankkeet/rahoitushaut/ohjeet-ja-lomakkeet)</a:t>
            </a:r>
          </a:p>
          <a:p>
            <a:r>
              <a:rPr lang="fi-FI" dirty="0" smtClean="0"/>
              <a:t>hakemus jätettävä 31.8. klo 16.15 mennessä sähköisesti </a:t>
            </a:r>
          </a:p>
          <a:p>
            <a:r>
              <a:rPr lang="fi-FI" dirty="0" smtClean="0"/>
              <a:t>hakemusta on mahdollisuus täydentää sen jälkeen</a:t>
            </a:r>
          </a:p>
          <a:p>
            <a:r>
              <a:rPr lang="fi-FI" dirty="0" smtClean="0"/>
              <a:t>valtionavustuspäätökset lokakuun 2016 aikana</a:t>
            </a:r>
          </a:p>
          <a:p>
            <a:r>
              <a:rPr lang="fi-FI" dirty="0" smtClean="0"/>
              <a:t>kokeiluhankkeiden toteutus v. 2017 - 2018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0374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652" y="62374"/>
            <a:ext cx="7632700" cy="1138237"/>
          </a:xfrm>
        </p:spPr>
        <p:txBody>
          <a:bodyPr/>
          <a:lstStyle/>
          <a:p>
            <a:r>
              <a:rPr lang="fi-FI" dirty="0" smtClean="0"/>
              <a:t>Kokeilujen valmistelu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käynnistettävien kokeiluhankkeiden kanssa vahvistetaan yhteinen hankesuunnitelma</a:t>
            </a:r>
          </a:p>
          <a:p>
            <a:pPr lvl="1"/>
            <a:r>
              <a:rPr lang="fi-FI" dirty="0" smtClean="0"/>
              <a:t>yhteiset ja hankekohtaiset tehtävät ja vastuut</a:t>
            </a:r>
          </a:p>
          <a:p>
            <a:pPr lvl="1"/>
            <a:r>
              <a:rPr lang="fi-FI" dirty="0" smtClean="0"/>
              <a:t>riippuvuudet, riskit ja viestintä</a:t>
            </a:r>
          </a:p>
          <a:p>
            <a:pPr lvl="1"/>
            <a:r>
              <a:rPr lang="fi-FI" dirty="0" smtClean="0"/>
              <a:t>juridiset reunaehdot</a:t>
            </a:r>
          </a:p>
          <a:p>
            <a:pPr lvl="1"/>
            <a:r>
              <a:rPr lang="fi-FI" dirty="0" smtClean="0"/>
              <a:t>valinnassa tarvittavat tiedot ja tietojärjestelmäratkaisut</a:t>
            </a:r>
          </a:p>
          <a:p>
            <a:r>
              <a:rPr lang="fi-FI" dirty="0" smtClean="0"/>
              <a:t>hankkeen organisointi</a:t>
            </a:r>
          </a:p>
          <a:p>
            <a:pPr lvl="1"/>
            <a:r>
              <a:rPr lang="fi-FI" dirty="0" smtClean="0"/>
              <a:t>osana Palvelut asiakaslähtöisiksi -kärkihankkeen organisointia</a:t>
            </a:r>
          </a:p>
          <a:p>
            <a:pPr lvl="1"/>
            <a:r>
              <a:rPr lang="fi-FI" dirty="0" smtClean="0"/>
              <a:t>osahankekohtaiset organisaatiot</a:t>
            </a:r>
          </a:p>
          <a:p>
            <a:pPr lvl="1"/>
            <a:r>
              <a:rPr lang="fi-FI" dirty="0" smtClean="0"/>
              <a:t>yhteistyö koko hankkeen ja osahankkeiden kesken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4735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61026"/>
            <a:ext cx="7886700" cy="696231"/>
          </a:xfrm>
        </p:spPr>
        <p:txBody>
          <a:bodyPr>
            <a:normAutofit/>
          </a:bodyPr>
          <a:lstStyle/>
          <a:p>
            <a:r>
              <a:rPr lang="fi-FI" sz="2400" dirty="0" smtClean="0"/>
              <a:t>Etenemisvaiheet ja tavoiteaikataulu</a:t>
            </a:r>
            <a:endParaRPr lang="fi-FI" sz="24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765987"/>
              </p:ext>
            </p:extLst>
          </p:nvPr>
        </p:nvGraphicFramePr>
        <p:xfrm>
          <a:off x="539552" y="1124744"/>
          <a:ext cx="8136001" cy="4502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152128"/>
                <a:gridCol w="1152128"/>
                <a:gridCol w="1152128"/>
                <a:gridCol w="1872208"/>
                <a:gridCol w="1367249"/>
              </a:tblGrid>
              <a:tr h="385484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Q2/2016</a:t>
                      </a:r>
                      <a:endParaRPr lang="fi-FI" sz="1200" dirty="0"/>
                    </a:p>
                  </a:txBody>
                  <a:tcPr marL="68580" marR="6858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 Q3/2016</a:t>
                      </a:r>
                      <a:endParaRPr lang="fi-FI" sz="1200" dirty="0"/>
                    </a:p>
                  </a:txBody>
                  <a:tcPr marL="68580" marR="6858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Q4/2016</a:t>
                      </a:r>
                      <a:endParaRPr lang="fi-FI" sz="1200" dirty="0"/>
                    </a:p>
                  </a:txBody>
                  <a:tcPr marL="68580" marR="6858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2017</a:t>
                      </a:r>
                      <a:r>
                        <a:rPr lang="fi-FI" sz="1200" baseline="0" dirty="0" smtClean="0"/>
                        <a:t> - 2018</a:t>
                      </a:r>
                      <a:endParaRPr lang="fi-FI" sz="1200" dirty="0"/>
                    </a:p>
                  </a:txBody>
                  <a:tcPr marL="68580" marR="6858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2019</a:t>
                      </a:r>
                      <a:endParaRPr lang="fi-FI" sz="1200" dirty="0"/>
                    </a:p>
                  </a:txBody>
                  <a:tcPr marL="68580" marR="6858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3600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Kokeiluhanke</a:t>
                      </a:r>
                      <a:endParaRPr lang="fi-FI" sz="1200" dirty="0"/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i-FI" sz="1200" dirty="0"/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</a:tr>
              <a:tr h="71519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Hankehaun</a:t>
                      </a:r>
                      <a:r>
                        <a:rPr lang="fi-FI" sz="1200" baseline="0" dirty="0" smtClean="0"/>
                        <a:t> käynnistys</a:t>
                      </a:r>
                      <a:endParaRPr lang="fi-FI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Hakemukset</a:t>
                      </a:r>
                      <a:r>
                        <a:rPr lang="fi-FI" sz="1200" baseline="0" dirty="0" smtClean="0"/>
                        <a:t> </a:t>
                      </a:r>
                      <a:r>
                        <a:rPr lang="fi-FI" sz="1200" dirty="0" smtClean="0"/>
                        <a:t>31.8.</a:t>
                      </a:r>
                      <a:endParaRPr lang="fi-FI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Rahoitus-päätökset 10/2016</a:t>
                      </a:r>
                      <a:endParaRPr lang="fi-FI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Kokeiluhankkeiden toteutus</a:t>
                      </a:r>
                      <a:r>
                        <a:rPr lang="fi-FI" sz="1200" baseline="0" dirty="0" smtClean="0"/>
                        <a:t>, seuranta ja arviointi</a:t>
                      </a:r>
                      <a:endParaRPr lang="fi-FI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Tulosten</a:t>
                      </a:r>
                      <a:r>
                        <a:rPr lang="fi-FI" sz="1200" baseline="0" dirty="0" smtClean="0"/>
                        <a:t> ja k</a:t>
                      </a:r>
                      <a:r>
                        <a:rPr lang="fi-FI" sz="1200" dirty="0" smtClean="0"/>
                        <a:t>okemusten</a:t>
                      </a:r>
                      <a:r>
                        <a:rPr lang="fi-FI" sz="1200" baseline="0" dirty="0" smtClean="0"/>
                        <a:t> hyödyntäminen</a:t>
                      </a:r>
                      <a:endParaRPr lang="fi-FI" sz="1200" dirty="0"/>
                    </a:p>
                  </a:txBody>
                  <a:tcPr marL="68580" marR="68580"/>
                </a:tc>
              </a:tr>
              <a:tr h="479174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Lainsäädännön</a:t>
                      </a:r>
                      <a:r>
                        <a:rPr lang="fi-FI" sz="1200" baseline="0" dirty="0" smtClean="0"/>
                        <a:t> valmistelu</a:t>
                      </a:r>
                      <a:endParaRPr lang="fi-FI" sz="1200" dirty="0"/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</a:tr>
              <a:tr h="940801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Valinnanvapaus ja rahoituksen </a:t>
                      </a:r>
                      <a:r>
                        <a:rPr lang="fi-FI" sz="1200" dirty="0" err="1" smtClean="0"/>
                        <a:t>yksin-kertaistaminen</a:t>
                      </a:r>
                      <a:endParaRPr lang="fi-FI" sz="1200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Selvitys-henkilöiden ehdotus ja hallituksen</a:t>
                      </a:r>
                      <a:r>
                        <a:rPr lang="fi-FI" sz="1200" baseline="0" dirty="0" smtClean="0"/>
                        <a:t> jatko-valmistelua koskevat linjaukset</a:t>
                      </a:r>
                      <a:endParaRPr lang="fi-FI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i-FI" sz="1200" dirty="0" err="1" smtClean="0"/>
                        <a:t>HE-luonnos</a:t>
                      </a:r>
                      <a:r>
                        <a:rPr lang="fi-FI" sz="1200" baseline="0" dirty="0" smtClean="0"/>
                        <a:t> 11/2016 lausunto-kierrokselle</a:t>
                      </a:r>
                      <a:endParaRPr lang="fi-FI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HE</a:t>
                      </a:r>
                      <a:r>
                        <a:rPr lang="fi-FI" sz="1200" baseline="0" dirty="0" smtClean="0"/>
                        <a:t> </a:t>
                      </a:r>
                      <a:r>
                        <a:rPr lang="fi-FI" sz="1200" dirty="0" smtClean="0"/>
                        <a:t>Eduskuntaan 2/2017</a:t>
                      </a:r>
                      <a:endParaRPr lang="fi-FI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/>
                </a:tc>
              </a:tr>
              <a:tr h="1054183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Järjestämislaki ,</a:t>
                      </a:r>
                      <a:r>
                        <a:rPr lang="fi-FI" sz="1200" baseline="0" dirty="0" smtClean="0"/>
                        <a:t> toimeenpanolaki </a:t>
                      </a:r>
                      <a:endParaRPr lang="fi-FI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err="1" smtClean="0"/>
                        <a:t>HE-luonnokset</a:t>
                      </a:r>
                      <a:r>
                        <a:rPr lang="fi-FI" sz="1200" dirty="0" smtClean="0"/>
                        <a:t> lausunto-kierrokselle</a:t>
                      </a:r>
                      <a:r>
                        <a:rPr lang="fi-FI" sz="1200" baseline="0" dirty="0" smtClean="0"/>
                        <a:t> 8/2016</a:t>
                      </a:r>
                      <a:endParaRPr lang="fi-FI" sz="1200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HE Eduskuntaan</a:t>
                      </a:r>
                      <a:r>
                        <a:rPr lang="fi-FI" sz="1200" baseline="0" dirty="0" smtClean="0"/>
                        <a:t> 2/2017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Väliaikaiset alueelliset valmistelurakenteet </a:t>
                      </a:r>
                      <a:r>
                        <a:rPr lang="fi-FI" sz="1200" baseline="0" dirty="0" smtClean="0"/>
                        <a:t>2017 - 2018</a:t>
                      </a:r>
                      <a:endParaRPr lang="fi-FI" sz="1200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Maakuntien</a:t>
                      </a:r>
                      <a:r>
                        <a:rPr lang="fi-FI" sz="1200" baseline="0" dirty="0" smtClean="0"/>
                        <a:t> pysyvä toiminta</a:t>
                      </a:r>
                      <a:endParaRPr lang="fi-FI" sz="1200" dirty="0" smtClean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332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i-FI" sz="1600" dirty="0"/>
              <a:t>Minna Saario</a:t>
            </a:r>
          </a:p>
          <a:p>
            <a:r>
              <a:rPr lang="fi-FI" sz="1200" dirty="0" smtClean="0"/>
              <a:t>hankepäällikkö</a:t>
            </a:r>
          </a:p>
          <a:p>
            <a:endParaRPr lang="fi-FI" sz="1200" dirty="0"/>
          </a:p>
          <a:p>
            <a:r>
              <a:rPr lang="fi-FI" sz="1400" dirty="0"/>
              <a:t>SOSIAALI- JA TERVEYSMINISTERIÖ</a:t>
            </a:r>
          </a:p>
          <a:p>
            <a:r>
              <a:rPr lang="fi-FI" sz="1400" dirty="0"/>
              <a:t>Sosiaali- ja terveyspalveluosasto</a:t>
            </a:r>
          </a:p>
          <a:p>
            <a:r>
              <a:rPr lang="fi-FI" sz="1400" dirty="0"/>
              <a:t>Asiakkaat ja henkilöstö -ryhmä</a:t>
            </a:r>
          </a:p>
          <a:p>
            <a:r>
              <a:rPr lang="fi-FI" sz="1400" dirty="0"/>
              <a:t>Meritullinkatu 8, 00170 Helsinki</a:t>
            </a:r>
          </a:p>
          <a:p>
            <a:r>
              <a:rPr lang="fi-FI" sz="1400" dirty="0"/>
              <a:t>puh. 02951 63146 ja 050 313 6992</a:t>
            </a:r>
          </a:p>
          <a:p>
            <a:r>
              <a:rPr lang="fi-FI" sz="1400" dirty="0" smtClean="0"/>
              <a:t>@</a:t>
            </a:r>
            <a:r>
              <a:rPr lang="fi-FI" sz="1400" dirty="0" err="1" smtClean="0"/>
              <a:t>Saario_Minna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06619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Tilaisuuden ohjelma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13.00 </a:t>
            </a:r>
            <a:r>
              <a:rPr lang="fi-FI" b="1" dirty="0"/>
              <a:t>– </a:t>
            </a:r>
            <a:r>
              <a:rPr lang="fi-FI" b="1" dirty="0" smtClean="0"/>
              <a:t>13.20	Tilaisuuden </a:t>
            </a:r>
            <a:r>
              <a:rPr lang="fi-FI" b="1" dirty="0"/>
              <a:t>avaus</a:t>
            </a:r>
            <a:endParaRPr lang="fi-FI" dirty="0"/>
          </a:p>
          <a:p>
            <a:pPr lvl="6"/>
            <a:r>
              <a:rPr lang="fi-FI" sz="1800" dirty="0"/>
              <a:t>palvelusetelikokeilun tausta ja tavoitteet</a:t>
            </a:r>
          </a:p>
          <a:p>
            <a:pPr lvl="6"/>
            <a:r>
              <a:rPr lang="fi-FI" sz="1800" dirty="0" err="1"/>
              <a:t>sote:n</a:t>
            </a:r>
            <a:r>
              <a:rPr lang="fi-FI" sz="1800" dirty="0"/>
              <a:t> valinnanvapausmallin valmistelutilanne ja eteneminen</a:t>
            </a:r>
          </a:p>
          <a:p>
            <a:pPr marL="0" indent="0">
              <a:buNone/>
            </a:pPr>
            <a:r>
              <a:rPr lang="fi-FI" sz="1800" i="1" dirty="0"/>
              <a:t>                                   </a:t>
            </a:r>
            <a:r>
              <a:rPr lang="fi-FI" sz="1800" i="1" dirty="0" smtClean="0"/>
              <a:t>	Johtaja </a:t>
            </a:r>
            <a:r>
              <a:rPr lang="fi-FI" sz="1800" i="1" dirty="0"/>
              <a:t>Liisa-Maria </a:t>
            </a:r>
            <a:r>
              <a:rPr lang="fi-FI" sz="1800" i="1" dirty="0" err="1"/>
              <a:t>Voipio-Pulkki</a:t>
            </a:r>
            <a:r>
              <a:rPr lang="fi-FI" sz="1800" i="1" dirty="0"/>
              <a:t>, </a:t>
            </a:r>
            <a:r>
              <a:rPr lang="fi-FI" sz="1800" i="1" dirty="0" smtClean="0"/>
              <a:t>STM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b="1" dirty="0" smtClean="0"/>
              <a:t>13.25 </a:t>
            </a:r>
            <a:r>
              <a:rPr lang="fi-FI" b="1" dirty="0"/>
              <a:t>- 13.55	</a:t>
            </a:r>
            <a:r>
              <a:rPr lang="fi-FI" b="1" dirty="0" smtClean="0"/>
              <a:t>Palvelusetelikokeilun </a:t>
            </a:r>
            <a:r>
              <a:rPr lang="fi-FI" b="1" dirty="0"/>
              <a:t>tilannekatsaus</a:t>
            </a:r>
            <a:endParaRPr lang="fi-FI" dirty="0"/>
          </a:p>
          <a:p>
            <a:pPr lvl="6"/>
            <a:r>
              <a:rPr lang="fi-FI" sz="1800" dirty="0"/>
              <a:t>hakuilmoituksen jälkeen tapahtuneet muutokset</a:t>
            </a:r>
          </a:p>
          <a:p>
            <a:pPr lvl="6"/>
            <a:r>
              <a:rPr lang="fi-FI" sz="1800" dirty="0"/>
              <a:t>hakuilmoitus ja sen tarkennukset</a:t>
            </a:r>
          </a:p>
          <a:p>
            <a:pPr lvl="6"/>
            <a:r>
              <a:rPr lang="fi-FI" sz="1800" dirty="0"/>
              <a:t>haun ja valtionavustuspäätösten etenemis- ja aikataulusuunnitelma</a:t>
            </a:r>
          </a:p>
          <a:p>
            <a:pPr marL="0" indent="0">
              <a:buNone/>
            </a:pPr>
            <a:r>
              <a:rPr lang="fi-FI" sz="1800" i="1" dirty="0"/>
              <a:t>                                  </a:t>
            </a:r>
            <a:r>
              <a:rPr lang="fi-FI" sz="1800" i="1" dirty="0" smtClean="0"/>
              <a:t>	Hankepäällikkö </a:t>
            </a:r>
            <a:r>
              <a:rPr lang="fi-FI" sz="1800" i="1" dirty="0"/>
              <a:t>Minna Saario, </a:t>
            </a:r>
            <a:r>
              <a:rPr lang="fi-FI" sz="1800" i="1" dirty="0" smtClean="0"/>
              <a:t>STM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b="1" dirty="0" smtClean="0"/>
              <a:t>13.55 </a:t>
            </a:r>
            <a:r>
              <a:rPr lang="fi-FI" b="1" dirty="0"/>
              <a:t>- </a:t>
            </a:r>
            <a:r>
              <a:rPr lang="fi-FI" b="1" dirty="0" smtClean="0"/>
              <a:t>14.25	Palvelusetelikokeilun </a:t>
            </a:r>
            <a:r>
              <a:rPr lang="fi-FI" b="1" dirty="0"/>
              <a:t>juridiset </a:t>
            </a:r>
            <a:r>
              <a:rPr lang="fi-FI" b="1" dirty="0" smtClean="0"/>
              <a:t>reunaehdot</a:t>
            </a:r>
            <a:endParaRPr lang="fi-FI" dirty="0"/>
          </a:p>
          <a:p>
            <a:pPr marL="0" indent="0">
              <a:buNone/>
            </a:pPr>
            <a:r>
              <a:rPr lang="fi-FI" sz="1800" i="1" dirty="0"/>
              <a:t>                                   </a:t>
            </a:r>
            <a:r>
              <a:rPr lang="fi-FI" sz="1800" i="1" dirty="0" smtClean="0"/>
              <a:t>	Johtava </a:t>
            </a:r>
            <a:r>
              <a:rPr lang="fi-FI" sz="1800" i="1" dirty="0"/>
              <a:t>lakimies Sami Uotinen, </a:t>
            </a:r>
            <a:r>
              <a:rPr lang="fi-FI" sz="1800" i="1" dirty="0" smtClean="0"/>
              <a:t>Kuntaliitto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b="1" dirty="0" smtClean="0"/>
              <a:t>14.25 </a:t>
            </a:r>
            <a:r>
              <a:rPr lang="fi-FI" b="1" dirty="0"/>
              <a:t>- 14.55	</a:t>
            </a:r>
            <a:r>
              <a:rPr lang="fi-FI" b="1" dirty="0" smtClean="0"/>
              <a:t>Palvelusetelikokeilun </a:t>
            </a:r>
            <a:r>
              <a:rPr lang="fi-FI" b="1" dirty="0"/>
              <a:t>arviointi ja yhteistyö tiedonkeruussa</a:t>
            </a:r>
            <a:endParaRPr lang="fi-FI" dirty="0"/>
          </a:p>
          <a:p>
            <a:pPr marL="0" indent="0">
              <a:buNone/>
            </a:pPr>
            <a:r>
              <a:rPr lang="fi-FI" sz="1800" i="1" dirty="0"/>
              <a:t>                                   </a:t>
            </a:r>
            <a:r>
              <a:rPr lang="fi-FI" sz="1800" i="1" dirty="0" smtClean="0"/>
              <a:t>	Erikoissuunnittelija </a:t>
            </a:r>
            <a:r>
              <a:rPr lang="fi-FI" sz="1800" i="1" dirty="0"/>
              <a:t>Kimmo Parhiala, </a:t>
            </a:r>
            <a:r>
              <a:rPr lang="fi-FI" sz="1800" i="1" dirty="0" smtClean="0"/>
              <a:t>THL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dirty="0"/>
              <a:t> </a:t>
            </a:r>
            <a:r>
              <a:rPr lang="fi-FI" b="1" dirty="0" smtClean="0"/>
              <a:t>14.55 </a:t>
            </a:r>
            <a:r>
              <a:rPr lang="fi-FI" b="1" dirty="0"/>
              <a:t>- 15.25	</a:t>
            </a:r>
            <a:r>
              <a:rPr lang="fi-FI" b="1" dirty="0" smtClean="0"/>
              <a:t>Palvelusetelikokeilun </a:t>
            </a:r>
            <a:r>
              <a:rPr lang="fi-FI" b="1" dirty="0"/>
              <a:t>tietojärjestelmäratkaisut</a:t>
            </a:r>
            <a:endParaRPr lang="fi-FI" dirty="0"/>
          </a:p>
          <a:p>
            <a:pPr marL="0" indent="0">
              <a:buNone/>
            </a:pPr>
            <a:r>
              <a:rPr lang="fi-FI" sz="1800" i="1" dirty="0"/>
              <a:t>                                   </a:t>
            </a:r>
            <a:r>
              <a:rPr lang="fi-FI" sz="1800" i="1" dirty="0" smtClean="0"/>
              <a:t>	Johtava </a:t>
            </a:r>
            <a:r>
              <a:rPr lang="fi-FI" sz="1800" i="1" dirty="0"/>
              <a:t>konsultti Timo Siira, Salivirta </a:t>
            </a:r>
            <a:r>
              <a:rPr lang="fi-FI" sz="1800" i="1" dirty="0" smtClean="0"/>
              <a:t>OY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dirty="0"/>
              <a:t> </a:t>
            </a:r>
            <a:r>
              <a:rPr lang="fi-FI" b="1" dirty="0" smtClean="0"/>
              <a:t>15.25 </a:t>
            </a:r>
            <a:r>
              <a:rPr lang="fi-FI" b="1" dirty="0"/>
              <a:t>-		</a:t>
            </a:r>
            <a:r>
              <a:rPr lang="fi-FI" b="1" dirty="0" smtClean="0"/>
              <a:t>Kysymyksiä </a:t>
            </a:r>
            <a:r>
              <a:rPr lang="fi-FI" b="1" dirty="0"/>
              <a:t>ja vastauksia niihin</a:t>
            </a:r>
            <a:endParaRPr lang="fi-FI" dirty="0"/>
          </a:p>
          <a:p>
            <a:pPr marL="0" indent="0">
              <a:buNone/>
            </a:pPr>
            <a:r>
              <a:rPr lang="fi-FI" sz="1800" i="1" dirty="0"/>
              <a:t>                                   </a:t>
            </a:r>
            <a:r>
              <a:rPr lang="fi-FI" sz="1800" i="1" dirty="0" smtClean="0"/>
              <a:t>	Hankepäällikkö </a:t>
            </a:r>
            <a:r>
              <a:rPr lang="fi-FI" sz="1800" i="1" dirty="0"/>
              <a:t>Minna Saario, </a:t>
            </a:r>
            <a:r>
              <a:rPr lang="fi-FI" sz="1800" i="1" dirty="0" smtClean="0"/>
              <a:t>STM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dirty="0"/>
              <a:t> </a:t>
            </a:r>
            <a:r>
              <a:rPr lang="fi-FI" b="1" dirty="0" smtClean="0"/>
              <a:t>16.00</a:t>
            </a:r>
            <a:r>
              <a:rPr lang="fi-FI" b="1" dirty="0"/>
              <a:t>		Tilaisuus päättyy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0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Palvelusetelikokeilun tausta ja tavoitteet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Liisa-Maria Voipio-Pulkki</a:t>
            </a:r>
          </a:p>
          <a:p>
            <a:r>
              <a:rPr lang="fi-FI" dirty="0" smtClean="0"/>
              <a:t>johtaja</a:t>
            </a:r>
          </a:p>
          <a:p>
            <a:r>
              <a:rPr lang="fi-FI" dirty="0" smtClean="0"/>
              <a:t>Sosiaali- ja terveyspalveluosasto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33767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M_Sote_aluehal_uudistus_viestit_hahmot_rengas_RGB_300dpi_16053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7" y="634394"/>
            <a:ext cx="4939327" cy="4883757"/>
          </a:xfrm>
          <a:prstGeom prst="rect">
            <a:avLst/>
          </a:prstGeom>
        </p:spPr>
      </p:pic>
      <p:sp>
        <p:nvSpPr>
          <p:cNvPr id="12" name="TextBox 6"/>
          <p:cNvSpPr txBox="1"/>
          <p:nvPr/>
        </p:nvSpPr>
        <p:spPr>
          <a:xfrm>
            <a:off x="2060010" y="5447601"/>
            <a:ext cx="5403185" cy="5638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tIns="72000" bIns="108000" rtlCol="0">
            <a:spAutoFit/>
          </a:bodyPr>
          <a:lstStyle/>
          <a:p>
            <a:pPr algn="ctr" fontAlgn="base">
              <a:spcBef>
                <a:spcPts val="400"/>
              </a:spcBef>
              <a:spcAft>
                <a:spcPct val="0"/>
              </a:spcAft>
            </a:pPr>
            <a:r>
              <a:rPr lang="en-US" sz="11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Maakuntauudistus</a:t>
            </a:r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</a:p>
          <a:p>
            <a:pPr algn="ctr" fontAlgn="base">
              <a:spcBef>
                <a:spcPts val="200"/>
              </a:spcBef>
              <a:spcAft>
                <a:spcPct val="0"/>
              </a:spcAft>
            </a:pP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Uudet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monialaiset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maakunnat</a:t>
            </a: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5" name="Otsikko 24"/>
          <p:cNvSpPr>
            <a:spLocks noGrp="1"/>
          </p:cNvSpPr>
          <p:nvPr>
            <p:ph type="title"/>
          </p:nvPr>
        </p:nvSpPr>
        <p:spPr>
          <a:xfrm>
            <a:off x="395021" y="-6620"/>
            <a:ext cx="8899261" cy="905906"/>
          </a:xfrm>
        </p:spPr>
        <p:txBody>
          <a:bodyPr>
            <a:normAutofit/>
          </a:bodyPr>
          <a:lstStyle/>
          <a:p>
            <a:r>
              <a:rPr lang="en-US" sz="3200" kern="0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Sote</a:t>
            </a:r>
            <a:r>
              <a:rPr lang="en-US" sz="3200" kern="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ja </a:t>
            </a:r>
            <a:r>
              <a:rPr lang="en-US" sz="3200" kern="0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maakuntauudistus</a:t>
            </a:r>
            <a:endParaRPr lang="en-US" sz="3200" kern="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205793" y="2478041"/>
            <a:ext cx="2147943" cy="1888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altLang="fi-FI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&gt; Ihmisten </a:t>
            </a:r>
            <a:r>
              <a:rPr lang="fi-FI" altLang="fi-FI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hyvinvointi- </a:t>
            </a:r>
            <a:endParaRPr lang="fi-FI" altLang="fi-FI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altLang="fi-FI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 </a:t>
            </a:r>
            <a:r>
              <a:rPr lang="fi-FI" altLang="fi-FI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terveyserot vähenevät</a:t>
            </a:r>
          </a:p>
          <a:p>
            <a:pPr marL="0" indent="0">
              <a:buNone/>
            </a:pPr>
            <a:r>
              <a:rPr lang="fi-FI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&gt; Asiakaskeskeiset</a:t>
            </a:r>
            <a:r>
              <a:rPr lang="fi-FI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kustannustehokkaat ja vaikuttavat palvelut</a:t>
            </a:r>
          </a:p>
          <a:p>
            <a:pPr marL="0" indent="0">
              <a:buNone/>
            </a:pPr>
            <a:r>
              <a:rPr lang="fi-FI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&gt; Julkisen </a:t>
            </a:r>
            <a:r>
              <a:rPr lang="fi-FI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sektorin  </a:t>
            </a:r>
            <a:r>
              <a:rPr lang="fi-FI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kestävyysvaje supistuu</a:t>
            </a:r>
            <a:br>
              <a:rPr lang="fi-FI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i-FI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fi-FI" sz="11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mrd</a:t>
            </a:r>
            <a:r>
              <a:rPr lang="fi-FI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euroa vuoteen</a:t>
            </a:r>
          </a:p>
          <a:p>
            <a:pPr marL="0" indent="0">
              <a:buNone/>
            </a:pPr>
            <a:r>
              <a:rPr lang="fi-FI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2029</a:t>
            </a:r>
            <a:endParaRPr lang="fi-FI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en-US" sz="1100" b="1" dirty="0"/>
          </a:p>
          <a:p>
            <a:pPr marL="0" indent="0">
              <a:buNone/>
            </a:pPr>
            <a:endParaRPr lang="fi-FI" sz="1100" b="1" dirty="0"/>
          </a:p>
        </p:txBody>
      </p:sp>
      <p:sp>
        <p:nvSpPr>
          <p:cNvPr id="6" name="Ellipsi 5"/>
          <p:cNvSpPr>
            <a:spLocks noChangeAspect="1"/>
          </p:cNvSpPr>
          <p:nvPr/>
        </p:nvSpPr>
        <p:spPr>
          <a:xfrm>
            <a:off x="1691684" y="988779"/>
            <a:ext cx="1600191" cy="159610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>
                <a:solidFill>
                  <a:srgbClr val="616365"/>
                </a:solidFill>
              </a:rPr>
              <a:t>Integraatio</a:t>
            </a:r>
            <a:endParaRPr lang="en-US" sz="1200" b="1" dirty="0">
              <a:solidFill>
                <a:srgbClr val="616365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616365"/>
                </a:solidFill>
              </a:rPr>
              <a:t>Sosiaali- ja </a:t>
            </a:r>
            <a:r>
              <a:rPr lang="en-US" sz="900" b="1" dirty="0" err="1" smtClean="0">
                <a:solidFill>
                  <a:srgbClr val="616365"/>
                </a:solidFill>
              </a:rPr>
              <a:t>terveyspalvelut</a:t>
            </a:r>
            <a:r>
              <a:rPr lang="en-US" sz="900" b="1" dirty="0" smtClean="0">
                <a:solidFill>
                  <a:srgbClr val="616365"/>
                </a:solidFill>
              </a:rPr>
              <a:t> </a:t>
            </a:r>
            <a:r>
              <a:rPr lang="en-US" sz="900" b="1" dirty="0" err="1">
                <a:solidFill>
                  <a:srgbClr val="616365"/>
                </a:solidFill>
              </a:rPr>
              <a:t>yhteensovitetaan</a:t>
            </a:r>
            <a:r>
              <a:rPr lang="en-US" sz="900" b="1" dirty="0">
                <a:solidFill>
                  <a:srgbClr val="616365"/>
                </a:solidFill>
              </a:rPr>
              <a:t> </a:t>
            </a:r>
            <a:r>
              <a:rPr lang="en-US" sz="900" b="1" dirty="0" err="1" smtClean="0">
                <a:solidFill>
                  <a:srgbClr val="616365"/>
                </a:solidFill>
              </a:rPr>
              <a:t>asiakas-keskeisiksi</a:t>
            </a:r>
            <a:r>
              <a:rPr lang="en-US" sz="900" b="1" dirty="0" smtClean="0">
                <a:solidFill>
                  <a:srgbClr val="616365"/>
                </a:solidFill>
              </a:rPr>
              <a:t> </a:t>
            </a:r>
            <a:r>
              <a:rPr lang="en-US" sz="900" b="1" dirty="0" err="1" smtClean="0">
                <a:solidFill>
                  <a:srgbClr val="616365"/>
                </a:solidFill>
              </a:rPr>
              <a:t>kokonaisuuksiksi</a:t>
            </a:r>
            <a:endParaRPr lang="en-US" sz="900" b="1" dirty="0">
              <a:solidFill>
                <a:srgbClr val="616365"/>
              </a:solidFill>
            </a:endParaRPr>
          </a:p>
        </p:txBody>
      </p:sp>
      <p:sp>
        <p:nvSpPr>
          <p:cNvPr id="15" name="Ellipsi 14"/>
          <p:cNvSpPr>
            <a:spLocks noChangeAspect="1"/>
          </p:cNvSpPr>
          <p:nvPr/>
        </p:nvSpPr>
        <p:spPr>
          <a:xfrm>
            <a:off x="1691681" y="3646627"/>
            <a:ext cx="1595986" cy="1596104"/>
          </a:xfrm>
          <a:prstGeom prst="ellipse">
            <a:avLst/>
          </a:prstGeom>
          <a:solidFill>
            <a:srgbClr val="C4E6FA"/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 smtClean="0">
                <a:solidFill>
                  <a:srgbClr val="616365"/>
                </a:solidFill>
              </a:rPr>
              <a:t>Valinnan-vapaus</a:t>
            </a:r>
            <a:br>
              <a:rPr lang="fi-FI" sz="1200" b="1" dirty="0" smtClean="0">
                <a:solidFill>
                  <a:srgbClr val="616365"/>
                </a:solidFill>
              </a:rPr>
            </a:br>
            <a:r>
              <a:rPr lang="fi-FI" sz="900" b="1" dirty="0" smtClean="0">
                <a:solidFill>
                  <a:srgbClr val="616365"/>
                </a:solidFill>
              </a:rPr>
              <a:t>Asiakas </a:t>
            </a:r>
            <a:r>
              <a:rPr lang="fi-FI" sz="900" b="1" dirty="0">
                <a:solidFill>
                  <a:srgbClr val="616365"/>
                </a:solidFill>
              </a:rPr>
              <a:t>valitsee hyväksytyistä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>
                <a:solidFill>
                  <a:srgbClr val="616365"/>
                </a:solidFill>
              </a:rPr>
              <a:t>p</a:t>
            </a:r>
            <a:r>
              <a:rPr lang="fi-FI" sz="900" b="1" dirty="0" smtClean="0">
                <a:solidFill>
                  <a:srgbClr val="616365"/>
                </a:solidFill>
              </a:rPr>
              <a:t>alvelun tarjoajista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16" name="Ellipsi 15"/>
          <p:cNvSpPr>
            <a:spLocks noChangeAspect="1"/>
          </p:cNvSpPr>
          <p:nvPr/>
        </p:nvSpPr>
        <p:spPr>
          <a:xfrm>
            <a:off x="6219202" y="988776"/>
            <a:ext cx="1593158" cy="15961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sz="900" b="1" dirty="0" smtClean="0">
              <a:solidFill>
                <a:srgbClr val="616365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 smtClean="0">
                <a:solidFill>
                  <a:srgbClr val="616365"/>
                </a:solidFill>
              </a:rPr>
              <a:t>Kilpailulla </a:t>
            </a:r>
            <a:r>
              <a:rPr lang="fi-FI" sz="1200" b="1" dirty="0">
                <a:solidFill>
                  <a:srgbClr val="616365"/>
                </a:solidFill>
              </a:rPr>
              <a:t>tarjontaa ja</a:t>
            </a:r>
            <a:br>
              <a:rPr lang="fi-FI" sz="1200" b="1" dirty="0">
                <a:solidFill>
                  <a:srgbClr val="616365"/>
                </a:solidFill>
              </a:rPr>
            </a:br>
            <a:r>
              <a:rPr lang="fi-FI" sz="1200" b="1" dirty="0" smtClean="0">
                <a:solidFill>
                  <a:srgbClr val="616365"/>
                </a:solidFill>
              </a:rPr>
              <a:t>kustannus-tehokkuutta</a:t>
            </a:r>
            <a:endParaRPr lang="fi-FI" sz="1200" b="1" dirty="0">
              <a:solidFill>
                <a:srgbClr val="616365"/>
              </a:solidFill>
            </a:endParaRPr>
          </a:p>
          <a:p>
            <a:pPr algn="ctr" fontAlgn="base">
              <a:spcBef>
                <a:spcPts val="40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Julkiset, yksityiset </a:t>
            </a:r>
            <a:r>
              <a:rPr lang="fi-FI" sz="900" b="1" dirty="0">
                <a:solidFill>
                  <a:srgbClr val="616365"/>
                </a:solidFill>
              </a:rPr>
              <a:t>ja </a:t>
            </a:r>
            <a:r>
              <a:rPr lang="fi-FI" sz="900" b="1" dirty="0" smtClean="0">
                <a:solidFill>
                  <a:srgbClr val="616365"/>
                </a:solidFill>
              </a:rPr>
              <a:t>järjestötuottajat</a:t>
            </a:r>
            <a:endParaRPr lang="fi-FI" sz="900" b="1" dirty="0">
              <a:solidFill>
                <a:srgbClr val="616365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17" name="Ellipsi 16"/>
          <p:cNvSpPr>
            <a:spLocks noChangeAspect="1"/>
          </p:cNvSpPr>
          <p:nvPr/>
        </p:nvSpPr>
        <p:spPr>
          <a:xfrm>
            <a:off x="6214815" y="3646627"/>
            <a:ext cx="1597546" cy="1596104"/>
          </a:xfrm>
          <a:prstGeom prst="ellipse">
            <a:avLst/>
          </a:prstGeom>
          <a:solidFill>
            <a:srgbClr val="C4E6FA"/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616365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 smtClean="0">
                <a:solidFill>
                  <a:srgbClr val="616365"/>
                </a:solidFill>
              </a:rPr>
              <a:t>Rahoitus-uudistus</a:t>
            </a:r>
            <a:endParaRPr lang="en-US" sz="1200" b="1" dirty="0">
              <a:solidFill>
                <a:srgbClr val="616365"/>
              </a:solidFill>
            </a:endParaRPr>
          </a:p>
          <a:p>
            <a:pPr algn="ctr" fontAlgn="base">
              <a:spcBef>
                <a:spcPts val="400"/>
              </a:spcBef>
              <a:spcAft>
                <a:spcPct val="0"/>
              </a:spcAft>
            </a:pPr>
            <a:r>
              <a:rPr lang="en-US" sz="900" b="1" dirty="0" err="1">
                <a:solidFill>
                  <a:srgbClr val="616365"/>
                </a:solidFill>
              </a:rPr>
              <a:t>Monikanavainen</a:t>
            </a:r>
            <a:r>
              <a:rPr lang="en-US" sz="900" b="1" dirty="0">
                <a:solidFill>
                  <a:srgbClr val="616365"/>
                </a:solidFill>
              </a:rPr>
              <a:t> </a:t>
            </a:r>
            <a:r>
              <a:rPr lang="en-US" sz="900" b="1" dirty="0" err="1">
                <a:solidFill>
                  <a:srgbClr val="616365"/>
                </a:solidFill>
              </a:rPr>
              <a:t>rahoitus</a:t>
            </a:r>
            <a:r>
              <a:rPr lang="en-US" sz="900" b="1" dirty="0">
                <a:solidFill>
                  <a:srgbClr val="616365"/>
                </a:solidFill>
              </a:rPr>
              <a:t> </a:t>
            </a:r>
            <a:r>
              <a:rPr lang="en-US" sz="900" b="1" dirty="0" err="1" smtClean="0">
                <a:solidFill>
                  <a:srgbClr val="616365"/>
                </a:solidFill>
              </a:rPr>
              <a:t>yksin-kertaistetaan</a:t>
            </a:r>
            <a:endParaRPr lang="en-US" sz="900" b="1" dirty="0">
              <a:solidFill>
                <a:srgbClr val="616365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242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791206" y="5513039"/>
            <a:ext cx="7643485" cy="12551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white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38943" y="1"/>
            <a:ext cx="90502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2400" dirty="0" smtClean="0">
                <a:solidFill>
                  <a:srgbClr val="0070C0"/>
                </a:solidFill>
              </a:rPr>
              <a:t>Tulevaisuuden suomalainen </a:t>
            </a:r>
            <a:r>
              <a:rPr lang="fi-FI" sz="2400" dirty="0" err="1" smtClean="0">
                <a:solidFill>
                  <a:srgbClr val="0070C0"/>
                </a:solidFill>
              </a:rPr>
              <a:t>sote-</a:t>
            </a:r>
            <a:r>
              <a:rPr lang="fi-FI" sz="2400" dirty="0" smtClean="0">
                <a:solidFill>
                  <a:srgbClr val="0070C0"/>
                </a:solidFill>
              </a:rPr>
              <a:t> ja maakuntamalli: Hyvinvoivat ihmiset, sujuvat palvelut ja kestävä talous</a:t>
            </a:r>
            <a:endParaRPr lang="fi-FI" sz="2400" dirty="0">
              <a:solidFill>
                <a:srgbClr val="0070C0"/>
              </a:solidFill>
            </a:endParaRPr>
          </a:p>
        </p:txBody>
      </p:sp>
      <p:grpSp>
        <p:nvGrpSpPr>
          <p:cNvPr id="5" name="Ryhmä 4"/>
          <p:cNvGrpSpPr/>
          <p:nvPr/>
        </p:nvGrpSpPr>
        <p:grpSpPr>
          <a:xfrm>
            <a:off x="451548" y="1193099"/>
            <a:ext cx="8336022" cy="5548317"/>
            <a:chOff x="451548" y="1193092"/>
            <a:chExt cx="8205632" cy="5548317"/>
          </a:xfrm>
        </p:grpSpPr>
        <p:pic>
          <p:nvPicPr>
            <p:cNvPr id="4" name="Kuva 3"/>
            <p:cNvPicPr>
              <a:picLocks noChangeAspect="1"/>
            </p:cNvPicPr>
            <p:nvPr/>
          </p:nvPicPr>
          <p:blipFill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548" y="1193092"/>
              <a:ext cx="8205632" cy="4361067"/>
            </a:xfrm>
            <a:prstGeom prst="rect">
              <a:avLst/>
            </a:prstGeom>
          </p:spPr>
        </p:pic>
        <p:sp>
          <p:nvSpPr>
            <p:cNvPr id="7" name="Tekstiruutu 6"/>
            <p:cNvSpPr txBox="1"/>
            <p:nvPr/>
          </p:nvSpPr>
          <p:spPr>
            <a:xfrm>
              <a:off x="688186" y="5541080"/>
              <a:ext cx="7726102" cy="120032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400" b="1" dirty="0" err="1" smtClean="0">
                  <a:solidFill>
                    <a:srgbClr val="616365"/>
                  </a:solidFill>
                </a:rPr>
                <a:t>Sote-järjestämisuudistuksen</a:t>
              </a:r>
              <a:r>
                <a:rPr lang="fi-FI" sz="1400" b="1" dirty="0" smtClean="0">
                  <a:solidFill>
                    <a:srgbClr val="616365"/>
                  </a:solidFill>
                </a:rPr>
                <a:t> ja maakuntauudistuksen lainsäädäntö antaa mahdollisuudet</a:t>
              </a:r>
              <a:endParaRPr lang="fi-FI" sz="1400" b="1" dirty="0">
                <a:solidFill>
                  <a:srgbClr val="616365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100" b="1" dirty="0" smtClean="0">
                  <a:solidFill>
                    <a:srgbClr val="616365"/>
                  </a:solidFill>
                </a:rPr>
                <a:t>- </a:t>
              </a:r>
              <a:r>
                <a:rPr lang="fi-FI" sz="1100" b="1" dirty="0" err="1" smtClean="0">
                  <a:solidFill>
                    <a:srgbClr val="616365"/>
                  </a:solidFill>
                </a:rPr>
                <a:t>Sote-järjestämisvastuu</a:t>
              </a:r>
              <a:r>
                <a:rPr lang="fi-FI" sz="1100" b="1" dirty="0" smtClean="0">
                  <a:solidFill>
                    <a:srgbClr val="616365"/>
                  </a:solidFill>
                </a:rPr>
                <a:t> kunnilta ja kuntayhtymiltä 18 maakunnalle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100" b="1" dirty="0" smtClean="0">
                  <a:solidFill>
                    <a:srgbClr val="616365"/>
                  </a:solidFill>
                </a:rPr>
                <a:t>- Monialainen maakunta, jossa vaaleilla valittu maakuntavaltuusto ja käyttäjien osallistuminen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100" b="1" dirty="0" smtClean="0">
                  <a:solidFill>
                    <a:srgbClr val="616365"/>
                  </a:solidFill>
                </a:rPr>
                <a:t>- </a:t>
              </a:r>
              <a:r>
                <a:rPr lang="fi-FI" sz="1100" b="1" dirty="0" err="1" smtClean="0">
                  <a:solidFill>
                    <a:srgbClr val="616365"/>
                  </a:solidFill>
                </a:rPr>
                <a:t>Sote-järjestämislaki</a:t>
              </a:r>
              <a:r>
                <a:rPr lang="fi-FI" sz="1100" b="1" dirty="0" smtClean="0">
                  <a:solidFill>
                    <a:srgbClr val="616365"/>
                  </a:solidFill>
                </a:rPr>
                <a:t>, maakuntalaki, voimaanpanolaki, maakuntien rahoituslaki, valtionosuus-      lainsäädäntö + 20 muuta lakia </a:t>
              </a:r>
            </a:p>
          </p:txBody>
        </p:sp>
      </p:grpSp>
      <p:sp>
        <p:nvSpPr>
          <p:cNvPr id="9" name="Tekstiruutu 8"/>
          <p:cNvSpPr txBox="1"/>
          <p:nvPr/>
        </p:nvSpPr>
        <p:spPr>
          <a:xfrm>
            <a:off x="2115233" y="4630829"/>
            <a:ext cx="122529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Hyvinvoinnin ja terveyden edistäminen kunnissa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ja maakunnissa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5451037" y="4862026"/>
            <a:ext cx="1818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Asiakkaan itsemääräämisoikeuden ja vastuun vahvistaminen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2346084" y="777591"/>
            <a:ext cx="3943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 smtClean="0">
                <a:solidFill>
                  <a:srgbClr val="616365"/>
                </a:solidFill>
              </a:rPr>
              <a:t>Mahdollistajina </a:t>
            </a:r>
            <a:br>
              <a:rPr lang="fi-FI" sz="1200" b="1" dirty="0" smtClean="0">
                <a:solidFill>
                  <a:srgbClr val="616365"/>
                </a:solidFill>
              </a:rPr>
            </a:br>
            <a:r>
              <a:rPr lang="fi-FI" sz="1200" b="1" dirty="0" smtClean="0">
                <a:solidFill>
                  <a:srgbClr val="616365"/>
                </a:solidFill>
              </a:rPr>
              <a:t>tieto ja </a:t>
            </a:r>
            <a:r>
              <a:rPr lang="fi-FI" sz="1200" b="1" dirty="0" err="1" smtClean="0">
                <a:solidFill>
                  <a:srgbClr val="616365"/>
                </a:solidFill>
              </a:rPr>
              <a:t>digitalisaatio</a:t>
            </a:r>
            <a:r>
              <a:rPr lang="fi-FI" sz="1200" b="1" dirty="0" smtClean="0">
                <a:solidFill>
                  <a:srgbClr val="616365"/>
                </a:solidFill>
              </a:rPr>
              <a:t> sekä osaava henkilöstö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sz="1200" b="1" dirty="0">
              <a:solidFill>
                <a:srgbClr val="616365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138587" y="2150411"/>
            <a:ext cx="19766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Kansalainen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toimiva demokratia ja vaikuttamismahdollisuudet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3445507" y="1423922"/>
            <a:ext cx="179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Tiedon hyödyntäminen - tietointegraatio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6695728" y="2633458"/>
            <a:ext cx="1146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Maakuntien rahoituslaki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tarvekriteerit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ja kustannusten hillintä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-68707" y="3983531"/>
            <a:ext cx="1195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Talouden kasvu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Uudistuminen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7566131" y="1987128"/>
            <a:ext cx="1221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Veronmaksaja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Kustannus-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tehokkuus, Vaikuttavuus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2968990" y="1987128"/>
            <a:ext cx="2749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 smtClean="0">
                <a:solidFill>
                  <a:srgbClr val="616365"/>
                </a:solidFill>
              </a:rPr>
              <a:t>Julkiset, yksityiset ja kolmannen sektorin tuottajat</a:t>
            </a:r>
            <a:endParaRPr lang="fi-FI" sz="1200" b="1" dirty="0">
              <a:solidFill>
                <a:srgbClr val="616365"/>
              </a:solidFill>
            </a:endParaRPr>
          </a:p>
        </p:txBody>
      </p:sp>
      <p:sp>
        <p:nvSpPr>
          <p:cNvPr id="19" name="Tekstiruutu 18"/>
          <p:cNvSpPr txBox="1"/>
          <p:nvPr/>
        </p:nvSpPr>
        <p:spPr>
          <a:xfrm>
            <a:off x="791204" y="4879561"/>
            <a:ext cx="1466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Hyvinvoinnin ja terveyden edistäminen kaikissa toimissa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20" name="Tekstiruutu 19"/>
          <p:cNvSpPr txBox="1"/>
          <p:nvPr/>
        </p:nvSpPr>
        <p:spPr>
          <a:xfrm>
            <a:off x="5716835" y="3218528"/>
            <a:ext cx="1144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Tehokas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järjestäminen ja tuotanto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johtaminen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21" name="Tekstiruutu 20"/>
          <p:cNvSpPr txBox="1"/>
          <p:nvPr/>
        </p:nvSpPr>
        <p:spPr>
          <a:xfrm>
            <a:off x="6367715" y="3849620"/>
            <a:ext cx="160232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Aito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>
                <a:solidFill>
                  <a:srgbClr val="616365"/>
                </a:solidFill>
              </a:rPr>
              <a:t>m</a:t>
            </a:r>
            <a:r>
              <a:rPr lang="fi-FI" sz="900" b="1" dirty="0" smtClean="0">
                <a:solidFill>
                  <a:srgbClr val="616365"/>
                </a:solidFill>
              </a:rPr>
              <a:t>onituottaja-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malli </a:t>
            </a:r>
            <a:r>
              <a:rPr lang="fi-FI" sz="900" b="1" dirty="0" err="1" smtClean="0">
                <a:solidFill>
                  <a:srgbClr val="616365"/>
                </a:solidFill>
              </a:rPr>
              <a:t>sotessa</a:t>
            </a:r>
            <a:endParaRPr lang="fi-FI" sz="900" b="1" dirty="0" smtClean="0">
              <a:solidFill>
                <a:srgbClr val="616365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-julkinen, yksityinen ja kolmannen sektorin tuotanto yhtenäisin periaattein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22" name="Tekstiruutu 21"/>
          <p:cNvSpPr txBox="1"/>
          <p:nvPr/>
        </p:nvSpPr>
        <p:spPr>
          <a:xfrm>
            <a:off x="3059850" y="2445877"/>
            <a:ext cx="290080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050" b="1" dirty="0" smtClean="0">
                <a:solidFill>
                  <a:srgbClr val="616365"/>
                </a:solidFill>
              </a:rPr>
              <a:t>Uusi maakunta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050" b="1" dirty="0" smtClean="0">
                <a:solidFill>
                  <a:srgbClr val="616365"/>
                </a:solidFill>
              </a:rPr>
              <a:t>Järjestämisvastuu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050" b="1" dirty="0" smtClean="0">
                <a:solidFill>
                  <a:srgbClr val="616365"/>
                </a:solidFill>
              </a:rPr>
              <a:t>Rahoitusvastuu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050" b="1" dirty="0" smtClean="0">
                <a:solidFill>
                  <a:srgbClr val="616365"/>
                </a:solidFill>
              </a:rPr>
              <a:t>Vastuu palveluintegraatiosta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050" b="1" dirty="0" smtClean="0">
                <a:solidFill>
                  <a:srgbClr val="616365"/>
                </a:solidFill>
              </a:rPr>
              <a:t>ja toimivista palveluketjuista</a:t>
            </a:r>
            <a:endParaRPr lang="fi-FI" sz="1050" b="1" dirty="0">
              <a:solidFill>
                <a:srgbClr val="616365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528" y="3446223"/>
            <a:ext cx="2357929" cy="215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kstiruutu 22"/>
          <p:cNvSpPr txBox="1"/>
          <p:nvPr/>
        </p:nvSpPr>
        <p:spPr>
          <a:xfrm>
            <a:off x="7767755" y="4580323"/>
            <a:ext cx="1363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Valinnanvapaus-lainsäädännön valmistelua koskeva linjaus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27" name="Tekstiruutu 26"/>
          <p:cNvSpPr txBox="1"/>
          <p:nvPr/>
        </p:nvSpPr>
        <p:spPr>
          <a:xfrm>
            <a:off x="1126913" y="4034660"/>
            <a:ext cx="1572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Uudistumista tukevat ja edellyttävät menettelyt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- yrittäjyys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28" name="Tekstiruutu 27"/>
          <p:cNvSpPr txBox="1"/>
          <p:nvPr/>
        </p:nvSpPr>
        <p:spPr>
          <a:xfrm>
            <a:off x="1913192" y="3262501"/>
            <a:ext cx="157869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Monialainen maakunta selkeällä tehtäväjaolla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  Kunta paikallisena    elinvoimayhteisönä 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29" name="Tekstiruutu 28"/>
          <p:cNvSpPr txBox="1"/>
          <p:nvPr/>
        </p:nvSpPr>
        <p:spPr>
          <a:xfrm>
            <a:off x="1325192" y="2771968"/>
            <a:ext cx="15800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Maakuntademokratia: valtuusto ja vaikuttaminen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7566130" y="3325011"/>
            <a:ext cx="15528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Käyttäjä</a:t>
            </a:r>
          </a:p>
          <a:p>
            <a:pPr marL="171450" indent="-17145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i-FI" sz="900" b="1" dirty="0" smtClean="0">
                <a:solidFill>
                  <a:srgbClr val="616365"/>
                </a:solidFill>
              </a:rPr>
              <a:t>mahdollisuus valita</a:t>
            </a:r>
          </a:p>
          <a:p>
            <a:pPr marL="171450" indent="-17145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i-FI" sz="900" b="1" dirty="0" smtClean="0">
                <a:solidFill>
                  <a:srgbClr val="616365"/>
                </a:solidFill>
              </a:rPr>
              <a:t>mahdollisuus vaikuttaa</a:t>
            </a:r>
            <a:endParaRPr lang="fi-FI" sz="900" b="1" dirty="0">
              <a:solidFill>
                <a:srgbClr val="616365"/>
              </a:solidFill>
            </a:endParaRPr>
          </a:p>
        </p:txBody>
      </p:sp>
      <p:sp>
        <p:nvSpPr>
          <p:cNvPr id="31" name="Tekstiruutu 30"/>
          <p:cNvSpPr txBox="1"/>
          <p:nvPr/>
        </p:nvSpPr>
        <p:spPr>
          <a:xfrm>
            <a:off x="5451035" y="1317983"/>
            <a:ext cx="1976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Henkilöstösiirrot liikkeenluovutuksella, palvelussuhde kuntasektorin mukaan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900" b="1" dirty="0" smtClean="0">
                <a:solidFill>
                  <a:srgbClr val="616365"/>
                </a:solidFill>
              </a:rPr>
              <a:t>Siirtymäaika yhtiöittämisessä</a:t>
            </a:r>
            <a:endParaRPr lang="fi-FI" sz="900" b="1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kokeillaan ja miksi?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7058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dirty="0" smtClean="0"/>
              <a:t>MITÄ?</a:t>
            </a:r>
          </a:p>
          <a:p>
            <a:r>
              <a:rPr lang="fi-FI" dirty="0" smtClean="0"/>
              <a:t>palvelusetelin </a:t>
            </a:r>
            <a:r>
              <a:rPr lang="fi-FI" dirty="0"/>
              <a:t>käyttöä isompien palvelukokonaisuuksien tuottajien </a:t>
            </a:r>
            <a:r>
              <a:rPr lang="fi-FI" dirty="0" smtClean="0"/>
              <a:t>valinnassa vuosina 2017 - 2018</a:t>
            </a:r>
          </a:p>
          <a:p>
            <a:pPr lvl="1"/>
            <a:r>
              <a:rPr lang="fi-FI" dirty="0" smtClean="0"/>
              <a:t>kokeiltavat palvelukokonaisuudet määritellään hallituksen linjauksien mukaisesti hakuprosessin aikana</a:t>
            </a:r>
          </a:p>
          <a:p>
            <a:r>
              <a:rPr lang="fi-FI" dirty="0" smtClean="0"/>
              <a:t>toteuttajina </a:t>
            </a:r>
            <a:r>
              <a:rPr lang="fi-FI" dirty="0" err="1" smtClean="0"/>
              <a:t>sote:n</a:t>
            </a:r>
            <a:r>
              <a:rPr lang="fi-FI" dirty="0" smtClean="0"/>
              <a:t> peruspalvelujen järjestämisestä vastaavat kunnat, kuntayhtymät </a:t>
            </a:r>
            <a:r>
              <a:rPr lang="fi-FI" dirty="0"/>
              <a:t>ja niiden </a:t>
            </a:r>
            <a:r>
              <a:rPr lang="fi-FI" dirty="0" smtClean="0"/>
              <a:t>yhteenliittymät</a:t>
            </a:r>
          </a:p>
          <a:p>
            <a:r>
              <a:rPr lang="fi-FI" dirty="0" smtClean="0"/>
              <a:t>toteutus voimassa olevan lainsäädännön, mm. palvelusetelilain puitteissa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MIKSI?</a:t>
            </a:r>
            <a:endParaRPr lang="fi-FI" dirty="0"/>
          </a:p>
          <a:p>
            <a:r>
              <a:rPr lang="fi-FI" dirty="0" smtClean="0"/>
              <a:t>saadaan </a:t>
            </a:r>
            <a:r>
              <a:rPr lang="fi-FI" dirty="0"/>
              <a:t>kokemuksia ja tietoa erilaisten toimintamallien käytöstä ja </a:t>
            </a:r>
            <a:r>
              <a:rPr lang="fi-FI" dirty="0" smtClean="0"/>
              <a:t>käytetään </a:t>
            </a:r>
            <a:r>
              <a:rPr lang="fi-FI" dirty="0"/>
              <a:t>tätä tietoa valinnanvapausmallin ja sen lainsäädännön </a:t>
            </a:r>
            <a:r>
              <a:rPr lang="fi-FI" dirty="0" smtClean="0"/>
              <a:t>kehittämisessä</a:t>
            </a:r>
          </a:p>
          <a:p>
            <a:r>
              <a:rPr lang="fi-FI" dirty="0" smtClean="0"/>
              <a:t>kehitetään </a:t>
            </a:r>
            <a:r>
              <a:rPr lang="fi-FI" dirty="0"/>
              <a:t>sosiaali- ja terveydenhuoltoa </a:t>
            </a:r>
            <a:r>
              <a:rPr lang="fi-FI" dirty="0" smtClean="0"/>
              <a:t>asiakaslähtöisemmäksi </a:t>
            </a:r>
            <a:r>
              <a:rPr lang="fi-FI" dirty="0"/>
              <a:t>ja asiakkaita </a:t>
            </a:r>
            <a:r>
              <a:rPr lang="fi-FI" dirty="0" smtClean="0"/>
              <a:t>paremmin tukevaksi ottamalla huomioon asiakkaiden </a:t>
            </a:r>
            <a:r>
              <a:rPr lang="fi-FI" dirty="0"/>
              <a:t>kokemukset ja </a:t>
            </a:r>
            <a:r>
              <a:rPr lang="fi-FI" dirty="0" smtClean="0"/>
              <a:t>palaute</a:t>
            </a:r>
            <a:endParaRPr lang="fi-FI" dirty="0"/>
          </a:p>
          <a:p>
            <a:r>
              <a:rPr lang="fi-FI" dirty="0" smtClean="0"/>
              <a:t>kehitetään </a:t>
            </a:r>
            <a:r>
              <a:rPr lang="fi-FI" dirty="0"/>
              <a:t>valinnanvapautta tukevia tietojärjestelmiä sekä sähköisiä palveluja, </a:t>
            </a:r>
            <a:r>
              <a:rPr lang="fi-FI" dirty="0" smtClean="0"/>
              <a:t>joita tullaan tarvitsemaan valinnanvapausmallissa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51983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502" y="3998046"/>
            <a:ext cx="4596880" cy="2201838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Asiakkaan valinnanvapaus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9101" y="1340904"/>
            <a:ext cx="8373620" cy="4446405"/>
          </a:xfrm>
        </p:spPr>
        <p:txBody>
          <a:bodyPr>
            <a:noAutofit/>
          </a:bodyPr>
          <a:lstStyle/>
          <a:p>
            <a:r>
              <a:rPr lang="fi-FI" sz="1800" dirty="0" smtClean="0"/>
              <a:t>Hallitus </a:t>
            </a:r>
            <a:r>
              <a:rPr lang="fi-FI" sz="1800" dirty="0"/>
              <a:t>evästi jatkovalmistelua </a:t>
            </a:r>
            <a:r>
              <a:rPr lang="fi-FI" sz="1800" dirty="0" smtClean="0"/>
              <a:t>29.6.2016 </a:t>
            </a:r>
          </a:p>
          <a:p>
            <a:r>
              <a:rPr lang="fi-FI" sz="1800" dirty="0" smtClean="0"/>
              <a:t>Valinnanvapaus on pääsääntö </a:t>
            </a:r>
            <a:r>
              <a:rPr lang="fi-FI" sz="1800" dirty="0"/>
              <a:t>perustasolla ja soveltuvin osin käytössä erikoistason sosiaali- ja terveyspalveluissa. </a:t>
            </a:r>
          </a:p>
          <a:p>
            <a:r>
              <a:rPr lang="fi-FI" sz="1800" dirty="0"/>
              <a:t>Asiakas </a:t>
            </a:r>
            <a:r>
              <a:rPr lang="fi-FI" sz="1800" dirty="0" smtClean="0"/>
              <a:t>voi valita </a:t>
            </a:r>
            <a:r>
              <a:rPr lang="fi-FI" sz="1800" dirty="0"/>
              <a:t>julkisen, yksityisen tai kolmannen sektorin tuottajan. </a:t>
            </a:r>
            <a:endParaRPr lang="fi-FI" sz="1800" dirty="0" smtClean="0"/>
          </a:p>
          <a:p>
            <a:r>
              <a:rPr lang="fi-FI" sz="1800" dirty="0" smtClean="0"/>
              <a:t>Suomalaisen </a:t>
            </a:r>
            <a:r>
              <a:rPr lang="fi-FI" sz="1800" dirty="0"/>
              <a:t>valinnanvapausmallin lähtökohdaksi halutaan ihmisten erilaiset palvelutarpeet. Valinnanvapausmalliin harkitaan otettavaksi neljä erilaista valinnanvapauden </a:t>
            </a:r>
            <a:r>
              <a:rPr lang="fi-FI" sz="1800" dirty="0" smtClean="0"/>
              <a:t>keinoa: </a:t>
            </a:r>
            <a:r>
              <a:rPr lang="fi-FI" sz="1800" dirty="0" err="1" smtClean="0"/>
              <a:t>sote-keskus</a:t>
            </a:r>
            <a:r>
              <a:rPr lang="fi-FI" sz="1800" dirty="0" smtClean="0"/>
              <a:t>, omatiimi, palveluseteli ja henkilökohtainen budjetti</a:t>
            </a:r>
          </a:p>
          <a:p>
            <a:r>
              <a:rPr lang="fi-FI" sz="1800" dirty="0" smtClean="0"/>
              <a:t>Erikokoisten yritysten mahdollisuudet</a:t>
            </a:r>
          </a:p>
          <a:p>
            <a:pPr marL="0" indent="0">
              <a:buNone/>
            </a:pPr>
            <a:r>
              <a:rPr lang="fi-FI" sz="1800" dirty="0" smtClean="0"/>
              <a:t>     tarjota palveluja turvataan. </a:t>
            </a:r>
          </a:p>
          <a:p>
            <a:pPr marL="0" indent="0">
              <a:buNone/>
            </a:pPr>
            <a:r>
              <a:rPr lang="fi-FI" sz="1800" dirty="0"/>
              <a:t> </a:t>
            </a:r>
            <a:r>
              <a:rPr lang="fi-FI" sz="1800" dirty="0" smtClean="0"/>
              <a:t>    Maakuntien erilainen </a:t>
            </a:r>
          </a:p>
          <a:p>
            <a:pPr marL="0" indent="0">
              <a:buNone/>
            </a:pPr>
            <a:r>
              <a:rPr lang="fi-FI" sz="1800" dirty="0"/>
              <a:t> </a:t>
            </a:r>
            <a:r>
              <a:rPr lang="fi-FI" sz="1800" dirty="0" smtClean="0"/>
              <a:t>    palvelutarjonta </a:t>
            </a:r>
          </a:p>
          <a:p>
            <a:pPr marL="0" indent="0">
              <a:buNone/>
            </a:pPr>
            <a:r>
              <a:rPr lang="fi-FI" sz="1800" dirty="0"/>
              <a:t> </a:t>
            </a:r>
            <a:r>
              <a:rPr lang="fi-FI" sz="1800" dirty="0" smtClean="0"/>
              <a:t>    otetaan huomioon.</a:t>
            </a:r>
          </a:p>
        </p:txBody>
      </p:sp>
    </p:spTree>
    <p:extLst>
      <p:ext uri="{BB962C8B-B14F-4D97-AF65-F5344CB8AC3E}">
        <p14:creationId xmlns:p14="http://schemas.microsoft.com/office/powerpoint/2010/main" val="35427930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Valinnanvapauslainsäädännön valmistelun eteneminen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i-FI" dirty="0"/>
              <a:t>hallituksen kesäkuisen linjauksen </a:t>
            </a:r>
            <a:r>
              <a:rPr lang="fi-FI" dirty="0" smtClean="0"/>
              <a:t>pohjalta on valmisteltu tarkennettuja toteutusvaihtoehtoja</a:t>
            </a:r>
          </a:p>
          <a:p>
            <a:pPr marL="0" lvl="0" indent="0">
              <a:buNone/>
            </a:pPr>
            <a:endParaRPr lang="fi-FI" dirty="0"/>
          </a:p>
          <a:p>
            <a:pPr lvl="0"/>
            <a:r>
              <a:rPr lang="fi-FI" dirty="0" smtClean="0"/>
              <a:t>keskeisinä kysymyksinä on pohdittu </a:t>
            </a:r>
            <a:r>
              <a:rPr lang="fi-FI" dirty="0"/>
              <a:t>mm. </a:t>
            </a:r>
            <a:endParaRPr lang="fi-FI" dirty="0" smtClean="0"/>
          </a:p>
          <a:p>
            <a:pPr lvl="1"/>
            <a:r>
              <a:rPr lang="fi-FI" dirty="0" smtClean="0"/>
              <a:t>asiakkaiden erilaisia prosesseja </a:t>
            </a:r>
            <a:r>
              <a:rPr lang="fi-FI" dirty="0"/>
              <a:t>ja valinnanvapauden </a:t>
            </a:r>
            <a:r>
              <a:rPr lang="fi-FI" dirty="0" smtClean="0"/>
              <a:t>toteutumista  </a:t>
            </a:r>
            <a:r>
              <a:rPr lang="fi-FI" dirty="0"/>
              <a:t>niissä (episodit, palveluketjut, laaja-alaiset </a:t>
            </a:r>
            <a:r>
              <a:rPr lang="fi-FI" dirty="0" smtClean="0"/>
              <a:t>palvelukokonaisuudet)</a:t>
            </a:r>
          </a:p>
          <a:p>
            <a:pPr lvl="1"/>
            <a:r>
              <a:rPr lang="fi-FI" dirty="0" smtClean="0"/>
              <a:t>julkisen </a:t>
            </a:r>
            <a:r>
              <a:rPr lang="fi-FI" dirty="0"/>
              <a:t>vallan </a:t>
            </a:r>
            <a:r>
              <a:rPr lang="fi-FI" dirty="0" smtClean="0"/>
              <a:t>käyttöä</a:t>
            </a:r>
          </a:p>
          <a:p>
            <a:pPr lvl="1"/>
            <a:r>
              <a:rPr lang="fi-FI" dirty="0" smtClean="0"/>
              <a:t>omatiimien roolia ja yhteistyötä </a:t>
            </a:r>
            <a:r>
              <a:rPr lang="fi-FI" dirty="0" err="1" smtClean="0"/>
              <a:t>sote-keskusten</a:t>
            </a:r>
            <a:r>
              <a:rPr lang="fi-FI" dirty="0" smtClean="0"/>
              <a:t> kanssa</a:t>
            </a:r>
            <a:endParaRPr lang="fi-FI" dirty="0"/>
          </a:p>
          <a:p>
            <a:pPr lvl="0"/>
            <a:endParaRPr lang="fi-FI" dirty="0" smtClean="0"/>
          </a:p>
          <a:p>
            <a:r>
              <a:rPr lang="fi-FI" dirty="0" smtClean="0"/>
              <a:t>tavoitteena </a:t>
            </a:r>
            <a:r>
              <a:rPr lang="fi-FI" dirty="0"/>
              <a:t>on </a:t>
            </a:r>
            <a:r>
              <a:rPr lang="fi-FI" dirty="0" smtClean="0"/>
              <a:t>saada </a:t>
            </a:r>
            <a:r>
              <a:rPr lang="fi-FI" dirty="0"/>
              <a:t>HE </a:t>
            </a:r>
            <a:r>
              <a:rPr lang="fi-FI" dirty="0" smtClean="0"/>
              <a:t>lausuntokierrokselle marraskuussa 2016 ja eduskunnan käsiteltäväksi helmikuussa 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08528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15.8.2016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palvelusetelikokeilun tilanne</a:t>
            </a:r>
            <a:endParaRPr lang="fi-FI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i-FI" dirty="0" smtClean="0"/>
              <a:t>Kriteerien tarkennukset ja hakuprosessi</a:t>
            </a:r>
          </a:p>
          <a:p>
            <a:endParaRPr lang="fi-FI" dirty="0"/>
          </a:p>
          <a:p>
            <a:r>
              <a:rPr lang="fi-FI" dirty="0" smtClean="0"/>
              <a:t>Minna Saario</a:t>
            </a:r>
          </a:p>
          <a:p>
            <a:r>
              <a:rPr lang="fi-FI" dirty="0" smtClean="0"/>
              <a:t>hankepäällikkö</a:t>
            </a:r>
          </a:p>
          <a:p>
            <a:r>
              <a:rPr lang="fi-FI" dirty="0" smtClean="0"/>
              <a:t>Palvelut asiakaslähtöisiksi -kärkihanke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31840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2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27024"/>
      </a:accent1>
      <a:accent2>
        <a:srgbClr val="F99F35"/>
      </a:accent2>
      <a:accent3>
        <a:srgbClr val="0F76B1"/>
      </a:accent3>
      <a:accent4>
        <a:srgbClr val="34A0CF"/>
      </a:accent4>
      <a:accent5>
        <a:srgbClr val="616365"/>
      </a:accent5>
      <a:accent6>
        <a:srgbClr val="FDE1A5"/>
      </a:accent6>
      <a:hlink>
        <a:srgbClr val="0000FF"/>
      </a:hlink>
      <a:folHlink>
        <a:srgbClr val="800080"/>
      </a:folHlink>
    </a:clrScheme>
    <a:fontScheme name="Kunta-so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M_PPT_Template_FIN_kuvalla_06-2014_pc">
  <a:themeElements>
    <a:clrScheme name="STM_Colour_05-2014">
      <a:dk1>
        <a:srgbClr val="616365"/>
      </a:dk1>
      <a:lt1>
        <a:srgbClr val="FFFFFF"/>
      </a:lt1>
      <a:dk2>
        <a:srgbClr val="616365"/>
      </a:dk2>
      <a:lt2>
        <a:srgbClr val="D7D8D8"/>
      </a:lt2>
      <a:accent1>
        <a:srgbClr val="F0AB00"/>
      </a:accent1>
      <a:accent2>
        <a:srgbClr val="E98300"/>
      </a:accent2>
      <a:accent3>
        <a:srgbClr val="FADD80"/>
      </a:accent3>
      <a:accent4>
        <a:srgbClr val="009AA6"/>
      </a:accent4>
      <a:accent5>
        <a:srgbClr val="BFC0C1"/>
      </a:accent5>
      <a:accent6>
        <a:srgbClr val="616365"/>
      </a:accent6>
      <a:hlink>
        <a:srgbClr val="66C2CA"/>
      </a:hlink>
      <a:folHlink>
        <a:srgbClr val="F2B5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osiaali- ja Terveysministeriö 1">
        <a:dk1>
          <a:srgbClr val="616365"/>
        </a:dk1>
        <a:lt1>
          <a:srgbClr val="FFFFFF"/>
        </a:lt1>
        <a:dk2>
          <a:srgbClr val="616365"/>
        </a:dk2>
        <a:lt2>
          <a:srgbClr val="DEDFE0"/>
        </a:lt2>
        <a:accent1>
          <a:srgbClr val="F0AB00"/>
        </a:accent1>
        <a:accent2>
          <a:srgbClr val="E98300"/>
        </a:accent2>
        <a:accent3>
          <a:srgbClr val="FFFFFF"/>
        </a:accent3>
        <a:accent4>
          <a:srgbClr val="525355"/>
        </a:accent4>
        <a:accent5>
          <a:srgbClr val="F6D2AA"/>
        </a:accent5>
        <a:accent6>
          <a:srgbClr val="D37600"/>
        </a:accent6>
        <a:hlink>
          <a:srgbClr val="FADD80"/>
        </a:hlink>
        <a:folHlink>
          <a:srgbClr val="009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Theme">
  <a:themeElements>
    <a:clrScheme name="Custom 2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27024"/>
      </a:accent1>
      <a:accent2>
        <a:srgbClr val="F99F35"/>
      </a:accent2>
      <a:accent3>
        <a:srgbClr val="0F76B1"/>
      </a:accent3>
      <a:accent4>
        <a:srgbClr val="34A0CF"/>
      </a:accent4>
      <a:accent5>
        <a:srgbClr val="616365"/>
      </a:accent5>
      <a:accent6>
        <a:srgbClr val="FDE1A5"/>
      </a:accent6>
      <a:hlink>
        <a:srgbClr val="0000FF"/>
      </a:hlink>
      <a:folHlink>
        <a:srgbClr val="800080"/>
      </a:folHlink>
    </a:clrScheme>
    <a:fontScheme name="Kunta-so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efault Theme">
  <a:themeElements>
    <a:clrScheme name="Custom 2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27024"/>
      </a:accent1>
      <a:accent2>
        <a:srgbClr val="F99F35"/>
      </a:accent2>
      <a:accent3>
        <a:srgbClr val="0F76B1"/>
      </a:accent3>
      <a:accent4>
        <a:srgbClr val="34A0CF"/>
      </a:accent4>
      <a:accent5>
        <a:srgbClr val="616365"/>
      </a:accent5>
      <a:accent6>
        <a:srgbClr val="FDE1A5"/>
      </a:accent6>
      <a:hlink>
        <a:srgbClr val="0000FF"/>
      </a:hlink>
      <a:folHlink>
        <a:srgbClr val="800080"/>
      </a:folHlink>
    </a:clrScheme>
    <a:fontScheme name="Kunta-so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Theme">
  <a:themeElements>
    <a:clrScheme name="Custom 2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27024"/>
      </a:accent1>
      <a:accent2>
        <a:srgbClr val="F99F35"/>
      </a:accent2>
      <a:accent3>
        <a:srgbClr val="0F76B1"/>
      </a:accent3>
      <a:accent4>
        <a:srgbClr val="34A0CF"/>
      </a:accent4>
      <a:accent5>
        <a:srgbClr val="616365"/>
      </a:accent5>
      <a:accent6>
        <a:srgbClr val="FDE1A5"/>
      </a:accent6>
      <a:hlink>
        <a:srgbClr val="0000FF"/>
      </a:hlink>
      <a:folHlink>
        <a:srgbClr val="800080"/>
      </a:folHlink>
    </a:clrScheme>
    <a:fontScheme name="Kunta-so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977</Words>
  <Application>Microsoft Office PowerPoint</Application>
  <PresentationFormat>Näytössä katseltava diaesitys (4:3)</PresentationFormat>
  <Paragraphs>223</Paragraphs>
  <Slides>16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5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Default Theme</vt:lpstr>
      <vt:lpstr>STM_PPT_Template_FIN_kuvalla_06-2014_pc</vt:lpstr>
      <vt:lpstr>1_Default Theme</vt:lpstr>
      <vt:lpstr>2_Default Theme</vt:lpstr>
      <vt:lpstr>3_Default Theme</vt:lpstr>
      <vt:lpstr>Vinkkejä palvelusetelikokeilun hankehakuun</vt:lpstr>
      <vt:lpstr>Tilaisuuden ohjelma</vt:lpstr>
      <vt:lpstr>Palvelusetelikokeilun tausta ja tavoitteet</vt:lpstr>
      <vt:lpstr>Sote- ja maakuntauudistus</vt:lpstr>
      <vt:lpstr>PowerPoint-esitys</vt:lpstr>
      <vt:lpstr>Mitä kokeillaan ja miksi?</vt:lpstr>
      <vt:lpstr>Asiakkaan valinnanvapaus</vt:lpstr>
      <vt:lpstr>Valinnanvapauslainsäädännön valmistelun eteneminen</vt:lpstr>
      <vt:lpstr>palvelusetelikokeilun tilanne</vt:lpstr>
      <vt:lpstr>Hakuilmoitus ja sen tarkennukset</vt:lpstr>
      <vt:lpstr>Hakukriteerien ratkaisut kuvattava hankesuunnitelmassa</vt:lpstr>
      <vt:lpstr>Yleisten hakukriteerien ratkaisut kuvattava hankesuunnitelmassa</vt:lpstr>
      <vt:lpstr>Haun eteneminen</vt:lpstr>
      <vt:lpstr>Kokeilujen valmistelu</vt:lpstr>
      <vt:lpstr>Etenemisvaiheet ja tavoiteaikataulu</vt:lpstr>
      <vt:lpstr>kiitos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stmztman</dc:creator>
  <cp:lastModifiedBy>Saario Minna STM</cp:lastModifiedBy>
  <cp:revision>43</cp:revision>
  <dcterms:created xsi:type="dcterms:W3CDTF">2016-08-11T08:02:04Z</dcterms:created>
  <dcterms:modified xsi:type="dcterms:W3CDTF">2016-08-15T07:42:29Z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1615382615</vt:i4>
  </property>
  <property fmtid="{D5CDD505-2E9C-101B-9397-08002B2CF9AE}" pid="3" name="_NewReviewCycle">
    <vt:lpwstr/>
  </property>
  <property fmtid="{D5CDD505-2E9C-101B-9397-08002B2CF9AE}" pid="4" name="_EmailSubject">
    <vt:lpwstr>Avauspuheenvuoro 15.8. klo 13.00: Vinkkejä palvelusetelikokeilun hankehakuun</vt:lpwstr>
  </property>
  <property fmtid="{D5CDD505-2E9C-101B-9397-08002B2CF9AE}" pid="5" name="_AuthorEmail">
    <vt:lpwstr>taina.mantyranta@stm.fi</vt:lpwstr>
  </property>
  <property fmtid="{D5CDD505-2E9C-101B-9397-08002B2CF9AE}" pid="6" name="_AuthorEmailDisplayName">
    <vt:lpwstr>Mäntyranta Taina (STM)</vt:lpwstr>
  </property>
</Properties>
</file>