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81" r:id="rId3"/>
    <p:sldId id="304" r:id="rId4"/>
    <p:sldId id="303" r:id="rId5"/>
    <p:sldId id="300" r:id="rId6"/>
    <p:sldId id="289" r:id="rId7"/>
    <p:sldId id="277" r:id="rId8"/>
    <p:sldId id="298" r:id="rId9"/>
    <p:sldId id="302" r:id="rId10"/>
    <p:sldId id="290" r:id="rId11"/>
    <p:sldId id="291" r:id="rId12"/>
    <p:sldId id="293" r:id="rId13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BC0"/>
    <a:srgbClr val="FFFFFF"/>
    <a:srgbClr val="EBF6F9"/>
    <a:srgbClr val="DCDCDC"/>
    <a:srgbClr val="D7EDF4"/>
    <a:srgbClr val="80C4D9"/>
    <a:srgbClr val="B6DDE9"/>
    <a:srgbClr val="CCE7F0"/>
    <a:srgbClr val="000000"/>
    <a:srgbClr val="7AD7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FA6F8-9ECC-4A40-AD73-D430E22443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78FE910-914A-4D01-96CB-179643E4041C}">
      <dgm:prSet phldrT="[Teksti]" custT="1"/>
      <dgm:spPr/>
      <dgm:t>
        <a:bodyPr/>
        <a:lstStyle/>
        <a:p>
          <a:r>
            <a:rPr lang="fi-FI" sz="1800" b="1" dirty="0" smtClean="0">
              <a:solidFill>
                <a:srgbClr val="FF0000"/>
              </a:solidFill>
            </a:rPr>
            <a:t>Johdanto</a:t>
          </a:r>
          <a:endParaRPr lang="fi-FI" sz="1800" b="1" dirty="0">
            <a:solidFill>
              <a:srgbClr val="FF0000"/>
            </a:solidFill>
          </a:endParaRPr>
        </a:p>
      </dgm:t>
    </dgm:pt>
    <dgm:pt modelId="{DE76B668-4AC6-4160-BAB8-ADD73E1DBD84}" type="parTrans" cxnId="{5AE77C5C-882D-4DA6-B361-ADC02DAA2C4E}">
      <dgm:prSet/>
      <dgm:spPr/>
      <dgm:t>
        <a:bodyPr/>
        <a:lstStyle/>
        <a:p>
          <a:endParaRPr lang="fi-FI"/>
        </a:p>
      </dgm:t>
    </dgm:pt>
    <dgm:pt modelId="{96F0A0BF-6437-48F4-8329-6FE2959FAC6C}" type="sibTrans" cxnId="{5AE77C5C-882D-4DA6-B361-ADC02DAA2C4E}">
      <dgm:prSet/>
      <dgm:spPr/>
      <dgm:t>
        <a:bodyPr/>
        <a:lstStyle/>
        <a:p>
          <a:endParaRPr lang="fi-FI"/>
        </a:p>
      </dgm:t>
    </dgm:pt>
    <dgm:pt modelId="{0972F8E4-64C2-4B28-8BD6-56CED662C0D1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2"/>
              </a:solidFill>
            </a:rPr>
            <a:t>Hallituksen finanssipolitiikan linja (yhteinen osa </a:t>
          </a:r>
          <a:r>
            <a:rPr lang="fi-FI" sz="1800" b="1" dirty="0" err="1" smtClean="0">
              <a:solidFill>
                <a:schemeClr val="tx2"/>
              </a:solidFill>
            </a:rPr>
            <a:t>JTS:n</a:t>
          </a:r>
          <a:r>
            <a:rPr lang="fi-FI" sz="1800" b="1" dirty="0" smtClean="0">
              <a:solidFill>
                <a:schemeClr val="tx2"/>
              </a:solidFill>
            </a:rPr>
            <a:t> kanssa)</a:t>
          </a:r>
          <a:endParaRPr lang="fi-FI" sz="1800" b="1" dirty="0">
            <a:solidFill>
              <a:schemeClr val="tx2"/>
            </a:solidFill>
          </a:endParaRPr>
        </a:p>
      </dgm:t>
    </dgm:pt>
    <dgm:pt modelId="{C105C271-57E3-4A3E-AB6F-8BFF5377D8C3}" type="parTrans" cxnId="{69489EF2-5B96-4C3F-9DA9-CF61CEDCB6A0}">
      <dgm:prSet/>
      <dgm:spPr/>
      <dgm:t>
        <a:bodyPr/>
        <a:lstStyle/>
        <a:p>
          <a:endParaRPr lang="fi-FI"/>
        </a:p>
      </dgm:t>
    </dgm:pt>
    <dgm:pt modelId="{E7F17633-255D-41D3-9AAB-F9A66D3A585B}" type="sibTrans" cxnId="{69489EF2-5B96-4C3F-9DA9-CF61CEDCB6A0}">
      <dgm:prSet/>
      <dgm:spPr/>
      <dgm:t>
        <a:bodyPr/>
        <a:lstStyle/>
        <a:p>
          <a:endParaRPr lang="fi-FI"/>
        </a:p>
      </dgm:t>
    </dgm:pt>
    <dgm:pt modelId="{016F8DA3-77AB-49E2-9253-720F57C9E0C8}">
      <dgm:prSet phldrT="[Teksti]"/>
      <dgm:spPr/>
      <dgm:t>
        <a:bodyPr/>
        <a:lstStyle/>
        <a:p>
          <a:r>
            <a:rPr lang="fi-FI" dirty="0" smtClean="0"/>
            <a:t>3</a:t>
          </a:r>
          <a:endParaRPr lang="fi-FI" dirty="0"/>
        </a:p>
      </dgm:t>
    </dgm:pt>
    <dgm:pt modelId="{40AA25C1-4B93-4A22-81DF-91AEB4EB22FE}" type="parTrans" cxnId="{FC209DB1-91DB-4140-ABF1-CF186BC72BD9}">
      <dgm:prSet/>
      <dgm:spPr/>
      <dgm:t>
        <a:bodyPr/>
        <a:lstStyle/>
        <a:p>
          <a:endParaRPr lang="fi-FI"/>
        </a:p>
      </dgm:t>
    </dgm:pt>
    <dgm:pt modelId="{5929A102-9B1C-4BF0-AE87-9E7AFAFDAB15}" type="sibTrans" cxnId="{FC209DB1-91DB-4140-ABF1-CF186BC72BD9}">
      <dgm:prSet/>
      <dgm:spPr/>
      <dgm:t>
        <a:bodyPr/>
        <a:lstStyle/>
        <a:p>
          <a:endParaRPr lang="fi-FI"/>
        </a:p>
      </dgm:t>
    </dgm:pt>
    <dgm:pt modelId="{E9285C05-EF79-40C5-AD8D-D915C0929791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2"/>
              </a:solidFill>
            </a:rPr>
            <a:t>Paketit (toimeenpanosuunnitelma)</a:t>
          </a:r>
          <a:endParaRPr lang="fi-FI" sz="1800" b="0" dirty="0"/>
        </a:p>
      </dgm:t>
    </dgm:pt>
    <dgm:pt modelId="{5A2EF056-93D8-429A-B3C8-3AC57D6C6CBF}" type="parTrans" cxnId="{343F2DEB-F4B2-42E0-B164-64AD6C0E0058}">
      <dgm:prSet/>
      <dgm:spPr/>
      <dgm:t>
        <a:bodyPr/>
        <a:lstStyle/>
        <a:p>
          <a:endParaRPr lang="fi-FI"/>
        </a:p>
      </dgm:t>
    </dgm:pt>
    <dgm:pt modelId="{AA9C81D7-D054-4FAE-A8D6-D59B44005550}" type="sibTrans" cxnId="{343F2DEB-F4B2-42E0-B164-64AD6C0E0058}">
      <dgm:prSet/>
      <dgm:spPr/>
      <dgm:t>
        <a:bodyPr/>
        <a:lstStyle/>
        <a:p>
          <a:endParaRPr lang="fi-FI"/>
        </a:p>
      </dgm:t>
    </dgm:pt>
    <dgm:pt modelId="{84D752C7-4AE1-424C-A5B6-8208BB01D0CB}">
      <dgm:prSet/>
      <dgm:spPr/>
      <dgm:t>
        <a:bodyPr/>
        <a:lstStyle/>
        <a:p>
          <a:r>
            <a:rPr lang="fi-FI" dirty="0" smtClean="0"/>
            <a:t>4</a:t>
          </a:r>
          <a:endParaRPr lang="fi-FI" dirty="0"/>
        </a:p>
      </dgm:t>
    </dgm:pt>
    <dgm:pt modelId="{49CA61AD-577A-436B-AC50-A69EF54C9367}" type="parTrans" cxnId="{9A1A6B18-F4EC-4151-A1AC-BB5EFF7E07BA}">
      <dgm:prSet/>
      <dgm:spPr/>
      <dgm:t>
        <a:bodyPr/>
        <a:lstStyle/>
        <a:p>
          <a:endParaRPr lang="fi-FI"/>
        </a:p>
      </dgm:t>
    </dgm:pt>
    <dgm:pt modelId="{2E60E7DB-6E07-4BD7-A594-3CDABFFD2798}" type="sibTrans" cxnId="{9A1A6B18-F4EC-4151-A1AC-BB5EFF7E07BA}">
      <dgm:prSet/>
      <dgm:spPr/>
      <dgm:t>
        <a:bodyPr/>
        <a:lstStyle/>
        <a:p>
          <a:endParaRPr lang="fi-FI"/>
        </a:p>
      </dgm:t>
    </dgm:pt>
    <dgm:pt modelId="{3EA2F03C-7A49-49F7-9BB5-F3D749581FC1}">
      <dgm:prSet/>
      <dgm:spPr/>
      <dgm:t>
        <a:bodyPr/>
        <a:lstStyle/>
        <a:p>
          <a:r>
            <a:rPr lang="fi-FI" dirty="0" smtClean="0"/>
            <a:t>5</a:t>
          </a:r>
          <a:endParaRPr lang="fi-FI" dirty="0"/>
        </a:p>
      </dgm:t>
    </dgm:pt>
    <dgm:pt modelId="{44A6548D-B8C6-47BB-B35D-C94D0C09BAF9}" type="parTrans" cxnId="{577A3627-A3BC-418F-9F3D-2CE97D39E980}">
      <dgm:prSet/>
      <dgm:spPr/>
      <dgm:t>
        <a:bodyPr/>
        <a:lstStyle/>
        <a:p>
          <a:endParaRPr lang="fi-FI"/>
        </a:p>
      </dgm:t>
    </dgm:pt>
    <dgm:pt modelId="{7C86FAB0-F5FA-4169-BC02-F7B702E5712E}" type="sibTrans" cxnId="{577A3627-A3BC-418F-9F3D-2CE97D39E980}">
      <dgm:prSet/>
      <dgm:spPr/>
      <dgm:t>
        <a:bodyPr/>
        <a:lstStyle/>
        <a:p>
          <a:endParaRPr lang="fi-FI"/>
        </a:p>
      </dgm:t>
    </dgm:pt>
    <dgm:pt modelId="{A5393323-2012-48F4-A4B3-02CC161BCCE7}">
      <dgm:prSet custT="1"/>
      <dgm:spPr/>
      <dgm:t>
        <a:bodyPr/>
        <a:lstStyle/>
        <a:p>
          <a:r>
            <a:rPr lang="fi-FI" sz="1400" b="1" dirty="0" smtClean="0">
              <a:solidFill>
                <a:schemeClr val="tx2"/>
              </a:solidFill>
            </a:rPr>
            <a:t>Toimintasuunnitelman mahdolliset liitteet:</a:t>
          </a:r>
          <a:endParaRPr lang="fi-FI" sz="1400" b="1" dirty="0">
            <a:solidFill>
              <a:schemeClr val="tx2"/>
            </a:solidFill>
          </a:endParaRPr>
        </a:p>
      </dgm:t>
    </dgm:pt>
    <dgm:pt modelId="{2E0D5176-CC00-4A71-A942-517A07B21F89}" type="parTrans" cxnId="{F0314951-B419-41A2-BC8E-C54DE912D75B}">
      <dgm:prSet/>
      <dgm:spPr/>
      <dgm:t>
        <a:bodyPr/>
        <a:lstStyle/>
        <a:p>
          <a:endParaRPr lang="fi-FI"/>
        </a:p>
      </dgm:t>
    </dgm:pt>
    <dgm:pt modelId="{C83E3EA5-139B-4377-9FBE-FD8401EC152C}" type="sibTrans" cxnId="{F0314951-B419-41A2-BC8E-C54DE912D75B}">
      <dgm:prSet/>
      <dgm:spPr/>
      <dgm:t>
        <a:bodyPr/>
        <a:lstStyle/>
        <a:p>
          <a:endParaRPr lang="fi-FI"/>
        </a:p>
      </dgm:t>
    </dgm:pt>
    <dgm:pt modelId="{7729C2D5-A6F5-43C3-B383-3F8BFD8F8A63}">
      <dgm:prSet custT="1"/>
      <dgm:spPr/>
      <dgm:t>
        <a:bodyPr/>
        <a:lstStyle/>
        <a:p>
          <a:r>
            <a:rPr lang="fi-FI" sz="1800" b="1" dirty="0" smtClean="0">
              <a:solidFill>
                <a:schemeClr val="tx2"/>
              </a:solidFill>
            </a:rPr>
            <a:t>Muut hallitusohjelman tärkeät toimenpidekokonaisuudet (esimerkiksi täsmentäviä linjauksia EU- tai  ulkopolitiikasta)</a:t>
          </a:r>
          <a:endParaRPr lang="fi-FI" sz="1800" dirty="0">
            <a:solidFill>
              <a:schemeClr val="tx2"/>
            </a:solidFill>
          </a:endParaRPr>
        </a:p>
      </dgm:t>
    </dgm:pt>
    <dgm:pt modelId="{316BBA8B-7D8B-432F-9762-A4C1BFC9289C}" type="parTrans" cxnId="{A05BA7B2-F9BD-4431-B8E9-323E38177439}">
      <dgm:prSet/>
      <dgm:spPr/>
      <dgm:t>
        <a:bodyPr/>
        <a:lstStyle/>
        <a:p>
          <a:endParaRPr lang="fi-FI"/>
        </a:p>
      </dgm:t>
    </dgm:pt>
    <dgm:pt modelId="{3F4FAF6F-0266-4C04-B5FC-C1FECBB98927}" type="sibTrans" cxnId="{A05BA7B2-F9BD-4431-B8E9-323E38177439}">
      <dgm:prSet/>
      <dgm:spPr/>
      <dgm:t>
        <a:bodyPr/>
        <a:lstStyle/>
        <a:p>
          <a:endParaRPr lang="fi-FI"/>
        </a:p>
      </dgm:t>
    </dgm:pt>
    <dgm:pt modelId="{3A896F4D-7995-453C-A330-6D932D2368EF}">
      <dgm:prSet phldrT="[Teksti]"/>
      <dgm:spPr/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55333354-A2D7-45B9-9101-78DDD9DABEED}" type="sibTrans" cxnId="{11E682D0-4A01-4B26-8A99-D58DCB1ED0B8}">
      <dgm:prSet/>
      <dgm:spPr/>
      <dgm:t>
        <a:bodyPr/>
        <a:lstStyle/>
        <a:p>
          <a:endParaRPr lang="fi-FI"/>
        </a:p>
      </dgm:t>
    </dgm:pt>
    <dgm:pt modelId="{1200B7A0-DD3D-4E71-A832-8D396547E729}" type="parTrans" cxnId="{11E682D0-4A01-4B26-8A99-D58DCB1ED0B8}">
      <dgm:prSet/>
      <dgm:spPr/>
      <dgm:t>
        <a:bodyPr/>
        <a:lstStyle/>
        <a:p>
          <a:endParaRPr lang="fi-FI"/>
        </a:p>
      </dgm:t>
    </dgm:pt>
    <dgm:pt modelId="{F8A475EF-1A5A-49B4-A880-6D563914C742}">
      <dgm:prSet custT="1"/>
      <dgm:spPr/>
      <dgm:t>
        <a:bodyPr/>
        <a:lstStyle/>
        <a:p>
          <a:r>
            <a:rPr lang="fi-FI" sz="1400" b="1" dirty="0" smtClean="0">
              <a:solidFill>
                <a:schemeClr val="tx2"/>
              </a:solidFill>
            </a:rPr>
            <a:t>Valtioneuvoston strategiat </a:t>
          </a:r>
          <a:endParaRPr lang="fi-FI" sz="1400" b="1" dirty="0">
            <a:solidFill>
              <a:schemeClr val="tx2"/>
            </a:solidFill>
          </a:endParaRPr>
        </a:p>
      </dgm:t>
    </dgm:pt>
    <dgm:pt modelId="{6DD63D52-217F-4BD7-AB0E-1A5E14DFC739}" type="parTrans" cxnId="{F9EA494D-0DAD-4684-82B0-1F2E4E33BFC6}">
      <dgm:prSet/>
      <dgm:spPr/>
      <dgm:t>
        <a:bodyPr/>
        <a:lstStyle/>
        <a:p>
          <a:endParaRPr lang="fi-FI"/>
        </a:p>
      </dgm:t>
    </dgm:pt>
    <dgm:pt modelId="{2740751D-D0A6-47EF-8618-3E259BE964B6}" type="sibTrans" cxnId="{F9EA494D-0DAD-4684-82B0-1F2E4E33BFC6}">
      <dgm:prSet/>
      <dgm:spPr/>
      <dgm:t>
        <a:bodyPr/>
        <a:lstStyle/>
        <a:p>
          <a:endParaRPr lang="fi-FI"/>
        </a:p>
      </dgm:t>
    </dgm:pt>
    <dgm:pt modelId="{DA135A23-68FA-46A7-A968-8C1BDEFC3B06}">
      <dgm:prSet phldrT="[Teksti]" custT="1"/>
      <dgm:spPr/>
      <dgm:t>
        <a:bodyPr/>
        <a:lstStyle/>
        <a:p>
          <a:r>
            <a:rPr lang="fi-FI" sz="1050" b="1" dirty="0" smtClean="0">
              <a:solidFill>
                <a:srgbClr val="FF0000"/>
              </a:solidFill>
            </a:rPr>
            <a:t>varaus mahdollista  ohjauspolitiikkaa koskeville yleisemmille linjauksille  (esimerkiksi sääntelypolitiikan linjat, toimintatavat suhteessa muihin yhteiskunnan sidosryhmiin jne.)</a:t>
          </a:r>
          <a:endParaRPr lang="fi-FI" sz="1050" b="1" dirty="0">
            <a:solidFill>
              <a:srgbClr val="FF0000"/>
            </a:solidFill>
          </a:endParaRPr>
        </a:p>
      </dgm:t>
    </dgm:pt>
    <dgm:pt modelId="{D8043802-90D3-4CBA-BAA4-DACFF226B8F1}" type="parTrans" cxnId="{9AEF93E9-0652-4572-B032-040A4625F101}">
      <dgm:prSet/>
      <dgm:spPr/>
      <dgm:t>
        <a:bodyPr/>
        <a:lstStyle/>
        <a:p>
          <a:endParaRPr lang="fi-FI"/>
        </a:p>
      </dgm:t>
    </dgm:pt>
    <dgm:pt modelId="{B8BF3FBD-1871-4C1D-A9F3-0304CAD00362}" type="sibTrans" cxnId="{9AEF93E9-0652-4572-B032-040A4625F101}">
      <dgm:prSet/>
      <dgm:spPr/>
      <dgm:t>
        <a:bodyPr/>
        <a:lstStyle/>
        <a:p>
          <a:endParaRPr lang="fi-FI"/>
        </a:p>
      </dgm:t>
    </dgm:pt>
    <dgm:pt modelId="{ABAA1E77-A3BC-4BDE-8C96-E817AEC7EC48}">
      <dgm:prSet custT="1"/>
      <dgm:spPr/>
      <dgm:t>
        <a:bodyPr/>
        <a:lstStyle/>
        <a:p>
          <a:r>
            <a:rPr lang="fi-FI" sz="1400" b="1" dirty="0" smtClean="0">
              <a:solidFill>
                <a:schemeClr val="tx2"/>
              </a:solidFill>
            </a:rPr>
            <a:t>Hallituskaudella annettavaksi suunnitellut selonteot  - lista</a:t>
          </a:r>
          <a:endParaRPr lang="fi-FI" sz="1400" b="1" dirty="0">
            <a:solidFill>
              <a:schemeClr val="tx2"/>
            </a:solidFill>
          </a:endParaRPr>
        </a:p>
      </dgm:t>
    </dgm:pt>
    <dgm:pt modelId="{BB9E02FE-4132-42BB-BA05-C42877F3229F}" type="parTrans" cxnId="{15BD916C-6234-44C8-9ABB-7A02E6C54179}">
      <dgm:prSet/>
      <dgm:spPr/>
      <dgm:t>
        <a:bodyPr/>
        <a:lstStyle/>
        <a:p>
          <a:endParaRPr lang="fi-FI"/>
        </a:p>
      </dgm:t>
    </dgm:pt>
    <dgm:pt modelId="{DA8A7D36-FF0E-417A-9763-6898837EE307}" type="sibTrans" cxnId="{15BD916C-6234-44C8-9ABB-7A02E6C54179}">
      <dgm:prSet/>
      <dgm:spPr/>
      <dgm:t>
        <a:bodyPr/>
        <a:lstStyle/>
        <a:p>
          <a:endParaRPr lang="fi-FI"/>
        </a:p>
      </dgm:t>
    </dgm:pt>
    <dgm:pt modelId="{4EA0616D-22FF-488F-9377-7B1A4F4D9914}">
      <dgm:prSet phldrT="[Teksti]"/>
      <dgm:spPr/>
      <dgm:t>
        <a:bodyPr/>
        <a:lstStyle/>
        <a:p>
          <a:r>
            <a:rPr lang="fi-FI" dirty="0" smtClean="0"/>
            <a:t>1</a:t>
          </a:r>
          <a:endParaRPr lang="fi-FI" dirty="0"/>
        </a:p>
      </dgm:t>
    </dgm:pt>
    <dgm:pt modelId="{9DF9010A-C396-4820-A7A0-4C9BF9A2AA07}" type="sibTrans" cxnId="{2972E215-309A-4B2A-BFEE-B5B253F49A8A}">
      <dgm:prSet/>
      <dgm:spPr/>
      <dgm:t>
        <a:bodyPr/>
        <a:lstStyle/>
        <a:p>
          <a:endParaRPr lang="fi-FI"/>
        </a:p>
      </dgm:t>
    </dgm:pt>
    <dgm:pt modelId="{18AE9C7A-D9AB-4A03-A107-17DFEA590948}" type="parTrans" cxnId="{2972E215-309A-4B2A-BFEE-B5B253F49A8A}">
      <dgm:prSet/>
      <dgm:spPr/>
      <dgm:t>
        <a:bodyPr/>
        <a:lstStyle/>
        <a:p>
          <a:endParaRPr lang="fi-FI"/>
        </a:p>
      </dgm:t>
    </dgm:pt>
    <dgm:pt modelId="{895AF00F-21F6-4751-8B03-78C80494AC14}">
      <dgm:prSet phldrT="[Teksti]" custT="1"/>
      <dgm:spPr/>
      <dgm:t>
        <a:bodyPr/>
        <a:lstStyle/>
        <a:p>
          <a:r>
            <a:rPr lang="fi-FI" sz="1050" b="1" dirty="0" smtClean="0">
              <a:solidFill>
                <a:srgbClr val="FF0000"/>
              </a:solidFill>
            </a:rPr>
            <a:t>mikä on toimintasuunnitelma ja mitkä  ovat hallituksen keskeiset tavoitteet ja toimintaperiaatteet</a:t>
          </a:r>
          <a:endParaRPr lang="fi-FI" sz="1050" b="1" dirty="0">
            <a:solidFill>
              <a:srgbClr val="FF0000"/>
            </a:solidFill>
          </a:endParaRPr>
        </a:p>
      </dgm:t>
    </dgm:pt>
    <dgm:pt modelId="{36730800-1430-4A21-A29E-587FC625CE3C}" type="parTrans" cxnId="{81EDF97D-E6DF-4D34-84AC-654B1A0DB741}">
      <dgm:prSet/>
      <dgm:spPr/>
      <dgm:t>
        <a:bodyPr/>
        <a:lstStyle/>
        <a:p>
          <a:endParaRPr lang="fi-FI"/>
        </a:p>
      </dgm:t>
    </dgm:pt>
    <dgm:pt modelId="{C33261C5-065C-4A6A-A2FD-0B5ABF0E3CAD}" type="sibTrans" cxnId="{81EDF97D-E6DF-4D34-84AC-654B1A0DB741}">
      <dgm:prSet/>
      <dgm:spPr/>
      <dgm:t>
        <a:bodyPr/>
        <a:lstStyle/>
        <a:p>
          <a:endParaRPr lang="fi-FI"/>
        </a:p>
      </dgm:t>
    </dgm:pt>
    <dgm:pt modelId="{758A5F9F-8A6E-4923-BA61-8856CCD44D34}" type="pres">
      <dgm:prSet presAssocID="{C67FA6F8-9ECC-4A40-AD73-D430E22443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EEBECA3-DAB4-4EBF-BE1A-82B505408EF7}" type="pres">
      <dgm:prSet presAssocID="{4EA0616D-22FF-488F-9377-7B1A4F4D9914}" presName="linNode" presStyleCnt="0"/>
      <dgm:spPr/>
    </dgm:pt>
    <dgm:pt modelId="{EC99D853-87B8-4478-9B38-72292E63741C}" type="pres">
      <dgm:prSet presAssocID="{4EA0616D-22FF-488F-9377-7B1A4F4D9914}" presName="parentText" presStyleLbl="node1" presStyleIdx="0" presStyleCnt="5" custScaleX="94659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FF4E734-1177-4C8E-AAB5-62F636C68D6E}" type="pres">
      <dgm:prSet presAssocID="{4EA0616D-22FF-488F-9377-7B1A4F4D9914}" presName="descendantText" presStyleLbl="alignAccFollowNode1" presStyleIdx="0" presStyleCnt="5" custScaleX="19139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8827F70-A20D-4027-BB3A-03889BD29789}" type="pres">
      <dgm:prSet presAssocID="{9DF9010A-C396-4820-A7A0-4C9BF9A2AA07}" presName="sp" presStyleCnt="0"/>
      <dgm:spPr/>
    </dgm:pt>
    <dgm:pt modelId="{DCBA6D52-D8AC-4CA6-B0B0-357509A3C901}" type="pres">
      <dgm:prSet presAssocID="{3A896F4D-7995-453C-A330-6D932D2368EF}" presName="linNode" presStyleCnt="0"/>
      <dgm:spPr/>
    </dgm:pt>
    <dgm:pt modelId="{FA655DA0-AFC2-4291-BBE4-77FCDFAEEC14}" type="pres">
      <dgm:prSet presAssocID="{3A896F4D-7995-453C-A330-6D932D2368EF}" presName="parentText" presStyleLbl="node1" presStyleIdx="1" presStyleCnt="5" custScaleX="5814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A7C34F8-0B35-40C6-9233-A499077EACB7}" type="pres">
      <dgm:prSet presAssocID="{3A896F4D-7995-453C-A330-6D932D2368EF}" presName="descendantText" presStyleLbl="alignAccFollowNode1" presStyleIdx="1" presStyleCnt="5" custScaleX="122010" custScaleY="10196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26665C-2E1D-4308-B313-BD27E42F864C}" type="pres">
      <dgm:prSet presAssocID="{55333354-A2D7-45B9-9101-78DDD9DABEED}" presName="sp" presStyleCnt="0"/>
      <dgm:spPr/>
    </dgm:pt>
    <dgm:pt modelId="{F15B3EF4-A140-4B29-A882-8BE02C1D13B1}" type="pres">
      <dgm:prSet presAssocID="{016F8DA3-77AB-49E2-9253-720F57C9E0C8}" presName="linNode" presStyleCnt="0"/>
      <dgm:spPr/>
    </dgm:pt>
    <dgm:pt modelId="{D8D7E533-AA6D-4591-B0F7-07D0BB30ADFA}" type="pres">
      <dgm:prSet presAssocID="{016F8DA3-77AB-49E2-9253-720F57C9E0C8}" presName="parentText" presStyleLbl="node1" presStyleIdx="2" presStyleCnt="5" custScaleX="5817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D60019-1828-4105-8448-0A7BE1C26A8C}" type="pres">
      <dgm:prSet presAssocID="{016F8DA3-77AB-49E2-9253-720F57C9E0C8}" presName="descendantText" presStyleLbl="alignAccFollowNode1" presStyleIdx="2" presStyleCnt="5" custScaleX="121990" custScaleY="929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7C59459-E71D-47E9-A99B-C6B413E669D2}" type="pres">
      <dgm:prSet presAssocID="{5929A102-9B1C-4BF0-AE87-9E7AFAFDAB15}" presName="sp" presStyleCnt="0"/>
      <dgm:spPr/>
    </dgm:pt>
    <dgm:pt modelId="{966AEF18-5F5F-4541-AE21-0CA5C952B312}" type="pres">
      <dgm:prSet presAssocID="{84D752C7-4AE1-424C-A5B6-8208BB01D0CB}" presName="linNode" presStyleCnt="0"/>
      <dgm:spPr/>
    </dgm:pt>
    <dgm:pt modelId="{63FF1A99-2EF4-47F9-A5C8-C889CA5006D4}" type="pres">
      <dgm:prSet presAssocID="{84D752C7-4AE1-424C-A5B6-8208BB01D0CB}" presName="parentText" presStyleLbl="node1" presStyleIdx="3" presStyleCnt="5" custScaleX="106497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7C81880-F648-4CB1-A995-EF075AFE0DB7}" type="pres">
      <dgm:prSet presAssocID="{84D752C7-4AE1-424C-A5B6-8208BB01D0CB}" presName="descendantText" presStyleLbl="alignAccFollowNode1" presStyleIdx="3" presStyleCnt="5" custScaleX="2267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4D4E21B-7AB3-42A3-81FB-5B05D899DF83}" type="pres">
      <dgm:prSet presAssocID="{2E60E7DB-6E07-4BD7-A594-3CDABFFD2798}" presName="sp" presStyleCnt="0"/>
      <dgm:spPr/>
    </dgm:pt>
    <dgm:pt modelId="{6C26888A-9769-49B8-B0FC-BCCD0EFEA04D}" type="pres">
      <dgm:prSet presAssocID="{3EA2F03C-7A49-49F7-9BB5-F3D749581FC1}" presName="linNode" presStyleCnt="0"/>
      <dgm:spPr/>
    </dgm:pt>
    <dgm:pt modelId="{65C735E1-5E6E-467A-84AD-909B2782F2EF}" type="pres">
      <dgm:prSet presAssocID="{3EA2F03C-7A49-49F7-9BB5-F3D749581FC1}" presName="parentText" presStyleLbl="node1" presStyleIdx="4" presStyleCnt="5" custScaleX="58177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39961E8-5271-4D1E-A249-A020A3682B45}" type="pres">
      <dgm:prSet presAssocID="{3EA2F03C-7A49-49F7-9BB5-F3D749581FC1}" presName="descendantText" presStyleLbl="alignAccFollowNode1" presStyleIdx="4" presStyleCnt="5" custScaleX="116492" custScaleY="9177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1E682D0-4A01-4B26-8A99-D58DCB1ED0B8}" srcId="{C67FA6F8-9ECC-4A40-AD73-D430E224432D}" destId="{3A896F4D-7995-453C-A330-6D932D2368EF}" srcOrd="1" destOrd="0" parTransId="{1200B7A0-DD3D-4E71-A832-8D396547E729}" sibTransId="{55333354-A2D7-45B9-9101-78DDD9DABEED}"/>
    <dgm:cxn modelId="{A528140C-5E60-4580-B03F-89267286D26B}" type="presOf" srcId="{DA135A23-68FA-46A7-A968-8C1BDEFC3B06}" destId="{7FF4E734-1177-4C8E-AAB5-62F636C68D6E}" srcOrd="0" destOrd="2" presId="urn:microsoft.com/office/officeart/2005/8/layout/vList5"/>
    <dgm:cxn modelId="{5AE77C5C-882D-4DA6-B361-ADC02DAA2C4E}" srcId="{4EA0616D-22FF-488F-9377-7B1A4F4D9914}" destId="{D78FE910-914A-4D01-96CB-179643E4041C}" srcOrd="0" destOrd="0" parTransId="{DE76B668-4AC6-4160-BAB8-ADD73E1DBD84}" sibTransId="{96F0A0BF-6437-48F4-8329-6FE2959FAC6C}"/>
    <dgm:cxn modelId="{69489EF2-5B96-4C3F-9DA9-CF61CEDCB6A0}" srcId="{3A896F4D-7995-453C-A330-6D932D2368EF}" destId="{0972F8E4-64C2-4B28-8BD6-56CED662C0D1}" srcOrd="0" destOrd="0" parTransId="{C105C271-57E3-4A3E-AB6F-8BFF5377D8C3}" sibTransId="{E7F17633-255D-41D3-9AAB-F9A66D3A585B}"/>
    <dgm:cxn modelId="{5CED8CC5-2C96-42A7-934C-98447B67F79C}" type="presOf" srcId="{895AF00F-21F6-4751-8B03-78C80494AC14}" destId="{7FF4E734-1177-4C8E-AAB5-62F636C68D6E}" srcOrd="0" destOrd="1" presId="urn:microsoft.com/office/officeart/2005/8/layout/vList5"/>
    <dgm:cxn modelId="{2972E215-309A-4B2A-BFEE-B5B253F49A8A}" srcId="{C67FA6F8-9ECC-4A40-AD73-D430E224432D}" destId="{4EA0616D-22FF-488F-9377-7B1A4F4D9914}" srcOrd="0" destOrd="0" parTransId="{18AE9C7A-D9AB-4A03-A107-17DFEA590948}" sibTransId="{9DF9010A-C396-4820-A7A0-4C9BF9A2AA07}"/>
    <dgm:cxn modelId="{343F2DEB-F4B2-42E0-B164-64AD6C0E0058}" srcId="{016F8DA3-77AB-49E2-9253-720F57C9E0C8}" destId="{E9285C05-EF79-40C5-AD8D-D915C0929791}" srcOrd="0" destOrd="0" parTransId="{5A2EF056-93D8-429A-B3C8-3AC57D6C6CBF}" sibTransId="{AA9C81D7-D054-4FAE-A8D6-D59B44005550}"/>
    <dgm:cxn modelId="{F9EA494D-0DAD-4684-82B0-1F2E4E33BFC6}" srcId="{3EA2F03C-7A49-49F7-9BB5-F3D749581FC1}" destId="{F8A475EF-1A5A-49B4-A880-6D563914C742}" srcOrd="2" destOrd="0" parTransId="{6DD63D52-217F-4BD7-AB0E-1A5E14DFC739}" sibTransId="{2740751D-D0A6-47EF-8618-3E259BE964B6}"/>
    <dgm:cxn modelId="{595C0EB1-FB7E-4167-ADC7-B014D8DE1184}" type="presOf" srcId="{3EA2F03C-7A49-49F7-9BB5-F3D749581FC1}" destId="{65C735E1-5E6E-467A-84AD-909B2782F2EF}" srcOrd="0" destOrd="0" presId="urn:microsoft.com/office/officeart/2005/8/layout/vList5"/>
    <dgm:cxn modelId="{9A1A6B18-F4EC-4151-A1AC-BB5EFF7E07BA}" srcId="{C67FA6F8-9ECC-4A40-AD73-D430E224432D}" destId="{84D752C7-4AE1-424C-A5B6-8208BB01D0CB}" srcOrd="3" destOrd="0" parTransId="{49CA61AD-577A-436B-AC50-A69EF54C9367}" sibTransId="{2E60E7DB-6E07-4BD7-A594-3CDABFFD2798}"/>
    <dgm:cxn modelId="{543365D0-27F5-4C9F-8B5D-FEE90B995167}" type="presOf" srcId="{C67FA6F8-9ECC-4A40-AD73-D430E224432D}" destId="{758A5F9F-8A6E-4923-BA61-8856CCD44D34}" srcOrd="0" destOrd="0" presId="urn:microsoft.com/office/officeart/2005/8/layout/vList5"/>
    <dgm:cxn modelId="{79A29D40-3745-454C-B23F-8BF23CC23FDC}" type="presOf" srcId="{84D752C7-4AE1-424C-A5B6-8208BB01D0CB}" destId="{63FF1A99-2EF4-47F9-A5C8-C889CA5006D4}" srcOrd="0" destOrd="0" presId="urn:microsoft.com/office/officeart/2005/8/layout/vList5"/>
    <dgm:cxn modelId="{17964ADB-ACAA-4B34-BF52-B43ED810C443}" type="presOf" srcId="{7729C2D5-A6F5-43C3-B383-3F8BFD8F8A63}" destId="{D7C81880-F648-4CB1-A995-EF075AFE0DB7}" srcOrd="0" destOrd="0" presId="urn:microsoft.com/office/officeart/2005/8/layout/vList5"/>
    <dgm:cxn modelId="{FE048598-8861-4F1C-BFB6-DBD16727E272}" type="presOf" srcId="{A5393323-2012-48F4-A4B3-02CC161BCCE7}" destId="{539961E8-5271-4D1E-A249-A020A3682B45}" srcOrd="0" destOrd="0" presId="urn:microsoft.com/office/officeart/2005/8/layout/vList5"/>
    <dgm:cxn modelId="{9AEF93E9-0652-4572-B032-040A4625F101}" srcId="{4EA0616D-22FF-488F-9377-7B1A4F4D9914}" destId="{DA135A23-68FA-46A7-A968-8C1BDEFC3B06}" srcOrd="2" destOrd="0" parTransId="{D8043802-90D3-4CBA-BAA4-DACFF226B8F1}" sibTransId="{B8BF3FBD-1871-4C1D-A9F3-0304CAD00362}"/>
    <dgm:cxn modelId="{A05BA7B2-F9BD-4431-B8E9-323E38177439}" srcId="{84D752C7-4AE1-424C-A5B6-8208BB01D0CB}" destId="{7729C2D5-A6F5-43C3-B383-3F8BFD8F8A63}" srcOrd="0" destOrd="0" parTransId="{316BBA8B-7D8B-432F-9762-A4C1BFC9289C}" sibTransId="{3F4FAF6F-0266-4C04-B5FC-C1FECBB98927}"/>
    <dgm:cxn modelId="{4BE0F001-275F-4C89-AC4F-BB7F6DB7D32C}" type="presOf" srcId="{4EA0616D-22FF-488F-9377-7B1A4F4D9914}" destId="{EC99D853-87B8-4478-9B38-72292E63741C}" srcOrd="0" destOrd="0" presId="urn:microsoft.com/office/officeart/2005/8/layout/vList5"/>
    <dgm:cxn modelId="{FC209DB1-91DB-4140-ABF1-CF186BC72BD9}" srcId="{C67FA6F8-9ECC-4A40-AD73-D430E224432D}" destId="{016F8DA3-77AB-49E2-9253-720F57C9E0C8}" srcOrd="2" destOrd="0" parTransId="{40AA25C1-4B93-4A22-81DF-91AEB4EB22FE}" sibTransId="{5929A102-9B1C-4BF0-AE87-9E7AFAFDAB15}"/>
    <dgm:cxn modelId="{C02C5561-3B3C-4217-88DE-65735360960B}" type="presOf" srcId="{3A896F4D-7995-453C-A330-6D932D2368EF}" destId="{FA655DA0-AFC2-4291-BBE4-77FCDFAEEC14}" srcOrd="0" destOrd="0" presId="urn:microsoft.com/office/officeart/2005/8/layout/vList5"/>
    <dgm:cxn modelId="{577A3627-A3BC-418F-9F3D-2CE97D39E980}" srcId="{C67FA6F8-9ECC-4A40-AD73-D430E224432D}" destId="{3EA2F03C-7A49-49F7-9BB5-F3D749581FC1}" srcOrd="4" destOrd="0" parTransId="{44A6548D-B8C6-47BB-B35D-C94D0C09BAF9}" sibTransId="{7C86FAB0-F5FA-4169-BC02-F7B702E5712E}"/>
    <dgm:cxn modelId="{F0314951-B419-41A2-BC8E-C54DE912D75B}" srcId="{3EA2F03C-7A49-49F7-9BB5-F3D749581FC1}" destId="{A5393323-2012-48F4-A4B3-02CC161BCCE7}" srcOrd="0" destOrd="0" parTransId="{2E0D5176-CC00-4A71-A942-517A07B21F89}" sibTransId="{C83E3EA5-139B-4377-9FBE-FD8401EC152C}"/>
    <dgm:cxn modelId="{B0C30739-41DF-4108-ABEF-C6624EAFD7BF}" type="presOf" srcId="{016F8DA3-77AB-49E2-9253-720F57C9E0C8}" destId="{D8D7E533-AA6D-4591-B0F7-07D0BB30ADFA}" srcOrd="0" destOrd="0" presId="urn:microsoft.com/office/officeart/2005/8/layout/vList5"/>
    <dgm:cxn modelId="{49C4A866-7504-4E02-A139-9118EEBF665E}" type="presOf" srcId="{F8A475EF-1A5A-49B4-A880-6D563914C742}" destId="{539961E8-5271-4D1E-A249-A020A3682B45}" srcOrd="0" destOrd="2" presId="urn:microsoft.com/office/officeart/2005/8/layout/vList5"/>
    <dgm:cxn modelId="{15BD916C-6234-44C8-9ABB-7A02E6C54179}" srcId="{3EA2F03C-7A49-49F7-9BB5-F3D749581FC1}" destId="{ABAA1E77-A3BC-4BDE-8C96-E817AEC7EC48}" srcOrd="1" destOrd="0" parTransId="{BB9E02FE-4132-42BB-BA05-C42877F3229F}" sibTransId="{DA8A7D36-FF0E-417A-9763-6898837EE307}"/>
    <dgm:cxn modelId="{0C43923A-9EF4-4003-A4D2-4B847C8FD821}" type="presOf" srcId="{E9285C05-EF79-40C5-AD8D-D915C0929791}" destId="{26D60019-1828-4105-8448-0A7BE1C26A8C}" srcOrd="0" destOrd="0" presId="urn:microsoft.com/office/officeart/2005/8/layout/vList5"/>
    <dgm:cxn modelId="{81EDF97D-E6DF-4D34-84AC-654B1A0DB741}" srcId="{4EA0616D-22FF-488F-9377-7B1A4F4D9914}" destId="{895AF00F-21F6-4751-8B03-78C80494AC14}" srcOrd="1" destOrd="0" parTransId="{36730800-1430-4A21-A29E-587FC625CE3C}" sibTransId="{C33261C5-065C-4A6A-A2FD-0B5ABF0E3CAD}"/>
    <dgm:cxn modelId="{F67D4C2A-B38F-4D94-811D-65FD86BD638B}" type="presOf" srcId="{D78FE910-914A-4D01-96CB-179643E4041C}" destId="{7FF4E734-1177-4C8E-AAB5-62F636C68D6E}" srcOrd="0" destOrd="0" presId="urn:microsoft.com/office/officeart/2005/8/layout/vList5"/>
    <dgm:cxn modelId="{CD23D657-B0B4-4E06-9A3E-E2F1AA9F85C2}" type="presOf" srcId="{0972F8E4-64C2-4B28-8BD6-56CED662C0D1}" destId="{AA7C34F8-0B35-40C6-9233-A499077EACB7}" srcOrd="0" destOrd="0" presId="urn:microsoft.com/office/officeart/2005/8/layout/vList5"/>
    <dgm:cxn modelId="{4A15F7AE-2B71-4E81-B36C-160E31A40341}" type="presOf" srcId="{ABAA1E77-A3BC-4BDE-8C96-E817AEC7EC48}" destId="{539961E8-5271-4D1E-A249-A020A3682B45}" srcOrd="0" destOrd="1" presId="urn:microsoft.com/office/officeart/2005/8/layout/vList5"/>
    <dgm:cxn modelId="{BC9F4D42-2D2F-4F09-B4AC-023A2769CDAE}" type="presParOf" srcId="{758A5F9F-8A6E-4923-BA61-8856CCD44D34}" destId="{AEEBECA3-DAB4-4EBF-BE1A-82B505408EF7}" srcOrd="0" destOrd="0" presId="urn:microsoft.com/office/officeart/2005/8/layout/vList5"/>
    <dgm:cxn modelId="{836CF45D-DE12-44A7-8220-56A9824FCC76}" type="presParOf" srcId="{AEEBECA3-DAB4-4EBF-BE1A-82B505408EF7}" destId="{EC99D853-87B8-4478-9B38-72292E63741C}" srcOrd="0" destOrd="0" presId="urn:microsoft.com/office/officeart/2005/8/layout/vList5"/>
    <dgm:cxn modelId="{DE91C880-949B-4586-9C24-694458C16F46}" type="presParOf" srcId="{AEEBECA3-DAB4-4EBF-BE1A-82B505408EF7}" destId="{7FF4E734-1177-4C8E-AAB5-62F636C68D6E}" srcOrd="1" destOrd="0" presId="urn:microsoft.com/office/officeart/2005/8/layout/vList5"/>
    <dgm:cxn modelId="{2079253B-878E-4D98-8E70-FCCA0D07BD66}" type="presParOf" srcId="{758A5F9F-8A6E-4923-BA61-8856CCD44D34}" destId="{48827F70-A20D-4027-BB3A-03889BD29789}" srcOrd="1" destOrd="0" presId="urn:microsoft.com/office/officeart/2005/8/layout/vList5"/>
    <dgm:cxn modelId="{1D2D57B9-D067-4866-A359-54B361E7C35A}" type="presParOf" srcId="{758A5F9F-8A6E-4923-BA61-8856CCD44D34}" destId="{DCBA6D52-D8AC-4CA6-B0B0-357509A3C901}" srcOrd="2" destOrd="0" presId="urn:microsoft.com/office/officeart/2005/8/layout/vList5"/>
    <dgm:cxn modelId="{014B6499-EE82-48E0-9C98-5922E1E62676}" type="presParOf" srcId="{DCBA6D52-D8AC-4CA6-B0B0-357509A3C901}" destId="{FA655DA0-AFC2-4291-BBE4-77FCDFAEEC14}" srcOrd="0" destOrd="0" presId="urn:microsoft.com/office/officeart/2005/8/layout/vList5"/>
    <dgm:cxn modelId="{CBB9CE8B-9C13-4EEC-B050-7554E7E9C69B}" type="presParOf" srcId="{DCBA6D52-D8AC-4CA6-B0B0-357509A3C901}" destId="{AA7C34F8-0B35-40C6-9233-A499077EACB7}" srcOrd="1" destOrd="0" presId="urn:microsoft.com/office/officeart/2005/8/layout/vList5"/>
    <dgm:cxn modelId="{3517BF95-8637-4C14-A8D3-20CF76CF4BF8}" type="presParOf" srcId="{758A5F9F-8A6E-4923-BA61-8856CCD44D34}" destId="{F726665C-2E1D-4308-B313-BD27E42F864C}" srcOrd="3" destOrd="0" presId="urn:microsoft.com/office/officeart/2005/8/layout/vList5"/>
    <dgm:cxn modelId="{AA2E9C60-AA61-4C81-8DC3-233D97CF2E3C}" type="presParOf" srcId="{758A5F9F-8A6E-4923-BA61-8856CCD44D34}" destId="{F15B3EF4-A140-4B29-A882-8BE02C1D13B1}" srcOrd="4" destOrd="0" presId="urn:microsoft.com/office/officeart/2005/8/layout/vList5"/>
    <dgm:cxn modelId="{C98B78D8-212C-451B-9922-39BA410CABD2}" type="presParOf" srcId="{F15B3EF4-A140-4B29-A882-8BE02C1D13B1}" destId="{D8D7E533-AA6D-4591-B0F7-07D0BB30ADFA}" srcOrd="0" destOrd="0" presId="urn:microsoft.com/office/officeart/2005/8/layout/vList5"/>
    <dgm:cxn modelId="{45ED9033-6915-4936-90C4-D3ADF6213B09}" type="presParOf" srcId="{F15B3EF4-A140-4B29-A882-8BE02C1D13B1}" destId="{26D60019-1828-4105-8448-0A7BE1C26A8C}" srcOrd="1" destOrd="0" presId="urn:microsoft.com/office/officeart/2005/8/layout/vList5"/>
    <dgm:cxn modelId="{2AF31AA3-25AA-4A07-9ED8-AC3381168EE3}" type="presParOf" srcId="{758A5F9F-8A6E-4923-BA61-8856CCD44D34}" destId="{47C59459-E71D-47E9-A99B-C6B413E669D2}" srcOrd="5" destOrd="0" presId="urn:microsoft.com/office/officeart/2005/8/layout/vList5"/>
    <dgm:cxn modelId="{DB99EAD8-168A-4DF2-B64A-5E0730DED922}" type="presParOf" srcId="{758A5F9F-8A6E-4923-BA61-8856CCD44D34}" destId="{966AEF18-5F5F-4541-AE21-0CA5C952B312}" srcOrd="6" destOrd="0" presId="urn:microsoft.com/office/officeart/2005/8/layout/vList5"/>
    <dgm:cxn modelId="{99A6EAB0-3738-48B5-8713-720B4E4FBAC9}" type="presParOf" srcId="{966AEF18-5F5F-4541-AE21-0CA5C952B312}" destId="{63FF1A99-2EF4-47F9-A5C8-C889CA5006D4}" srcOrd="0" destOrd="0" presId="urn:microsoft.com/office/officeart/2005/8/layout/vList5"/>
    <dgm:cxn modelId="{F86F2911-E35C-432F-87D2-1CB125A20213}" type="presParOf" srcId="{966AEF18-5F5F-4541-AE21-0CA5C952B312}" destId="{D7C81880-F648-4CB1-A995-EF075AFE0DB7}" srcOrd="1" destOrd="0" presId="urn:microsoft.com/office/officeart/2005/8/layout/vList5"/>
    <dgm:cxn modelId="{701821A5-6843-4F40-9918-B2F89E1F7213}" type="presParOf" srcId="{758A5F9F-8A6E-4923-BA61-8856CCD44D34}" destId="{84D4E21B-7AB3-42A3-81FB-5B05D899DF83}" srcOrd="7" destOrd="0" presId="urn:microsoft.com/office/officeart/2005/8/layout/vList5"/>
    <dgm:cxn modelId="{AFAAA036-F7D9-4FB5-8131-7A553BD68714}" type="presParOf" srcId="{758A5F9F-8A6E-4923-BA61-8856CCD44D34}" destId="{6C26888A-9769-49B8-B0FC-BCCD0EFEA04D}" srcOrd="8" destOrd="0" presId="urn:microsoft.com/office/officeart/2005/8/layout/vList5"/>
    <dgm:cxn modelId="{36DCB367-F7F6-4380-A8A1-2E5D97E11D3C}" type="presParOf" srcId="{6C26888A-9769-49B8-B0FC-BCCD0EFEA04D}" destId="{65C735E1-5E6E-467A-84AD-909B2782F2EF}" srcOrd="0" destOrd="0" presId="urn:microsoft.com/office/officeart/2005/8/layout/vList5"/>
    <dgm:cxn modelId="{9E42DFDA-4036-47D2-8040-D87D33DC49A4}" type="presParOf" srcId="{6C26888A-9769-49B8-B0FC-BCCD0EFEA04D}" destId="{539961E8-5271-4D1E-A249-A020A3682B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F4E734-1177-4C8E-AAB5-62F636C68D6E}">
      <dsp:nvSpPr>
        <dsp:cNvPr id="0" name=""/>
        <dsp:cNvSpPr/>
      </dsp:nvSpPr>
      <dsp:spPr>
        <a:xfrm rot="5400000">
          <a:off x="4523263" y="-2658476"/>
          <a:ext cx="807994" cy="63315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b="1" kern="1200" dirty="0" smtClean="0">
              <a:solidFill>
                <a:srgbClr val="FF0000"/>
              </a:solidFill>
            </a:rPr>
            <a:t>Johdanto</a:t>
          </a:r>
          <a:endParaRPr lang="fi-FI" sz="1800" b="1" kern="1200" dirty="0">
            <a:solidFill>
              <a:srgbClr val="FF0000"/>
            </a:solidFill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b="1" kern="1200" dirty="0" smtClean="0">
              <a:solidFill>
                <a:srgbClr val="FF0000"/>
              </a:solidFill>
            </a:rPr>
            <a:t>mikä on toimintasuunnitelma ja mitkä  ovat hallituksen keskeiset tavoitteet ja toimintaperiaatteet</a:t>
          </a:r>
          <a:endParaRPr lang="fi-FI" sz="1050" b="1" kern="1200" dirty="0">
            <a:solidFill>
              <a:srgbClr val="FF0000"/>
            </a:solidFill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b="1" kern="1200" dirty="0" smtClean="0">
              <a:solidFill>
                <a:srgbClr val="FF0000"/>
              </a:solidFill>
            </a:rPr>
            <a:t>varaus mahdollista  ohjauspolitiikkaa koskeville yleisemmille linjauksille  (esimerkiksi sääntelypolitiikan linjat, toimintatavat suhteessa muihin yhteiskunnan sidosryhmiin jne.)</a:t>
          </a:r>
          <a:endParaRPr lang="fi-FI" sz="1050" b="1" kern="1200" dirty="0">
            <a:solidFill>
              <a:srgbClr val="FF0000"/>
            </a:solidFill>
          </a:endParaRPr>
        </a:p>
      </dsp:txBody>
      <dsp:txXfrm rot="5400000">
        <a:off x="4523263" y="-2658476"/>
        <a:ext cx="807994" cy="6331566"/>
      </dsp:txXfrm>
    </dsp:sp>
    <dsp:sp modelId="{EC99D853-87B8-4478-9B38-72292E63741C}">
      <dsp:nvSpPr>
        <dsp:cNvPr id="0" name=""/>
        <dsp:cNvSpPr/>
      </dsp:nvSpPr>
      <dsp:spPr>
        <a:xfrm>
          <a:off x="76" y="2310"/>
          <a:ext cx="1761400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kern="1200" dirty="0" smtClean="0"/>
            <a:t>1</a:t>
          </a:r>
          <a:endParaRPr lang="fi-FI" sz="5300" kern="1200" dirty="0"/>
        </a:p>
      </dsp:txBody>
      <dsp:txXfrm>
        <a:off x="76" y="2310"/>
        <a:ext cx="1761400" cy="1009993"/>
      </dsp:txXfrm>
    </dsp:sp>
    <dsp:sp modelId="{AA7C34F8-0B35-40C6-9233-A499077EACB7}">
      <dsp:nvSpPr>
        <dsp:cNvPr id="0" name=""/>
        <dsp:cNvSpPr/>
      </dsp:nvSpPr>
      <dsp:spPr>
        <a:xfrm rot="5400000">
          <a:off x="4441977" y="-1592014"/>
          <a:ext cx="823903" cy="63196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b="1" kern="1200" dirty="0" smtClean="0">
              <a:solidFill>
                <a:schemeClr val="tx2"/>
              </a:solidFill>
            </a:rPr>
            <a:t>Hallituksen finanssipolitiikan linja (yhteinen osa </a:t>
          </a:r>
          <a:r>
            <a:rPr lang="fi-FI" sz="1800" b="1" kern="1200" dirty="0" err="1" smtClean="0">
              <a:solidFill>
                <a:schemeClr val="tx2"/>
              </a:solidFill>
            </a:rPr>
            <a:t>JTS:n</a:t>
          </a:r>
          <a:r>
            <a:rPr lang="fi-FI" sz="1800" b="1" kern="1200" dirty="0" smtClean="0">
              <a:solidFill>
                <a:schemeClr val="tx2"/>
              </a:solidFill>
            </a:rPr>
            <a:t> kanssa)</a:t>
          </a:r>
          <a:endParaRPr lang="fi-FI" sz="1800" b="1" kern="1200" dirty="0">
            <a:solidFill>
              <a:schemeClr val="tx2"/>
            </a:solidFill>
          </a:endParaRPr>
        </a:p>
      </dsp:txBody>
      <dsp:txXfrm rot="5400000">
        <a:off x="4441977" y="-1592014"/>
        <a:ext cx="823903" cy="6319626"/>
      </dsp:txXfrm>
    </dsp:sp>
    <dsp:sp modelId="{FA655DA0-AFC2-4291-BBE4-77FCDFAEEC14}">
      <dsp:nvSpPr>
        <dsp:cNvPr id="0" name=""/>
        <dsp:cNvSpPr/>
      </dsp:nvSpPr>
      <dsp:spPr>
        <a:xfrm>
          <a:off x="76" y="1062802"/>
          <a:ext cx="1694039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kern="1200" dirty="0" smtClean="0"/>
            <a:t>2</a:t>
          </a:r>
          <a:endParaRPr lang="fi-FI" sz="5300" kern="1200" dirty="0"/>
        </a:p>
      </dsp:txBody>
      <dsp:txXfrm>
        <a:off x="76" y="1062802"/>
        <a:ext cx="1694039" cy="1009993"/>
      </dsp:txXfrm>
    </dsp:sp>
    <dsp:sp modelId="{26D60019-1828-4105-8448-0A7BE1C26A8C}">
      <dsp:nvSpPr>
        <dsp:cNvPr id="0" name=""/>
        <dsp:cNvSpPr/>
      </dsp:nvSpPr>
      <dsp:spPr>
        <a:xfrm rot="5400000">
          <a:off x="4478755" y="-531003"/>
          <a:ext cx="750941" cy="63185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b="1" kern="1200" dirty="0" smtClean="0">
              <a:solidFill>
                <a:schemeClr val="tx2"/>
              </a:solidFill>
            </a:rPr>
            <a:t>Paketit (toimeenpanosuunnitelma)</a:t>
          </a:r>
          <a:endParaRPr lang="fi-FI" sz="1800" b="0" kern="1200" dirty="0"/>
        </a:p>
      </dsp:txBody>
      <dsp:txXfrm rot="5400000">
        <a:off x="4478755" y="-531003"/>
        <a:ext cx="750941" cy="6318590"/>
      </dsp:txXfrm>
    </dsp:sp>
    <dsp:sp modelId="{D8D7E533-AA6D-4591-B0F7-07D0BB30ADFA}">
      <dsp:nvSpPr>
        <dsp:cNvPr id="0" name=""/>
        <dsp:cNvSpPr/>
      </dsp:nvSpPr>
      <dsp:spPr>
        <a:xfrm>
          <a:off x="76" y="2123295"/>
          <a:ext cx="1694854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kern="1200" dirty="0" smtClean="0"/>
            <a:t>3</a:t>
          </a:r>
          <a:endParaRPr lang="fi-FI" sz="5300" kern="1200" dirty="0"/>
        </a:p>
      </dsp:txBody>
      <dsp:txXfrm>
        <a:off x="76" y="2123295"/>
        <a:ext cx="1694854" cy="1009993"/>
      </dsp:txXfrm>
    </dsp:sp>
    <dsp:sp modelId="{D7C81880-F648-4CB1-A995-EF075AFE0DB7}">
      <dsp:nvSpPr>
        <dsp:cNvPr id="0" name=""/>
        <dsp:cNvSpPr/>
      </dsp:nvSpPr>
      <dsp:spPr>
        <a:xfrm rot="5400000">
          <a:off x="4487036" y="488619"/>
          <a:ext cx="807994" cy="64003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b="1" kern="1200" dirty="0" smtClean="0">
              <a:solidFill>
                <a:schemeClr val="tx2"/>
              </a:solidFill>
            </a:rPr>
            <a:t>Muut hallitusohjelman tärkeät toimenpidekokonaisuudet (esimerkiksi täsmentäviä linjauksia EU- tai  ulkopolitiikasta)</a:t>
          </a:r>
          <a:endParaRPr lang="fi-FI" sz="1800" kern="1200" dirty="0">
            <a:solidFill>
              <a:schemeClr val="tx2"/>
            </a:solidFill>
          </a:endParaRPr>
        </a:p>
      </dsp:txBody>
      <dsp:txXfrm rot="5400000">
        <a:off x="4487036" y="488619"/>
        <a:ext cx="807994" cy="6400331"/>
      </dsp:txXfrm>
    </dsp:sp>
    <dsp:sp modelId="{63FF1A99-2EF4-47F9-A5C8-C889CA5006D4}">
      <dsp:nvSpPr>
        <dsp:cNvPr id="0" name=""/>
        <dsp:cNvSpPr/>
      </dsp:nvSpPr>
      <dsp:spPr>
        <a:xfrm>
          <a:off x="76" y="3183788"/>
          <a:ext cx="1690791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kern="1200" dirty="0" smtClean="0"/>
            <a:t>4</a:t>
          </a:r>
          <a:endParaRPr lang="fi-FI" sz="5300" kern="1200" dirty="0"/>
        </a:p>
      </dsp:txBody>
      <dsp:txXfrm>
        <a:off x="76" y="3183788"/>
        <a:ext cx="1690791" cy="1009993"/>
      </dsp:txXfrm>
    </dsp:sp>
    <dsp:sp modelId="{539961E8-5271-4D1E-A249-A020A3682B45}">
      <dsp:nvSpPr>
        <dsp:cNvPr id="0" name=""/>
        <dsp:cNvSpPr/>
      </dsp:nvSpPr>
      <dsp:spPr>
        <a:xfrm rot="5400000">
          <a:off x="4341213" y="1732369"/>
          <a:ext cx="741544" cy="60338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b="1" kern="1200" dirty="0" smtClean="0">
              <a:solidFill>
                <a:schemeClr val="tx2"/>
              </a:solidFill>
            </a:rPr>
            <a:t>Toimintasuunnitelman mahdolliset liitteet:</a:t>
          </a:r>
          <a:endParaRPr lang="fi-FI" sz="1400" b="1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b="1" kern="1200" dirty="0" smtClean="0">
              <a:solidFill>
                <a:schemeClr val="tx2"/>
              </a:solidFill>
            </a:rPr>
            <a:t>Hallituskaudella annettavaksi suunnitellut selonteot  - lista</a:t>
          </a:r>
          <a:endParaRPr lang="fi-FI" sz="1400" b="1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b="1" kern="1200" dirty="0" smtClean="0">
              <a:solidFill>
                <a:schemeClr val="tx2"/>
              </a:solidFill>
            </a:rPr>
            <a:t>Valtioneuvoston strategiat </a:t>
          </a:r>
          <a:endParaRPr lang="fi-FI" sz="1400" b="1" kern="1200" dirty="0">
            <a:solidFill>
              <a:schemeClr val="tx2"/>
            </a:solidFill>
          </a:endParaRPr>
        </a:p>
      </dsp:txBody>
      <dsp:txXfrm rot="5400000">
        <a:off x="4341213" y="1732369"/>
        <a:ext cx="741544" cy="6033816"/>
      </dsp:txXfrm>
    </dsp:sp>
    <dsp:sp modelId="{65C735E1-5E6E-467A-84AD-909B2782F2EF}">
      <dsp:nvSpPr>
        <dsp:cNvPr id="0" name=""/>
        <dsp:cNvSpPr/>
      </dsp:nvSpPr>
      <dsp:spPr>
        <a:xfrm>
          <a:off x="76" y="4244280"/>
          <a:ext cx="1695000" cy="1009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kern="1200" dirty="0" smtClean="0"/>
            <a:t>5</a:t>
          </a:r>
          <a:endParaRPr lang="fi-FI" sz="5300" kern="1200" dirty="0"/>
        </a:p>
      </dsp:txBody>
      <dsp:txXfrm>
        <a:off x="76" y="4244280"/>
        <a:ext cx="1695000" cy="1009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129AF-A2D4-49A3-AAA4-C32B4A546112}" type="datetimeFigureOut">
              <a:rPr lang="fi-FI" smtClean="0"/>
              <a:pPr/>
              <a:t>6.5.2015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5C7C0-334E-41DB-8DC8-EC8CD19814C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6.5.2015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5E548-EACC-409E-B515-412271B8DEA3}" type="slidenum">
              <a:rPr lang="fi-FI" altLang="fi-FI"/>
              <a:pPr/>
              <a:t>1</a:t>
            </a:fld>
            <a:endParaRPr lang="fi-FI" altLang="fi-FI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061029"/>
            <a:ext cx="8066855" cy="15839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3645024"/>
            <a:ext cx="7677224" cy="26856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814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82467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16384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2327151"/>
            <a:ext cx="5855530" cy="1029733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56884"/>
            <a:ext cx="5855530" cy="248916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7926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077BC0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7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80C4D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13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7678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6.5.2015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308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700808"/>
            <a:ext cx="7995600" cy="34579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5292000"/>
            <a:ext cx="7992448" cy="70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="" xmlns:p14="http://schemas.microsoft.com/office/powerpoint/2010/main" val="362256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7899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1" y="1690914"/>
            <a:ext cx="8513291" cy="4643094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9784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2061029"/>
            <a:ext cx="4754488" cy="406513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399314" y="2184400"/>
            <a:ext cx="3033486" cy="4147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130629"/>
            <a:ext cx="80771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98171"/>
            <a:ext cx="8077199" cy="442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6426000"/>
            <a:ext cx="8271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426000"/>
            <a:ext cx="273630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6426000"/>
            <a:ext cx="3859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48" y="6426000"/>
            <a:ext cx="2032571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dirty="0" smtClean="0">
                <a:solidFill>
                  <a:srgbClr val="077BC0"/>
                </a:solidFill>
              </a:rPr>
              <a:t>I </a:t>
            </a:r>
            <a:r>
              <a:rPr lang="fi-FI" sz="900" dirty="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dirty="0" smtClean="0">
                <a:solidFill>
                  <a:srgbClr val="077BC0"/>
                </a:solidFill>
              </a:rPr>
              <a:t>I</a:t>
            </a:r>
            <a:r>
              <a:rPr lang="fi-FI" sz="900" dirty="0" smtClean="0">
                <a:solidFill>
                  <a:srgbClr val="000000"/>
                </a:solidFill>
              </a:rPr>
              <a:t>    </a:t>
            </a:r>
            <a:r>
              <a:rPr lang="fi-FI" sz="900" dirty="0" err="1" smtClean="0">
                <a:solidFill>
                  <a:srgbClr val="000000"/>
                </a:solidFill>
              </a:rPr>
              <a:t>vnk.fi</a:t>
            </a:r>
            <a:endParaRPr lang="fi-FI" sz="900" dirty="0">
              <a:solidFill>
                <a:srgbClr val="000000"/>
              </a:solidFill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306859" y="6345606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9" r:id="rId5"/>
    <p:sldLayoutId id="2147483666" r:id="rId6"/>
    <p:sldLayoutId id="2147483664" r:id="rId7"/>
    <p:sldLayoutId id="2147483667" r:id="rId8"/>
    <p:sldLayoutId id="2147483661" r:id="rId9"/>
    <p:sldLayoutId id="2147483662" r:id="rId10"/>
    <p:sldLayoutId id="2147483668" r:id="rId11"/>
    <p:sldLayoutId id="2147483655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4100" y="1822450"/>
            <a:ext cx="7200900" cy="1735138"/>
          </a:xfrm>
        </p:spPr>
        <p:txBody>
          <a:bodyPr/>
          <a:lstStyle/>
          <a:p>
            <a:pPr eaLnBrk="1" hangingPunct="1"/>
            <a:r>
              <a:rPr lang="fi-FI" altLang="fi-FI" sz="4000" dirty="0" smtClean="0"/>
              <a:t/>
            </a:r>
            <a:br>
              <a:rPr lang="fi-FI" altLang="fi-FI" sz="4000" dirty="0" smtClean="0"/>
            </a:br>
            <a:r>
              <a:rPr lang="fi-FI" altLang="fi-FI" sz="4000" dirty="0" smtClean="0"/>
              <a:t>Päätöksistä muutoksiin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8725" y="4171950"/>
            <a:ext cx="6934200" cy="1011238"/>
          </a:xfrm>
        </p:spPr>
        <p:txBody>
          <a:bodyPr/>
          <a:lstStyle/>
          <a:p>
            <a:pPr eaLnBrk="1" hangingPunct="1"/>
            <a:r>
              <a:rPr lang="fi-FI" altLang="fi-FI" dirty="0" smtClean="0"/>
              <a:t>Hallituksen uusi strategisen päätöksenteon malli </a:t>
            </a:r>
          </a:p>
          <a:p>
            <a:pPr eaLnBrk="1" hangingPunct="1"/>
            <a:r>
              <a:rPr lang="fi-FI" altLang="fi-FI" dirty="0" smtClean="0"/>
              <a:t>Huhtikuu 2014</a:t>
            </a:r>
          </a:p>
          <a:p>
            <a:pPr eaLnBrk="1" hangingPunct="1"/>
            <a:endParaRPr lang="fi-FI" altLang="fi-FI" dirty="0" smtClean="0"/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Vaikutusarviointi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2000" dirty="0" smtClean="0"/>
              <a:t>Keskeisten säädösmuutosten ja muiden </a:t>
            </a:r>
            <a:r>
              <a:rPr lang="fi-FI" sz="2000" b="1" dirty="0" smtClean="0"/>
              <a:t>strategisten politiikkatoimien systemaattinen etukäteinen ja vaihtoehtoja tuottava vaikutusarviointi </a:t>
            </a:r>
            <a:r>
              <a:rPr lang="fi-FI" sz="2000" dirty="0" smtClean="0"/>
              <a:t>nostetaan välttämättömäksi edellytykseksi erityisesti hallituksen toimintasuunnitelman politiikkapakettien valmistelussa. </a:t>
            </a:r>
          </a:p>
          <a:p>
            <a:r>
              <a:rPr lang="fi-FI" sz="2000" b="1" dirty="0" smtClean="0"/>
              <a:t>Valtioneuvostoon perustetaan asiantuntijayksikkö, jonka ydintehtävänä on auttaa ministeriöitä laatimaan tietosisällöltään riittäviä ja annettujen ohjeiden mukaisia vaikutusarvioita.</a:t>
            </a:r>
          </a:p>
          <a:p>
            <a:r>
              <a:rPr lang="fi-FI" sz="2000" dirty="0" smtClean="0"/>
              <a:t>Painopisteenä olisi erityisesti </a:t>
            </a:r>
            <a:r>
              <a:rPr lang="fi-FI" sz="2000" b="1" dirty="0" smtClean="0"/>
              <a:t>taloudelliset vaikutukset</a:t>
            </a:r>
            <a:r>
              <a:rPr lang="fi-FI" sz="2000" dirty="0" smtClean="0"/>
              <a:t> mukaan lukien hallinnollinen taakka ja  vaikutukset kuntien tehtäviin ja velvoitteisiin.</a:t>
            </a:r>
            <a:endParaRPr lang="fi-FI" sz="2000" b="1" dirty="0" smtClean="0"/>
          </a:p>
          <a:p>
            <a:r>
              <a:rPr lang="fi-FI" sz="2000" b="1" dirty="0" smtClean="0"/>
              <a:t>Vaikutusarvioinnin asiantuntijayksikkö perustettaisiin aluksi määräaikaisena  </a:t>
            </a:r>
            <a:endParaRPr lang="fi-FI" sz="2000" dirty="0" smtClean="0"/>
          </a:p>
          <a:p>
            <a:endParaRPr lang="fi-FI" sz="2400" dirty="0" smtClean="0"/>
          </a:p>
          <a:p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Strategiaviidakon purku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OHRA- hanke ehdottaa, että hallituksen toimintasuunnitelmasta erillisiä </a:t>
            </a:r>
            <a:r>
              <a:rPr lang="fi-FI" sz="2800" b="1" dirty="0" smtClean="0"/>
              <a:t>valtioneuvoston strategiatyyppisiä ohjausasiakirjoja vähennetään reilusti </a:t>
            </a:r>
            <a:r>
              <a:rPr lang="fi-FI" sz="2800" dirty="0" smtClean="0"/>
              <a:t>seuraavalla hallituskaudella. </a:t>
            </a:r>
          </a:p>
          <a:p>
            <a:r>
              <a:rPr lang="fi-FI" sz="2800" dirty="0" smtClean="0"/>
              <a:t>Hallituskauden vaihtuessa 2015 ministeriöiden strategiatyyppisten ohjausasiakirjojen voimassaolo lakkaa ellei toisin päätetä.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 smtClean="0"/>
          </a:p>
        </p:txBody>
      </p:sp>
      <p:pic>
        <p:nvPicPr>
          <p:cNvPr id="23555" name="Sisällön paikkamerkki 5" descr="WP_0003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50363" cy="6938963"/>
          </a:xfrm>
        </p:spPr>
      </p:pic>
      <p:sp>
        <p:nvSpPr>
          <p:cNvPr id="23556" name="Dian numeron paikkamerkki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56D5C5-CAC1-45B5-B7BC-D1BFE24C3398}" type="slidenum">
              <a:rPr lang="fi-FI" altLang="fi-FI"/>
              <a:pPr/>
              <a:t>12</a:t>
            </a:fld>
            <a:endParaRPr lang="fi-FI" altLang="fi-FI"/>
          </a:p>
        </p:txBody>
      </p:sp>
      <p:sp>
        <p:nvSpPr>
          <p:cNvPr id="23557" name="Tekstikehys 6"/>
          <p:cNvSpPr txBox="1">
            <a:spLocks noChangeArrowheads="1"/>
          </p:cNvSpPr>
          <p:nvPr/>
        </p:nvSpPr>
        <p:spPr bwMode="auto">
          <a:xfrm>
            <a:off x="6086475" y="5472113"/>
            <a:ext cx="305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i-FI" altLang="fi-FI" sz="8800">
                <a:solidFill>
                  <a:schemeClr val="bg1"/>
                </a:solidFill>
                <a:latin typeface="Blackadder ITC" pitchFamily="82" charset="0"/>
              </a:rPr>
              <a:t>Kiitos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Prosessit hajallaan eivätkä tue vaikuttavaa politiikkaa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1138238"/>
            <a:ext cx="7953375" cy="4987925"/>
          </a:xfrm>
        </p:spPr>
        <p:txBody>
          <a:bodyPr/>
          <a:lstStyle/>
          <a:p>
            <a:pPr>
              <a:defRPr/>
            </a:pPr>
            <a:endParaRPr lang="fi-FI" sz="2000" dirty="0" smtClean="0"/>
          </a:p>
          <a:p>
            <a:pPr>
              <a:defRPr/>
            </a:pPr>
            <a:endParaRPr lang="fi-FI" sz="2000" dirty="0" smtClean="0"/>
          </a:p>
          <a:p>
            <a:pPr>
              <a:defRPr/>
            </a:pPr>
            <a:r>
              <a:rPr lang="fi-FI" sz="2000" dirty="0" smtClean="0"/>
              <a:t>Toisistaan irralliset hallituksen ohjausprosessit johtavat epäjohdonmukaisuuksiin politiikanteossa</a:t>
            </a:r>
          </a:p>
          <a:p>
            <a:pPr>
              <a:defRPr/>
            </a:pPr>
            <a:r>
              <a:rPr lang="fi-FI" sz="2000" dirty="0" err="1" smtClean="0"/>
              <a:t>Siiloutuneet</a:t>
            </a:r>
            <a:r>
              <a:rPr lang="fi-FI" sz="2000" dirty="0" smtClean="0"/>
              <a:t> organisaatiot ja prosessit johtavat osaoptimointiin ja heikentävät hallituspolitiikan kokonaistulosta</a:t>
            </a:r>
          </a:p>
          <a:p>
            <a:pPr>
              <a:defRPr/>
            </a:pPr>
            <a:r>
              <a:rPr lang="fi-FI" sz="2000" dirty="0" smtClean="0"/>
              <a:t>Sirpaloitunut järjestelmä ei pysty vastaamaan yhä monimutkaistuviin politiikkakysymyksiin</a:t>
            </a:r>
          </a:p>
          <a:p>
            <a:pPr>
              <a:defRPr/>
            </a:pPr>
            <a:r>
              <a:rPr lang="fi-FI" sz="2000" dirty="0" smtClean="0"/>
              <a:t>Aikaa ja resursseja haaskaantuu papereihin, joiden vaikutus yhteiskuntaan on kyseenalainen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i-FI" altLang="fi-FI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fi-FI" sz="2400" dirty="0"/>
          </a:p>
        </p:txBody>
      </p:sp>
      <p:sp>
        <p:nvSpPr>
          <p:cNvPr id="17412" name="Dian numeron paikkamerkki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993E10-9CB4-4B74-8920-A5793241D912}" type="slidenum">
              <a:rPr lang="fi-FI" altLang="fi-FI"/>
              <a:pPr/>
              <a:t>2</a:t>
            </a:fld>
            <a:endParaRPr lang="fi-FI" alt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OHRA – politiikanteon uudistus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Hallituksella yksi strategiaprosessi, jota tuetaan johdonmukaisesti tiedolla. </a:t>
            </a:r>
          </a:p>
          <a:p>
            <a:r>
              <a:rPr lang="fi-FI" dirty="0" smtClean="0"/>
              <a:t>Selkeät tavoitteet </a:t>
            </a:r>
            <a:r>
              <a:rPr lang="fi-FI" dirty="0" smtClean="0">
                <a:sym typeface="Wingdings" pitchFamily="2" charset="2"/>
              </a:rPr>
              <a:t> prosessit ohjataan tukemaan niitä  muutos onnistuu</a:t>
            </a:r>
          </a:p>
          <a:p>
            <a:r>
              <a:rPr lang="fi-FI" dirty="0" smtClean="0">
                <a:sym typeface="Wingdings" pitchFamily="2" charset="2"/>
              </a:rPr>
              <a:t>”Kaikki lähtee hallitusohjelmasta” &gt; yli 900 tavoitteesta 3-5 tärkeimpään politiikkatavoitteeseen</a:t>
            </a:r>
          </a:p>
          <a:p>
            <a:r>
              <a:rPr lang="fi-FI" dirty="0" smtClean="0">
                <a:sym typeface="Wingdings" pitchFamily="2" charset="2"/>
              </a:rPr>
              <a:t>Hallitusohjelmassa pidättäydytään yksityiskohtaisten toimenpiteiden ja aikataulujen naulaamisesta hallituskaudeksi</a:t>
            </a:r>
          </a:p>
          <a:p>
            <a:r>
              <a:rPr lang="fi-FI" dirty="0" smtClean="0">
                <a:sym typeface="Wingdings" pitchFamily="2" charset="2"/>
              </a:rPr>
              <a:t>Hallitusohjelma ei voi olla vain ”tavoitelauseita”; keskeiset poliittiset väännöt tavoitteiden ”ratkaisujen suunnista”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DA1BB-55C5-4DB4-9BBB-AF21576B83E6}" type="slidenum">
              <a:rPr lang="fi-FI" altLang="fi-FI" smtClean="0"/>
              <a:pPr/>
              <a:t>3</a:t>
            </a:fld>
            <a:endParaRPr lang="fi-FI" alt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isällön paikkamerkki 6" descr="Kuva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3568505">
            <a:off x="419894" y="981869"/>
            <a:ext cx="8488363" cy="4987925"/>
          </a:xfrm>
        </p:spPr>
      </p:pic>
      <p:sp>
        <p:nvSpPr>
          <p:cNvPr id="18435" name="Dian numeron paikkamerkki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39FA8F-5883-4984-BE8B-2344DDA7CA83}" type="slidenum">
              <a:rPr lang="fi-FI" altLang="fi-FI"/>
              <a:pPr/>
              <a:t>4</a:t>
            </a:fld>
            <a:endParaRPr lang="fi-FI" altLang="fi-FI"/>
          </a:p>
        </p:txBody>
      </p:sp>
      <p:sp>
        <p:nvSpPr>
          <p:cNvPr id="18436" name="Tekstikehys 7"/>
          <p:cNvSpPr txBox="1">
            <a:spLocks noChangeArrowheads="1"/>
          </p:cNvSpPr>
          <p:nvPr/>
        </p:nvSpPr>
        <p:spPr bwMode="auto">
          <a:xfrm>
            <a:off x="3252788" y="1751013"/>
            <a:ext cx="27162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000" b="1">
                <a:solidFill>
                  <a:srgbClr val="000000"/>
                </a:solidFill>
              </a:rPr>
              <a:t>Yhteinen agenda</a:t>
            </a:r>
          </a:p>
          <a:p>
            <a:pPr algn="ctr" eaLnBrk="1" hangingPunct="1"/>
            <a:r>
              <a:rPr lang="fi-FI" altLang="fi-FI" sz="1800" b="1">
                <a:solidFill>
                  <a:srgbClr val="000000"/>
                </a:solidFill>
              </a:rPr>
              <a:t>- MITÄ</a:t>
            </a:r>
          </a:p>
          <a:p>
            <a:pPr eaLnBrk="1" hangingPunct="1"/>
            <a:endParaRPr lang="fi-FI" altLang="fi-FI"/>
          </a:p>
        </p:txBody>
      </p:sp>
      <p:sp>
        <p:nvSpPr>
          <p:cNvPr id="18437" name="Tekstikehys 8"/>
          <p:cNvSpPr txBox="1">
            <a:spLocks noChangeArrowheads="1"/>
          </p:cNvSpPr>
          <p:nvPr/>
        </p:nvSpPr>
        <p:spPr bwMode="auto">
          <a:xfrm>
            <a:off x="4833938" y="3519488"/>
            <a:ext cx="191928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i-FI" altLang="fi-FI" sz="1800" b="1">
                <a:solidFill>
                  <a:srgbClr val="000000"/>
                </a:solidFill>
              </a:rPr>
              <a:t>Yhteinen toimeenpano</a:t>
            </a:r>
          </a:p>
          <a:p>
            <a:pPr eaLnBrk="1" hangingPunct="1"/>
            <a:r>
              <a:rPr lang="fi-FI" altLang="fi-FI" sz="1800" b="1">
                <a:solidFill>
                  <a:srgbClr val="000000"/>
                </a:solidFill>
              </a:rPr>
              <a:t>- MITEN</a:t>
            </a:r>
            <a:endParaRPr lang="fi-FI" altLang="fi-FI" sz="1800" b="1"/>
          </a:p>
          <a:p>
            <a:pPr eaLnBrk="1" hangingPunct="1"/>
            <a:endParaRPr lang="fi-FI" altLang="fi-FI"/>
          </a:p>
        </p:txBody>
      </p:sp>
      <p:sp>
        <p:nvSpPr>
          <p:cNvPr id="18438" name="Tekstikehys 9"/>
          <p:cNvSpPr txBox="1">
            <a:spLocks noChangeArrowheads="1"/>
          </p:cNvSpPr>
          <p:nvPr/>
        </p:nvSpPr>
        <p:spPr bwMode="auto">
          <a:xfrm>
            <a:off x="2881313" y="3476625"/>
            <a:ext cx="17049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i-FI" altLang="fi-FI" sz="1800" b="1">
                <a:solidFill>
                  <a:srgbClr val="000000"/>
                </a:solidFill>
              </a:rPr>
              <a:t>Yhteinen tieto</a:t>
            </a:r>
          </a:p>
          <a:p>
            <a:pPr eaLnBrk="1" hangingPunct="1"/>
            <a:r>
              <a:rPr lang="fi-FI" altLang="fi-FI" sz="1800" b="1"/>
              <a:t>- MIKSI</a:t>
            </a:r>
          </a:p>
          <a:p>
            <a:pPr eaLnBrk="1" hangingPunct="1"/>
            <a:endParaRPr lang="fi-FI" altLang="fi-FI"/>
          </a:p>
        </p:txBody>
      </p:sp>
      <p:sp>
        <p:nvSpPr>
          <p:cNvPr id="11" name="Kuvatekstiellipsi 10"/>
          <p:cNvSpPr/>
          <p:nvPr/>
        </p:nvSpPr>
        <p:spPr>
          <a:xfrm>
            <a:off x="353684" y="345056"/>
            <a:ext cx="2337758" cy="1500997"/>
          </a:xfrm>
          <a:prstGeom prst="wedgeEllipseCallout">
            <a:avLst>
              <a:gd name="adj1" fmla="val 93838"/>
              <a:gd name="adj2" fmla="val 49289"/>
            </a:avLst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sz="1200" i="1" dirty="0">
                <a:solidFill>
                  <a:schemeClr val="tx1"/>
                </a:solidFill>
              </a:rPr>
              <a:t>Poliittisten päättäjien tahtotila - </a:t>
            </a:r>
            <a:r>
              <a:rPr lang="fi-FI" sz="1400" dirty="0">
                <a:solidFill>
                  <a:schemeClr val="tx1"/>
                </a:solidFill>
              </a:rPr>
              <a:t>Hallitusohjelma</a:t>
            </a:r>
          </a:p>
          <a:p>
            <a:pPr algn="ctr" eaLnBrk="1" hangingPunct="1">
              <a:defRPr/>
            </a:pPr>
            <a:r>
              <a:rPr lang="fi-FI" sz="1400" dirty="0">
                <a:solidFill>
                  <a:schemeClr val="tx1"/>
                </a:solidFill>
              </a:rPr>
              <a:t>Hallituksen toiminta- suunnitelma </a:t>
            </a:r>
            <a:endParaRPr lang="fi-FI" sz="1400" i="1" dirty="0">
              <a:solidFill>
                <a:schemeClr val="tx1"/>
              </a:solidFill>
            </a:endParaRPr>
          </a:p>
        </p:txBody>
      </p:sp>
      <p:sp>
        <p:nvSpPr>
          <p:cNvPr id="13" name="Kuvatekstiellipsi 12"/>
          <p:cNvSpPr/>
          <p:nvPr/>
        </p:nvSpPr>
        <p:spPr>
          <a:xfrm>
            <a:off x="189009" y="4307413"/>
            <a:ext cx="2734972" cy="1647645"/>
          </a:xfrm>
          <a:prstGeom prst="wedgeEllipseCallout">
            <a:avLst>
              <a:gd name="adj1" fmla="val 54617"/>
              <a:gd name="adj2" fmla="val -92168"/>
            </a:avLst>
          </a:prstGeom>
          <a:solidFill>
            <a:srgbClr val="2ED0C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fi-FI" sz="1400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solidFill>
                  <a:schemeClr val="tx1"/>
                </a:solidFill>
              </a:rPr>
              <a:t>Ennakointi, </a:t>
            </a:r>
            <a:r>
              <a:rPr lang="fi-FI" sz="1400" dirty="0" err="1">
                <a:solidFill>
                  <a:schemeClr val="tx1"/>
                </a:solidFill>
              </a:rPr>
              <a:t>tulevaisuukatsaukset</a:t>
            </a:r>
            <a:endParaRPr lang="fi-FI" sz="1400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solidFill>
                  <a:schemeClr val="tx1"/>
                </a:solidFill>
              </a:rPr>
              <a:t> Menokartoitus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solidFill>
                  <a:schemeClr val="tx1"/>
                </a:solidFill>
              </a:rPr>
              <a:t> Vaikuttavuusarviointi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solidFill>
                  <a:schemeClr val="tx1"/>
                </a:solidFill>
              </a:rPr>
              <a:t> Indikaattorit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 err="1">
                <a:solidFill>
                  <a:schemeClr val="tx1"/>
                </a:solidFill>
              </a:rPr>
              <a:t>jne</a:t>
            </a:r>
            <a:endParaRPr lang="fi-FI" sz="1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4" name="Kuvatekstiellipsi 13"/>
          <p:cNvSpPr/>
          <p:nvPr/>
        </p:nvSpPr>
        <p:spPr>
          <a:xfrm>
            <a:off x="6535948" y="4517365"/>
            <a:ext cx="2360762" cy="1647645"/>
          </a:xfrm>
          <a:prstGeom prst="wedgeEllipseCallout">
            <a:avLst>
              <a:gd name="adj1" fmla="val -45127"/>
              <a:gd name="adj2" fmla="val -72998"/>
            </a:avLst>
          </a:prstGeom>
          <a:solidFill>
            <a:srgbClr val="5CCA4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sz="1600" dirty="0">
                <a:solidFill>
                  <a:schemeClr val="tx1"/>
                </a:solidFill>
              </a:rPr>
              <a:t>Budjetti-resursointi</a:t>
            </a:r>
          </a:p>
          <a:p>
            <a:pPr algn="ctr" eaLnBrk="1" hangingPunct="1">
              <a:defRPr/>
            </a:pPr>
            <a:r>
              <a:rPr lang="fi-FI" sz="1600" dirty="0">
                <a:solidFill>
                  <a:schemeClr val="tx1"/>
                </a:solidFill>
              </a:rPr>
              <a:t>Kuntaohjaus</a:t>
            </a:r>
          </a:p>
          <a:p>
            <a:pPr algn="ctr" eaLnBrk="1" hangingPunct="1">
              <a:defRPr/>
            </a:pPr>
            <a:r>
              <a:rPr lang="fi-FI" sz="1600" dirty="0">
                <a:solidFill>
                  <a:schemeClr val="tx1"/>
                </a:solidFill>
              </a:rPr>
              <a:t>Tulosohjaus</a:t>
            </a:r>
          </a:p>
          <a:p>
            <a:pPr algn="ctr" eaLnBrk="1" hangingPunct="1">
              <a:defRPr/>
            </a:pPr>
            <a:r>
              <a:rPr lang="fi-FI" sz="1600" dirty="0" err="1">
                <a:solidFill>
                  <a:schemeClr val="tx1"/>
                </a:solidFill>
              </a:rPr>
              <a:t>jne</a:t>
            </a:r>
            <a:endParaRPr lang="fi-FI" sz="16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0" name="Tekstikehys 9"/>
          <p:cNvSpPr txBox="1"/>
          <p:nvPr/>
        </p:nvSpPr>
        <p:spPr>
          <a:xfrm>
            <a:off x="2777724" y="276046"/>
            <a:ext cx="4848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OHRAn</a:t>
            </a:r>
            <a:r>
              <a:rPr lang="fi-FI" dirty="0" smtClean="0"/>
              <a:t> ajattelukehikko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>
          <a:xfrm>
            <a:off x="596900" y="425450"/>
            <a:ext cx="7959725" cy="777875"/>
          </a:xfrm>
        </p:spPr>
        <p:txBody>
          <a:bodyPr/>
          <a:lstStyle/>
          <a:p>
            <a:r>
              <a:rPr lang="fi-FI" altLang="fi-FI" sz="2400" b="1" dirty="0" smtClean="0"/>
              <a:t/>
            </a:r>
            <a:br>
              <a:rPr lang="fi-FI" altLang="fi-FI" sz="2400" b="1" dirty="0" smtClean="0"/>
            </a:br>
            <a:r>
              <a:rPr lang="fi-FI" altLang="fi-FI" sz="2400" b="1" dirty="0" smtClean="0"/>
              <a:t/>
            </a:r>
            <a:br>
              <a:rPr lang="fi-FI" altLang="fi-FI" sz="2400" b="1" dirty="0" smtClean="0"/>
            </a:br>
            <a:r>
              <a:rPr lang="fi-FI" altLang="fi-FI" sz="2400" b="1" dirty="0" smtClean="0"/>
              <a:t> </a:t>
            </a:r>
            <a:br>
              <a:rPr lang="fi-FI" altLang="fi-FI" sz="2400" b="1" dirty="0" smtClean="0"/>
            </a:br>
            <a:r>
              <a:rPr lang="fi-FI" altLang="fi-FI" sz="2800" dirty="0" smtClean="0"/>
              <a:t>Yhteinen agenda: Hallitusohjelma linjaa, hallituksen toimintasuunnitelma täsmentää keinot </a:t>
            </a:r>
          </a:p>
        </p:txBody>
      </p:sp>
      <p:sp>
        <p:nvSpPr>
          <p:cNvPr id="18435" name="Sisällön paikkamerkki 2"/>
          <p:cNvSpPr>
            <a:spLocks noGrp="1"/>
          </p:cNvSpPr>
          <p:nvPr>
            <p:ph idx="1"/>
          </p:nvPr>
        </p:nvSpPr>
        <p:spPr>
          <a:xfrm>
            <a:off x="596900" y="1138238"/>
            <a:ext cx="7953375" cy="4987925"/>
          </a:xfrm>
        </p:spPr>
        <p:txBody>
          <a:bodyPr>
            <a:normAutofit lnSpcReduction="10000"/>
          </a:bodyPr>
          <a:lstStyle/>
          <a:p>
            <a:pPr lvl="1" eaLnBrk="1" hangingPunct="1">
              <a:defRPr/>
            </a:pPr>
            <a:endParaRPr lang="fi-FI" altLang="fi-FI" sz="1800" dirty="0" smtClean="0"/>
          </a:p>
          <a:p>
            <a:pPr eaLnBrk="1" hangingPunct="1">
              <a:defRPr/>
            </a:pPr>
            <a:r>
              <a:rPr lang="fi-FI" altLang="fi-FI" sz="2000" dirty="0" smtClean="0"/>
              <a:t>Hallitusohjelmassa vältetään yksityiskohtaisten toimenpiteiden määrittelemistä koko hallituskautta sitoviksi. </a:t>
            </a:r>
          </a:p>
          <a:p>
            <a:pPr eaLnBrk="1" hangingPunct="1">
              <a:defRPr/>
            </a:pPr>
            <a:r>
              <a:rPr lang="fi-FI" altLang="fi-FI" sz="2000" dirty="0" smtClean="0"/>
              <a:t>Hallitusohjelma nimeää selkeästi hallituksen </a:t>
            </a:r>
            <a:r>
              <a:rPr lang="fi-FI" altLang="fi-FI" sz="2000" b="1" dirty="0" smtClean="0"/>
              <a:t>keskeisimmät horisontaaliset politiikkatavoitteet </a:t>
            </a:r>
            <a:r>
              <a:rPr lang="fi-FI" altLang="fi-FI" sz="2000" dirty="0" smtClean="0"/>
              <a:t>(3-5), jotka huomioidaan ministerivastuita määriteltäessä. </a:t>
            </a:r>
          </a:p>
          <a:p>
            <a:pPr eaLnBrk="1" hangingPunct="1">
              <a:defRPr/>
            </a:pPr>
            <a:r>
              <a:rPr lang="fi-FI" altLang="fi-FI" sz="2000" dirty="0" smtClean="0"/>
              <a:t>Hallituksen </a:t>
            </a:r>
            <a:r>
              <a:rPr lang="fi-FI" altLang="fi-FI" sz="2000" b="1" dirty="0" smtClean="0"/>
              <a:t>yhteinen toimintasuunnitelma</a:t>
            </a:r>
            <a:endParaRPr lang="fi-FI" altLang="fi-FI" sz="2000" dirty="0" smtClean="0"/>
          </a:p>
          <a:p>
            <a:pPr lvl="1" eaLnBrk="1" hangingPunct="1">
              <a:defRPr/>
            </a:pPr>
            <a:r>
              <a:rPr lang="fi-FI" altLang="fi-FI" sz="1800" dirty="0" smtClean="0"/>
              <a:t>valmistellaan ministereiden ja virkamiesjohdon vuorovaikutuksessa, hallituksen poliittisessa ohjauksessa</a:t>
            </a:r>
          </a:p>
          <a:p>
            <a:pPr lvl="1" eaLnBrk="1" hangingPunct="1">
              <a:defRPr/>
            </a:pPr>
            <a:r>
              <a:rPr lang="fi-FI" altLang="fi-FI" sz="1800" dirty="0" smtClean="0"/>
              <a:t>yhteen sovittaa hallitusohjelman taloudelliset ja sisällölliset tavoitteet, mukaan lukien julkisen talouden suunnitelma.</a:t>
            </a:r>
          </a:p>
          <a:p>
            <a:pPr lvl="1" eaLnBrk="1" hangingPunct="1">
              <a:defRPr/>
            </a:pPr>
            <a:r>
              <a:rPr lang="fi-FI" altLang="fi-FI" sz="1800" dirty="0" smtClean="0"/>
              <a:t>täsmentää hallituksen keskeisimmille politiikkatavoitteille konkreettisen hallituskauden toteutussuunnitelman </a:t>
            </a:r>
            <a:r>
              <a:rPr lang="fi-FI" altLang="fi-FI" sz="1800" b="1" dirty="0" smtClean="0"/>
              <a:t>(3-5 politiikkapakettia).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i-FI" altLang="fi-FI" sz="1800" dirty="0" smtClean="0"/>
          </a:p>
          <a:p>
            <a:pPr eaLnBrk="1" hangingPunct="1">
              <a:defRPr/>
            </a:pPr>
            <a:endParaRPr lang="fi-FI" altLang="fi-FI" sz="2400" dirty="0" smtClean="0"/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B9A1CB-D9CB-4573-91DC-109F25339128}" type="slidenum">
              <a:rPr lang="fi-FI" altLang="fi-FI"/>
              <a:pPr/>
              <a:t>5</a:t>
            </a:fld>
            <a:endParaRPr lang="fi-FI" alt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Hallituksen muodostaja ja neuvotteluihin osallistuvat sitoutuvat strategisen hallitusohjelman malliin</a:t>
            </a:r>
          </a:p>
          <a:p>
            <a:pPr lvl="0"/>
            <a:r>
              <a:rPr lang="fi-FI" dirty="0" smtClean="0"/>
              <a:t>Hallitusneuvotteluissa sovitaan selkeistä tavoitteista ja taloutta koskevista linjauksista</a:t>
            </a:r>
            <a:endParaRPr lang="fi-FI" sz="2800" dirty="0" smtClean="0"/>
          </a:p>
          <a:p>
            <a:r>
              <a:rPr lang="fi-FI" dirty="0" smtClean="0"/>
              <a:t>Hallitusneuvotteluissa sovitaan toimintasuunnitelman laadinnan periaatteista</a:t>
            </a:r>
          </a:p>
          <a:p>
            <a:r>
              <a:rPr lang="fi-FI" dirty="0" smtClean="0"/>
              <a:t>Hallitus päättää toimintasuunnitelman valmistelun organisoinnista ja aikataulusta heti nimittämisensä jälkeen. Samalla hallitus sopii hallituskauden työskentelymuodoista ja pelisäännöistä.</a:t>
            </a:r>
          </a:p>
          <a:p>
            <a:r>
              <a:rPr lang="fi-FI" dirty="0" smtClean="0"/>
              <a:t>Viestintä tukee hallituksen yhteisiä tavoitteita heti alusta alkaen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Strategisen hallitusohjelmamallin toteuttamisen edellytykset</a:t>
            </a:r>
            <a:endParaRPr 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altLang="fi-FI" sz="1800" dirty="0" smtClean="0"/>
              <a:t>Hallitus ohjaa kokonaisprosessia  kollektiivisesti</a:t>
            </a:r>
          </a:p>
          <a:p>
            <a:r>
              <a:rPr lang="fi-FI" sz="1800" dirty="0" smtClean="0"/>
              <a:t>Käynnistyy pääministerin ja valtiovarainministerin yhteisellä toimeksiannolla</a:t>
            </a:r>
          </a:p>
          <a:p>
            <a:r>
              <a:rPr lang="fi-FI" sz="1800" dirty="0" smtClean="0"/>
              <a:t>Ministeriöiden johto huolehtii, että </a:t>
            </a:r>
            <a:r>
              <a:rPr lang="fi-FI" sz="1800" dirty="0" err="1" smtClean="0"/>
              <a:t>JTS:n</a:t>
            </a:r>
            <a:r>
              <a:rPr lang="fi-FI" sz="1800" dirty="0" smtClean="0"/>
              <a:t> valmistelu sektoreittain ja politiikkapakettien poikkihallinnollinen sisältövalmistelu ovat </a:t>
            </a:r>
            <a:r>
              <a:rPr lang="fi-FI" sz="1800" dirty="0" err="1" smtClean="0"/>
              <a:t>yhteensovitettuja</a:t>
            </a:r>
            <a:endParaRPr lang="fi-FI" sz="1800" dirty="0" smtClean="0"/>
          </a:p>
          <a:p>
            <a:r>
              <a:rPr lang="fi-FI" sz="1800" smtClean="0"/>
              <a:t>Kullekin </a:t>
            </a:r>
            <a:r>
              <a:rPr lang="fi-FI" sz="1800" b="1" smtClean="0"/>
              <a:t>paketille määritellään kuva lähtötilanteesta, voimavarat, toimenpiteet, niiden aikataulut ja vastuut sekä onnistumisen mittarit ja tietotarpeet</a:t>
            </a:r>
          </a:p>
          <a:p>
            <a:r>
              <a:rPr lang="fi-FI" sz="1800" smtClean="0"/>
              <a:t>Elo/syyskuussa </a:t>
            </a:r>
            <a:r>
              <a:rPr lang="fi-FI" sz="1800" dirty="0" smtClean="0"/>
              <a:t>hallituksen toimintasuunnitelma ja JTS yhtenä selontekona eduskuntaan samaan aikaan kuin vuoden 2016 TAE</a:t>
            </a:r>
          </a:p>
          <a:p>
            <a:r>
              <a:rPr lang="fi-FI" sz="1800" dirty="0" smtClean="0"/>
              <a:t>Keväisin vuosittain toimintasuunnitelman ja </a:t>
            </a:r>
            <a:r>
              <a:rPr lang="fi-FI" sz="1800" dirty="0" err="1" smtClean="0"/>
              <a:t>JTS:n</a:t>
            </a:r>
            <a:r>
              <a:rPr lang="fi-FI" sz="1800" dirty="0" smtClean="0"/>
              <a:t> tarkistus</a:t>
            </a:r>
          </a:p>
          <a:p>
            <a:r>
              <a:rPr lang="fi-FI" sz="1800" dirty="0" smtClean="0"/>
              <a:t>Toimintasuunnitelmassa tärkeää tehdä realistinen </a:t>
            </a:r>
            <a:r>
              <a:rPr lang="fi-FI" sz="1800" b="1" dirty="0" smtClean="0"/>
              <a:t>aikataulusuunnitelma </a:t>
            </a:r>
            <a:r>
              <a:rPr lang="fi-FI" sz="1800" dirty="0" smtClean="0"/>
              <a:t>politiikkapaketeille sekä määrittää </a:t>
            </a:r>
            <a:r>
              <a:rPr lang="fi-FI" sz="1800" b="1" dirty="0" smtClean="0"/>
              <a:t>onnistumisen mittarit/poliittiset lupaukset</a:t>
            </a:r>
            <a:endParaRPr lang="fi-FI" sz="18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Kolmen kuukauden toimintasuunnitelman laadinta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69605" y="0"/>
            <a:ext cx="7959725" cy="1124744"/>
          </a:xfrm>
        </p:spPr>
        <p:txBody>
          <a:bodyPr/>
          <a:lstStyle/>
          <a:p>
            <a:r>
              <a:rPr lang="fi-FI" sz="2800" dirty="0" smtClean="0"/>
              <a:t>Hallituksen toimintasuunnitelma</a:t>
            </a:r>
            <a:br>
              <a:rPr lang="fi-FI" sz="2800" dirty="0" smtClean="0"/>
            </a:br>
            <a:r>
              <a:rPr lang="fi-FI" sz="1100" dirty="0" smtClean="0">
                <a:solidFill>
                  <a:srgbClr val="FF0000"/>
                </a:solidFill>
              </a:rPr>
              <a:t>Punainen = toimintasuunnitelman pysyvämmät osiot</a:t>
            </a:r>
            <a:r>
              <a:rPr lang="fi-FI" sz="1100" dirty="0" smtClean="0"/>
              <a:t/>
            </a:r>
            <a:br>
              <a:rPr lang="fi-FI" sz="1100" dirty="0" smtClean="0"/>
            </a:br>
            <a:r>
              <a:rPr lang="fi-FI" sz="1100" dirty="0" smtClean="0">
                <a:solidFill>
                  <a:schemeClr val="tx2"/>
                </a:solidFill>
              </a:rPr>
              <a:t>Sininen =  toimintasuunnitelman vuosittain yhdessä </a:t>
            </a:r>
            <a:r>
              <a:rPr lang="fi-FI" sz="1100" dirty="0" err="1" smtClean="0">
                <a:solidFill>
                  <a:schemeClr val="tx2"/>
                </a:solidFill>
              </a:rPr>
              <a:t>JTS:n</a:t>
            </a:r>
            <a:r>
              <a:rPr lang="fi-FI" sz="1100" dirty="0" smtClean="0">
                <a:solidFill>
                  <a:schemeClr val="tx2"/>
                </a:solidFill>
              </a:rPr>
              <a:t> kanssa tarkasteltavat os</a:t>
            </a:r>
            <a:r>
              <a:rPr lang="fi-FI" sz="1400" dirty="0" smtClean="0">
                <a:solidFill>
                  <a:schemeClr val="tx2"/>
                </a:solidFill>
              </a:rPr>
              <a:t>iot</a:t>
            </a:r>
            <a:endParaRPr lang="fi-FI" sz="1400" dirty="0">
              <a:solidFill>
                <a:schemeClr val="tx2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graphicFrame>
        <p:nvGraphicFramePr>
          <p:cNvPr id="8" name="Kaaviokuva 7"/>
          <p:cNvGraphicFramePr/>
          <p:nvPr/>
        </p:nvGraphicFramePr>
        <p:xfrm>
          <a:off x="467544" y="1052736"/>
          <a:ext cx="809312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09600" y="1268761"/>
            <a:ext cx="8077199" cy="4968552"/>
          </a:xfrm>
        </p:spPr>
        <p:txBody>
          <a:bodyPr>
            <a:normAutofit fontScale="32500" lnSpcReduction="20000"/>
          </a:bodyPr>
          <a:lstStyle/>
          <a:p>
            <a:r>
              <a:rPr lang="fi-FI" sz="4300" dirty="0" smtClean="0"/>
              <a:t>Kullekin paketille asetetaan (joko </a:t>
            </a:r>
            <a:r>
              <a:rPr lang="fi-FI" sz="4300" dirty="0" err="1" smtClean="0"/>
              <a:t>VN-päätös</a:t>
            </a:r>
            <a:r>
              <a:rPr lang="fi-FI" sz="4300" dirty="0" smtClean="0"/>
              <a:t> tai VNK asettaa) </a:t>
            </a:r>
            <a:r>
              <a:rPr lang="fi-FI" sz="4300" b="1" dirty="0" smtClean="0"/>
              <a:t>kansliapäällikköryhmä</a:t>
            </a:r>
            <a:r>
              <a:rPr lang="fi-FI" sz="4300" dirty="0" smtClean="0"/>
              <a:t>, joka koordinoi paketin valmistelua. Kokoonpanoista sovitaan hallitusneuvottelujen yhteydessä</a:t>
            </a:r>
          </a:p>
          <a:p>
            <a:r>
              <a:rPr lang="fi-FI" sz="4300" dirty="0" err="1" smtClean="0"/>
              <a:t>KP-ryhmät</a:t>
            </a:r>
            <a:r>
              <a:rPr lang="fi-FI" sz="4300" dirty="0" smtClean="0"/>
              <a:t> </a:t>
            </a:r>
            <a:r>
              <a:rPr lang="fi-FI" sz="4300" dirty="0" smtClean="0"/>
              <a:t>kokoavat politiikkapakettien ratkaisujen suuntiin liittyvät eri hallinnonalojen </a:t>
            </a:r>
            <a:r>
              <a:rPr lang="fi-FI" sz="4300" dirty="0" smtClean="0"/>
              <a:t>toimenpide-ehdotukset </a:t>
            </a:r>
            <a:r>
              <a:rPr lang="fi-FI" sz="4300" dirty="0" smtClean="0"/>
              <a:t>pakettikokonaisuuksiksi ;muut toimintasuunnitelman asiat valmistellaan ao. ministeriöissä, TAE- ja </a:t>
            </a:r>
            <a:r>
              <a:rPr lang="fi-FI" sz="4300" dirty="0" err="1" smtClean="0"/>
              <a:t>JTS-ehdotukset</a:t>
            </a:r>
            <a:r>
              <a:rPr lang="fi-FI" sz="4300" dirty="0" smtClean="0"/>
              <a:t> valmistellaan ministeriöissä, jossa tapahtuu yhteensovitus toimintasuunnitelman kanssa.</a:t>
            </a:r>
          </a:p>
          <a:p>
            <a:r>
              <a:rPr lang="fi-FI" sz="4300" dirty="0" smtClean="0"/>
              <a:t>Kansliapäällikköryhmät </a:t>
            </a:r>
            <a:r>
              <a:rPr lang="fi-FI" sz="4300" dirty="0" smtClean="0"/>
              <a:t>toimittavat puheenjohtajan toimesta ja kaikkien kansliapäälliköiden allekirjoittamana pakettiehdotuksensa valtioneuvoston kansliaan samassa aikataulussa kuin </a:t>
            </a:r>
            <a:r>
              <a:rPr lang="fi-FI" sz="4300" dirty="0" err="1" smtClean="0"/>
              <a:t>JTS-ehdotukset</a:t>
            </a:r>
            <a:r>
              <a:rPr lang="fi-FI" sz="4300" dirty="0" smtClean="0"/>
              <a:t> toimitetaan </a:t>
            </a:r>
            <a:r>
              <a:rPr lang="fi-FI" sz="4300" dirty="0" err="1" smtClean="0"/>
              <a:t>VM:ön</a:t>
            </a:r>
            <a:r>
              <a:rPr lang="fi-FI" sz="4300" dirty="0" smtClean="0"/>
              <a:t> </a:t>
            </a:r>
          </a:p>
          <a:p>
            <a:r>
              <a:rPr lang="fi-FI" sz="4300" b="1" dirty="0" smtClean="0"/>
              <a:t>Valtioneuvoston kanslia kokoaa </a:t>
            </a:r>
            <a:r>
              <a:rPr lang="fi-FI" sz="4300" dirty="0" smtClean="0"/>
              <a:t>pakettiehdotukset ja muun toimintasuunnitelman sisällön yhdeksi toimintasuunnitelmaehdotukseksi  </a:t>
            </a:r>
            <a:endParaRPr lang="fi-FI" sz="4300" dirty="0" smtClean="0"/>
          </a:p>
          <a:p>
            <a:r>
              <a:rPr lang="fi-FI" sz="4300" b="1" dirty="0" smtClean="0"/>
              <a:t>Koko hallitus </a:t>
            </a:r>
            <a:r>
              <a:rPr lang="fi-FI" sz="4300" dirty="0" smtClean="0"/>
              <a:t>käsittelee strategiaprosessin virkamiesjohtoryhmän valmistelusta toimintasuunnitelman valmistelun etenemistä </a:t>
            </a:r>
            <a:r>
              <a:rPr lang="fi-FI" sz="4300" dirty="0" err="1" smtClean="0"/>
              <a:t>viikottain</a:t>
            </a:r>
            <a:r>
              <a:rPr lang="fi-FI" sz="4300" dirty="0" smtClean="0"/>
              <a:t> (esim. yleisistuntojen jälkeen varattuna aikana) ja ainakin kaksi kertaa ennen toimintasuunnitelmaehdotusten toimittamista valtioneuvoston kansliaan</a:t>
            </a:r>
            <a:r>
              <a:rPr lang="fi-FI" sz="4300" dirty="0" smtClean="0"/>
              <a:t>.</a:t>
            </a:r>
          </a:p>
          <a:p>
            <a:pPr marL="268288" lvl="1" indent="-268288"/>
            <a:r>
              <a:rPr lang="fi-FI" sz="4300" b="1" dirty="0" smtClean="0">
                <a:cs typeface="Times New Roman" pitchFamily="18" charset="0"/>
              </a:rPr>
              <a:t>Pakettien vastuuministerit </a:t>
            </a:r>
            <a:r>
              <a:rPr lang="fi-FI" sz="4300" dirty="0" smtClean="0">
                <a:cs typeface="Times New Roman" pitchFamily="18" charset="0"/>
              </a:rPr>
              <a:t>nimetään vasta toimintasuunnitelman hyväksymisen jälkeen (koko hallituksen sitouttaminen) </a:t>
            </a:r>
            <a:r>
              <a:rPr lang="fi-FI" sz="4300" b="1" dirty="0" smtClean="0">
                <a:cs typeface="Times New Roman" pitchFamily="18" charset="0"/>
              </a:rPr>
              <a:t>Pakettikohtaiset ministeriryhmät </a:t>
            </a:r>
            <a:r>
              <a:rPr lang="fi-FI" sz="4300" dirty="0" smtClean="0">
                <a:cs typeface="Times New Roman" pitchFamily="18" charset="0"/>
              </a:rPr>
              <a:t>asetetaan ohjaamaan pakettien toimeenpanoa vasta syksyllä, kun hallituksen toimintasuunnitelma on valmistunut</a:t>
            </a:r>
          </a:p>
          <a:p>
            <a:endParaRPr lang="fi-FI" sz="3600" dirty="0" smtClean="0"/>
          </a:p>
          <a:p>
            <a:endParaRPr lang="fi-FI" sz="3400" dirty="0" smtClean="0"/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09600" y="332656"/>
            <a:ext cx="8077199" cy="792088"/>
          </a:xfrm>
        </p:spPr>
        <p:txBody>
          <a:bodyPr/>
          <a:lstStyle/>
          <a:p>
            <a:r>
              <a:rPr lang="fi-FI" sz="2800" dirty="0" smtClean="0">
                <a:solidFill>
                  <a:schemeClr val="tx2"/>
                </a:solidFill>
              </a:rPr>
              <a:t>Politiikkapakettien valmistelu </a:t>
            </a:r>
            <a:endParaRPr 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VNK_powerpoint_v27062014_FIN</Template>
  <TotalTime>595</TotalTime>
  <Words>652</Words>
  <Application>Microsoft Office PowerPoint</Application>
  <PresentationFormat>Näytössä katseltava diaesitys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VNK_powerpoint_v27062014_FIN</vt:lpstr>
      <vt:lpstr> Päätöksistä muutoksiin</vt:lpstr>
      <vt:lpstr>Prosessit hajallaan eivätkä tue vaikuttavaa politiikkaa</vt:lpstr>
      <vt:lpstr>OHRA – politiikanteon uudistus</vt:lpstr>
      <vt:lpstr>Dia 4</vt:lpstr>
      <vt:lpstr>    Yhteinen agenda: Hallitusohjelma linjaa, hallituksen toimintasuunnitelma täsmentää keinot </vt:lpstr>
      <vt:lpstr>Strategisen hallitusohjelmamallin toteuttamisen edellytykset</vt:lpstr>
      <vt:lpstr>Kolmen kuukauden toimintasuunnitelman laadinta</vt:lpstr>
      <vt:lpstr>Hallituksen toimintasuunnitelma Punainen = toimintasuunnitelman pysyvämmät osiot Sininen =  toimintasuunnitelman vuosittain yhdessä JTS:n kanssa tarkasteltavat osiot</vt:lpstr>
      <vt:lpstr>Politiikkapakettien valmistelu </vt:lpstr>
      <vt:lpstr>Vaikutusarviointi</vt:lpstr>
      <vt:lpstr>Strategiaviidakon purku</vt:lpstr>
      <vt:lpstr>Dia 12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tähän, max. 3 riviä, fontti Arial regular 34 pt</dc:title>
  <dc:creator>vnkaaltos</dc:creator>
  <cp:lastModifiedBy>vnkkekkon</cp:lastModifiedBy>
  <cp:revision>17</cp:revision>
  <dcterms:created xsi:type="dcterms:W3CDTF">2014-08-25T08:18:09Z</dcterms:created>
  <dcterms:modified xsi:type="dcterms:W3CDTF">2015-05-06T12:41:33Z</dcterms:modified>
</cp:coreProperties>
</file>