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"/>
  </p:handoutMasterIdLst>
  <p:sldIdLst>
    <p:sldId id="267" r:id="rId3"/>
    <p:sldId id="266" r:id="rId4"/>
    <p:sldId id="259" r:id="rId5"/>
    <p:sldId id="268" r:id="rId6"/>
    <p:sldId id="264" r:id="rId7"/>
  </p:sldIdLst>
  <p:sldSz cx="9144000" cy="6858000" type="screen4x3"/>
  <p:notesSz cx="68199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7"/>
    <a:srgbClr val="F5D18F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6033" cy="496650"/>
          </a:xfrm>
          <a:prstGeom prst="rect">
            <a:avLst/>
          </a:prstGeom>
        </p:spPr>
        <p:txBody>
          <a:bodyPr vert="horz" lIns="92268" tIns="46133" rIns="92268" bIns="4613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62277" y="3"/>
            <a:ext cx="2956033" cy="496650"/>
          </a:xfrm>
          <a:prstGeom prst="rect">
            <a:avLst/>
          </a:prstGeom>
        </p:spPr>
        <p:txBody>
          <a:bodyPr vert="horz" lIns="92268" tIns="46133" rIns="92268" bIns="46133" rtlCol="0"/>
          <a:lstStyle>
            <a:lvl1pPr algn="r">
              <a:defRPr sz="1200"/>
            </a:lvl1pPr>
          </a:lstStyle>
          <a:p>
            <a:fld id="{D50E8C06-80D8-48C6-9E72-479442ED30CF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33154"/>
            <a:ext cx="2956033" cy="496649"/>
          </a:xfrm>
          <a:prstGeom prst="rect">
            <a:avLst/>
          </a:prstGeom>
        </p:spPr>
        <p:txBody>
          <a:bodyPr vert="horz" lIns="92268" tIns="46133" rIns="92268" bIns="4613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62277" y="9433154"/>
            <a:ext cx="2956033" cy="496649"/>
          </a:xfrm>
          <a:prstGeom prst="rect">
            <a:avLst/>
          </a:prstGeom>
        </p:spPr>
        <p:txBody>
          <a:bodyPr vert="horz" lIns="92268" tIns="46133" rIns="92268" bIns="46133" rtlCol="0" anchor="b"/>
          <a:lstStyle>
            <a:lvl1pPr algn="r">
              <a:defRPr sz="1200"/>
            </a:lvl1pPr>
          </a:lstStyle>
          <a:p>
            <a:fld id="{E8FE2975-B1E3-4B0A-A25B-853003D0D5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84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78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7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5386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M_Kaari_1_RGB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/>
          <a:stretch/>
        </p:blipFill>
        <p:spPr>
          <a:xfrm>
            <a:off x="0" y="1879600"/>
            <a:ext cx="9144000" cy="49784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4" y="836613"/>
            <a:ext cx="4945063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4" y="2636838"/>
            <a:ext cx="4945063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86790" y="3767138"/>
            <a:ext cx="2381153" cy="219075"/>
          </a:xfrm>
          <a:prstGeom prst="rect">
            <a:avLst/>
          </a:prstGeo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616365"/>
                </a:solidFill>
              </a:rPr>
              <a:t>Etunimi</a:t>
            </a:r>
            <a:r>
              <a:rPr lang="en-US" dirty="0" smtClean="0">
                <a:solidFill>
                  <a:srgbClr val="616365"/>
                </a:solidFill>
              </a:rPr>
              <a:t> </a:t>
            </a:r>
            <a:r>
              <a:rPr lang="en-US" dirty="0" err="1" smtClean="0">
                <a:solidFill>
                  <a:srgbClr val="616365"/>
                </a:solidFill>
              </a:rPr>
              <a:t>Sukunimi</a:t>
            </a:r>
            <a:endParaRPr lang="en-US" dirty="0">
              <a:solidFill>
                <a:srgbClr val="61636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01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06D21-A69E-4844-8433-84900AE49AE6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8632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34C7C-7DB0-4590-B910-CD3D7CCBBEE7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8" y="1252036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8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01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25318-0C7C-420E-880E-5C5AD4F4E654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012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8BB8D-BAED-4DC9-B664-F68A36432E97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4000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36A9D-82AA-4E5A-85E7-7E5126934732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12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2DA78-B56B-4B8F-A2F4-A24665150DD4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4039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018C7-4833-4C25-BB9C-3BC2B1EC0100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0" y="4339682"/>
            <a:ext cx="7632700" cy="1610268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810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D6A59-64D1-4B1C-8848-5D095DEC2180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56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D60AD-FD90-4CA6-8DB3-EEA28860C56B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16365"/>
                </a:solidFill>
              </a:rPr>
              <a:t>Etunimi Sukunimi</a:t>
            </a:r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4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15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86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88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7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29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072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273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6CC01-C404-4B36-AEA2-8153E3D7F3F1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A4D2-423D-44D7-8DE5-C02B1C4BE7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04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0" y="4937124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29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7D27D7-79A4-4455-8C81-3CB57B4324D0}" type="datetime1">
              <a:rPr lang="fi-FI" smtClean="0">
                <a:solidFill>
                  <a:srgbClr val="616365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7.5.2015</a:t>
            </a:fld>
            <a:endParaRPr lang="en-US" dirty="0">
              <a:solidFill>
                <a:srgbClr val="616365"/>
              </a:solidFill>
              <a:ea typeface="ＭＳ Ｐゴシック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29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>
                <a:solidFill>
                  <a:srgbClr val="616365"/>
                </a:solidFill>
                <a:ea typeface="ＭＳ Ｐゴシック" charset="0"/>
              </a:rPr>
              <a:t>Etunimi</a:t>
            </a:r>
            <a:r>
              <a:rPr lang="en-US" dirty="0" smtClean="0">
                <a:solidFill>
                  <a:srgbClr val="616365"/>
                </a:solidFill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616365"/>
                </a:solidFill>
                <a:ea typeface="ＭＳ Ｐゴシック" charset="0"/>
              </a:rPr>
              <a:t>Sukunimi</a:t>
            </a:r>
            <a:endParaRPr lang="en-US" dirty="0">
              <a:solidFill>
                <a:srgbClr val="616365"/>
              </a:solidFill>
              <a:ea typeface="ＭＳ Ｐゴシック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05029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60A6B-6239-8E47-87C0-C824B76464AC}" type="slidenum">
              <a:rPr lang="en-US">
                <a:solidFill>
                  <a:srgbClr val="616365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616365"/>
              </a:solidFill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1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>
          <a:xfrm>
            <a:off x="1692274" y="836613"/>
            <a:ext cx="6552134" cy="1800225"/>
          </a:xfrm>
        </p:spPr>
        <p:txBody>
          <a:bodyPr>
            <a:normAutofit/>
          </a:bodyPr>
          <a:lstStyle/>
          <a:p>
            <a:r>
              <a:rPr lang="fi-FI" sz="3200" b="1" dirty="0"/>
              <a:t>H</a:t>
            </a:r>
            <a:r>
              <a:rPr lang="fi-FI" sz="3200" b="1" cap="none" dirty="0"/>
              <a:t>allitusohjelmatyö 2015 </a:t>
            </a:r>
            <a:r>
              <a:rPr lang="fi-FI" sz="3200" b="1" cap="none" dirty="0" err="1" smtClean="0"/>
              <a:t>STM:ssä</a:t>
            </a:r>
            <a:r>
              <a:rPr lang="fi-FI" sz="3200" b="1" cap="none" dirty="0"/>
              <a:t/>
            </a:r>
            <a:br>
              <a:rPr lang="fi-FI" sz="3200" b="1" cap="none" dirty="0"/>
            </a:br>
            <a:endParaRPr lang="fi-FI" sz="3200" b="1" dirty="0"/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000" b="0" dirty="0" smtClean="0"/>
              <a:t>Kehitysjohtaja Marja-Liisa </a:t>
            </a:r>
            <a:r>
              <a:rPr lang="fi-FI" sz="2000" b="0" err="1" smtClean="0"/>
              <a:t>Parjanne</a:t>
            </a:r>
            <a:r>
              <a:rPr lang="fi-FI" sz="2000" b="0" smtClean="0"/>
              <a:t>, ESY</a:t>
            </a:r>
            <a:endParaRPr lang="fi-FI" sz="2000" b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4294967295"/>
          </p:nvPr>
        </p:nvSpPr>
        <p:spPr>
          <a:xfrm>
            <a:off x="8423275" y="6505575"/>
            <a:ext cx="720725" cy="219075"/>
          </a:xfrm>
        </p:spPr>
        <p:txBody>
          <a:bodyPr/>
          <a:lstStyle/>
          <a:p>
            <a:pPr>
              <a:defRPr/>
            </a:pPr>
            <a:fld id="{795D60AD-FD90-4CA6-8DB3-EEA28860C56B}" type="datetime1">
              <a:rPr lang="fi-FI" smtClean="0">
                <a:solidFill>
                  <a:srgbClr val="616365"/>
                </a:solidFill>
              </a:rPr>
              <a:pPr>
                <a:defRPr/>
              </a:pPr>
              <a:t>7.5.2015</a:t>
            </a:fld>
            <a:endParaRPr lang="en-US" dirty="0">
              <a:solidFill>
                <a:srgbClr val="616365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0" y="6505575"/>
            <a:ext cx="466725" cy="219075"/>
          </a:xfrm>
        </p:spPr>
        <p:txBody>
          <a:bodyPr/>
          <a:lstStyle/>
          <a:p>
            <a:pPr>
              <a:defRPr/>
            </a:pPr>
            <a:fld id="{6FC60A6B-6239-8E47-87C0-C824B76464AC}" type="slidenum">
              <a:rPr lang="en-US" smtClean="0">
                <a:solidFill>
                  <a:srgbClr val="616365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163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55650" y="274639"/>
            <a:ext cx="7632700" cy="634082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T</a:t>
            </a:r>
            <a:r>
              <a:rPr lang="fi-FI" dirty="0" smtClean="0"/>
              <a:t>oimijat ja rakenteet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753344" y="908720"/>
            <a:ext cx="7416824" cy="457200"/>
          </a:xfrm>
          <a:prstGeom prst="rect">
            <a:avLst/>
          </a:prstGeom>
          <a:solidFill>
            <a:srgbClr val="009900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/>
              <a:t>Hallitusohjelmaneuvottelut</a:t>
            </a:r>
            <a:endParaRPr lang="fi-FI" sz="1600" b="1" dirty="0"/>
          </a:p>
        </p:txBody>
      </p:sp>
      <p:sp>
        <p:nvSpPr>
          <p:cNvPr id="6" name="Aurinko 5"/>
          <p:cNvSpPr/>
          <p:nvPr/>
        </p:nvSpPr>
        <p:spPr>
          <a:xfrm>
            <a:off x="1547664" y="1268760"/>
            <a:ext cx="5472608" cy="1656184"/>
          </a:xfrm>
          <a:prstGeom prst="su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 smtClean="0">
                <a:solidFill>
                  <a:schemeClr val="tx1"/>
                </a:solidFill>
              </a:rPr>
              <a:t>Kanslia-päälliköt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7" name="Tasakylkinen kolmio 6"/>
          <p:cNvSpPr/>
          <p:nvPr/>
        </p:nvSpPr>
        <p:spPr>
          <a:xfrm>
            <a:off x="3489221" y="3301156"/>
            <a:ext cx="1656184" cy="72008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ESY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1729092" y="4415700"/>
            <a:ext cx="1708448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TA-yhdyshenkilöt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3547356" y="4405243"/>
            <a:ext cx="1800200" cy="9248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Strateginen toimijaverkosto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4288126" y="5667378"/>
            <a:ext cx="9144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Asian-</a:t>
            </a:r>
            <a:endParaRPr lang="fi-FI" dirty="0" smtClean="0">
              <a:solidFill>
                <a:schemeClr val="tx1"/>
              </a:solidFill>
            </a:endParaRP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tuntija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3547356" y="5670307"/>
            <a:ext cx="9144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Asian-</a:t>
            </a:r>
            <a:endParaRPr lang="fi-FI" dirty="0" smtClean="0">
              <a:solidFill>
                <a:schemeClr val="tx1"/>
              </a:solidFill>
            </a:endParaRP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tuntija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2923363" y="5520116"/>
            <a:ext cx="9144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Asian-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tuntija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3" name="Pyöristetty suorakulmio 12"/>
          <p:cNvSpPr/>
          <p:nvPr/>
        </p:nvSpPr>
        <p:spPr>
          <a:xfrm>
            <a:off x="2126116" y="5670307"/>
            <a:ext cx="9144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Asian-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tuntija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4789438" y="5786872"/>
            <a:ext cx="9144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Asian-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tuntija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5" name="Vuokaaviosymboli: Useita dokumentteja 14"/>
          <p:cNvSpPr/>
          <p:nvPr/>
        </p:nvSpPr>
        <p:spPr>
          <a:xfrm>
            <a:off x="6444208" y="2819873"/>
            <a:ext cx="2520280" cy="3307634"/>
          </a:xfrm>
          <a:prstGeom prst="flowChartMulti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400" b="1" dirty="0" smtClean="0">
              <a:solidFill>
                <a:schemeClr val="tx1"/>
              </a:solidFill>
            </a:endParaRPr>
          </a:p>
          <a:p>
            <a:endParaRPr lang="fi-FI" sz="1400" b="1" dirty="0" smtClean="0">
              <a:solidFill>
                <a:schemeClr val="tx1"/>
              </a:solidFill>
            </a:endParaRPr>
          </a:p>
          <a:p>
            <a:r>
              <a:rPr lang="fi-FI" sz="1400" b="1" dirty="0" smtClean="0">
                <a:solidFill>
                  <a:schemeClr val="tx1"/>
                </a:solidFill>
              </a:rPr>
              <a:t>Materiaalit:</a:t>
            </a:r>
          </a:p>
          <a:p>
            <a:r>
              <a:rPr lang="fi-FI" sz="1400" dirty="0" smtClean="0">
                <a:solidFill>
                  <a:schemeClr val="tx1"/>
                </a:solidFill>
              </a:rPr>
              <a:t>-STM strategia</a:t>
            </a:r>
          </a:p>
          <a:p>
            <a:r>
              <a:rPr lang="fi-FI" sz="1400" dirty="0" err="1" smtClean="0">
                <a:solidFill>
                  <a:schemeClr val="tx1"/>
                </a:solidFill>
              </a:rPr>
              <a:t>-Tulevaisuuskatsaus</a:t>
            </a:r>
            <a:endParaRPr lang="fi-FI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taustamuistiot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tietokoonti</a:t>
            </a:r>
          </a:p>
          <a:p>
            <a:r>
              <a:rPr lang="fi-FI" sz="1400" dirty="0" err="1" smtClean="0">
                <a:solidFill>
                  <a:schemeClr val="tx1"/>
                </a:solidFill>
              </a:rPr>
              <a:t>-Tilannekuva</a:t>
            </a:r>
            <a:endParaRPr lang="fi-FI" sz="1400" dirty="0" smtClean="0">
              <a:solidFill>
                <a:schemeClr val="tx1"/>
              </a:solidFill>
            </a:endParaRPr>
          </a:p>
          <a:p>
            <a:r>
              <a:rPr lang="fi-FI" sz="1400" dirty="0" err="1" smtClean="0">
                <a:solidFill>
                  <a:schemeClr val="tx1"/>
                </a:solidFill>
              </a:rPr>
              <a:t>-Tietopohja</a:t>
            </a:r>
            <a:endParaRPr lang="fi-FI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Korit 1,2 ja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tausta-aineistot</a:t>
            </a:r>
          </a:p>
          <a:p>
            <a:r>
              <a:rPr lang="fi-FI" sz="1400" dirty="0" err="1" smtClean="0">
                <a:solidFill>
                  <a:schemeClr val="tx1"/>
                </a:solidFill>
              </a:rPr>
              <a:t>-Sosiaaliturvan</a:t>
            </a:r>
            <a:r>
              <a:rPr lang="fi-FI" sz="1400" dirty="0" smtClean="0">
                <a:solidFill>
                  <a:schemeClr val="tx1"/>
                </a:solidFill>
              </a:rPr>
              <a:t> kestävyys</a:t>
            </a:r>
          </a:p>
          <a:p>
            <a:r>
              <a:rPr lang="fi-FI" sz="1400" dirty="0" err="1" smtClean="0">
                <a:solidFill>
                  <a:schemeClr val="tx1"/>
                </a:solidFill>
              </a:rPr>
              <a:t>-Menokartoitus</a:t>
            </a:r>
            <a:endParaRPr lang="fi-FI" sz="1400" dirty="0" smtClean="0">
              <a:solidFill>
                <a:schemeClr val="tx1"/>
              </a:solidFill>
            </a:endParaRPr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pPr algn="ctr"/>
            <a:endParaRPr lang="fi-FI" sz="1400" dirty="0">
              <a:solidFill>
                <a:schemeClr val="tx1"/>
              </a:solidFill>
            </a:endParaRPr>
          </a:p>
        </p:txBody>
      </p:sp>
      <p:cxnSp>
        <p:nvCxnSpPr>
          <p:cNvPr id="17" name="Suora nuoliyhdysviiva 16"/>
          <p:cNvCxnSpPr/>
          <p:nvPr/>
        </p:nvCxnSpPr>
        <p:spPr>
          <a:xfrm>
            <a:off x="4301450" y="2863788"/>
            <a:ext cx="0" cy="43204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unnikas 27"/>
          <p:cNvSpPr/>
          <p:nvPr/>
        </p:nvSpPr>
        <p:spPr>
          <a:xfrm>
            <a:off x="2478221" y="3511860"/>
            <a:ext cx="890283" cy="55436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TAY</a:t>
            </a:r>
            <a:endParaRPr lang="fi-FI" b="1" dirty="0">
              <a:solidFill>
                <a:schemeClr val="tx1"/>
              </a:solidFill>
            </a:endParaRPr>
          </a:p>
        </p:txBody>
      </p:sp>
      <p:cxnSp>
        <p:nvCxnSpPr>
          <p:cNvPr id="29" name="Suora nuoliyhdysviiva 28"/>
          <p:cNvCxnSpPr/>
          <p:nvPr/>
        </p:nvCxnSpPr>
        <p:spPr>
          <a:xfrm flipH="1">
            <a:off x="3368504" y="2863788"/>
            <a:ext cx="771448" cy="64807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>
            <a:off x="4447456" y="2819873"/>
            <a:ext cx="1924744" cy="825151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>
            <a:off x="4317313" y="4054466"/>
            <a:ext cx="0" cy="35077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nuoliyhdysviiva 40"/>
          <p:cNvCxnSpPr/>
          <p:nvPr/>
        </p:nvCxnSpPr>
        <p:spPr>
          <a:xfrm>
            <a:off x="4958299" y="3789040"/>
            <a:ext cx="1368152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nuoliyhdysviiva 47"/>
          <p:cNvCxnSpPr/>
          <p:nvPr/>
        </p:nvCxnSpPr>
        <p:spPr>
          <a:xfrm flipV="1">
            <a:off x="5246638" y="5253360"/>
            <a:ext cx="1264586" cy="41401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>
            <a:off x="2811916" y="4077072"/>
            <a:ext cx="0" cy="46026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nuoliyhdysviiva 56"/>
          <p:cNvCxnSpPr>
            <a:stCxn id="28" idx="2"/>
          </p:cNvCxnSpPr>
          <p:nvPr/>
        </p:nvCxnSpPr>
        <p:spPr>
          <a:xfrm>
            <a:off x="3299209" y="3789040"/>
            <a:ext cx="48070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yöristetty suorakulmio 26"/>
          <p:cNvSpPr/>
          <p:nvPr/>
        </p:nvSpPr>
        <p:spPr>
          <a:xfrm>
            <a:off x="213284" y="2711631"/>
            <a:ext cx="1080120" cy="261846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STM johto-ryhmä</a:t>
            </a:r>
            <a:endParaRPr lang="fi-FI" dirty="0"/>
          </a:p>
        </p:txBody>
      </p:sp>
      <p:sp>
        <p:nvSpPr>
          <p:cNvPr id="30" name="Oikea aaltosulje 29"/>
          <p:cNvSpPr/>
          <p:nvPr/>
        </p:nvSpPr>
        <p:spPr>
          <a:xfrm>
            <a:off x="1293404" y="2711630"/>
            <a:ext cx="768924" cy="2618468"/>
          </a:xfrm>
          <a:prstGeom prst="rightBrace">
            <a:avLst>
              <a:gd name="adj1" fmla="val 8333"/>
              <a:gd name="adj2" fmla="val 249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6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seliteviiva 1 10"/>
          <p:cNvSpPr/>
          <p:nvPr/>
        </p:nvSpPr>
        <p:spPr>
          <a:xfrm>
            <a:off x="161655" y="2837569"/>
            <a:ext cx="1083665" cy="612648"/>
          </a:xfrm>
          <a:prstGeom prst="borderCallout1">
            <a:avLst>
              <a:gd name="adj1" fmla="val 30596"/>
              <a:gd name="adj2" fmla="val 99603"/>
              <a:gd name="adj3" fmla="val 30247"/>
              <a:gd name="adj4" fmla="val 403716"/>
            </a:avLst>
          </a:prstGeom>
          <a:solidFill>
            <a:srgbClr val="FFDD7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OHRA Studia Generalia 7.5.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32" name="Kuvaseliteviiva 1 31"/>
          <p:cNvSpPr/>
          <p:nvPr/>
        </p:nvSpPr>
        <p:spPr>
          <a:xfrm>
            <a:off x="179511" y="6024757"/>
            <a:ext cx="1083665" cy="612648"/>
          </a:xfrm>
          <a:prstGeom prst="borderCallout1">
            <a:avLst>
              <a:gd name="adj1" fmla="val 30596"/>
              <a:gd name="adj2" fmla="val 99603"/>
              <a:gd name="adj3" fmla="val 30247"/>
              <a:gd name="adj4" fmla="val 403716"/>
            </a:avLst>
          </a:prstGeom>
          <a:solidFill>
            <a:srgbClr val="FFDD7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OHRA -aamupuuro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35" name="Kuvaseliteviiva 1 34"/>
          <p:cNvSpPr/>
          <p:nvPr/>
        </p:nvSpPr>
        <p:spPr>
          <a:xfrm>
            <a:off x="2616931" y="4462640"/>
            <a:ext cx="1006398" cy="612648"/>
          </a:xfrm>
          <a:prstGeom prst="borderCallout1">
            <a:avLst>
              <a:gd name="adj1" fmla="val 46143"/>
              <a:gd name="adj2" fmla="val 99603"/>
              <a:gd name="adj3" fmla="val 43573"/>
              <a:gd name="adj4" fmla="val 19375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STM </a:t>
            </a:r>
            <a:r>
              <a:rPr lang="fi-FI" sz="1200" dirty="0" err="1" smtClean="0">
                <a:solidFill>
                  <a:schemeClr val="tx1"/>
                </a:solidFill>
              </a:rPr>
              <a:t>jory</a:t>
            </a:r>
            <a:r>
              <a:rPr lang="fi-FI" sz="1200" dirty="0" smtClean="0">
                <a:solidFill>
                  <a:schemeClr val="tx1"/>
                </a:solidFill>
              </a:rPr>
              <a:t> TAE luonnos 27.5.2015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i-FI" sz="3600" i="1" dirty="0" smtClean="0"/>
              <a:t>OHRA- aikajana kevät/alkukesä 2015</a:t>
            </a:r>
            <a:br>
              <a:rPr lang="fi-FI" sz="3600" i="1" dirty="0" smtClean="0"/>
            </a:br>
            <a:r>
              <a:rPr lang="fi-FI" sz="3600" i="1" dirty="0" smtClean="0"/>
              <a:t>STM              	                VN</a:t>
            </a:r>
            <a:endParaRPr lang="fi-FI" sz="3600" i="1" dirty="0"/>
          </a:p>
        </p:txBody>
      </p:sp>
      <p:sp>
        <p:nvSpPr>
          <p:cNvPr id="5" name="Alanuoli 4"/>
          <p:cNvSpPr/>
          <p:nvPr/>
        </p:nvSpPr>
        <p:spPr>
          <a:xfrm>
            <a:off x="4498463" y="1070234"/>
            <a:ext cx="199230" cy="572149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Kuvaseliteviiva 1 5"/>
          <p:cNvSpPr/>
          <p:nvPr/>
        </p:nvSpPr>
        <p:spPr>
          <a:xfrm>
            <a:off x="179512" y="1394337"/>
            <a:ext cx="936105" cy="728660"/>
          </a:xfrm>
          <a:prstGeom prst="borderCallout1">
            <a:avLst>
              <a:gd name="adj1" fmla="val 47698"/>
              <a:gd name="adj2" fmla="val 99603"/>
              <a:gd name="adj3" fmla="val 47322"/>
              <a:gd name="adj4" fmla="val 463757"/>
            </a:avLst>
          </a:prstGeom>
          <a:solidFill>
            <a:srgbClr val="FFDD7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fi-FI" sz="1100" dirty="0" smtClean="0">
                <a:solidFill>
                  <a:schemeClr val="tx1"/>
                </a:solidFill>
              </a:rPr>
              <a:t>OHRA</a:t>
            </a:r>
            <a:endParaRPr lang="fi-FI" sz="1000" dirty="0" smtClean="0">
              <a:solidFill>
                <a:schemeClr val="tx1"/>
              </a:solidFill>
            </a:endParaRPr>
          </a:p>
          <a:p>
            <a:pPr algn="ctr">
              <a:lnSpc>
                <a:spcPts val="14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esimies-foorumi</a:t>
            </a:r>
          </a:p>
          <a:p>
            <a:pPr algn="ctr">
              <a:lnSpc>
                <a:spcPts val="14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17.4.2015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7" name="Kuvaseliteviiva 1 6"/>
          <p:cNvSpPr/>
          <p:nvPr/>
        </p:nvSpPr>
        <p:spPr>
          <a:xfrm>
            <a:off x="2616931" y="2624135"/>
            <a:ext cx="946957" cy="612648"/>
          </a:xfrm>
          <a:prstGeom prst="borderCallout1">
            <a:avLst>
              <a:gd name="adj1" fmla="val 30596"/>
              <a:gd name="adj2" fmla="val 99603"/>
              <a:gd name="adj3" fmla="val 29580"/>
              <a:gd name="adj4" fmla="val 21342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STM </a:t>
            </a:r>
            <a:r>
              <a:rPr lang="fi-FI" sz="1400" dirty="0" err="1" smtClean="0">
                <a:solidFill>
                  <a:schemeClr val="tx1"/>
                </a:solidFill>
              </a:rPr>
              <a:t>jory</a:t>
            </a:r>
            <a:r>
              <a:rPr lang="fi-FI" sz="1400" dirty="0" smtClean="0">
                <a:solidFill>
                  <a:schemeClr val="tx1"/>
                </a:solidFill>
              </a:rPr>
              <a:t>/ teema 4.5.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8" name="Kuvaseliteviiva 1 7"/>
          <p:cNvSpPr/>
          <p:nvPr/>
        </p:nvSpPr>
        <p:spPr>
          <a:xfrm>
            <a:off x="1485868" y="1816673"/>
            <a:ext cx="1565675" cy="612648"/>
          </a:xfrm>
          <a:prstGeom prst="borderCallout1">
            <a:avLst>
              <a:gd name="adj1" fmla="val 30596"/>
              <a:gd name="adj2" fmla="val 99603"/>
              <a:gd name="adj3" fmla="val 29581"/>
              <a:gd name="adj4" fmla="val 20106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Strateginen verkosto  29.4.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9" name="Kuvaseliteviiva 1 8"/>
          <p:cNvSpPr/>
          <p:nvPr/>
        </p:nvSpPr>
        <p:spPr>
          <a:xfrm>
            <a:off x="2616931" y="3624660"/>
            <a:ext cx="1006398" cy="612648"/>
          </a:xfrm>
          <a:prstGeom prst="borderCallout1">
            <a:avLst>
              <a:gd name="adj1" fmla="val 41479"/>
              <a:gd name="adj2" fmla="val 99603"/>
              <a:gd name="adj3" fmla="val 42018"/>
              <a:gd name="adj4" fmla="val 19186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STM </a:t>
            </a:r>
            <a:r>
              <a:rPr lang="fi-FI" sz="1200" dirty="0" err="1" smtClean="0">
                <a:solidFill>
                  <a:schemeClr val="tx1"/>
                </a:solidFill>
              </a:rPr>
              <a:t>jory</a:t>
            </a:r>
            <a:r>
              <a:rPr lang="fi-FI" sz="1200" dirty="0" smtClean="0">
                <a:solidFill>
                  <a:schemeClr val="tx1"/>
                </a:solidFill>
              </a:rPr>
              <a:t> katsaus </a:t>
            </a:r>
          </a:p>
          <a:p>
            <a:pPr algn="ctr">
              <a:lnSpc>
                <a:spcPts val="17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(joka ma)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0" name="Kuvaseliteviiva 1 9"/>
          <p:cNvSpPr/>
          <p:nvPr/>
        </p:nvSpPr>
        <p:spPr>
          <a:xfrm>
            <a:off x="1421804" y="6150392"/>
            <a:ext cx="2736583" cy="612648"/>
          </a:xfrm>
          <a:prstGeom prst="borderCallout1">
            <a:avLst>
              <a:gd name="adj1" fmla="val 44589"/>
              <a:gd name="adj2" fmla="val 100946"/>
              <a:gd name="adj3" fmla="val 38982"/>
              <a:gd name="adj4" fmla="val 100566"/>
            </a:avLst>
          </a:prstGeom>
          <a:solidFill>
            <a:srgbClr val="FFDD7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</a:t>
            </a:r>
            <a:r>
              <a:rPr lang="fi-FI" dirty="0" smtClean="0">
                <a:solidFill>
                  <a:schemeClr val="tx1"/>
                </a:solidFill>
              </a:rPr>
              <a:t>siantuntijatuki </a:t>
            </a:r>
          </a:p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VM:n</a:t>
            </a:r>
            <a:r>
              <a:rPr lang="fi-FI" dirty="0" smtClean="0">
                <a:solidFill>
                  <a:schemeClr val="tx1"/>
                </a:solidFill>
              </a:rPr>
              <a:t> käsittelyyn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Kuvaseliteviiva 1 11"/>
          <p:cNvSpPr/>
          <p:nvPr/>
        </p:nvSpPr>
        <p:spPr>
          <a:xfrm>
            <a:off x="161655" y="3678418"/>
            <a:ext cx="1162340" cy="657037"/>
          </a:xfrm>
          <a:prstGeom prst="borderCallout1">
            <a:avLst>
              <a:gd name="adj1" fmla="val 30596"/>
              <a:gd name="adj2" fmla="val 99603"/>
              <a:gd name="adj3" fmla="val 24311"/>
              <a:gd name="adj4" fmla="val 102232"/>
            </a:avLst>
          </a:prstGeom>
          <a:solidFill>
            <a:srgbClr val="FFE697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 smtClean="0">
                <a:solidFill>
                  <a:schemeClr val="tx1"/>
                </a:solidFill>
              </a:rPr>
              <a:t>Talous-toimittajien </a:t>
            </a:r>
            <a:r>
              <a:rPr lang="fi-FI" sz="1200" dirty="0" err="1" smtClean="0">
                <a:solidFill>
                  <a:schemeClr val="tx1"/>
                </a:solidFill>
              </a:rPr>
              <a:t>taustatil</a:t>
            </a:r>
            <a:r>
              <a:rPr lang="fi-FI" sz="1200" dirty="0" smtClean="0">
                <a:solidFill>
                  <a:schemeClr val="tx1"/>
                </a:solidFill>
              </a:rPr>
              <a:t>. 7.5.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Kuvaseliteviiva 1 13"/>
          <p:cNvSpPr/>
          <p:nvPr/>
        </p:nvSpPr>
        <p:spPr>
          <a:xfrm>
            <a:off x="5810944" y="1394337"/>
            <a:ext cx="2808312" cy="612648"/>
          </a:xfrm>
          <a:prstGeom prst="borderCallout1">
            <a:avLst>
              <a:gd name="adj1" fmla="val 51918"/>
              <a:gd name="adj2" fmla="val -1698"/>
              <a:gd name="adj3" fmla="val 50976"/>
              <a:gd name="adj4" fmla="val -4106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Hallitustunnustelut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Kuvaseliteviiva 1 14"/>
          <p:cNvSpPr/>
          <p:nvPr/>
        </p:nvSpPr>
        <p:spPr>
          <a:xfrm>
            <a:off x="6516216" y="4214436"/>
            <a:ext cx="2461567" cy="612648"/>
          </a:xfrm>
          <a:prstGeom prst="borderCallout1">
            <a:avLst>
              <a:gd name="adj1" fmla="val 53472"/>
              <a:gd name="adj2" fmla="val 624"/>
              <a:gd name="adj3" fmla="val 55639"/>
              <a:gd name="adj4" fmla="val -7463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Hallituksen asettaminen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(arvio) 21.5.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Hallitus &amp; </a:t>
            </a:r>
            <a:r>
              <a:rPr lang="fi-FI" sz="1200" dirty="0" err="1" smtClean="0">
                <a:solidFill>
                  <a:schemeClr val="tx1"/>
                </a:solidFill>
              </a:rPr>
              <a:t>kp:t</a:t>
            </a:r>
            <a:r>
              <a:rPr lang="fi-FI" sz="1200" dirty="0" smtClean="0">
                <a:solidFill>
                  <a:schemeClr val="tx1"/>
                </a:solidFill>
              </a:rPr>
              <a:t>  22.5.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6" name="Kuvaseliteviiva 1 15"/>
          <p:cNvSpPr/>
          <p:nvPr/>
        </p:nvSpPr>
        <p:spPr>
          <a:xfrm>
            <a:off x="5004049" y="3159129"/>
            <a:ext cx="1368152" cy="1038581"/>
          </a:xfrm>
          <a:prstGeom prst="borderCallout1">
            <a:avLst>
              <a:gd name="adj1" fmla="val 69342"/>
              <a:gd name="adj2" fmla="val -306"/>
              <a:gd name="adj3" fmla="val 69955"/>
              <a:gd name="adj4" fmla="val -2728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Kp-kokoukset</a:t>
            </a:r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27.4., 11.5., 25.5. alk., joka maanantai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7" name="Kuvaseliteviiva 1 16"/>
          <p:cNvSpPr/>
          <p:nvPr/>
        </p:nvSpPr>
        <p:spPr>
          <a:xfrm>
            <a:off x="5490728" y="5791460"/>
            <a:ext cx="3185728" cy="366672"/>
          </a:xfrm>
          <a:prstGeom prst="borderCallout1">
            <a:avLst>
              <a:gd name="adj1" fmla="val 51918"/>
              <a:gd name="adj2" fmla="val 395"/>
              <a:gd name="adj3" fmla="val 50976"/>
              <a:gd name="adj4" fmla="val -2769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8.6. Pakettiehdotukset </a:t>
            </a:r>
            <a:r>
              <a:rPr lang="fi-FI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VNK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JTS </a:t>
            </a:r>
            <a:r>
              <a:rPr lang="fi-FI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VM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Viisikulmio 17"/>
          <p:cNvSpPr/>
          <p:nvPr/>
        </p:nvSpPr>
        <p:spPr>
          <a:xfrm>
            <a:off x="3636538" y="1332294"/>
            <a:ext cx="940208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23.4.2015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20" name="Nuoli vasemmalle 19"/>
          <p:cNvSpPr/>
          <p:nvPr/>
        </p:nvSpPr>
        <p:spPr>
          <a:xfrm>
            <a:off x="4648166" y="1152021"/>
            <a:ext cx="782716" cy="484632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HOT 22.4.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21" name="Nuoli vasemmalle 20"/>
          <p:cNvSpPr/>
          <p:nvPr/>
        </p:nvSpPr>
        <p:spPr>
          <a:xfrm>
            <a:off x="4658758" y="4077072"/>
            <a:ext cx="772124" cy="484632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b="1" dirty="0" smtClean="0">
                <a:solidFill>
                  <a:schemeClr val="tx1"/>
                </a:solidFill>
              </a:rPr>
              <a:t>HOT 20.5</a:t>
            </a:r>
            <a:r>
              <a:rPr lang="fi-FI" sz="900" dirty="0" smtClean="0">
                <a:solidFill>
                  <a:schemeClr val="tx1"/>
                </a:solidFill>
              </a:rPr>
              <a:t>.</a:t>
            </a:r>
            <a:endParaRPr lang="fi-FI" sz="900" dirty="0">
              <a:solidFill>
                <a:schemeClr val="tx1"/>
              </a:solidFill>
            </a:endParaRPr>
          </a:p>
        </p:txBody>
      </p:sp>
      <p:sp>
        <p:nvSpPr>
          <p:cNvPr id="22" name="Nuoli vasemmalle 21"/>
          <p:cNvSpPr/>
          <p:nvPr/>
        </p:nvSpPr>
        <p:spPr>
          <a:xfrm>
            <a:off x="4648166" y="5475701"/>
            <a:ext cx="782716" cy="484632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>
                <a:solidFill>
                  <a:schemeClr val="tx1"/>
                </a:solidFill>
              </a:rPr>
              <a:t>HOT 3.6</a:t>
            </a:r>
            <a:r>
              <a:rPr lang="fi-FI" sz="1050" dirty="0" smtClean="0">
                <a:solidFill>
                  <a:schemeClr val="tx1"/>
                </a:solidFill>
              </a:rPr>
              <a:t>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3" name="Viisikulmio 22"/>
          <p:cNvSpPr/>
          <p:nvPr/>
        </p:nvSpPr>
        <p:spPr>
          <a:xfrm>
            <a:off x="3623329" y="2867662"/>
            <a:ext cx="975562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7.5.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5" name="Viisikulmio 24"/>
          <p:cNvSpPr/>
          <p:nvPr/>
        </p:nvSpPr>
        <p:spPr>
          <a:xfrm>
            <a:off x="3636537" y="6129437"/>
            <a:ext cx="962354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10.6.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7" name="Kuvaseliteviiva 1 26"/>
          <p:cNvSpPr/>
          <p:nvPr/>
        </p:nvSpPr>
        <p:spPr>
          <a:xfrm>
            <a:off x="5484526" y="4863075"/>
            <a:ext cx="3191930" cy="907882"/>
          </a:xfrm>
          <a:prstGeom prst="borderCallout1">
            <a:avLst>
              <a:gd name="adj1" fmla="val 37485"/>
              <a:gd name="adj2" fmla="val -680"/>
              <a:gd name="adj3" fmla="val 38410"/>
              <a:gd name="adj4" fmla="val -262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Hallituksen toimintasuunnitelman ja </a:t>
            </a:r>
            <a:r>
              <a:rPr lang="fi-FI" sz="1200" dirty="0" err="1" smtClean="0">
                <a:solidFill>
                  <a:schemeClr val="tx1"/>
                </a:solidFill>
              </a:rPr>
              <a:t>JTS:n</a:t>
            </a:r>
            <a:r>
              <a:rPr lang="fi-FI" sz="1200" dirty="0" smtClean="0">
                <a:solidFill>
                  <a:schemeClr val="tx1"/>
                </a:solidFill>
              </a:rPr>
              <a:t> valmistelu, ml. paketit   (KP -ryhmät)</a:t>
            </a:r>
          </a:p>
          <a:p>
            <a:pPr algn="ctr">
              <a:spcBef>
                <a:spcPts val="600"/>
              </a:spcBef>
            </a:pPr>
            <a:r>
              <a:rPr lang="fi-FI" sz="1200" i="1" dirty="0" smtClean="0">
                <a:solidFill>
                  <a:schemeClr val="tx1"/>
                </a:solidFill>
              </a:rPr>
              <a:t>Hallitus käsittelee toimintasuunnitelmaa ennen ministeriöiden JTS- ja TAE -käsittelyä</a:t>
            </a:r>
          </a:p>
        </p:txBody>
      </p:sp>
      <p:sp>
        <p:nvSpPr>
          <p:cNvPr id="26" name="Pyöristetty suorakulmio 25"/>
          <p:cNvSpPr/>
          <p:nvPr/>
        </p:nvSpPr>
        <p:spPr>
          <a:xfrm>
            <a:off x="6516215" y="2241186"/>
            <a:ext cx="2461567" cy="1835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Hallitusneuvottelut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-prosessi- ja sisältötuki, </a:t>
            </a:r>
            <a:r>
              <a:rPr lang="fi-FI" sz="1200" dirty="0" err="1" smtClean="0">
                <a:solidFill>
                  <a:schemeClr val="tx1"/>
                </a:solidFill>
              </a:rPr>
              <a:t>back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r>
              <a:rPr lang="fi-FI" sz="1200" dirty="0" err="1" smtClean="0">
                <a:solidFill>
                  <a:schemeClr val="tx1"/>
                </a:solidFill>
              </a:rPr>
              <a:t>office</a:t>
            </a:r>
            <a:r>
              <a:rPr lang="fi-FI" sz="1200" dirty="0" smtClean="0">
                <a:solidFill>
                  <a:schemeClr val="tx1"/>
                </a:solidFill>
              </a:rPr>
              <a:t> (VNK, VM)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-kansliapäälliköt neuvottelupaikalla; kansliapäälliköiden ja asiantuntijoiden kuuleminen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9" name="Kuvaseliteviiva 1 28"/>
          <p:cNvSpPr/>
          <p:nvPr/>
        </p:nvSpPr>
        <p:spPr>
          <a:xfrm>
            <a:off x="575558" y="5123090"/>
            <a:ext cx="1080120" cy="826190"/>
          </a:xfrm>
          <a:prstGeom prst="borderCallout1">
            <a:avLst>
              <a:gd name="adj1" fmla="val 30596"/>
              <a:gd name="adj2" fmla="val 99603"/>
              <a:gd name="adj3" fmla="val 29927"/>
              <a:gd name="adj4" fmla="val 368018"/>
            </a:avLst>
          </a:prstGeom>
          <a:solidFill>
            <a:srgbClr val="FFDD71">
              <a:alpha val="65000"/>
            </a:srgb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>
                <a:solidFill>
                  <a:schemeClr val="tx1"/>
                </a:solidFill>
              </a:rPr>
              <a:t>STM hallinnonala</a:t>
            </a:r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Kehittämis-päivät </a:t>
            </a: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1.-2.6.2015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30" name="Kuvaseliteviiva 1 29"/>
          <p:cNvSpPr/>
          <p:nvPr/>
        </p:nvSpPr>
        <p:spPr>
          <a:xfrm>
            <a:off x="5072204" y="6150392"/>
            <a:ext cx="3185728" cy="707608"/>
          </a:xfrm>
          <a:prstGeom prst="borderCallout1">
            <a:avLst>
              <a:gd name="adj1" fmla="val 51918"/>
              <a:gd name="adj2" fmla="val -1698"/>
              <a:gd name="adj3" fmla="val 49421"/>
              <a:gd name="adj4" fmla="val -7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Esitysten käsittely </a:t>
            </a:r>
            <a:r>
              <a:rPr lang="fi-FI" dirty="0" err="1" smtClean="0">
                <a:solidFill>
                  <a:schemeClr val="tx1"/>
                </a:solidFill>
              </a:rPr>
              <a:t>VM:ssä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sz="1400" dirty="0" smtClean="0">
                <a:solidFill>
                  <a:schemeClr val="tx1"/>
                </a:solidFill>
              </a:rPr>
              <a:t>*Ministeriöiden esitykset esitellään hallitukselle 25.6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sz="1400" dirty="0" smtClean="0">
                <a:solidFill>
                  <a:schemeClr val="tx1"/>
                </a:solidFill>
              </a:rPr>
              <a:t>(alustava)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1" name="Kuvaseliteviiva 1 30"/>
          <p:cNvSpPr/>
          <p:nvPr/>
        </p:nvSpPr>
        <p:spPr>
          <a:xfrm>
            <a:off x="2092829" y="5504833"/>
            <a:ext cx="1394535" cy="612648"/>
          </a:xfrm>
          <a:prstGeom prst="borderCallout1">
            <a:avLst>
              <a:gd name="adj1" fmla="val 30596"/>
              <a:gd name="adj2" fmla="val 99603"/>
              <a:gd name="adj3" fmla="val 29580"/>
              <a:gd name="adj4" fmla="val 17534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fi-FI" sz="1400" dirty="0" err="1" smtClean="0">
                <a:solidFill>
                  <a:schemeClr val="tx1"/>
                </a:solidFill>
              </a:rPr>
              <a:t>Ministeri(t</a:t>
            </a:r>
            <a:r>
              <a:rPr lang="fi-FI" sz="1400" dirty="0" smtClean="0">
                <a:solidFill>
                  <a:schemeClr val="tx1"/>
                </a:solidFill>
              </a:rPr>
              <a:t>), STM </a:t>
            </a:r>
            <a:r>
              <a:rPr lang="fi-FI" sz="1400" dirty="0" err="1" smtClean="0">
                <a:solidFill>
                  <a:schemeClr val="tx1"/>
                </a:solidFill>
              </a:rPr>
              <a:t>jory</a:t>
            </a:r>
            <a:r>
              <a:rPr lang="fi-FI" sz="1400" dirty="0" smtClean="0">
                <a:solidFill>
                  <a:schemeClr val="tx1"/>
                </a:solidFill>
              </a:rPr>
              <a:t> TAE, JTS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4" name="Viisikulmio 23"/>
          <p:cNvSpPr/>
          <p:nvPr/>
        </p:nvSpPr>
        <p:spPr>
          <a:xfrm>
            <a:off x="3647609" y="5647517"/>
            <a:ext cx="940209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4.6.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4228466" y="6456716"/>
            <a:ext cx="878316" cy="276999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12.6.-3.7</a:t>
            </a:r>
            <a:r>
              <a:rPr lang="fi-FI" sz="1200" dirty="0" smtClean="0"/>
              <a:t>.</a:t>
            </a:r>
            <a:endParaRPr lang="fi-FI" sz="1200" dirty="0"/>
          </a:p>
        </p:txBody>
      </p:sp>
      <p:sp>
        <p:nvSpPr>
          <p:cNvPr id="34" name="Pyöristetty suorakulmio 33"/>
          <p:cNvSpPr/>
          <p:nvPr/>
        </p:nvSpPr>
        <p:spPr>
          <a:xfrm>
            <a:off x="1485868" y="2460495"/>
            <a:ext cx="1213924" cy="2768705"/>
          </a:xfrm>
          <a:prstGeom prst="roundRect">
            <a:avLst/>
          </a:prstGeom>
          <a:solidFill>
            <a:srgbClr val="F5D18F">
              <a:alpha val="65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>
                <a:solidFill>
                  <a:schemeClr val="tx1"/>
                </a:solidFill>
              </a:rPr>
              <a:t>STM:n</a:t>
            </a:r>
            <a:r>
              <a:rPr lang="fi-FI" sz="1400" dirty="0" smtClean="0">
                <a:solidFill>
                  <a:schemeClr val="tx1"/>
                </a:solidFill>
              </a:rPr>
              <a:t> sisältötuki</a:t>
            </a:r>
          </a:p>
          <a:p>
            <a:pPr algn="ctr"/>
            <a:r>
              <a:rPr lang="fi-FI" sz="1400" dirty="0" err="1" smtClean="0">
                <a:solidFill>
                  <a:schemeClr val="tx1"/>
                </a:solidFill>
              </a:rPr>
              <a:t>KP:lle</a:t>
            </a:r>
            <a:r>
              <a:rPr lang="fi-FI" sz="1400" dirty="0" smtClean="0">
                <a:solidFill>
                  <a:schemeClr val="tx1"/>
                </a:solidFill>
              </a:rPr>
              <a:t> hallitus-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neuvottelujen ajan</a:t>
            </a:r>
          </a:p>
          <a:p>
            <a:pPr algn="ctr"/>
            <a:endParaRPr lang="fi-FI" sz="1400" dirty="0" smtClean="0">
              <a:solidFill>
                <a:schemeClr val="tx1"/>
              </a:solidFill>
            </a:endParaRP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Pakettien valmistelu-tehtävät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6" name="Viisikulmio 35"/>
          <p:cNvSpPr/>
          <p:nvPr/>
        </p:nvSpPr>
        <p:spPr>
          <a:xfrm>
            <a:off x="3636538" y="4150786"/>
            <a:ext cx="962354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20.5.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33" name="Kuvaseliteviiva 1 32"/>
          <p:cNvSpPr/>
          <p:nvPr/>
        </p:nvSpPr>
        <p:spPr>
          <a:xfrm>
            <a:off x="742825" y="3471871"/>
            <a:ext cx="912851" cy="413095"/>
          </a:xfrm>
          <a:prstGeom prst="borderCallout1">
            <a:avLst>
              <a:gd name="adj1" fmla="val 19067"/>
              <a:gd name="adj2" fmla="val 99603"/>
              <a:gd name="adj3" fmla="val 11480"/>
              <a:gd name="adj4" fmla="val 417359"/>
            </a:avLst>
          </a:prstGeom>
          <a:solidFill>
            <a:srgbClr val="FFDD71">
              <a:alpha val="65000"/>
            </a:srgb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schemeClr val="tx1"/>
                </a:solidFill>
              </a:rPr>
              <a:t>K</a:t>
            </a:r>
            <a:r>
              <a:rPr lang="fi-FI" sz="1200" dirty="0" smtClean="0">
                <a:solidFill>
                  <a:schemeClr val="tx1"/>
                </a:solidFill>
              </a:rPr>
              <a:t>onserni-</a:t>
            </a:r>
          </a:p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jory</a:t>
            </a:r>
            <a:r>
              <a:rPr lang="fi-FI" sz="1200" dirty="0" smtClean="0">
                <a:solidFill>
                  <a:schemeClr val="tx1"/>
                </a:solidFill>
              </a:rPr>
              <a:t> 7.5.</a:t>
            </a:r>
            <a:endParaRPr lang="fi-FI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seliteviiva 1 10"/>
          <p:cNvSpPr/>
          <p:nvPr/>
        </p:nvSpPr>
        <p:spPr>
          <a:xfrm>
            <a:off x="161655" y="2837569"/>
            <a:ext cx="1083665" cy="612648"/>
          </a:xfrm>
          <a:prstGeom prst="borderCallout1">
            <a:avLst>
              <a:gd name="adj1" fmla="val 30596"/>
              <a:gd name="adj2" fmla="val 99603"/>
              <a:gd name="adj3" fmla="val 30247"/>
              <a:gd name="adj4" fmla="val 403716"/>
            </a:avLst>
          </a:prstGeom>
          <a:solidFill>
            <a:srgbClr val="FFDD7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OHRA Studia Generalia 7.5.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32" name="Kuvaseliteviiva 1 31"/>
          <p:cNvSpPr/>
          <p:nvPr/>
        </p:nvSpPr>
        <p:spPr>
          <a:xfrm>
            <a:off x="179511" y="6024757"/>
            <a:ext cx="1083665" cy="612648"/>
          </a:xfrm>
          <a:prstGeom prst="borderCallout1">
            <a:avLst>
              <a:gd name="adj1" fmla="val 30596"/>
              <a:gd name="adj2" fmla="val 99603"/>
              <a:gd name="adj3" fmla="val 30247"/>
              <a:gd name="adj4" fmla="val 403716"/>
            </a:avLst>
          </a:prstGeom>
          <a:solidFill>
            <a:srgbClr val="FFDD7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OHRA -aamupuuro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35" name="Kuvaseliteviiva 1 34"/>
          <p:cNvSpPr/>
          <p:nvPr/>
        </p:nvSpPr>
        <p:spPr>
          <a:xfrm>
            <a:off x="2616931" y="4462640"/>
            <a:ext cx="1006398" cy="612648"/>
          </a:xfrm>
          <a:prstGeom prst="borderCallout1">
            <a:avLst>
              <a:gd name="adj1" fmla="val 46143"/>
              <a:gd name="adj2" fmla="val 99603"/>
              <a:gd name="adj3" fmla="val 43573"/>
              <a:gd name="adj4" fmla="val 19375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STM </a:t>
            </a:r>
            <a:r>
              <a:rPr lang="fi-FI" sz="1200" dirty="0" err="1" smtClean="0">
                <a:solidFill>
                  <a:schemeClr val="tx1"/>
                </a:solidFill>
              </a:rPr>
              <a:t>jory</a:t>
            </a:r>
            <a:r>
              <a:rPr lang="fi-FI" sz="1200" dirty="0" smtClean="0">
                <a:solidFill>
                  <a:schemeClr val="tx1"/>
                </a:solidFill>
              </a:rPr>
              <a:t> TAE luonnos 27.5.2015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i-FI" sz="3600" i="1" dirty="0" smtClean="0"/>
              <a:t>OHRA- aikajana kevät/alkukesä 2015</a:t>
            </a:r>
            <a:br>
              <a:rPr lang="fi-FI" sz="3600" i="1" dirty="0" smtClean="0"/>
            </a:br>
            <a:r>
              <a:rPr lang="fi-FI" sz="3600" i="1" dirty="0" smtClean="0"/>
              <a:t>STM              	                VN</a:t>
            </a:r>
            <a:endParaRPr lang="fi-FI" sz="3600" i="1" dirty="0"/>
          </a:p>
        </p:txBody>
      </p:sp>
      <p:sp>
        <p:nvSpPr>
          <p:cNvPr id="5" name="Alanuoli 4"/>
          <p:cNvSpPr/>
          <p:nvPr/>
        </p:nvSpPr>
        <p:spPr>
          <a:xfrm>
            <a:off x="4498463" y="1070234"/>
            <a:ext cx="199230" cy="572149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Kuvaseliteviiva 1 5"/>
          <p:cNvSpPr/>
          <p:nvPr/>
        </p:nvSpPr>
        <p:spPr>
          <a:xfrm>
            <a:off x="179512" y="1394337"/>
            <a:ext cx="936105" cy="728660"/>
          </a:xfrm>
          <a:prstGeom prst="borderCallout1">
            <a:avLst>
              <a:gd name="adj1" fmla="val 47698"/>
              <a:gd name="adj2" fmla="val 99603"/>
              <a:gd name="adj3" fmla="val 47322"/>
              <a:gd name="adj4" fmla="val 463757"/>
            </a:avLst>
          </a:prstGeom>
          <a:solidFill>
            <a:srgbClr val="FFDD7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fi-FI" sz="1100" dirty="0" smtClean="0">
                <a:solidFill>
                  <a:schemeClr val="tx1"/>
                </a:solidFill>
              </a:rPr>
              <a:t>OHRA</a:t>
            </a:r>
            <a:endParaRPr lang="fi-FI" sz="1000" dirty="0" smtClean="0">
              <a:solidFill>
                <a:schemeClr val="tx1"/>
              </a:solidFill>
            </a:endParaRPr>
          </a:p>
          <a:p>
            <a:pPr algn="ctr">
              <a:lnSpc>
                <a:spcPts val="14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esimies-foorumi</a:t>
            </a:r>
          </a:p>
          <a:p>
            <a:pPr algn="ctr">
              <a:lnSpc>
                <a:spcPts val="14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17.4.2015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7" name="Kuvaseliteviiva 1 6"/>
          <p:cNvSpPr/>
          <p:nvPr/>
        </p:nvSpPr>
        <p:spPr>
          <a:xfrm>
            <a:off x="2616931" y="2624135"/>
            <a:ext cx="946957" cy="612648"/>
          </a:xfrm>
          <a:prstGeom prst="borderCallout1">
            <a:avLst>
              <a:gd name="adj1" fmla="val 30596"/>
              <a:gd name="adj2" fmla="val 99603"/>
              <a:gd name="adj3" fmla="val 29580"/>
              <a:gd name="adj4" fmla="val 21342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STM </a:t>
            </a:r>
            <a:r>
              <a:rPr lang="fi-FI" sz="1400" dirty="0" err="1" smtClean="0">
                <a:solidFill>
                  <a:schemeClr val="tx1"/>
                </a:solidFill>
              </a:rPr>
              <a:t>jory</a:t>
            </a:r>
            <a:r>
              <a:rPr lang="fi-FI" sz="1400" dirty="0" smtClean="0">
                <a:solidFill>
                  <a:schemeClr val="tx1"/>
                </a:solidFill>
              </a:rPr>
              <a:t>/ teema 4.5.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8" name="Kuvaseliteviiva 1 7"/>
          <p:cNvSpPr/>
          <p:nvPr/>
        </p:nvSpPr>
        <p:spPr>
          <a:xfrm>
            <a:off x="1485868" y="1816673"/>
            <a:ext cx="1565675" cy="612648"/>
          </a:xfrm>
          <a:prstGeom prst="borderCallout1">
            <a:avLst>
              <a:gd name="adj1" fmla="val 30596"/>
              <a:gd name="adj2" fmla="val 99603"/>
              <a:gd name="adj3" fmla="val 29581"/>
              <a:gd name="adj4" fmla="val 20106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Strateginen verkosto  29.4.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9" name="Kuvaseliteviiva 1 8"/>
          <p:cNvSpPr/>
          <p:nvPr/>
        </p:nvSpPr>
        <p:spPr>
          <a:xfrm>
            <a:off x="2616931" y="3624660"/>
            <a:ext cx="1006398" cy="612648"/>
          </a:xfrm>
          <a:prstGeom prst="borderCallout1">
            <a:avLst>
              <a:gd name="adj1" fmla="val 41479"/>
              <a:gd name="adj2" fmla="val 99603"/>
              <a:gd name="adj3" fmla="val 42018"/>
              <a:gd name="adj4" fmla="val 19186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STM </a:t>
            </a:r>
            <a:r>
              <a:rPr lang="fi-FI" sz="1200" dirty="0" err="1" smtClean="0">
                <a:solidFill>
                  <a:schemeClr val="tx1"/>
                </a:solidFill>
              </a:rPr>
              <a:t>jory</a:t>
            </a:r>
            <a:r>
              <a:rPr lang="fi-FI" sz="1200" dirty="0" smtClean="0">
                <a:solidFill>
                  <a:schemeClr val="tx1"/>
                </a:solidFill>
              </a:rPr>
              <a:t> katsaus </a:t>
            </a:r>
          </a:p>
          <a:p>
            <a:pPr algn="ctr">
              <a:lnSpc>
                <a:spcPts val="1700"/>
              </a:lnSpc>
            </a:pPr>
            <a:r>
              <a:rPr lang="fi-FI" sz="1200" dirty="0" smtClean="0">
                <a:solidFill>
                  <a:schemeClr val="tx1"/>
                </a:solidFill>
              </a:rPr>
              <a:t>(joka ma)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0" name="Kuvaseliteviiva 1 9"/>
          <p:cNvSpPr/>
          <p:nvPr/>
        </p:nvSpPr>
        <p:spPr>
          <a:xfrm>
            <a:off x="1421804" y="6150392"/>
            <a:ext cx="2736583" cy="612648"/>
          </a:xfrm>
          <a:prstGeom prst="borderCallout1">
            <a:avLst>
              <a:gd name="adj1" fmla="val 44589"/>
              <a:gd name="adj2" fmla="val 100946"/>
              <a:gd name="adj3" fmla="val 38982"/>
              <a:gd name="adj4" fmla="val 100566"/>
            </a:avLst>
          </a:prstGeom>
          <a:solidFill>
            <a:srgbClr val="FFDD7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</a:t>
            </a:r>
            <a:r>
              <a:rPr lang="fi-FI" dirty="0" smtClean="0">
                <a:solidFill>
                  <a:schemeClr val="tx1"/>
                </a:solidFill>
              </a:rPr>
              <a:t>siantuntijatuki </a:t>
            </a:r>
          </a:p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VM:n</a:t>
            </a:r>
            <a:r>
              <a:rPr lang="fi-FI" dirty="0" smtClean="0">
                <a:solidFill>
                  <a:schemeClr val="tx1"/>
                </a:solidFill>
              </a:rPr>
              <a:t> käsittelyyn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Kuvaseliteviiva 1 11"/>
          <p:cNvSpPr/>
          <p:nvPr/>
        </p:nvSpPr>
        <p:spPr>
          <a:xfrm>
            <a:off x="161655" y="3678418"/>
            <a:ext cx="1162340" cy="657037"/>
          </a:xfrm>
          <a:prstGeom prst="borderCallout1">
            <a:avLst>
              <a:gd name="adj1" fmla="val 30596"/>
              <a:gd name="adj2" fmla="val 99603"/>
              <a:gd name="adj3" fmla="val 24311"/>
              <a:gd name="adj4" fmla="val 102232"/>
            </a:avLst>
          </a:prstGeom>
          <a:solidFill>
            <a:srgbClr val="FFE697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 smtClean="0">
                <a:solidFill>
                  <a:schemeClr val="tx1"/>
                </a:solidFill>
              </a:rPr>
              <a:t>Talous-toimittajien </a:t>
            </a:r>
            <a:r>
              <a:rPr lang="fi-FI" sz="1200" dirty="0" err="1" smtClean="0">
                <a:solidFill>
                  <a:schemeClr val="tx1"/>
                </a:solidFill>
              </a:rPr>
              <a:t>taustatil</a:t>
            </a:r>
            <a:r>
              <a:rPr lang="fi-FI" sz="1200" dirty="0" smtClean="0">
                <a:solidFill>
                  <a:schemeClr val="tx1"/>
                </a:solidFill>
              </a:rPr>
              <a:t>. 7.5.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Kuvaseliteviiva 1 13"/>
          <p:cNvSpPr/>
          <p:nvPr/>
        </p:nvSpPr>
        <p:spPr>
          <a:xfrm>
            <a:off x="5810944" y="1394337"/>
            <a:ext cx="2808312" cy="612648"/>
          </a:xfrm>
          <a:prstGeom prst="borderCallout1">
            <a:avLst>
              <a:gd name="adj1" fmla="val 51918"/>
              <a:gd name="adj2" fmla="val -1698"/>
              <a:gd name="adj3" fmla="val 50976"/>
              <a:gd name="adj4" fmla="val -4106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Hallitustunnustelut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Kuvaseliteviiva 1 14"/>
          <p:cNvSpPr/>
          <p:nvPr/>
        </p:nvSpPr>
        <p:spPr>
          <a:xfrm>
            <a:off x="6516216" y="4214436"/>
            <a:ext cx="2461567" cy="612648"/>
          </a:xfrm>
          <a:prstGeom prst="borderCallout1">
            <a:avLst>
              <a:gd name="adj1" fmla="val 53472"/>
              <a:gd name="adj2" fmla="val 624"/>
              <a:gd name="adj3" fmla="val 55639"/>
              <a:gd name="adj4" fmla="val -7463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Hallituksen asettaminen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(arvio) 21.5.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Hallitus &amp; </a:t>
            </a:r>
            <a:r>
              <a:rPr lang="fi-FI" sz="1200" dirty="0" err="1" smtClean="0">
                <a:solidFill>
                  <a:schemeClr val="tx1"/>
                </a:solidFill>
              </a:rPr>
              <a:t>kp:t</a:t>
            </a:r>
            <a:r>
              <a:rPr lang="fi-FI" sz="1200" dirty="0" smtClean="0">
                <a:solidFill>
                  <a:schemeClr val="tx1"/>
                </a:solidFill>
              </a:rPr>
              <a:t>  22.5.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6" name="Kuvaseliteviiva 1 15"/>
          <p:cNvSpPr/>
          <p:nvPr/>
        </p:nvSpPr>
        <p:spPr>
          <a:xfrm>
            <a:off x="5004049" y="3159129"/>
            <a:ext cx="1368152" cy="1038581"/>
          </a:xfrm>
          <a:prstGeom prst="borderCallout1">
            <a:avLst>
              <a:gd name="adj1" fmla="val 69342"/>
              <a:gd name="adj2" fmla="val -306"/>
              <a:gd name="adj3" fmla="val 69955"/>
              <a:gd name="adj4" fmla="val -2728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Kp-kokoukset</a:t>
            </a:r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27.4., 11.5., 25.5. alk., joka maanantai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7" name="Kuvaseliteviiva 1 16"/>
          <p:cNvSpPr/>
          <p:nvPr/>
        </p:nvSpPr>
        <p:spPr>
          <a:xfrm>
            <a:off x="5490728" y="5791460"/>
            <a:ext cx="3185728" cy="366672"/>
          </a:xfrm>
          <a:prstGeom prst="borderCallout1">
            <a:avLst>
              <a:gd name="adj1" fmla="val 51918"/>
              <a:gd name="adj2" fmla="val 395"/>
              <a:gd name="adj3" fmla="val 50976"/>
              <a:gd name="adj4" fmla="val -2769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8.6. Pakettiehdotukset </a:t>
            </a:r>
            <a:r>
              <a:rPr lang="fi-FI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VNK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JTS </a:t>
            </a:r>
            <a:r>
              <a:rPr lang="fi-FI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VM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Viisikulmio 17"/>
          <p:cNvSpPr/>
          <p:nvPr/>
        </p:nvSpPr>
        <p:spPr>
          <a:xfrm>
            <a:off x="3636538" y="1332294"/>
            <a:ext cx="940208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23.4.2015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20" name="Nuoli vasemmalle 19"/>
          <p:cNvSpPr/>
          <p:nvPr/>
        </p:nvSpPr>
        <p:spPr>
          <a:xfrm>
            <a:off x="4648166" y="1152021"/>
            <a:ext cx="782716" cy="484632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HOT 22.4.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21" name="Nuoli vasemmalle 20"/>
          <p:cNvSpPr/>
          <p:nvPr/>
        </p:nvSpPr>
        <p:spPr>
          <a:xfrm>
            <a:off x="4658758" y="4077072"/>
            <a:ext cx="772124" cy="484632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b="1" dirty="0" smtClean="0">
                <a:solidFill>
                  <a:schemeClr val="tx1"/>
                </a:solidFill>
              </a:rPr>
              <a:t>HOT 20.5</a:t>
            </a:r>
            <a:r>
              <a:rPr lang="fi-FI" sz="900" dirty="0" smtClean="0">
                <a:solidFill>
                  <a:schemeClr val="tx1"/>
                </a:solidFill>
              </a:rPr>
              <a:t>.</a:t>
            </a:r>
            <a:endParaRPr lang="fi-FI" sz="900" dirty="0">
              <a:solidFill>
                <a:schemeClr val="tx1"/>
              </a:solidFill>
            </a:endParaRPr>
          </a:p>
        </p:txBody>
      </p:sp>
      <p:sp>
        <p:nvSpPr>
          <p:cNvPr id="22" name="Nuoli vasemmalle 21"/>
          <p:cNvSpPr/>
          <p:nvPr/>
        </p:nvSpPr>
        <p:spPr>
          <a:xfrm>
            <a:off x="4648166" y="5475701"/>
            <a:ext cx="782716" cy="484632"/>
          </a:xfrm>
          <a:prstGeom prst="lef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>
                <a:solidFill>
                  <a:schemeClr val="tx1"/>
                </a:solidFill>
              </a:rPr>
              <a:t>HOT 3.6</a:t>
            </a:r>
            <a:r>
              <a:rPr lang="fi-FI" sz="1050" dirty="0" smtClean="0">
                <a:solidFill>
                  <a:schemeClr val="tx1"/>
                </a:solidFill>
              </a:rPr>
              <a:t>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3" name="Viisikulmio 22"/>
          <p:cNvSpPr/>
          <p:nvPr/>
        </p:nvSpPr>
        <p:spPr>
          <a:xfrm>
            <a:off x="3623329" y="2867662"/>
            <a:ext cx="975562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7.5.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5" name="Viisikulmio 24"/>
          <p:cNvSpPr/>
          <p:nvPr/>
        </p:nvSpPr>
        <p:spPr>
          <a:xfrm>
            <a:off x="3636537" y="6129437"/>
            <a:ext cx="962354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10.6.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7" name="Kuvaseliteviiva 1 26"/>
          <p:cNvSpPr/>
          <p:nvPr/>
        </p:nvSpPr>
        <p:spPr>
          <a:xfrm>
            <a:off x="5484526" y="4863075"/>
            <a:ext cx="3191930" cy="907882"/>
          </a:xfrm>
          <a:prstGeom prst="borderCallout1">
            <a:avLst>
              <a:gd name="adj1" fmla="val 37485"/>
              <a:gd name="adj2" fmla="val -680"/>
              <a:gd name="adj3" fmla="val 38410"/>
              <a:gd name="adj4" fmla="val -262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Hallituksen toimintasuunnitelman ja </a:t>
            </a:r>
            <a:r>
              <a:rPr lang="fi-FI" sz="1200" dirty="0" err="1" smtClean="0">
                <a:solidFill>
                  <a:schemeClr val="tx1"/>
                </a:solidFill>
              </a:rPr>
              <a:t>JTS:n</a:t>
            </a:r>
            <a:r>
              <a:rPr lang="fi-FI" sz="1200" dirty="0" smtClean="0">
                <a:solidFill>
                  <a:schemeClr val="tx1"/>
                </a:solidFill>
              </a:rPr>
              <a:t> valmistelu, ml. paketit   (KP -ryhmät)</a:t>
            </a:r>
          </a:p>
          <a:p>
            <a:pPr algn="ctr">
              <a:spcBef>
                <a:spcPts val="600"/>
              </a:spcBef>
            </a:pPr>
            <a:r>
              <a:rPr lang="fi-FI" sz="1200" i="1" dirty="0" smtClean="0">
                <a:solidFill>
                  <a:schemeClr val="tx1"/>
                </a:solidFill>
              </a:rPr>
              <a:t>Hallitus käsittelee toimintasuunnitelmaa ennen ministeriöiden JTS- ja TAE -käsittelyä</a:t>
            </a:r>
          </a:p>
        </p:txBody>
      </p:sp>
      <p:sp>
        <p:nvSpPr>
          <p:cNvPr id="26" name="Pyöristetty suorakulmio 25"/>
          <p:cNvSpPr/>
          <p:nvPr/>
        </p:nvSpPr>
        <p:spPr>
          <a:xfrm>
            <a:off x="6516215" y="2241186"/>
            <a:ext cx="2461567" cy="1835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Hallitusneuvottelut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-prosessi- ja sisältötuki, </a:t>
            </a:r>
            <a:r>
              <a:rPr lang="fi-FI" sz="1200" dirty="0" err="1" smtClean="0">
                <a:solidFill>
                  <a:schemeClr val="tx1"/>
                </a:solidFill>
              </a:rPr>
              <a:t>back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  <a:r>
              <a:rPr lang="fi-FI" sz="1200" dirty="0" err="1" smtClean="0">
                <a:solidFill>
                  <a:schemeClr val="tx1"/>
                </a:solidFill>
              </a:rPr>
              <a:t>office</a:t>
            </a:r>
            <a:r>
              <a:rPr lang="fi-FI" sz="1200" dirty="0" smtClean="0">
                <a:solidFill>
                  <a:schemeClr val="tx1"/>
                </a:solidFill>
              </a:rPr>
              <a:t> (VNK, VM)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-kansliapäälliköt neuvottelupaikalla; kansliapäälliköiden ja asiantuntijoiden kuuleminen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9" name="Kuvaseliteviiva 1 28"/>
          <p:cNvSpPr/>
          <p:nvPr/>
        </p:nvSpPr>
        <p:spPr>
          <a:xfrm>
            <a:off x="575558" y="5123090"/>
            <a:ext cx="1080120" cy="826190"/>
          </a:xfrm>
          <a:prstGeom prst="borderCallout1">
            <a:avLst>
              <a:gd name="adj1" fmla="val 30596"/>
              <a:gd name="adj2" fmla="val 99603"/>
              <a:gd name="adj3" fmla="val 29927"/>
              <a:gd name="adj4" fmla="val 368018"/>
            </a:avLst>
          </a:prstGeom>
          <a:solidFill>
            <a:srgbClr val="FFDD71">
              <a:alpha val="65000"/>
            </a:srgb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dirty="0" smtClean="0">
                <a:solidFill>
                  <a:schemeClr val="tx1"/>
                </a:solidFill>
              </a:rPr>
              <a:t>STM hallinnonala</a:t>
            </a:r>
            <a:endParaRPr lang="fi-FI" sz="1050" dirty="0" smtClean="0">
              <a:solidFill>
                <a:schemeClr val="tx1"/>
              </a:solidFill>
            </a:endParaRP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Kehittämis-päivät </a:t>
            </a: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1.-2.6.2015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30" name="Kuvaseliteviiva 1 29"/>
          <p:cNvSpPr/>
          <p:nvPr/>
        </p:nvSpPr>
        <p:spPr>
          <a:xfrm>
            <a:off x="5072204" y="6150392"/>
            <a:ext cx="3185728" cy="707608"/>
          </a:xfrm>
          <a:prstGeom prst="borderCallout1">
            <a:avLst>
              <a:gd name="adj1" fmla="val 51918"/>
              <a:gd name="adj2" fmla="val -1698"/>
              <a:gd name="adj3" fmla="val 49421"/>
              <a:gd name="adj4" fmla="val -7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Esitysten käsittely </a:t>
            </a:r>
            <a:r>
              <a:rPr lang="fi-FI" dirty="0" err="1" smtClean="0">
                <a:solidFill>
                  <a:schemeClr val="tx1"/>
                </a:solidFill>
              </a:rPr>
              <a:t>VM:ssä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sz="1400" dirty="0" smtClean="0">
                <a:solidFill>
                  <a:schemeClr val="tx1"/>
                </a:solidFill>
              </a:rPr>
              <a:t>*Ministeriöiden esitykset esitellään hallitukselle 25.6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sz="1400" dirty="0" smtClean="0">
                <a:solidFill>
                  <a:schemeClr val="tx1"/>
                </a:solidFill>
              </a:rPr>
              <a:t>(alustava)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1" name="Kuvaseliteviiva 1 30"/>
          <p:cNvSpPr/>
          <p:nvPr/>
        </p:nvSpPr>
        <p:spPr>
          <a:xfrm>
            <a:off x="2092829" y="5504833"/>
            <a:ext cx="1394535" cy="612648"/>
          </a:xfrm>
          <a:prstGeom prst="borderCallout1">
            <a:avLst>
              <a:gd name="adj1" fmla="val 30596"/>
              <a:gd name="adj2" fmla="val 99603"/>
              <a:gd name="adj3" fmla="val 29580"/>
              <a:gd name="adj4" fmla="val 17534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fi-FI" sz="1400" dirty="0" err="1" smtClean="0">
                <a:solidFill>
                  <a:schemeClr val="tx1"/>
                </a:solidFill>
              </a:rPr>
              <a:t>Ministeri(t</a:t>
            </a:r>
            <a:r>
              <a:rPr lang="fi-FI" sz="1400" dirty="0" smtClean="0">
                <a:solidFill>
                  <a:schemeClr val="tx1"/>
                </a:solidFill>
              </a:rPr>
              <a:t>), STM </a:t>
            </a:r>
            <a:r>
              <a:rPr lang="fi-FI" sz="1400" dirty="0" err="1" smtClean="0">
                <a:solidFill>
                  <a:schemeClr val="tx1"/>
                </a:solidFill>
              </a:rPr>
              <a:t>jory</a:t>
            </a:r>
            <a:r>
              <a:rPr lang="fi-FI" sz="1400" dirty="0" smtClean="0">
                <a:solidFill>
                  <a:schemeClr val="tx1"/>
                </a:solidFill>
              </a:rPr>
              <a:t> TAE, JTS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4" name="Viisikulmio 23"/>
          <p:cNvSpPr/>
          <p:nvPr/>
        </p:nvSpPr>
        <p:spPr>
          <a:xfrm>
            <a:off x="3647609" y="5647517"/>
            <a:ext cx="940209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050" dirty="0" smtClean="0">
                <a:solidFill>
                  <a:schemeClr val="tx1"/>
                </a:solidFill>
              </a:rPr>
              <a:t>4.6.</a:t>
            </a:r>
            <a:endParaRPr lang="fi-FI" sz="1050" dirty="0">
              <a:solidFill>
                <a:schemeClr val="tx1"/>
              </a:solidFill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4228466" y="6456716"/>
            <a:ext cx="878316" cy="276999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12.6.-3.7</a:t>
            </a:r>
            <a:r>
              <a:rPr lang="fi-FI" sz="1200" dirty="0" smtClean="0"/>
              <a:t>.</a:t>
            </a:r>
            <a:endParaRPr lang="fi-FI" sz="1200" dirty="0"/>
          </a:p>
        </p:txBody>
      </p:sp>
      <p:sp>
        <p:nvSpPr>
          <p:cNvPr id="34" name="Pyöristetty suorakulmio 33"/>
          <p:cNvSpPr/>
          <p:nvPr/>
        </p:nvSpPr>
        <p:spPr>
          <a:xfrm>
            <a:off x="1485868" y="2460495"/>
            <a:ext cx="1213924" cy="2768705"/>
          </a:xfrm>
          <a:prstGeom prst="roundRect">
            <a:avLst/>
          </a:prstGeom>
          <a:solidFill>
            <a:srgbClr val="F5D18F">
              <a:alpha val="65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>
                <a:solidFill>
                  <a:schemeClr val="tx1"/>
                </a:solidFill>
              </a:rPr>
              <a:t>STM:n</a:t>
            </a:r>
            <a:r>
              <a:rPr lang="fi-FI" sz="1400" dirty="0" smtClean="0">
                <a:solidFill>
                  <a:schemeClr val="tx1"/>
                </a:solidFill>
              </a:rPr>
              <a:t> sisältötuki</a:t>
            </a:r>
          </a:p>
          <a:p>
            <a:pPr algn="ctr"/>
            <a:r>
              <a:rPr lang="fi-FI" sz="1400" dirty="0" err="1" smtClean="0">
                <a:solidFill>
                  <a:schemeClr val="tx1"/>
                </a:solidFill>
              </a:rPr>
              <a:t>KP:lle</a:t>
            </a:r>
            <a:r>
              <a:rPr lang="fi-FI" sz="1400" dirty="0" smtClean="0">
                <a:solidFill>
                  <a:schemeClr val="tx1"/>
                </a:solidFill>
              </a:rPr>
              <a:t> hallitus-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neuvottelujen ajan</a:t>
            </a:r>
          </a:p>
          <a:p>
            <a:pPr algn="ctr"/>
            <a:endParaRPr lang="fi-FI" sz="1400" dirty="0" smtClean="0">
              <a:solidFill>
                <a:schemeClr val="tx1"/>
              </a:solidFill>
            </a:endParaRP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Pakettien valmistelu-tehtävät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6" name="Viisikulmio 35"/>
          <p:cNvSpPr/>
          <p:nvPr/>
        </p:nvSpPr>
        <p:spPr>
          <a:xfrm>
            <a:off x="3636538" y="4150786"/>
            <a:ext cx="962354" cy="327279"/>
          </a:xfrm>
          <a:prstGeom prst="homePlate">
            <a:avLst/>
          </a:prstGeom>
          <a:solidFill>
            <a:srgbClr val="FFC000">
              <a:alpha val="6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KP/ESY/HSO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20.5.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33" name="Kuvaseliteviiva 1 32"/>
          <p:cNvSpPr/>
          <p:nvPr/>
        </p:nvSpPr>
        <p:spPr>
          <a:xfrm>
            <a:off x="742825" y="3471871"/>
            <a:ext cx="912851" cy="413095"/>
          </a:xfrm>
          <a:prstGeom prst="borderCallout1">
            <a:avLst>
              <a:gd name="adj1" fmla="val 19067"/>
              <a:gd name="adj2" fmla="val 99603"/>
              <a:gd name="adj3" fmla="val 11480"/>
              <a:gd name="adj4" fmla="val 417359"/>
            </a:avLst>
          </a:prstGeom>
          <a:solidFill>
            <a:srgbClr val="FFDD71">
              <a:alpha val="65000"/>
            </a:srgb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schemeClr val="tx1"/>
                </a:solidFill>
              </a:rPr>
              <a:t>K</a:t>
            </a:r>
            <a:r>
              <a:rPr lang="fi-FI" sz="1200" dirty="0" smtClean="0">
                <a:solidFill>
                  <a:schemeClr val="tx1"/>
                </a:solidFill>
              </a:rPr>
              <a:t>onserni-</a:t>
            </a:r>
          </a:p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jory</a:t>
            </a:r>
            <a:r>
              <a:rPr lang="fi-FI" sz="1200" dirty="0" smtClean="0">
                <a:solidFill>
                  <a:schemeClr val="tx1"/>
                </a:solidFill>
              </a:rPr>
              <a:t> 7.5.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37" name="Kuvaseliteviiva 1 36"/>
          <p:cNvSpPr/>
          <p:nvPr/>
        </p:nvSpPr>
        <p:spPr>
          <a:xfrm>
            <a:off x="1199250" y="1152021"/>
            <a:ext cx="2288113" cy="1401225"/>
          </a:xfrm>
          <a:prstGeom prst="borderCallout1">
            <a:avLst>
              <a:gd name="adj1" fmla="val 30596"/>
              <a:gd name="adj2" fmla="val 99603"/>
              <a:gd name="adj3" fmla="val 34245"/>
              <a:gd name="adj4" fmla="val 9885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b="1" dirty="0">
                <a:solidFill>
                  <a:schemeClr val="tx1"/>
                </a:solidFill>
              </a:rPr>
              <a:t>Strateginen toimijaverkosto:</a:t>
            </a:r>
          </a:p>
          <a:p>
            <a:r>
              <a:rPr lang="fi-FI" sz="1400" dirty="0">
                <a:solidFill>
                  <a:schemeClr val="tx1"/>
                </a:solidFill>
              </a:rPr>
              <a:t>HSO, Mikko Staff </a:t>
            </a:r>
            <a:r>
              <a:rPr lang="fi-FI" sz="1400" dirty="0" smtClean="0">
                <a:solidFill>
                  <a:schemeClr val="tx1"/>
                </a:solidFill>
              </a:rPr>
              <a:t>, </a:t>
            </a:r>
            <a:r>
              <a:rPr lang="fi-FI" sz="1400" dirty="0">
                <a:solidFill>
                  <a:schemeClr val="tx1"/>
                </a:solidFill>
              </a:rPr>
              <a:t>Raija Volk</a:t>
            </a:r>
          </a:p>
          <a:p>
            <a:r>
              <a:rPr lang="fi-FI" sz="1400" dirty="0">
                <a:solidFill>
                  <a:schemeClr val="tx1"/>
                </a:solidFill>
              </a:rPr>
              <a:t>HTO, Veli-Matti Risku</a:t>
            </a:r>
          </a:p>
          <a:p>
            <a:r>
              <a:rPr lang="fi-FI" sz="1400" dirty="0">
                <a:solidFill>
                  <a:schemeClr val="tx1"/>
                </a:solidFill>
              </a:rPr>
              <a:t>STO, Virpi Kölhi</a:t>
            </a:r>
          </a:p>
          <a:p>
            <a:r>
              <a:rPr lang="fi-FI" sz="1400" dirty="0">
                <a:solidFill>
                  <a:schemeClr val="tx1"/>
                </a:solidFill>
              </a:rPr>
              <a:t>TSO, Liisa Hakala</a:t>
            </a:r>
          </a:p>
          <a:p>
            <a:r>
              <a:rPr lang="fi-FI" sz="1400" dirty="0">
                <a:solidFill>
                  <a:schemeClr val="tx1"/>
                </a:solidFill>
              </a:rPr>
              <a:t>VAO, Minna Liuttu</a:t>
            </a:r>
          </a:p>
        </p:txBody>
      </p:sp>
    </p:spTree>
    <p:extLst>
      <p:ext uri="{BB962C8B-B14F-4D97-AF65-F5344CB8AC3E}">
        <p14:creationId xmlns:p14="http://schemas.microsoft.com/office/powerpoint/2010/main" val="26842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Strateginen toimijaverkosto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HSO, Mikko Staff ja Raija Volk</a:t>
            </a:r>
          </a:p>
          <a:p>
            <a:r>
              <a:rPr lang="fi-FI" sz="2800" dirty="0"/>
              <a:t>HTO, Veli-Matti Risku</a:t>
            </a:r>
          </a:p>
          <a:p>
            <a:r>
              <a:rPr lang="fi-FI" sz="2800" dirty="0" smtClean="0"/>
              <a:t>STO, Virpi Kölhi</a:t>
            </a:r>
          </a:p>
          <a:p>
            <a:r>
              <a:rPr lang="fi-FI" sz="2800" dirty="0" smtClean="0"/>
              <a:t>TSO, Liisa Hakala</a:t>
            </a:r>
          </a:p>
          <a:p>
            <a:r>
              <a:rPr lang="fi-FI" sz="2800" dirty="0"/>
              <a:t>VAO, Minna Liuttu</a:t>
            </a:r>
          </a:p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Koordinointi: </a:t>
            </a:r>
          </a:p>
          <a:p>
            <a:pPr marL="0" indent="0">
              <a:buNone/>
            </a:pPr>
            <a:r>
              <a:rPr lang="fi-FI" sz="2800" dirty="0" smtClean="0"/>
              <a:t>ESY, Marja-Liisa Parjanne, Liisa Heinämäki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049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M_PPT_Template_FIN_kuvaton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489</Words>
  <Application>Microsoft Office PowerPoint</Application>
  <PresentationFormat>On-screen Show (4:3)</PresentationFormat>
  <Paragraphs>158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Office-teema</vt:lpstr>
      <vt:lpstr>STM_PPT_Template_FIN_kuvaton_06-2014_pc</vt:lpstr>
      <vt:lpstr>Hallitusohjelmatyö 2015 STM:ssä </vt:lpstr>
      <vt:lpstr>Toimijat ja rakenteet</vt:lpstr>
      <vt:lpstr>OHRA- aikajana kevät/alkukesä 2015 STM                               VN</vt:lpstr>
      <vt:lpstr>OHRA- aikajana kevät/alkukesä 2015 STM                               VN</vt:lpstr>
      <vt:lpstr>Strateginen toimijaverkosto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OHRA- aikajana kevät/alkukesä 2015 STM                  VN</dc:title>
  <dc:creator>stmlihe</dc:creator>
  <cp:lastModifiedBy>nv14</cp:lastModifiedBy>
  <cp:revision>42</cp:revision>
  <cp:lastPrinted>2015-04-29T10:06:32Z</cp:lastPrinted>
  <dcterms:created xsi:type="dcterms:W3CDTF">2015-04-23T08:05:51Z</dcterms:created>
  <dcterms:modified xsi:type="dcterms:W3CDTF">2015-05-07T05:32:44Z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-1140630843</vt:i4>
  </property>
  <property fmtid="{D5CDD505-2E9C-101B-9397-08002B2CF9AE}" pid="3" name="_NewReviewCycle">
    <vt:lpwstr/>
  </property>
  <property fmtid="{D5CDD505-2E9C-101B-9397-08002B2CF9AE}" pid="4" name="_EmailSubject">
    <vt:lpwstr>Marja-Liisan diat aamuksi</vt:lpwstr>
  </property>
  <property fmtid="{D5CDD505-2E9C-101B-9397-08002B2CF9AE}" pid="5" name="_AuthorEmail">
    <vt:lpwstr>liisa.heinamaki@stm.fi</vt:lpwstr>
  </property>
  <property fmtid="{D5CDD505-2E9C-101B-9397-08002B2CF9AE}" pid="6" name="_AuthorEmailDisplayName">
    <vt:lpwstr>Heinämäki Liisa  (STM)</vt:lpwstr>
  </property>
</Properties>
</file>