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48" r:id="rId2"/>
  </p:sldMasterIdLst>
  <p:notesMasterIdLst>
    <p:notesMasterId r:id="rId16"/>
  </p:notesMasterIdLst>
  <p:handoutMasterIdLst>
    <p:handoutMasterId r:id="rId17"/>
  </p:handoutMasterIdLst>
  <p:sldIdLst>
    <p:sldId id="328" r:id="rId3"/>
    <p:sldId id="374" r:id="rId4"/>
    <p:sldId id="375" r:id="rId5"/>
    <p:sldId id="306" r:id="rId6"/>
    <p:sldId id="307" r:id="rId7"/>
    <p:sldId id="341" r:id="rId8"/>
    <p:sldId id="342" r:id="rId9"/>
    <p:sldId id="357" r:id="rId10"/>
    <p:sldId id="358" r:id="rId11"/>
    <p:sldId id="346" r:id="rId12"/>
    <p:sldId id="347" r:id="rId13"/>
    <p:sldId id="348" r:id="rId14"/>
    <p:sldId id="349" r:id="rId15"/>
  </p:sldIdLst>
  <p:sldSz cx="9144000" cy="6858000" type="screen4x3"/>
  <p:notesSz cx="6950075" cy="9236075"/>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6163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856" autoAdjust="0"/>
  </p:normalViewPr>
  <p:slideViewPr>
    <p:cSldViewPr>
      <p:cViewPr varScale="1">
        <p:scale>
          <a:sx n="93" d="100"/>
          <a:sy n="93" d="100"/>
        </p:scale>
        <p:origin x="-215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2" y="1"/>
            <a:ext cx="3012346" cy="462099"/>
          </a:xfrm>
          <a:prstGeom prst="rect">
            <a:avLst/>
          </a:prstGeom>
          <a:noFill/>
          <a:ln w="9525">
            <a:noFill/>
            <a:miter lim="800000"/>
            <a:headEnd/>
            <a:tailEnd/>
          </a:ln>
          <a:effectLst/>
        </p:spPr>
        <p:txBody>
          <a:bodyPr vert="horz" wrap="square" lIns="95708" tIns="47854" rIns="95708" bIns="47854" numCol="1" anchor="t" anchorCtr="0" compatLnSpc="1">
            <a:prstTxWarp prst="textNoShape">
              <a:avLst/>
            </a:prstTxWarp>
          </a:bodyPr>
          <a:lstStyle>
            <a:lvl1pPr>
              <a:defRPr sz="800">
                <a:latin typeface="Arial" charset="0"/>
              </a:defRPr>
            </a:lvl1pPr>
          </a:lstStyle>
          <a:p>
            <a:pPr>
              <a:defRPr/>
            </a:pPr>
            <a:endParaRPr lang="fi-FI"/>
          </a:p>
        </p:txBody>
      </p:sp>
      <p:sp>
        <p:nvSpPr>
          <p:cNvPr id="5123" name="Rectangle 3"/>
          <p:cNvSpPr>
            <a:spLocks noGrp="1" noChangeArrowheads="1"/>
          </p:cNvSpPr>
          <p:nvPr>
            <p:ph type="dt" sz="quarter" idx="1"/>
          </p:nvPr>
        </p:nvSpPr>
        <p:spPr bwMode="auto">
          <a:xfrm>
            <a:off x="3936112" y="1"/>
            <a:ext cx="3012346" cy="462099"/>
          </a:xfrm>
          <a:prstGeom prst="rect">
            <a:avLst/>
          </a:prstGeom>
          <a:noFill/>
          <a:ln w="9525">
            <a:noFill/>
            <a:miter lim="800000"/>
            <a:headEnd/>
            <a:tailEnd/>
          </a:ln>
          <a:effectLst/>
        </p:spPr>
        <p:txBody>
          <a:bodyPr vert="horz" wrap="square" lIns="95708" tIns="47854" rIns="95708" bIns="47854" numCol="1" anchor="t" anchorCtr="0" compatLnSpc="1">
            <a:prstTxWarp prst="textNoShape">
              <a:avLst/>
            </a:prstTxWarp>
          </a:bodyPr>
          <a:lstStyle>
            <a:lvl1pPr algn="r">
              <a:defRPr sz="800">
                <a:latin typeface="Arial" charset="0"/>
              </a:defRPr>
            </a:lvl1pPr>
          </a:lstStyle>
          <a:p>
            <a:pPr>
              <a:defRPr/>
            </a:pPr>
            <a:endParaRPr lang="fi-FI"/>
          </a:p>
        </p:txBody>
      </p:sp>
      <p:sp>
        <p:nvSpPr>
          <p:cNvPr id="5124" name="Rectangle 4"/>
          <p:cNvSpPr>
            <a:spLocks noGrp="1" noChangeArrowheads="1"/>
          </p:cNvSpPr>
          <p:nvPr>
            <p:ph type="ftr" sz="quarter" idx="2"/>
          </p:nvPr>
        </p:nvSpPr>
        <p:spPr bwMode="auto">
          <a:xfrm>
            <a:off x="2" y="8772501"/>
            <a:ext cx="3012346" cy="462099"/>
          </a:xfrm>
          <a:prstGeom prst="rect">
            <a:avLst/>
          </a:prstGeom>
          <a:noFill/>
          <a:ln w="9525">
            <a:noFill/>
            <a:miter lim="800000"/>
            <a:headEnd/>
            <a:tailEnd/>
          </a:ln>
          <a:effectLst/>
        </p:spPr>
        <p:txBody>
          <a:bodyPr vert="horz" wrap="square" lIns="95708" tIns="47854" rIns="95708" bIns="47854" numCol="1" anchor="b" anchorCtr="0" compatLnSpc="1">
            <a:prstTxWarp prst="textNoShape">
              <a:avLst/>
            </a:prstTxWarp>
          </a:bodyPr>
          <a:lstStyle>
            <a:lvl1pPr>
              <a:defRPr sz="800">
                <a:latin typeface="Arial" charset="0"/>
              </a:defRPr>
            </a:lvl1pPr>
          </a:lstStyle>
          <a:p>
            <a:pPr>
              <a:defRPr/>
            </a:pPr>
            <a:endParaRPr lang="fi-FI"/>
          </a:p>
        </p:txBody>
      </p:sp>
      <p:sp>
        <p:nvSpPr>
          <p:cNvPr id="5125" name="Rectangle 5"/>
          <p:cNvSpPr>
            <a:spLocks noGrp="1" noChangeArrowheads="1"/>
          </p:cNvSpPr>
          <p:nvPr>
            <p:ph type="sldNum" sz="quarter" idx="3"/>
          </p:nvPr>
        </p:nvSpPr>
        <p:spPr bwMode="auto">
          <a:xfrm>
            <a:off x="3936112" y="8772501"/>
            <a:ext cx="3012346" cy="462099"/>
          </a:xfrm>
          <a:prstGeom prst="rect">
            <a:avLst/>
          </a:prstGeom>
          <a:noFill/>
          <a:ln w="9525">
            <a:noFill/>
            <a:miter lim="800000"/>
            <a:headEnd/>
            <a:tailEnd/>
          </a:ln>
          <a:effectLst/>
        </p:spPr>
        <p:txBody>
          <a:bodyPr vert="horz" wrap="square" lIns="95708" tIns="47854" rIns="95708" bIns="47854" numCol="1" anchor="b" anchorCtr="0" compatLnSpc="1">
            <a:prstTxWarp prst="textNoShape">
              <a:avLst/>
            </a:prstTxWarp>
          </a:bodyPr>
          <a:lstStyle>
            <a:lvl1pPr algn="r">
              <a:defRPr sz="800">
                <a:latin typeface="Arial" charset="0"/>
              </a:defRPr>
            </a:lvl1pPr>
          </a:lstStyle>
          <a:p>
            <a:pPr>
              <a:defRPr/>
            </a:pPr>
            <a:fld id="{19CE185E-A084-443E-9249-91A5E82DEC32}" type="slidenum">
              <a:rPr lang="fi-FI"/>
              <a:pPr>
                <a:defRPr/>
              </a:pPr>
              <a:t>‹#›</a:t>
            </a:fld>
            <a:endParaRPr lang="fi-FI"/>
          </a:p>
        </p:txBody>
      </p:sp>
    </p:spTree>
    <p:extLst>
      <p:ext uri="{BB962C8B-B14F-4D97-AF65-F5344CB8AC3E}">
        <p14:creationId xmlns:p14="http://schemas.microsoft.com/office/powerpoint/2010/main" val="1480347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2" y="1"/>
            <a:ext cx="3012346" cy="462099"/>
          </a:xfrm>
          <a:prstGeom prst="rect">
            <a:avLst/>
          </a:prstGeom>
          <a:noFill/>
          <a:ln w="9525">
            <a:noFill/>
            <a:miter lim="800000"/>
            <a:headEnd/>
            <a:tailEnd/>
          </a:ln>
          <a:effectLst/>
        </p:spPr>
        <p:txBody>
          <a:bodyPr vert="horz" wrap="square" lIns="95708" tIns="47854" rIns="95708" bIns="47854" numCol="1" anchor="t" anchorCtr="0" compatLnSpc="1">
            <a:prstTxWarp prst="textNoShape">
              <a:avLst/>
            </a:prstTxWarp>
          </a:bodyPr>
          <a:lstStyle>
            <a:lvl1pPr>
              <a:defRPr sz="800">
                <a:latin typeface="Arial" charset="0"/>
              </a:defRPr>
            </a:lvl1pPr>
          </a:lstStyle>
          <a:p>
            <a:pPr>
              <a:defRPr/>
            </a:pPr>
            <a:endParaRPr lang="fi-FI"/>
          </a:p>
        </p:txBody>
      </p:sp>
      <p:sp>
        <p:nvSpPr>
          <p:cNvPr id="7171" name="Rectangle 3"/>
          <p:cNvSpPr>
            <a:spLocks noGrp="1" noChangeArrowheads="1"/>
          </p:cNvSpPr>
          <p:nvPr>
            <p:ph type="dt" idx="1"/>
          </p:nvPr>
        </p:nvSpPr>
        <p:spPr bwMode="auto">
          <a:xfrm>
            <a:off x="3936112" y="1"/>
            <a:ext cx="3012346" cy="462099"/>
          </a:xfrm>
          <a:prstGeom prst="rect">
            <a:avLst/>
          </a:prstGeom>
          <a:noFill/>
          <a:ln w="9525">
            <a:noFill/>
            <a:miter lim="800000"/>
            <a:headEnd/>
            <a:tailEnd/>
          </a:ln>
          <a:effectLst/>
        </p:spPr>
        <p:txBody>
          <a:bodyPr vert="horz" wrap="square" lIns="95708" tIns="47854" rIns="95708" bIns="47854" numCol="1" anchor="t" anchorCtr="0" compatLnSpc="1">
            <a:prstTxWarp prst="textNoShape">
              <a:avLst/>
            </a:prstTxWarp>
          </a:bodyPr>
          <a:lstStyle>
            <a:lvl1pPr algn="r">
              <a:defRPr sz="800">
                <a:latin typeface="Arial" charset="0"/>
              </a:defRPr>
            </a:lvl1pPr>
          </a:lstStyle>
          <a:p>
            <a:pPr>
              <a:defRPr/>
            </a:pPr>
            <a:endParaRPr lang="fi-FI"/>
          </a:p>
        </p:txBody>
      </p:sp>
      <p:sp>
        <p:nvSpPr>
          <p:cNvPr id="40964" name="Rectangle 4"/>
          <p:cNvSpPr>
            <a:spLocks noGrp="1" noRot="1" noChangeAspect="1" noChangeArrowheads="1" noTextEdit="1"/>
          </p:cNvSpPr>
          <p:nvPr>
            <p:ph type="sldImg" idx="2"/>
          </p:nvPr>
        </p:nvSpPr>
        <p:spPr bwMode="auto">
          <a:xfrm>
            <a:off x="1165225" y="692150"/>
            <a:ext cx="4619625"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1066133" y="4386250"/>
            <a:ext cx="4817813" cy="4375915"/>
          </a:xfrm>
          <a:prstGeom prst="rect">
            <a:avLst/>
          </a:prstGeom>
          <a:noFill/>
          <a:ln w="9525">
            <a:noFill/>
            <a:miter lim="800000"/>
            <a:headEnd/>
            <a:tailEnd/>
          </a:ln>
          <a:effectLst/>
        </p:spPr>
        <p:txBody>
          <a:bodyPr vert="horz" wrap="square" lIns="95708" tIns="47854" rIns="95708" bIns="47854" numCol="1" anchor="t" anchorCtr="0" compatLnSpc="1">
            <a:prstTxWarp prst="textNoShape">
              <a:avLst/>
            </a:prstTxWarp>
          </a:bodyPr>
          <a:lstStyle/>
          <a:p>
            <a:pPr lvl="0"/>
            <a:r>
              <a:rPr lang="fi-FI" noProof="0" smtClean="0"/>
              <a:t>Click to edit Master text styles</a:t>
            </a:r>
          </a:p>
          <a:p>
            <a:pPr lvl="1"/>
            <a:r>
              <a:rPr lang="fi-FI" noProof="0" smtClean="0"/>
              <a:t>Second level</a:t>
            </a:r>
          </a:p>
          <a:p>
            <a:pPr lvl="2"/>
            <a:r>
              <a:rPr lang="fi-FI" noProof="0" smtClean="0"/>
              <a:t>Third level</a:t>
            </a:r>
          </a:p>
          <a:p>
            <a:pPr lvl="3"/>
            <a:r>
              <a:rPr lang="fi-FI" noProof="0" smtClean="0"/>
              <a:t>Fourth level</a:t>
            </a:r>
          </a:p>
          <a:p>
            <a:pPr lvl="4"/>
            <a:r>
              <a:rPr lang="fi-FI" noProof="0" smtClean="0"/>
              <a:t>Fifth level</a:t>
            </a:r>
          </a:p>
        </p:txBody>
      </p:sp>
      <p:sp>
        <p:nvSpPr>
          <p:cNvPr id="7174" name="Rectangle 6"/>
          <p:cNvSpPr>
            <a:spLocks noGrp="1" noChangeArrowheads="1"/>
          </p:cNvSpPr>
          <p:nvPr>
            <p:ph type="ftr" sz="quarter" idx="4"/>
          </p:nvPr>
        </p:nvSpPr>
        <p:spPr bwMode="auto">
          <a:xfrm>
            <a:off x="2" y="8772501"/>
            <a:ext cx="3012346" cy="462099"/>
          </a:xfrm>
          <a:prstGeom prst="rect">
            <a:avLst/>
          </a:prstGeom>
          <a:noFill/>
          <a:ln w="9525">
            <a:noFill/>
            <a:miter lim="800000"/>
            <a:headEnd/>
            <a:tailEnd/>
          </a:ln>
          <a:effectLst/>
        </p:spPr>
        <p:txBody>
          <a:bodyPr vert="horz" wrap="square" lIns="95708" tIns="47854" rIns="95708" bIns="47854" numCol="1" anchor="b" anchorCtr="0" compatLnSpc="1">
            <a:prstTxWarp prst="textNoShape">
              <a:avLst/>
            </a:prstTxWarp>
          </a:bodyPr>
          <a:lstStyle>
            <a:lvl1pPr>
              <a:defRPr sz="800">
                <a:latin typeface="Arial" charset="0"/>
              </a:defRPr>
            </a:lvl1pPr>
          </a:lstStyle>
          <a:p>
            <a:pPr>
              <a:defRPr/>
            </a:pPr>
            <a:endParaRPr lang="fi-FI"/>
          </a:p>
        </p:txBody>
      </p:sp>
      <p:sp>
        <p:nvSpPr>
          <p:cNvPr id="7175" name="Rectangle 7"/>
          <p:cNvSpPr>
            <a:spLocks noGrp="1" noChangeArrowheads="1"/>
          </p:cNvSpPr>
          <p:nvPr>
            <p:ph type="sldNum" sz="quarter" idx="5"/>
          </p:nvPr>
        </p:nvSpPr>
        <p:spPr bwMode="auto">
          <a:xfrm>
            <a:off x="3936112" y="8772501"/>
            <a:ext cx="3012346" cy="462099"/>
          </a:xfrm>
          <a:prstGeom prst="rect">
            <a:avLst/>
          </a:prstGeom>
          <a:noFill/>
          <a:ln w="9525">
            <a:noFill/>
            <a:miter lim="800000"/>
            <a:headEnd/>
            <a:tailEnd/>
          </a:ln>
          <a:effectLst/>
        </p:spPr>
        <p:txBody>
          <a:bodyPr vert="horz" wrap="square" lIns="95708" tIns="47854" rIns="95708" bIns="47854" numCol="1" anchor="b" anchorCtr="0" compatLnSpc="1">
            <a:prstTxWarp prst="textNoShape">
              <a:avLst/>
            </a:prstTxWarp>
          </a:bodyPr>
          <a:lstStyle>
            <a:lvl1pPr algn="r">
              <a:defRPr sz="800">
                <a:latin typeface="Arial" charset="0"/>
              </a:defRPr>
            </a:lvl1pPr>
          </a:lstStyle>
          <a:p>
            <a:pPr>
              <a:defRPr/>
            </a:pPr>
            <a:fld id="{3B5FF5A0-A0E0-4E3B-AB8E-BDFA50E0F5A5}" type="slidenum">
              <a:rPr lang="fi-FI"/>
              <a:pPr>
                <a:defRPr/>
              </a:pPr>
              <a:t>‹#›</a:t>
            </a:fld>
            <a:endParaRPr lang="fi-FI"/>
          </a:p>
        </p:txBody>
      </p:sp>
    </p:spTree>
    <p:extLst>
      <p:ext uri="{BB962C8B-B14F-4D97-AF65-F5344CB8AC3E}">
        <p14:creationId xmlns:p14="http://schemas.microsoft.com/office/powerpoint/2010/main" val="22921068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finlex.fi/fi/laki/ajantasa/1986/19860609#a15.4.2005-232"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finlex.fi/fi/laki/ajantasa/1986/19860609#a30.12.2014-1329"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3B5FF5A0-A0E0-4E3B-AB8E-BDFA50E0F5A5}" type="slidenum">
              <a:rPr lang="fi-FI" smtClean="0"/>
              <a:pPr>
                <a:defRPr/>
              </a:pPr>
              <a:t>1</a:t>
            </a:fld>
            <a:endParaRPr lang="fi-FI"/>
          </a:p>
        </p:txBody>
      </p:sp>
    </p:spTree>
    <p:extLst>
      <p:ext uri="{BB962C8B-B14F-4D97-AF65-F5344CB8AC3E}">
        <p14:creationId xmlns:p14="http://schemas.microsoft.com/office/powerpoint/2010/main" val="2664922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Dian kuvan paikkamerkki 1"/>
          <p:cNvSpPr>
            <a:spLocks noGrp="1" noRot="1" noChangeAspect="1" noTextEdit="1"/>
          </p:cNvSpPr>
          <p:nvPr>
            <p:ph type="sldImg"/>
          </p:nvPr>
        </p:nvSpPr>
        <p:spPr>
          <a:ln/>
        </p:spPr>
      </p:sp>
      <p:sp>
        <p:nvSpPr>
          <p:cNvPr id="61443"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i-FI" altLang="fi-FI" dirty="0" smtClean="0"/>
              <a:t>Selkeä ero tarkoittaa sitä, että tarkasteltavien ryhmien naisten ja miesten palkat eroavat yksiselitteisesti toisistaan. Vähäinenkin ero voi olla selkeä, jos se toistuu systemaattisesti. </a:t>
            </a:r>
          </a:p>
          <a:p>
            <a:endParaRPr lang="fi-FI" altLang="fi-FI" dirty="0" smtClean="0"/>
          </a:p>
          <a:p>
            <a:r>
              <a:rPr lang="fi-FI" altLang="fi-FI" dirty="0" smtClean="0"/>
              <a:t>Palkkasyrjintään</a:t>
            </a:r>
            <a:r>
              <a:rPr lang="fi-FI" altLang="fi-FI" baseline="0" dirty="0" smtClean="0"/>
              <a:t> ja samapalkkaisuusperiaatteeseen liittyvää EU-tuomioistuimen oikeuskäytäntöä on runsaasti. Merkittäviä linjauksia ovat EU-oikeuden välitön oikeusvaikutus, laaja palkkakäsite ja palkkavertailun lähtökohdat. </a:t>
            </a:r>
          </a:p>
          <a:p>
            <a:r>
              <a:rPr lang="fi-FI" altLang="fi-FI" baseline="0" dirty="0" smtClean="0"/>
              <a:t>Jos ei ole mahdollista identifioida tekijää, jonka perusteella palkka määräytyy, todistustaakka on työnantajalla; kun palkkausjärjestelmä on läpinäkymätön, on työnantajan osoitettava, ettei järjestelmä ole syrjivä. Kun verrataan nais- ja miesvaltaisen ryhmän palkkoja, kansallisen tuomioistuimen tulee ottaa huomioon kaikki työntekijät joiden työn luonne, koulutusvaatimukset ja työolot ovat samantapaiset. Samapalkkaisuusvelvoite koskee myös kollektiivisopimuksin sovittua palkkaa.</a:t>
            </a:r>
          </a:p>
          <a:p>
            <a:r>
              <a:rPr lang="fi-FI" altLang="fi-FI" baseline="0" dirty="0" smtClean="0"/>
              <a:t>Asia Royal </a:t>
            </a:r>
            <a:r>
              <a:rPr lang="fi-FI" altLang="fi-FI" baseline="0" dirty="0" err="1" smtClean="0"/>
              <a:t>Copenhagen</a:t>
            </a:r>
            <a:r>
              <a:rPr lang="fi-FI" altLang="fi-FI" baseline="0" dirty="0" smtClean="0"/>
              <a:t> C-400/93.</a:t>
            </a:r>
          </a:p>
          <a:p>
            <a:endParaRPr lang="fi-FI" altLang="fi-FI" baseline="0" dirty="0" smtClean="0"/>
          </a:p>
          <a:p>
            <a:r>
              <a:rPr lang="fi-FI" altLang="fi-FI" baseline="0" dirty="0" smtClean="0"/>
              <a:t>Ei riitä, että naiselle ja miehelle maksettiin samaa peruspalkkaa ja että heidän kokonaispalkkansa oli sama. Samapalkkaisuuden vaatimuksen toteutuminen oli arvioitava palkkauksen kaikilla osa-alueilla erikseen.</a:t>
            </a:r>
          </a:p>
          <a:p>
            <a:r>
              <a:rPr lang="fi-FI" altLang="fi-FI" baseline="0" dirty="0" smtClean="0"/>
              <a:t>Asia </a:t>
            </a:r>
            <a:r>
              <a:rPr lang="fi-FI" altLang="fi-FI" baseline="0" dirty="0" err="1" smtClean="0"/>
              <a:t>Barber</a:t>
            </a:r>
            <a:r>
              <a:rPr lang="fi-FI" altLang="fi-FI" baseline="0" dirty="0" smtClean="0"/>
              <a:t> C - 262/88</a:t>
            </a:r>
          </a:p>
          <a:p>
            <a:endParaRPr lang="fi-FI" altLang="fi-FI" baseline="0" dirty="0" smtClean="0"/>
          </a:p>
          <a:p>
            <a:r>
              <a:rPr lang="fi-FI" altLang="fi-FI" baseline="0" dirty="0" smtClean="0"/>
              <a:t>Ei oteta erikseen huomioon palkanlisää, joka maksetaan epämukavista työajoista, ei myöskään vuorotyöstä johtuvaa työajan lyhennystä palkkavertailua tehtäessä. Tässä ja eräissä muissa oikeustapauksissa tuomioistuin huomauttaa, että työehtosopimuksen mukainen luokitus ei takaa, että kyseessä on sama ja samanarvoinen työ. </a:t>
            </a:r>
            <a:r>
              <a:rPr lang="fi-FI" altLang="fi-FI" baseline="0" dirty="0" err="1" smtClean="0"/>
              <a:t>Jämo-</a:t>
            </a:r>
            <a:r>
              <a:rPr lang="fi-FI" altLang="fi-FI" baseline="0" dirty="0" smtClean="0"/>
              <a:t> tapaus liittyy Ruotsissa laajaa huomiota saaneeseen ns. kätilötapaukseen, jossa tasa-arvovaltuutettu pyrki vertailemaan toisiinsa kätilön ja sairaalateknikon työtä. Ruotsin työtuomioistuin katsoi, että ko. ammattiryhmien työtehtävät olivat samanarvoisia, mutta palkkaerot eivät perustuneet sukupuoleen vaan pääasiassa työntekijöiden kokemus- ja ikäeroihin, markkinatekijöihin ja työehtosopimusten eroihin. </a:t>
            </a:r>
          </a:p>
          <a:p>
            <a:r>
              <a:rPr lang="fi-FI" altLang="fi-FI" baseline="0" dirty="0" smtClean="0"/>
              <a:t>Asia </a:t>
            </a:r>
            <a:r>
              <a:rPr lang="fi-FI" altLang="fi-FI" baseline="0" dirty="0" err="1" smtClean="0"/>
              <a:t>Jämo</a:t>
            </a:r>
            <a:r>
              <a:rPr lang="fi-FI" altLang="fi-FI" baseline="0" dirty="0" smtClean="0"/>
              <a:t> C-236/98</a:t>
            </a:r>
            <a:endParaRPr lang="fi-FI" altLang="fi-FI" dirty="0" smtClean="0"/>
          </a:p>
        </p:txBody>
      </p:sp>
      <p:sp>
        <p:nvSpPr>
          <p:cNvPr id="61444" name="Dian numeron paikkamerkki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62CED4C-2224-4A9A-AC67-2B8C2D051913}" type="slidenum">
              <a:rPr lang="fi-FI" altLang="fi-FI" sz="800" smtClean="0"/>
              <a:pPr eaLnBrk="1" hangingPunct="1">
                <a:spcBef>
                  <a:spcPct val="0"/>
                </a:spcBef>
              </a:pPr>
              <a:t>10</a:t>
            </a:fld>
            <a:endParaRPr lang="fi-FI" altLang="fi-FI" sz="8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Dian kuvan paikkamerkki 1"/>
          <p:cNvSpPr>
            <a:spLocks noGrp="1" noRot="1" noChangeAspect="1" noTextEdit="1"/>
          </p:cNvSpPr>
          <p:nvPr>
            <p:ph type="sldImg"/>
          </p:nvPr>
        </p:nvSpPr>
        <p:spPr>
          <a:ln/>
        </p:spPr>
      </p:sp>
      <p:sp>
        <p:nvSpPr>
          <p:cNvPr id="62467"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dirty="0" smtClean="0"/>
          </a:p>
          <a:p>
            <a:endParaRPr lang="fi-FI" altLang="fi-FI" dirty="0" smtClean="0"/>
          </a:p>
          <a:p>
            <a:endParaRPr lang="fi-FI" altLang="fi-FI" dirty="0" smtClean="0"/>
          </a:p>
          <a:p>
            <a:r>
              <a:rPr lang="fi-FI" altLang="fi-FI" dirty="0" smtClean="0"/>
              <a:t>Ellei tasa-arvosuunnitelmaan sisällytetä toimenpiteitä, voidaan katsoa, että työpaikalla on katsottu palkkaerojen syiden</a:t>
            </a:r>
            <a:r>
              <a:rPr lang="fi-FI" altLang="fi-FI" baseline="0" dirty="0" smtClean="0"/>
              <a:t> olevan</a:t>
            </a:r>
            <a:r>
              <a:rPr lang="fi-FI" altLang="fi-FI" dirty="0" smtClean="0"/>
              <a:t> tehdyn analyysin mukaan hyväksyttäviä.</a:t>
            </a:r>
          </a:p>
        </p:txBody>
      </p:sp>
      <p:sp>
        <p:nvSpPr>
          <p:cNvPr id="62468" name="Dian numeron paikkamerkki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E5F3A90-0433-413E-AD1E-4CE64FCF2DB5}" type="slidenum">
              <a:rPr lang="fi-FI" altLang="fi-FI" sz="800" smtClean="0"/>
              <a:pPr eaLnBrk="1" hangingPunct="1">
                <a:spcBef>
                  <a:spcPct val="0"/>
                </a:spcBef>
              </a:pPr>
              <a:t>11</a:t>
            </a:fld>
            <a:endParaRPr lang="fi-FI" altLang="fi-FI" sz="8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3B5FF5A0-A0E0-4E3B-AB8E-BDFA50E0F5A5}" type="slidenum">
              <a:rPr lang="fi-FI" smtClean="0"/>
              <a:pPr>
                <a:defRPr/>
              </a:pPr>
              <a:t>12</a:t>
            </a:fld>
            <a:endParaRPr lang="fi-FI"/>
          </a:p>
        </p:txBody>
      </p:sp>
    </p:spTree>
    <p:extLst>
      <p:ext uri="{BB962C8B-B14F-4D97-AF65-F5344CB8AC3E}">
        <p14:creationId xmlns:p14="http://schemas.microsoft.com/office/powerpoint/2010/main" val="9453706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Dian kuvan paikkamerkki 1"/>
          <p:cNvSpPr>
            <a:spLocks noGrp="1" noRot="1" noChangeAspect="1" noTextEdit="1"/>
          </p:cNvSpPr>
          <p:nvPr>
            <p:ph type="sldImg"/>
          </p:nvPr>
        </p:nvSpPr>
        <p:spPr>
          <a:ln/>
        </p:spPr>
      </p:sp>
      <p:sp>
        <p:nvSpPr>
          <p:cNvPr id="63491"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i-FI" altLang="fi-FI" dirty="0" smtClean="0"/>
              <a:t>Tulokset graafisina kuvioina, prosentteina tai keskimääräisten palkkojen euro- tai prosenttimäärinä.</a:t>
            </a:r>
          </a:p>
          <a:p>
            <a:endParaRPr lang="fi-FI" altLang="fi-FI" dirty="0" smtClean="0"/>
          </a:p>
          <a:p>
            <a:r>
              <a:rPr lang="fi-FI" altLang="fi-FI" dirty="0" smtClean="0"/>
              <a:t>Euroopan komissio antanut suosituksen</a:t>
            </a:r>
            <a:r>
              <a:rPr lang="fi-FI" altLang="fi-FI" baseline="0" dirty="0" smtClean="0"/>
              <a:t> samapalkkaisuuden periaatteen vahvistamisesta läpinäkyvyyden avulla C (2014)1405. Suomen hallituksen raportoitava palkkauksen läpinäkyvyyteen liittyvistä toimenpiteistä vuoden 2015 loppuun mennessä. Suositus antaa suuntaa ja tukea uudistuksille erityisesti koskien työntekijöitten oikeutta saada palkkatietoja samanarvoisesta työstä, säännöllinen palkkausta koskeva tiedottaminen, oikeussuojakeinojen tehostaminen palkkasyrjintätilanteissa ja ”samanarvoisen työn” käsitteen </a:t>
            </a:r>
            <a:r>
              <a:rPr lang="fi-FI" altLang="fi-FI" baseline="0" smtClean="0"/>
              <a:t>selkeyttäminen lainsäädännössä. </a:t>
            </a:r>
            <a:endParaRPr lang="fi-FI" altLang="fi-FI" dirty="0" smtClean="0"/>
          </a:p>
        </p:txBody>
      </p:sp>
      <p:sp>
        <p:nvSpPr>
          <p:cNvPr id="63492" name="Dian numeron paikkamerkki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7932487-9BDB-4A32-A321-ACBE51102A0E}" type="slidenum">
              <a:rPr lang="fi-FI" altLang="fi-FI" sz="800" smtClean="0"/>
              <a:pPr eaLnBrk="1" hangingPunct="1">
                <a:spcBef>
                  <a:spcPct val="0"/>
                </a:spcBef>
              </a:pPr>
              <a:t>13</a:t>
            </a:fld>
            <a:endParaRPr lang="fi-FI" altLang="fi-FI" sz="8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Enemmistö</a:t>
            </a:r>
            <a:r>
              <a:rPr lang="fi-FI" baseline="0" dirty="0" smtClean="0"/>
              <a:t> päätoimisista palkansaajista arvioi sukupuolten tasa-arvon toteutuvan hyvin työpaikallaan. Parhaiten tasa-arvon arvioidaan toteutuvan työpaikoilla, joissa on suurin piirtein </a:t>
            </a:r>
          </a:p>
          <a:p>
            <a:r>
              <a:rPr lang="fi-FI" baseline="0" dirty="0" smtClean="0"/>
              <a:t>yhtä paljon naisia ja miehiä. Palkansaajista yli puolet ja miehistä vajaa viidesosa oli kokenut jotakin haittaa sukupuolestaan työelämässä. Yhä useampi palkansaaja arvioi oman työnsä </a:t>
            </a:r>
          </a:p>
          <a:p>
            <a:r>
              <a:rPr lang="fi-FI" baseline="0" dirty="0" smtClean="0"/>
              <a:t>sopivan yhtä hyvin miehelle kuin naiselle. </a:t>
            </a:r>
          </a:p>
          <a:p>
            <a:r>
              <a:rPr lang="fi-FI" baseline="0" dirty="0" smtClean="0"/>
              <a:t>Tasa-arvobarometri 2012. Sosiaali- ja terveysministeriön julkaisuja 2012:23. </a:t>
            </a:r>
          </a:p>
        </p:txBody>
      </p:sp>
      <p:sp>
        <p:nvSpPr>
          <p:cNvPr id="4" name="Dian numeron paikkamerkki 3"/>
          <p:cNvSpPr>
            <a:spLocks noGrp="1"/>
          </p:cNvSpPr>
          <p:nvPr>
            <p:ph type="sldNum" sz="quarter" idx="10"/>
          </p:nvPr>
        </p:nvSpPr>
        <p:spPr/>
        <p:txBody>
          <a:bodyPr/>
          <a:lstStyle/>
          <a:p>
            <a:pPr>
              <a:defRPr/>
            </a:pPr>
            <a:fld id="{3B5FF5A0-A0E0-4E3B-AB8E-BDFA50E0F5A5}" type="slidenum">
              <a:rPr lang="fi-FI" smtClean="0"/>
              <a:pPr>
                <a:defRPr/>
              </a:pPr>
              <a:t>2</a:t>
            </a:fld>
            <a:endParaRPr lang="fi-FI"/>
          </a:p>
        </p:txBody>
      </p:sp>
    </p:spTree>
    <p:extLst>
      <p:ext uri="{BB962C8B-B14F-4D97-AF65-F5344CB8AC3E}">
        <p14:creationId xmlns:p14="http://schemas.microsoft.com/office/powerpoint/2010/main" val="2959406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Naisten</a:t>
            </a:r>
            <a:r>
              <a:rPr lang="fi-FI" baseline="0" dirty="0" smtClean="0"/>
              <a:t> ja miesten välinen palkkaero on Suomen työmarkkinoilla keskeinen sukupuolten tasa-arvoon liittyvä epäkohta. Eniten haittaa palkansaajanaiset kokivat palkkauksessa ja </a:t>
            </a:r>
          </a:p>
          <a:p>
            <a:r>
              <a:rPr lang="fi-FI" baseline="0" dirty="0" smtClean="0"/>
              <a:t>uralla etenemisessä. Erityisesti näitä haittoja kokivat korkeasti koulutetut ja miesenemmistöisillä työpaikoilla työskentelevät naiset. Myös ammattitaidon arvostuksessa naiset kokivat </a:t>
            </a:r>
          </a:p>
          <a:p>
            <a:r>
              <a:rPr lang="fi-FI" baseline="0" dirty="0" smtClean="0"/>
              <a:t>suhteellisen paljon haittaa. Palkkauksessa 30 prosenttia naisista oli kokenut haittaa sukupuolestaan. Alle 35 -vuotiaiden naisten ikäryhmä koki vähiten haittaa sukupuolestaan palkkauksessa.</a:t>
            </a:r>
          </a:p>
          <a:p>
            <a:r>
              <a:rPr lang="fi-FI" baseline="0" dirty="0" smtClean="0"/>
              <a:t>Tasa-arvobarometri 2012. Sosiaali- ja terveysministeriön julkaisuja 2012:23.</a:t>
            </a:r>
          </a:p>
          <a:p>
            <a:endParaRPr lang="fi-FI" baseline="0" dirty="0" smtClean="0"/>
          </a:p>
          <a:p>
            <a:r>
              <a:rPr lang="fi-FI" baseline="0" dirty="0" smtClean="0"/>
              <a:t>Keskimääräisten ansiotulojen seuranta on yksi tapa seurata sukupuolten palkkaeroa. Kokoaikaista työtä tekevien miesten kuukausikeskiansio on 3.610 euroa ja naisten 2.967 euroa kuukaudessa</a:t>
            </a:r>
          </a:p>
          <a:p>
            <a:r>
              <a:rPr lang="fi-FI" baseline="0" dirty="0" smtClean="0"/>
              <a:t>(Tilastokeskus, Ansiotasoindeksi 2013). Koulutustason noustessa sukupuolten palkkaero kasvaa. Myös iän myötä ero kasvaa.</a:t>
            </a:r>
            <a:endParaRPr lang="fi-FI" dirty="0"/>
          </a:p>
        </p:txBody>
      </p:sp>
      <p:sp>
        <p:nvSpPr>
          <p:cNvPr id="4" name="Dian numeron paikkamerkki 3"/>
          <p:cNvSpPr>
            <a:spLocks noGrp="1"/>
          </p:cNvSpPr>
          <p:nvPr>
            <p:ph type="sldNum" sz="quarter" idx="10"/>
          </p:nvPr>
        </p:nvSpPr>
        <p:spPr/>
        <p:txBody>
          <a:bodyPr/>
          <a:lstStyle/>
          <a:p>
            <a:pPr>
              <a:defRPr/>
            </a:pPr>
            <a:fld id="{3B5FF5A0-A0E0-4E3B-AB8E-BDFA50E0F5A5}" type="slidenum">
              <a:rPr lang="fi-FI" smtClean="0"/>
              <a:pPr>
                <a:defRPr/>
              </a:pPr>
              <a:t>3</a:t>
            </a:fld>
            <a:endParaRPr lang="fi-FI"/>
          </a:p>
        </p:txBody>
      </p:sp>
    </p:spTree>
    <p:extLst>
      <p:ext uri="{BB962C8B-B14F-4D97-AF65-F5344CB8AC3E}">
        <p14:creationId xmlns:p14="http://schemas.microsoft.com/office/powerpoint/2010/main" val="1167775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ian kuvan paikkamerkki 1"/>
          <p:cNvSpPr>
            <a:spLocks noGrp="1" noRot="1" noChangeAspect="1" noTextEdit="1"/>
          </p:cNvSpPr>
          <p:nvPr>
            <p:ph type="sldImg"/>
          </p:nvPr>
        </p:nvSpPr>
        <p:spPr>
          <a:ln/>
        </p:spPr>
      </p:sp>
      <p:sp>
        <p:nvSpPr>
          <p:cNvPr id="53251"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i-FI" altLang="fi-FI" dirty="0" smtClean="0"/>
              <a:t>Kaikki työnantajat = julkiset ja yksityiset työnantajat, myös työvoimaa vuokraavat yritykset riippumatta työntekijöiden määrästä</a:t>
            </a:r>
          </a:p>
          <a:p>
            <a:r>
              <a:rPr lang="fi-FI" altLang="fi-FI" dirty="0" smtClean="0"/>
              <a:t>Oikeudenmukainen kohtelu on tärkeä työympäristötekijä ja lisää työviihtyvyyttä.</a:t>
            </a:r>
          </a:p>
          <a:p>
            <a:r>
              <a:rPr lang="fi-FI" altLang="fi-FI" dirty="0" smtClean="0"/>
              <a:t>Edistämistä ei voi torjua asenteelliseen vastustukseen vedoten.</a:t>
            </a:r>
          </a:p>
          <a:p>
            <a:endParaRPr lang="fi-FI" altLang="fi-FI" dirty="0" smtClean="0"/>
          </a:p>
          <a:p>
            <a:r>
              <a:rPr lang="fi-FI" altLang="fi-FI" dirty="0" smtClean="0"/>
              <a:t>Keskeistä muun muassa toimia siten, että avoimiin työpaikkoihin ja tehtäviin hakeutuu sekä naisia että miehiä ja luotava heille yhtä hyvät mahdollisuudet edetä urallaan. Esimerkiksi koulutukseen valittaessa tai urakehitystä suunniteltaessa ei saa suosia naisia tai miehiä niin, että vain yhden sukupuolen edustajille suunnitellaan uraa esimiestasolla.</a:t>
            </a:r>
          </a:p>
          <a:p>
            <a:endParaRPr lang="fi-FI" altLang="fi-FI" dirty="0" smtClean="0"/>
          </a:p>
          <a:p>
            <a:r>
              <a:rPr lang="fi-FI" altLang="fi-FI" dirty="0" smtClean="0"/>
              <a:t>Sukupuoli-identiteettiin tai sukupuolen ilmaisuun perustuvaa syrjintää voidaan ennaltaehkäistä monella tavalla. Esimerkiksi jotkut työnantajat ovat julistaneet olevansa tasa-arvoisia työnantajia, ja ilmoittaneet että kaikilla työnhakijoilla on yhtäläiset mahdollisuudet tulla valituiksi, riippumatta esimerkiksi sukupuolesta, sukupuoli-identiteetistä tai sukupuolen ilmaisusta.</a:t>
            </a:r>
          </a:p>
          <a:p>
            <a:endParaRPr lang="fi-FI" altLang="fi-FI" b="1" dirty="0" smtClean="0"/>
          </a:p>
          <a:p>
            <a:r>
              <a:rPr lang="fi-FI" altLang="fi-FI" b="1" dirty="0" smtClean="0"/>
              <a:t>6 § </a:t>
            </a:r>
            <a:r>
              <a:rPr lang="fi-FI" altLang="fi-FI" b="1" dirty="0" smtClean="0">
                <a:hlinkClick r:id="rId3" tooltip="Linkki muutossäädöksen voimaantulotietoihin"/>
              </a:rPr>
              <a:t>(15.4.2005/232)</a:t>
            </a:r>
            <a:endParaRPr lang="fi-FI" altLang="fi-FI" b="1" dirty="0" smtClean="0"/>
          </a:p>
          <a:p>
            <a:r>
              <a:rPr lang="fi-FI" altLang="fi-FI" b="1" dirty="0" smtClean="0"/>
              <a:t>Työnantajan velvollisuus edistää tasa-arvoa</a:t>
            </a:r>
          </a:p>
          <a:p>
            <a:r>
              <a:rPr lang="fi-FI" altLang="fi-FI" dirty="0" smtClean="0"/>
              <a:t>Jokaisen työnantajan tulee työelämässä edistää sukupuolten tasa-arvoa tavoitteellisesti ja suunnitelmallisesti.</a:t>
            </a:r>
          </a:p>
          <a:p>
            <a:r>
              <a:rPr lang="fi-FI" altLang="fi-FI" dirty="0" smtClean="0"/>
              <a:t>Tasa-arvon edistämiseksi työelämässä työnantajan tulee, ottaen huomioon käytettävissä olevat voimavarat ja muut asiaan vaikuttavat seikat:</a:t>
            </a:r>
          </a:p>
          <a:p>
            <a:r>
              <a:rPr lang="fi-FI" altLang="fi-FI" dirty="0" smtClean="0"/>
              <a:t>1) toimia siten, että avoinna oleviin tehtäviin hakeutuisi sekä naisia että miehiä;</a:t>
            </a:r>
          </a:p>
          <a:p>
            <a:r>
              <a:rPr lang="fi-FI" altLang="fi-FI" dirty="0" smtClean="0"/>
              <a:t>2) edistää naisten ja miesten tasapuolista sijoittumista erilaisiin tehtäviin sekä luoda heille yhtäläiset mahdollisuudet uralla etenemiseen;</a:t>
            </a:r>
          </a:p>
          <a:p>
            <a:r>
              <a:rPr lang="fi-FI" altLang="fi-FI" dirty="0" smtClean="0"/>
              <a:t>3) edistää naisten ja miesten välistä tasa-arvoa työehdoissa, erityisesti palkkauksessa;</a:t>
            </a:r>
          </a:p>
          <a:p>
            <a:r>
              <a:rPr lang="fi-FI" altLang="fi-FI" dirty="0" smtClean="0"/>
              <a:t>4) kehittää työoloja sellaisiksi, että ne soveltuvat sekä naisille että miehille;</a:t>
            </a:r>
          </a:p>
          <a:p>
            <a:r>
              <a:rPr lang="fi-FI" altLang="fi-FI" dirty="0" smtClean="0"/>
              <a:t>5) helpottaa naisten ja miesten osalta työelämän ja perhe-elämän yhteensovittamista kiinnittämällä huomiota etenkin työjärjestelyihin; ja</a:t>
            </a:r>
          </a:p>
          <a:p>
            <a:r>
              <a:rPr lang="fi-FI" altLang="fi-FI" dirty="0" smtClean="0"/>
              <a:t>6) toimia siten, että ennakolta ehkäistään sukupuoleen perustuva syrjintä.</a:t>
            </a:r>
          </a:p>
        </p:txBody>
      </p:sp>
      <p:sp>
        <p:nvSpPr>
          <p:cNvPr id="53252" name="Dian numeron paikkamerkki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6C378E8-8F35-4E80-876E-89952BC177B8}" type="slidenum">
              <a:rPr lang="fi-FI" altLang="fi-FI" sz="800" smtClean="0"/>
              <a:pPr eaLnBrk="1" hangingPunct="1">
                <a:spcBef>
                  <a:spcPct val="0"/>
                </a:spcBef>
              </a:pPr>
              <a:t>4</a:t>
            </a:fld>
            <a:endParaRPr lang="fi-FI" altLang="fi-FI" sz="8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Dian kuvan paikkamerkki 1"/>
          <p:cNvSpPr>
            <a:spLocks noGrp="1" noRot="1" noChangeAspect="1" noTextEdit="1"/>
          </p:cNvSpPr>
          <p:nvPr>
            <p:ph type="sldImg"/>
          </p:nvPr>
        </p:nvSpPr>
        <p:spPr>
          <a:ln/>
        </p:spPr>
      </p:sp>
      <p:sp>
        <p:nvSpPr>
          <p:cNvPr id="54275"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i-FI" altLang="fi-FI" dirty="0" smtClean="0"/>
              <a:t>Jos työnantajan palveluksessa on vähintään 30 työntekijää, sillä täytyy olla tasa-arvosuunnitelma. Tämä ei kuitenkaan tarkoita, että täytyy laatia asiakirja nimeltä tasa-arvosuunnitelma, vaan suunnittelua voidaan tehdä osana esimerkiksi henkilö- tai koulutussuunnitelmaa tai työsuojelun toimintaohjelmaa. Olennaista on, että lain sisältövaatimukset täyttyvät.</a:t>
            </a:r>
          </a:p>
          <a:p>
            <a:endParaRPr lang="fi-FI" altLang="fi-FI" dirty="0" smtClean="0"/>
          </a:p>
          <a:p>
            <a:r>
              <a:rPr lang="fi-FI" altLang="fi-FI" dirty="0" smtClean="0"/>
              <a:t>Tasa-arvosuunnitelmassa</a:t>
            </a:r>
            <a:r>
              <a:rPr lang="fi-FI" altLang="fi-FI" baseline="0" dirty="0" smtClean="0"/>
              <a:t> selvitetään työpaikan tasa-arvotilannetta, ja sen tulee koskea erityisesti palkkausta ja muita palvelussuhteen ehtoja. </a:t>
            </a:r>
            <a:r>
              <a:rPr lang="fi-FI" altLang="fi-FI" dirty="0" smtClean="0"/>
              <a:t>Selvityksen pakolliset osat ovat erittely naisten ja miesten sijoittumisesta eri tehtäviin sekä palkkakartoitus, jolla selvitetään palkkausta ja palkkaeroja. Tietoa voidaan kerätä eri tavoin, esimerkiksi käydä läpi työnantajan tilastot sukupuolen mukaan jaoteltuna ja kerätä tietoa henkilöstön kokemuksista. Kokemuksia voidaan kerätä osana muuta henkilöstökyselyä, ja tietoa saadaan myös niin, että muutoinkin tehtävät kyselyt analysoidaan sukupuolen mukaan. Selvitystä tehtäessä voidaan käyttää apuna myös tasa-arvokyselyä</a:t>
            </a:r>
            <a:r>
              <a:rPr lang="fi-FI" altLang="fi-FI" baseline="0" dirty="0" smtClean="0"/>
              <a:t> osoitteessa </a:t>
            </a:r>
            <a:r>
              <a:rPr lang="fi-FI" altLang="fi-FI" baseline="0" dirty="0" err="1" smtClean="0"/>
              <a:t>www.tasa-arvokysely.fi</a:t>
            </a:r>
            <a:r>
              <a:rPr lang="fi-FI" altLang="fi-FI" baseline="0" dirty="0" smtClean="0"/>
              <a:t>. </a:t>
            </a:r>
            <a:endParaRPr lang="fi-FI" altLang="fi-FI" dirty="0" smtClean="0"/>
          </a:p>
          <a:p>
            <a:endParaRPr lang="fi-FI" altLang="fi-FI" dirty="0" smtClean="0"/>
          </a:p>
          <a:p>
            <a:r>
              <a:rPr lang="fi-FI" altLang="fi-FI" dirty="0" smtClean="0"/>
              <a:t>Selvityksen </a:t>
            </a:r>
            <a:r>
              <a:rPr lang="fi-FI" altLang="fi-FI" smtClean="0"/>
              <a:t>pohjalta päätetään, </a:t>
            </a:r>
            <a:r>
              <a:rPr lang="fi-FI" altLang="fi-FI" dirty="0" smtClean="0"/>
              <a:t>mihin toimiin tasa-arvon edistämiseksi on ryhdyttävä. Toimien kannattaa olla mahdollisimman konkreettisia ja ne kannattaa aikatauluttaa. Pelkkä sitoutuminen työntekijöiden tasa-arvoiseen kohteluun jatkossa ei vielä ole toimenpide, se on vasta tavoite. Toimenpide on esimerkiksi se, että päätetään että esimieskoulutukseen valitaan vähintään 40 prosenttia kumpaakin sukupuolta, tai että lisätään hakuilmoituksiin maininta siitä, että työnantaja toivoo hakemuksia erilaisilta hakijoilta ja on sitoutunut sukupuolten tasa-arvoon.</a:t>
            </a:r>
          </a:p>
          <a:p>
            <a:endParaRPr lang="fi-FI" altLang="fi-FI" dirty="0" smtClean="0"/>
          </a:p>
          <a:p>
            <a:r>
              <a:rPr lang="fi-FI" altLang="fi-FI" dirty="0" smtClean="0"/>
              <a:t>Yhteistyö henkilöstön edustajien kanssa on uudessa laissa aiempaan perusteellisemmin käsitelty. Tasa-arvosuunnitelma tehdään yhteistyössä luottamusmiehen, luottamusvaltuutetun, työsuojeluvaltuutetun tai muun henkilöstön nimeämän edustajan kanssa. Mainituilla henkilöillä on parhaat edellytykset tehdä yhteistyötä tasa-arvosuunnitelman laatimisessa, ja monilla työpaikoilla he ovat jo nyt vakiintuneesti toimineet henkilöstön edustajina. Oleellisinta kuitenkin on, että henkilöstön edustaja on henkilöstön nimeämä (ei työnantajan valitsema) ja että he edustavat kattavasti koko henkilöstöä. Tasa-arvovaltuutetun kokemuksen mukaan tasa-arvotyöryhmän kokoaminen on hyvä tapa suunnitelman laatimiseen, sillä ne ovat usein laatineet seikkaperäisiä ja onnistuneita tasa-arvosuunnitelmia.</a:t>
            </a:r>
          </a:p>
          <a:p>
            <a:endParaRPr lang="fi-FI" altLang="fi-FI" dirty="0" smtClean="0"/>
          </a:p>
          <a:p>
            <a:r>
              <a:rPr lang="fi-FI" altLang="fi-FI" dirty="0" smtClean="0"/>
              <a:t>Henkilöstön edustajilla on oltava riittävät osallistumis- ja vaikuttamismahdollisuudet suunnitelmaa laadittaessa. Tasa-arvosuunnitelma voidaan laatia noudattaen yhteistoimintaa koskevia säännöksiä, mutta muissakin tilanteissa henkilöstön edustajille tulee turvata vastaavantyyppiset osallistumis- ja vaikuttamismahdollisuudet. Tällä tarkoitetaan, että heillä tulee olla tosiasialliset mahdollisuudet osallistua valmisteluun ja vaikuttaa tasa-arvosuunnitelman sisältöön suunnitteluprosessin eri vaiheissa, eli tasa-arvotilanteen selvittämisessä, toimenpiteiden suunnittelussa ja valitsemisessa sekä arvioinnissa. Työnantajan on huolehdittava, että kaikilla suunnitteluun osallistuvilla on käytössään asian käsittelemiseksi tarpeelliset tiedot.</a:t>
            </a:r>
          </a:p>
          <a:p>
            <a:endParaRPr lang="fi-FI" altLang="fi-FI" b="1" dirty="0" smtClean="0"/>
          </a:p>
          <a:p>
            <a:r>
              <a:rPr lang="fi-FI" altLang="fi-FI" dirty="0" smtClean="0"/>
              <a:t>Lakiin sisältyy myös uusi velvollisuus tiedottaa tasa-arvosuunnitelmasta ja sen päivittämisestä koko henkilöstölle. Tiedottaminen voitaisiin tehdä esimeriksi työpaikan sisäisiä verkkosivuja, sähköpostia, ilmoitustaulua tai henkilöstökoulutuksia käyttäen. Vaikka tiedotuksessa kerrottaisiin vain tasa-arvosuunnitelman pääkohdista, koko tasa-arvosuunnitelman tulee olla helposti kaikkien työntekijöiden saatavilla. Näin työntekijät saavat tietoa tasa-arvotilanteesta ja työnantajan linjauksista, ja voivat osaltaan olla myötävaikuttamassa linjausten toteutumiseen.</a:t>
            </a:r>
          </a:p>
          <a:p>
            <a:endParaRPr lang="fi-FI" altLang="fi-FI" b="1" dirty="0" smtClean="0"/>
          </a:p>
          <a:p>
            <a:r>
              <a:rPr lang="fi-FI" altLang="fi-FI" b="1" dirty="0" smtClean="0"/>
              <a:t>6 a § </a:t>
            </a:r>
            <a:r>
              <a:rPr lang="fi-FI" altLang="fi-FI" b="1" dirty="0" smtClean="0">
                <a:hlinkClick r:id="rId3" tooltip="Linkki muutossäädöksen voimaantulotietoihin"/>
              </a:rPr>
              <a:t>(30.12.2014/1329)</a:t>
            </a:r>
            <a:endParaRPr lang="fi-FI" altLang="fi-FI" b="1" dirty="0" smtClean="0"/>
          </a:p>
          <a:p>
            <a:r>
              <a:rPr lang="fi-FI" altLang="fi-FI" b="1" dirty="0" smtClean="0"/>
              <a:t>Toimenpiteet tasa-arvon edistämiseksi työelämässä</a:t>
            </a:r>
          </a:p>
          <a:p>
            <a:r>
              <a:rPr lang="fi-FI" altLang="fi-FI" dirty="0" smtClean="0"/>
              <a:t>Jos työnantajan palvelussuhteessa olevan henkilöstön määrä on säännöllisesti vähintään 30 työntekijää, työnantajan on laadittava vähintään joka toinen vuosi erityisesti palkkausta ja muita palvelussuhteen ehtoja koskeva tasa-arvosuunnitelma, jonka mukaisesti toteutetaan tasa-arvoa edistävät toimet. Suunnitelma voidaan sisällyttää henkilöstö- ja koulutussuunnitelmaan tai työsuojelun toimintaohjelmaan.</a:t>
            </a:r>
          </a:p>
          <a:p>
            <a:r>
              <a:rPr lang="fi-FI" altLang="fi-FI" dirty="0" smtClean="0"/>
              <a:t>Tasa-arvosuunnitelma on laadittava yhteistyössä luottamusmiehen, luottamusvaltuutetun, työsuojeluvaltuutetun tai muiden henkilöstön nimeämien edustajien kanssa. Henkilöstön edustajilla on oltava riittävät osallistumis- ja vaikuttamismahdollisuudet suunnitelmaa laadittaessa.</a:t>
            </a:r>
          </a:p>
          <a:p>
            <a:r>
              <a:rPr lang="fi-FI" altLang="fi-FI" dirty="0" smtClean="0"/>
              <a:t>Tasa-arvosuunnitelman tulee sisältää:</a:t>
            </a:r>
          </a:p>
          <a:p>
            <a:r>
              <a:rPr lang="fi-FI" altLang="fi-FI" dirty="0" smtClean="0"/>
              <a:t>1) selvitys työpaikan tasa-arvotilanteesta ja sen osana erittely naisten ja miesten sijoittumisesta eri tehtäviin sekä koko henkilöstöä koskeva palkkakartoitus naisten ja miesten tehtävien luokituksesta, palkoista ja palkkaeroista;</a:t>
            </a:r>
          </a:p>
          <a:p>
            <a:r>
              <a:rPr lang="fi-FI" altLang="fi-FI" dirty="0" smtClean="0"/>
              <a:t>2) käynnistettäviksi tai toteutettaviksi suunnitellut tarpeelliset toimenpiteet tasa-arvon edistämiseksi ja palkkauksellisen tasa-arvon saavuttamiseksi;</a:t>
            </a:r>
          </a:p>
          <a:p>
            <a:r>
              <a:rPr lang="fi-FI" altLang="fi-FI" dirty="0" smtClean="0"/>
              <a:t>3) arvio aikaisempaan tasa-arvosuunnitelmaan sisältyneiden toimenpiteiden toteuttamisesta ja tuloksista.</a:t>
            </a:r>
          </a:p>
          <a:p>
            <a:r>
              <a:rPr lang="fi-FI" altLang="fi-FI" dirty="0" smtClean="0"/>
              <a:t>Tasa-arvosuunnitelmasta ja sen päivittämisestä on tiedotettava henkilöstölle.</a:t>
            </a:r>
          </a:p>
          <a:p>
            <a:r>
              <a:rPr lang="fi-FI" altLang="fi-FI" dirty="0" smtClean="0"/>
              <a:t>Palkkakartoitus voidaan paikallisesti sopia tehtäväksi vähintään joka kolmas vuosi, jos tasa-arvosuunnitelma muilta osin tehdään vuosittain.</a:t>
            </a:r>
          </a:p>
          <a:p>
            <a:r>
              <a:rPr lang="fi-FI" altLang="fi-FI" b="1" dirty="0" smtClean="0"/>
              <a:t>6 b § </a:t>
            </a:r>
            <a:r>
              <a:rPr lang="fi-FI" altLang="fi-FI" b="1" dirty="0" smtClean="0">
                <a:hlinkClick r:id="rId3" tooltip="Linkki muutossäädöksen voimaantulotietoihin"/>
              </a:rPr>
              <a:t>(30.12.2014/1329)</a:t>
            </a:r>
            <a:endParaRPr lang="fi-FI" altLang="fi-FI" b="1" dirty="0" smtClean="0"/>
          </a:p>
          <a:p>
            <a:r>
              <a:rPr lang="fi-FI" altLang="fi-FI" b="1" dirty="0" smtClean="0"/>
              <a:t>Palkkakartoitus</a:t>
            </a:r>
          </a:p>
          <a:p>
            <a:r>
              <a:rPr lang="fi-FI" altLang="fi-FI" dirty="0" smtClean="0"/>
              <a:t>Palkkakartoituksen avulla selvitetään, ettei saman työnantajan palveluksessa olevien samaa tai samanarvoista työtä tekevien naisten ja miesten välillä ole perusteettomia palkkaeroja.</a:t>
            </a:r>
          </a:p>
          <a:p>
            <a:r>
              <a:rPr lang="fi-FI" altLang="fi-FI" dirty="0" smtClean="0"/>
              <a:t>Jos palkkakartoituksen vaativuus- tai tehtäväryhmittäinen taikka muulla perusteella muodostettujen ryhmien tarkastelu tuo esiin selkeitä eroja naisten ja miesten palkkojen välillä, työnantajan on selvitettävä palkkaerojen syitä ja perusteita. Jos työpaikalla on käytössä palkkausjärjestelmiä, joissa palkat muodostuvat palkanosista, esiin tulleiden erojen syiden selvittämiseksi tarkastellaan keskeisimpiä palkanosia.</a:t>
            </a:r>
          </a:p>
          <a:p>
            <a:r>
              <a:rPr lang="fi-FI" altLang="fi-FI" dirty="0" smtClean="0"/>
              <a:t>Jos palkkaeroille ei ole hyväksyttävää syytä, työnantajan on ryhdyttävä asianmukaisiin korjaaviin toimenpiteisiin.</a:t>
            </a:r>
          </a:p>
          <a:p>
            <a:r>
              <a:rPr lang="fi-FI" altLang="fi-FI" b="1" dirty="0" smtClean="0"/>
              <a:t>6 c § </a:t>
            </a:r>
            <a:r>
              <a:rPr lang="fi-FI" altLang="fi-FI" b="1" dirty="0" smtClean="0">
                <a:hlinkClick r:id="rId3" tooltip="Linkki muutossäädöksen voimaantulotietoihin"/>
              </a:rPr>
              <a:t>(30.12.2014/1329)</a:t>
            </a:r>
            <a:endParaRPr lang="fi-FI" altLang="fi-FI" b="1" dirty="0" smtClean="0"/>
          </a:p>
          <a:p>
            <a:r>
              <a:rPr lang="fi-FI" altLang="fi-FI" b="1" dirty="0" smtClean="0"/>
              <a:t>Sukupuoli-identiteettiin tai sukupuolen ilmaisuun perustuvan syrjinnän ennaltaehkäisy</a:t>
            </a:r>
          </a:p>
          <a:p>
            <a:r>
              <a:rPr lang="fi-FI" altLang="fi-FI" dirty="0" smtClean="0"/>
              <a:t>Viranomaisten, koulutuksen järjestäjien ja muiden koulutusta tai opetusta järjestävien yhteisöjen sekä työnantajien tulee ennaltaehkäistä sukupuoli-identiteettiin tai sukupuolen ilmaisuun perustuvaa syrjintää tavoitteellisesti ja suunnitelmallisesti.</a:t>
            </a:r>
          </a:p>
          <a:p>
            <a:r>
              <a:rPr lang="fi-FI" altLang="fi-FI" dirty="0" smtClean="0"/>
              <a:t>Edellä 1 momentissa tarkoitettu velvoite tulee ottaa huomioon oppilaitoksen ja työnantajan 5 a ja 6 a §:n mukaisia tasa-arvosuunnitelmia valmisteltaessa ja tasa-arvoa edistävistä toimenpiteistä päätettäessä.</a:t>
            </a:r>
          </a:p>
        </p:txBody>
      </p:sp>
      <p:sp>
        <p:nvSpPr>
          <p:cNvPr id="54276" name="Dian numeron paikkamerkki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89C3C1C-286E-4889-B818-D994CD3EE5E0}" type="slidenum">
              <a:rPr lang="fi-FI" altLang="fi-FI" sz="800" smtClean="0"/>
              <a:pPr eaLnBrk="1" hangingPunct="1">
                <a:spcBef>
                  <a:spcPct val="0"/>
                </a:spcBef>
              </a:pPr>
              <a:t>5</a:t>
            </a:fld>
            <a:endParaRPr lang="fi-FI" altLang="fi-FI" sz="8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Dian kuvan paikkamerkki 1"/>
          <p:cNvSpPr>
            <a:spLocks noGrp="1" noRot="1" noChangeAspect="1" noTextEdit="1"/>
          </p:cNvSpPr>
          <p:nvPr>
            <p:ph type="sldImg"/>
          </p:nvPr>
        </p:nvSpPr>
        <p:spPr>
          <a:ln/>
        </p:spPr>
      </p:sp>
      <p:sp>
        <p:nvSpPr>
          <p:cNvPr id="55299"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i-FI" altLang="fi-FI" dirty="0" smtClean="0"/>
              <a:t>HE 19/2014 </a:t>
            </a:r>
            <a:r>
              <a:rPr lang="fi-FI" altLang="fi-FI" dirty="0" err="1" smtClean="0"/>
              <a:t>vp</a:t>
            </a:r>
            <a:r>
              <a:rPr lang="fi-FI" altLang="fi-FI" dirty="0" smtClean="0"/>
              <a:t>: </a:t>
            </a:r>
            <a:br>
              <a:rPr lang="fi-FI" altLang="fi-FI" dirty="0" smtClean="0"/>
            </a:br>
            <a:r>
              <a:rPr lang="fi-FI" altLang="fi-FI" dirty="0" smtClean="0"/>
              <a:t>6 b §</a:t>
            </a:r>
          </a:p>
          <a:p>
            <a:r>
              <a:rPr lang="fi-FI" altLang="fi-FI" i="1" dirty="0" smtClean="0"/>
              <a:t>Palkkakartoitus</a:t>
            </a:r>
          </a:p>
          <a:p>
            <a:r>
              <a:rPr lang="fi-FI" altLang="fi-FI" dirty="0" smtClean="0"/>
              <a:t>Palkkakartoituksen avulla selvitetään, ettei</a:t>
            </a:r>
          </a:p>
          <a:p>
            <a:r>
              <a:rPr lang="fi-FI" altLang="fi-FI" dirty="0" smtClean="0"/>
              <a:t>saman työnantajan palveluksessa olevien samaa</a:t>
            </a:r>
          </a:p>
          <a:p>
            <a:r>
              <a:rPr lang="fi-FI" altLang="fi-FI" dirty="0" smtClean="0"/>
              <a:t>tai samanarvoista työtä tekevien naisten</a:t>
            </a:r>
          </a:p>
          <a:p>
            <a:r>
              <a:rPr lang="fi-FI" altLang="fi-FI" dirty="0" smtClean="0"/>
              <a:t>ja miesten välillä ole perusteettomia palkkaeroja.</a:t>
            </a:r>
          </a:p>
          <a:p>
            <a:r>
              <a:rPr lang="fi-FI" altLang="fi-FI" dirty="0" smtClean="0"/>
              <a:t>Jos palkkakartoituksen vaativuus- tai tehtäväryhmittäinen</a:t>
            </a:r>
          </a:p>
          <a:p>
            <a:r>
              <a:rPr lang="fi-FI" altLang="fi-FI" dirty="0" smtClean="0"/>
              <a:t>taikka muulla perusteella</a:t>
            </a:r>
          </a:p>
          <a:p>
            <a:r>
              <a:rPr lang="fi-FI" altLang="fi-FI" dirty="0" smtClean="0"/>
              <a:t>muodostettujen ryhmien tarkastelu tuo esiin</a:t>
            </a:r>
          </a:p>
          <a:p>
            <a:r>
              <a:rPr lang="fi-FI" altLang="fi-FI" dirty="0" smtClean="0"/>
              <a:t>selkeitä eroja naisten ja miesten palkkojen</a:t>
            </a:r>
          </a:p>
          <a:p>
            <a:r>
              <a:rPr lang="fi-FI" altLang="fi-FI" dirty="0" smtClean="0"/>
              <a:t>välillä, työnantajan on selvitettävä palkkaerojen</a:t>
            </a:r>
          </a:p>
          <a:p>
            <a:r>
              <a:rPr lang="fi-FI" altLang="fi-FI" dirty="0" smtClean="0"/>
              <a:t>syitä ja perusteita. Jos työpaikalla on käytössä</a:t>
            </a:r>
          </a:p>
          <a:p>
            <a:r>
              <a:rPr lang="fi-FI" altLang="fi-FI" dirty="0" smtClean="0"/>
              <a:t>palkkausjärjestelmiä, joissa palkat</a:t>
            </a:r>
          </a:p>
          <a:p>
            <a:r>
              <a:rPr lang="fi-FI" altLang="fi-FI" dirty="0" smtClean="0"/>
              <a:t>muodostuvat palkanosista, esiin tulleiden</a:t>
            </a:r>
          </a:p>
          <a:p>
            <a:r>
              <a:rPr lang="fi-FI" altLang="fi-FI" dirty="0" smtClean="0"/>
              <a:t>erojen syiden selvittämiseksi tarkastellaan</a:t>
            </a:r>
          </a:p>
          <a:p>
            <a:r>
              <a:rPr lang="fi-FI" altLang="fi-FI" dirty="0" smtClean="0"/>
              <a:t>keskeisimpiä palkanosia.</a:t>
            </a:r>
          </a:p>
          <a:p>
            <a:r>
              <a:rPr lang="fi-FI" altLang="fi-FI" dirty="0" smtClean="0"/>
              <a:t>Jos palkkaeroille ei ole hyväksyttävää syytä,</a:t>
            </a:r>
          </a:p>
          <a:p>
            <a:r>
              <a:rPr lang="fi-FI" altLang="fi-FI" dirty="0" smtClean="0"/>
              <a:t>työnantajan on ryhdyttävä asianmukaisiin</a:t>
            </a:r>
          </a:p>
          <a:p>
            <a:r>
              <a:rPr lang="fi-FI" altLang="fi-FI" dirty="0" smtClean="0"/>
              <a:t>korjaaviin toimenpiteisiin.</a:t>
            </a:r>
          </a:p>
          <a:p>
            <a:endParaRPr lang="fi-FI" altLang="fi-FI" dirty="0" smtClean="0"/>
          </a:p>
          <a:p>
            <a:r>
              <a:rPr lang="fi-FI" altLang="fi-FI" dirty="0" smtClean="0"/>
              <a:t>Nuoli: Henkilöstön osallistuminen kaikkiin</a:t>
            </a:r>
            <a:r>
              <a:rPr lang="fi-FI" altLang="fi-FI" baseline="0" dirty="0" smtClean="0"/>
              <a:t> vaiheisiin.</a:t>
            </a:r>
          </a:p>
          <a:p>
            <a:r>
              <a:rPr lang="fi-FI" altLang="fi-FI" baseline="0" dirty="0" smtClean="0"/>
              <a:t>HE 19/20014:</a:t>
            </a:r>
          </a:p>
          <a:p>
            <a:r>
              <a:rPr lang="fi-FI" altLang="fi-FI" baseline="0" dirty="0" smtClean="0"/>
              <a:t>Palkkakartoitus on yksi väline tarkastella palkkaeroja ja palkkasuhteita. Kaikki perusteettomat erot eivät välttämättä tule esiin palkkakartoituksessa, koska palkkakartoitus on ennen muuta ryhmien välistä tarkastelua ja</a:t>
            </a:r>
          </a:p>
          <a:p>
            <a:r>
              <a:rPr lang="fi-FI" altLang="fi-FI" baseline="0" dirty="0" smtClean="0"/>
              <a:t>perustuu työnantajan käyttämiin ryhmiin. Tärkeää on, että palkkausjärjestelmät ovat mahdollisimman selkeitä ja avoimia, jotta työntekijät voivat tietää palkan määräytymisen perusteet. Työnantaja on vastuussa </a:t>
            </a:r>
            <a:r>
              <a:rPr lang="fi-FI" altLang="fi-FI" baseline="0" dirty="0" err="1" smtClean="0"/>
              <a:t>palkkausken</a:t>
            </a:r>
            <a:r>
              <a:rPr lang="fi-FI" altLang="fi-FI" baseline="0" dirty="0" smtClean="0"/>
              <a:t> syrjimättömyydestä, vaikka sukupuoleen perustuva palkkaero ei ilmenisi palkkakartoituksesta. </a:t>
            </a:r>
          </a:p>
          <a:p>
            <a:endParaRPr lang="fi-FI" altLang="fi-FI" dirty="0" smtClean="0"/>
          </a:p>
        </p:txBody>
      </p:sp>
      <p:sp>
        <p:nvSpPr>
          <p:cNvPr id="55300" name="Dian numeron paikkamerkki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9300" indent="-287338" eaLnBrk="0" hangingPunct="0">
              <a:spcBef>
                <a:spcPct val="30000"/>
              </a:spcBef>
              <a:defRPr sz="1200">
                <a:solidFill>
                  <a:schemeClr val="tx1"/>
                </a:solidFill>
                <a:latin typeface="Arial" charset="0"/>
              </a:defRPr>
            </a:lvl2pPr>
            <a:lvl3pPr marL="1152525" indent="-230188" eaLnBrk="0" hangingPunct="0">
              <a:spcBef>
                <a:spcPct val="30000"/>
              </a:spcBef>
              <a:defRPr sz="1200">
                <a:solidFill>
                  <a:schemeClr val="tx1"/>
                </a:solidFill>
                <a:latin typeface="Arial" charset="0"/>
              </a:defRPr>
            </a:lvl3pPr>
            <a:lvl4pPr marL="1612900" indent="-230188" eaLnBrk="0" hangingPunct="0">
              <a:spcBef>
                <a:spcPct val="30000"/>
              </a:spcBef>
              <a:defRPr sz="1200">
                <a:solidFill>
                  <a:schemeClr val="tx1"/>
                </a:solidFill>
                <a:latin typeface="Arial" charset="0"/>
              </a:defRPr>
            </a:lvl4pPr>
            <a:lvl5pPr marL="2074863" indent="-230188" eaLnBrk="0" hangingPunct="0">
              <a:spcBef>
                <a:spcPct val="30000"/>
              </a:spcBef>
              <a:defRPr sz="1200">
                <a:solidFill>
                  <a:schemeClr val="tx1"/>
                </a:solidFill>
                <a:latin typeface="Arial" charset="0"/>
              </a:defRPr>
            </a:lvl5pPr>
            <a:lvl6pPr marL="2532063" indent="-230188" eaLnBrk="0" fontAlgn="base" hangingPunct="0">
              <a:spcBef>
                <a:spcPct val="30000"/>
              </a:spcBef>
              <a:spcAft>
                <a:spcPct val="0"/>
              </a:spcAft>
              <a:defRPr sz="1200">
                <a:solidFill>
                  <a:schemeClr val="tx1"/>
                </a:solidFill>
                <a:latin typeface="Arial" charset="0"/>
              </a:defRPr>
            </a:lvl6pPr>
            <a:lvl7pPr marL="2989263" indent="-230188" eaLnBrk="0" fontAlgn="base" hangingPunct="0">
              <a:spcBef>
                <a:spcPct val="30000"/>
              </a:spcBef>
              <a:spcAft>
                <a:spcPct val="0"/>
              </a:spcAft>
              <a:defRPr sz="1200">
                <a:solidFill>
                  <a:schemeClr val="tx1"/>
                </a:solidFill>
                <a:latin typeface="Arial" charset="0"/>
              </a:defRPr>
            </a:lvl7pPr>
            <a:lvl8pPr marL="3446463" indent="-230188" eaLnBrk="0" fontAlgn="base" hangingPunct="0">
              <a:spcBef>
                <a:spcPct val="30000"/>
              </a:spcBef>
              <a:spcAft>
                <a:spcPct val="0"/>
              </a:spcAft>
              <a:defRPr sz="1200">
                <a:solidFill>
                  <a:schemeClr val="tx1"/>
                </a:solidFill>
                <a:latin typeface="Arial" charset="0"/>
              </a:defRPr>
            </a:lvl8pPr>
            <a:lvl9pPr marL="3903663" indent="-230188"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138B8BD-2ABA-4889-B355-30B02C509872}" type="slidenum">
              <a:rPr lang="fi-FI" altLang="fi-FI" sz="800" smtClean="0"/>
              <a:pPr eaLnBrk="1" hangingPunct="1">
                <a:spcBef>
                  <a:spcPct val="0"/>
                </a:spcBef>
              </a:pPr>
              <a:t>6</a:t>
            </a:fld>
            <a:endParaRPr lang="fi-FI" altLang="fi-FI" sz="8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Dian kuvan paikkamerkki 1"/>
          <p:cNvSpPr>
            <a:spLocks noGrp="1" noRot="1" noChangeAspect="1" noTextEdit="1"/>
          </p:cNvSpPr>
          <p:nvPr>
            <p:ph type="sldImg"/>
          </p:nvPr>
        </p:nvSpPr>
        <p:spPr>
          <a:ln/>
        </p:spPr>
      </p:sp>
      <p:sp>
        <p:nvSpPr>
          <p:cNvPr id="56323"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i-FI" altLang="fi-FI" dirty="0" smtClean="0"/>
              <a:t>Palkkakartoitus</a:t>
            </a:r>
            <a:r>
              <a:rPr lang="fi-FI" altLang="fi-FI" baseline="0" dirty="0" smtClean="0"/>
              <a:t> tulee laatia siten, etteivät yksittäisten henkilöiden palkat käy selvityksestä ilmi. Mikäli tiettyyn työntekijäryhmään kuuluu niin vähän työntekijöitä, ettei ryhmän palkkaa voida paljastamatta samalla yksittäisen työntekijän palkkaa, työntekijäryhmä tulee yhdistää jonkin toisen työntekijäryhmän kanssa. Silloin voi syntyä tilanne, että samaan palkkaryhmään kuuluu vaativuudeltaan varsin erilaisia töitä tekeviä työntekijöitä. Tämä asettaa suurempia vaatimuksia palkkaerojen syiden ja niiden hyväksyttävyyden arvioinnissa kuin tilanne, jossa ryhmään kuuluvat vain vaativuudeltaan samanlaisia tehtäviä tekevät työntekijät. Palkkaerojen syiden selvittämiseksi voi olla eduksi ilmoittaa erikseen työntekijäryhmän pienin ja suurin palkka. Tällöin saadaan tietoa palkkojen hajonnasta ja siitä, voiko palkkaerojen aiheuttajana olla jokin yksittäinen poikkeama. Koska julkisella sektorilla palkat ovat julkisia, palkkakartoituksen tekemiseen voidaan käyttää myös yksittäisiä työntekijöitä koskevia palkkatietoja. </a:t>
            </a:r>
            <a:endParaRPr lang="fi-FI" altLang="fi-FI" dirty="0" smtClean="0"/>
          </a:p>
          <a:p>
            <a:endParaRPr lang="fi-FI" altLang="fi-FI" dirty="0" smtClean="0"/>
          </a:p>
          <a:p>
            <a:r>
              <a:rPr lang="fi-FI" altLang="fi-FI" dirty="0" smtClean="0"/>
              <a:t>7 §</a:t>
            </a:r>
          </a:p>
          <a:p>
            <a:r>
              <a:rPr lang="fi-FI" altLang="fi-FI" i="1" dirty="0" smtClean="0"/>
              <a:t>Syrjinnän kielto</a:t>
            </a:r>
          </a:p>
          <a:p>
            <a:r>
              <a:rPr lang="fi-FI" altLang="fi-FI" dirty="0" smtClean="0"/>
              <a:t>Välitön ja välillinen syrjintä sukupuolen</a:t>
            </a:r>
          </a:p>
          <a:p>
            <a:r>
              <a:rPr lang="fi-FI" altLang="fi-FI" dirty="0" smtClean="0"/>
              <a:t>perusteella on kielletty.</a:t>
            </a:r>
          </a:p>
          <a:p>
            <a:r>
              <a:rPr lang="fi-FI" altLang="fi-FI" i="1" dirty="0" smtClean="0"/>
              <a:t>Välittömällä sukupuoleen perustuvalla syrjinnällä</a:t>
            </a:r>
          </a:p>
          <a:p>
            <a:r>
              <a:rPr lang="fi-FI" altLang="fi-FI" dirty="0" smtClean="0"/>
              <a:t>tarkoitetaan tässä laissa:</a:t>
            </a:r>
          </a:p>
          <a:p>
            <a:r>
              <a:rPr lang="fi-FI" altLang="fi-FI" dirty="0" smtClean="0"/>
              <a:t>1) naisten ja miesten asettamista eri asemaan</a:t>
            </a:r>
          </a:p>
          <a:p>
            <a:r>
              <a:rPr lang="fi-FI" altLang="fi-FI" dirty="0" smtClean="0"/>
              <a:t>sukupuolen perusteella;</a:t>
            </a:r>
          </a:p>
          <a:p>
            <a:r>
              <a:rPr lang="fi-FI" altLang="fi-FI" dirty="0" smtClean="0"/>
              <a:t>2) eri asemaan asettamista raskaudesta tai</a:t>
            </a:r>
          </a:p>
          <a:p>
            <a:r>
              <a:rPr lang="fi-FI" altLang="fi-FI" dirty="0" smtClean="0"/>
              <a:t>synnytyksestä johtuvasta syystä;</a:t>
            </a:r>
          </a:p>
          <a:p>
            <a:r>
              <a:rPr lang="fi-FI" altLang="fi-FI" dirty="0" smtClean="0"/>
              <a:t>3) eri asemaan asettamista </a:t>
            </a:r>
            <a:r>
              <a:rPr lang="fi-FI" altLang="fi-FI" dirty="0" err="1" smtClean="0"/>
              <a:t>sukupuoliidentiteetin</a:t>
            </a:r>
            <a:endParaRPr lang="fi-FI" altLang="fi-FI" dirty="0" smtClean="0"/>
          </a:p>
          <a:p>
            <a:r>
              <a:rPr lang="fi-FI" altLang="fi-FI" dirty="0" smtClean="0"/>
              <a:t>tai sukupuolen ilmaisun perusteella.</a:t>
            </a:r>
          </a:p>
          <a:p>
            <a:r>
              <a:rPr lang="fi-FI" altLang="fi-FI" i="1" dirty="0" smtClean="0"/>
              <a:t>Välillisellä sukupuoleen perustuvalla syrjinnällä</a:t>
            </a:r>
          </a:p>
          <a:p>
            <a:r>
              <a:rPr lang="fi-FI" altLang="fi-FI" dirty="0" smtClean="0"/>
              <a:t>tarkoitetaan tässä laissa:</a:t>
            </a:r>
          </a:p>
          <a:p>
            <a:r>
              <a:rPr lang="fi-FI" altLang="fi-FI" dirty="0" smtClean="0"/>
              <a:t>1) eri asemaan asettamista sukupuoleen,</a:t>
            </a:r>
          </a:p>
          <a:p>
            <a:r>
              <a:rPr lang="fi-FI" altLang="fi-FI" dirty="0" smtClean="0"/>
              <a:t>sukupuoli-identiteettiin tai sukupuolen ilmaisuun</a:t>
            </a:r>
          </a:p>
          <a:p>
            <a:r>
              <a:rPr lang="fi-FI" altLang="fi-FI" dirty="0" smtClean="0"/>
              <a:t>nähden neutraalilta vaikuttavan säännöksen,</a:t>
            </a:r>
          </a:p>
          <a:p>
            <a:r>
              <a:rPr lang="fi-FI" altLang="fi-FI" dirty="0" smtClean="0"/>
              <a:t>perusteen tai käytännön nojalla, jos</a:t>
            </a:r>
          </a:p>
          <a:p>
            <a:r>
              <a:rPr lang="fi-FI" altLang="fi-FI" dirty="0" smtClean="0"/>
              <a:t>menettelyn vaikutuksesta henkilöt voivat tosiasiallisesti</a:t>
            </a:r>
          </a:p>
          <a:p>
            <a:r>
              <a:rPr lang="fi-FI" altLang="fi-FI" dirty="0" smtClean="0"/>
              <a:t>joutua epäedulliseen asemaan</a:t>
            </a:r>
          </a:p>
          <a:p>
            <a:r>
              <a:rPr lang="fi-FI" altLang="fi-FI" dirty="0" smtClean="0"/>
              <a:t>sukupuolen perusteella;</a:t>
            </a:r>
          </a:p>
          <a:p>
            <a:r>
              <a:rPr lang="fi-FI" altLang="fi-FI" dirty="0" smtClean="0"/>
              <a:t>2) eri asemaan asettamista vanhemmuuden</a:t>
            </a:r>
          </a:p>
          <a:p>
            <a:r>
              <a:rPr lang="fi-FI" altLang="fi-FI" dirty="0" smtClean="0"/>
              <a:t>tai perheenhuoltovelvollisuuden perusteella.</a:t>
            </a:r>
          </a:p>
          <a:p>
            <a:r>
              <a:rPr lang="fi-FI" altLang="fi-FI" dirty="0" smtClean="0"/>
              <a:t>Edellä 3 momentissa tarkoitettu menettely</a:t>
            </a:r>
          </a:p>
          <a:p>
            <a:r>
              <a:rPr lang="fi-FI" altLang="fi-FI" dirty="0" smtClean="0"/>
              <a:t>ei kuitenkaan ole syrjintää, jos sillä pyritään</a:t>
            </a:r>
          </a:p>
          <a:p>
            <a:r>
              <a:rPr lang="fi-FI" altLang="fi-FI" dirty="0" smtClean="0"/>
              <a:t>hyväksyttävään tavoitteeseen ja valittuja keinoja</a:t>
            </a:r>
          </a:p>
          <a:p>
            <a:r>
              <a:rPr lang="fi-FI" altLang="fi-FI" dirty="0" smtClean="0"/>
              <a:t>on pidettävä aiheellisina ja tarpeellisina</a:t>
            </a:r>
          </a:p>
          <a:p>
            <a:r>
              <a:rPr lang="fi-FI" altLang="fi-FI" dirty="0" smtClean="0"/>
              <a:t>tähän tavoitteeseen nähden.</a:t>
            </a:r>
          </a:p>
          <a:p>
            <a:r>
              <a:rPr lang="fi-FI" altLang="fi-FI" dirty="0" smtClean="0"/>
              <a:t>Syrjintä on kielletty riippumatta siitä, perustuuko</a:t>
            </a:r>
          </a:p>
          <a:p>
            <a:r>
              <a:rPr lang="fi-FI" altLang="fi-FI" dirty="0" smtClean="0"/>
              <a:t>se henkilöä itseään vai jotakuta toista</a:t>
            </a:r>
          </a:p>
          <a:p>
            <a:r>
              <a:rPr lang="fi-FI" altLang="fi-FI" dirty="0" smtClean="0"/>
              <a:t>koskevaan tosiseikkaan tai oletukseen.</a:t>
            </a:r>
          </a:p>
          <a:p>
            <a:r>
              <a:rPr lang="fi-FI" altLang="fi-FI" dirty="0" smtClean="0"/>
              <a:t>--</a:t>
            </a:r>
          </a:p>
        </p:txBody>
      </p:sp>
      <p:sp>
        <p:nvSpPr>
          <p:cNvPr id="56324" name="Dian numeron paikkamerkki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9300" indent="-287338" eaLnBrk="0" hangingPunct="0">
              <a:spcBef>
                <a:spcPct val="30000"/>
              </a:spcBef>
              <a:defRPr sz="1200">
                <a:solidFill>
                  <a:schemeClr val="tx1"/>
                </a:solidFill>
                <a:latin typeface="Arial" charset="0"/>
              </a:defRPr>
            </a:lvl2pPr>
            <a:lvl3pPr marL="1152525" indent="-230188" eaLnBrk="0" hangingPunct="0">
              <a:spcBef>
                <a:spcPct val="30000"/>
              </a:spcBef>
              <a:defRPr sz="1200">
                <a:solidFill>
                  <a:schemeClr val="tx1"/>
                </a:solidFill>
                <a:latin typeface="Arial" charset="0"/>
              </a:defRPr>
            </a:lvl3pPr>
            <a:lvl4pPr marL="1612900" indent="-230188" eaLnBrk="0" hangingPunct="0">
              <a:spcBef>
                <a:spcPct val="30000"/>
              </a:spcBef>
              <a:defRPr sz="1200">
                <a:solidFill>
                  <a:schemeClr val="tx1"/>
                </a:solidFill>
                <a:latin typeface="Arial" charset="0"/>
              </a:defRPr>
            </a:lvl4pPr>
            <a:lvl5pPr marL="2074863" indent="-230188" eaLnBrk="0" hangingPunct="0">
              <a:spcBef>
                <a:spcPct val="30000"/>
              </a:spcBef>
              <a:defRPr sz="1200">
                <a:solidFill>
                  <a:schemeClr val="tx1"/>
                </a:solidFill>
                <a:latin typeface="Arial" charset="0"/>
              </a:defRPr>
            </a:lvl5pPr>
            <a:lvl6pPr marL="2532063" indent="-230188" eaLnBrk="0" fontAlgn="base" hangingPunct="0">
              <a:spcBef>
                <a:spcPct val="30000"/>
              </a:spcBef>
              <a:spcAft>
                <a:spcPct val="0"/>
              </a:spcAft>
              <a:defRPr sz="1200">
                <a:solidFill>
                  <a:schemeClr val="tx1"/>
                </a:solidFill>
                <a:latin typeface="Arial" charset="0"/>
              </a:defRPr>
            </a:lvl6pPr>
            <a:lvl7pPr marL="2989263" indent="-230188" eaLnBrk="0" fontAlgn="base" hangingPunct="0">
              <a:spcBef>
                <a:spcPct val="30000"/>
              </a:spcBef>
              <a:spcAft>
                <a:spcPct val="0"/>
              </a:spcAft>
              <a:defRPr sz="1200">
                <a:solidFill>
                  <a:schemeClr val="tx1"/>
                </a:solidFill>
                <a:latin typeface="Arial" charset="0"/>
              </a:defRPr>
            </a:lvl7pPr>
            <a:lvl8pPr marL="3446463" indent="-230188" eaLnBrk="0" fontAlgn="base" hangingPunct="0">
              <a:spcBef>
                <a:spcPct val="30000"/>
              </a:spcBef>
              <a:spcAft>
                <a:spcPct val="0"/>
              </a:spcAft>
              <a:defRPr sz="1200">
                <a:solidFill>
                  <a:schemeClr val="tx1"/>
                </a:solidFill>
                <a:latin typeface="Arial" charset="0"/>
              </a:defRPr>
            </a:lvl8pPr>
            <a:lvl9pPr marL="3903663" indent="-230188"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36299FA-A884-4BEE-A7B5-F84D11B9D2A1}" type="slidenum">
              <a:rPr lang="fi-FI" altLang="fi-FI" sz="800" smtClean="0"/>
              <a:pPr eaLnBrk="1" hangingPunct="1">
                <a:spcBef>
                  <a:spcPct val="0"/>
                </a:spcBef>
              </a:pPr>
              <a:t>7</a:t>
            </a:fld>
            <a:endParaRPr lang="fi-FI" altLang="fi-FI" sz="8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Dian kuvan paikkamerkki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Huomautusten paikkamerkki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i-FI" altLang="fi-FI" smtClean="0"/>
          </a:p>
        </p:txBody>
      </p:sp>
      <p:sp>
        <p:nvSpPr>
          <p:cNvPr id="74756" name="Dian numeron paikkamerkki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fld id="{83B404AE-C49A-457E-94CD-F06FB714FF86}" type="slidenum">
              <a:rPr lang="fi-FI" altLang="fi-FI" smtClean="0">
                <a:latin typeface="Calibri" pitchFamily="34" charset="0"/>
              </a:rPr>
              <a:pPr eaLnBrk="1" fontAlgn="base" hangingPunct="1">
                <a:spcBef>
                  <a:spcPct val="0"/>
                </a:spcBef>
                <a:spcAft>
                  <a:spcPct val="0"/>
                </a:spcAft>
              </a:pPr>
              <a:t>8</a:t>
            </a:fld>
            <a:endParaRPr lang="fi-FI" altLang="fi-FI" smtClean="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Dian kuvan paikkamerkki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Huomautusten paikkamerkki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i-FI" altLang="fi-FI" smtClean="0"/>
          </a:p>
        </p:txBody>
      </p:sp>
      <p:sp>
        <p:nvSpPr>
          <p:cNvPr id="75780" name="Dian numeron paikkamerkki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19DF2A2-7FC2-42FC-910E-AF6BE68EE077}" type="slidenum">
              <a:rPr lang="fi-FI" altLang="fi-FI" smtClean="0">
                <a:solidFill>
                  <a:prstClr val="black"/>
                </a:solidFill>
                <a:latin typeface="Calibri" pitchFamily="34" charset="0"/>
              </a:rPr>
              <a:pPr eaLnBrk="1" hangingPunct="1"/>
              <a:t>9</a:t>
            </a:fld>
            <a:endParaRPr lang="fi-FI" altLang="fi-FI" smtClean="0">
              <a:solidFill>
                <a:prstClr val="black"/>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grpSp>
        <p:nvGrpSpPr>
          <p:cNvPr id="4" name="Group 25"/>
          <p:cNvGrpSpPr>
            <a:grpSpLocks/>
          </p:cNvGrpSpPr>
          <p:nvPr/>
        </p:nvGrpSpPr>
        <p:grpSpPr bwMode="auto">
          <a:xfrm>
            <a:off x="142875" y="1998663"/>
            <a:ext cx="8858250" cy="4706937"/>
            <a:chOff x="68" y="1237"/>
            <a:chExt cx="5621" cy="2987"/>
          </a:xfrm>
        </p:grpSpPr>
        <p:sp>
          <p:nvSpPr>
            <p:cNvPr id="5" name="Freeform 23"/>
            <p:cNvSpPr>
              <a:spLocks/>
            </p:cNvSpPr>
            <p:nvPr userDrawn="1"/>
          </p:nvSpPr>
          <p:spPr bwMode="auto">
            <a:xfrm>
              <a:off x="68" y="1237"/>
              <a:ext cx="5621" cy="2657"/>
            </a:xfrm>
            <a:custGeom>
              <a:avLst/>
              <a:gdLst>
                <a:gd name="T0" fmla="*/ 136 w 5621"/>
                <a:gd name="T1" fmla="*/ 1934 h 2657"/>
                <a:gd name="T2" fmla="*/ 310 w 5621"/>
                <a:gd name="T3" fmla="*/ 1812 h 2657"/>
                <a:gd name="T4" fmla="*/ 490 w 5621"/>
                <a:gd name="T5" fmla="*/ 1698 h 2657"/>
                <a:gd name="T6" fmla="*/ 676 w 5621"/>
                <a:gd name="T7" fmla="*/ 1598 h 2657"/>
                <a:gd name="T8" fmla="*/ 868 w 5621"/>
                <a:gd name="T9" fmla="*/ 1515 h 2657"/>
                <a:gd name="T10" fmla="*/ 1025 w 5621"/>
                <a:gd name="T11" fmla="*/ 1464 h 2657"/>
                <a:gd name="T12" fmla="*/ 1189 w 5621"/>
                <a:gd name="T13" fmla="*/ 1430 h 2657"/>
                <a:gd name="T14" fmla="*/ 1370 w 5621"/>
                <a:gd name="T15" fmla="*/ 1407 h 2657"/>
                <a:gd name="T16" fmla="*/ 1580 w 5621"/>
                <a:gd name="T17" fmla="*/ 1400 h 2657"/>
                <a:gd name="T18" fmla="*/ 1746 w 5621"/>
                <a:gd name="T19" fmla="*/ 1409 h 2657"/>
                <a:gd name="T20" fmla="*/ 1875 w 5621"/>
                <a:gd name="T21" fmla="*/ 1423 h 2657"/>
                <a:gd name="T22" fmla="*/ 2124 w 5621"/>
                <a:gd name="T23" fmla="*/ 1467 h 2657"/>
                <a:gd name="T24" fmla="*/ 2421 w 5621"/>
                <a:gd name="T25" fmla="*/ 1541 h 2657"/>
                <a:gd name="T26" fmla="*/ 2813 w 5621"/>
                <a:gd name="T27" fmla="*/ 1651 h 2657"/>
                <a:gd name="T28" fmla="*/ 3055 w 5621"/>
                <a:gd name="T29" fmla="*/ 1709 h 2657"/>
                <a:gd name="T30" fmla="*/ 3213 w 5621"/>
                <a:gd name="T31" fmla="*/ 1734 h 2657"/>
                <a:gd name="T32" fmla="*/ 3370 w 5621"/>
                <a:gd name="T33" fmla="*/ 1745 h 2657"/>
                <a:gd name="T34" fmla="*/ 3531 w 5621"/>
                <a:gd name="T35" fmla="*/ 1738 h 2657"/>
                <a:gd name="T36" fmla="*/ 3679 w 5621"/>
                <a:gd name="T37" fmla="*/ 1717 h 2657"/>
                <a:gd name="T38" fmla="*/ 3818 w 5621"/>
                <a:gd name="T39" fmla="*/ 1685 h 2657"/>
                <a:gd name="T40" fmla="*/ 3950 w 5621"/>
                <a:gd name="T41" fmla="*/ 1644 h 2657"/>
                <a:gd name="T42" fmla="*/ 4099 w 5621"/>
                <a:gd name="T43" fmla="*/ 1582 h 2657"/>
                <a:gd name="T44" fmla="*/ 4217 w 5621"/>
                <a:gd name="T45" fmla="*/ 1522 h 2657"/>
                <a:gd name="T46" fmla="*/ 4331 w 5621"/>
                <a:gd name="T47" fmla="*/ 1454 h 2657"/>
                <a:gd name="T48" fmla="*/ 4484 w 5621"/>
                <a:gd name="T49" fmla="*/ 1345 h 2657"/>
                <a:gd name="T50" fmla="*/ 4695 w 5621"/>
                <a:gd name="T51" fmla="*/ 1167 h 2657"/>
                <a:gd name="T52" fmla="*/ 4863 w 5621"/>
                <a:gd name="T53" fmla="*/ 1008 h 2657"/>
                <a:gd name="T54" fmla="*/ 5071 w 5621"/>
                <a:gd name="T55" fmla="*/ 793 h 2657"/>
                <a:gd name="T56" fmla="*/ 5185 w 5621"/>
                <a:gd name="T57" fmla="*/ 653 h 2657"/>
                <a:gd name="T58" fmla="*/ 5333 w 5621"/>
                <a:gd name="T59" fmla="*/ 445 h 2657"/>
                <a:gd name="T60" fmla="*/ 5621 w 5621"/>
                <a:gd name="T61" fmla="*/ 0 h 2657"/>
                <a:gd name="T62" fmla="*/ 5508 w 5621"/>
                <a:gd name="T63" fmla="*/ 1338 h 2657"/>
                <a:gd name="T64" fmla="*/ 5320 w 5621"/>
                <a:gd name="T65" fmla="*/ 1503 h 2657"/>
                <a:gd name="T66" fmla="*/ 5121 w 5621"/>
                <a:gd name="T67" fmla="*/ 1654 h 2657"/>
                <a:gd name="T68" fmla="*/ 4936 w 5621"/>
                <a:gd name="T69" fmla="*/ 1762 h 2657"/>
                <a:gd name="T70" fmla="*/ 4749 w 5621"/>
                <a:gd name="T71" fmla="*/ 1844 h 2657"/>
                <a:gd name="T72" fmla="*/ 4560 w 5621"/>
                <a:gd name="T73" fmla="*/ 1902 h 2657"/>
                <a:gd name="T74" fmla="*/ 4370 w 5621"/>
                <a:gd name="T75" fmla="*/ 1940 h 2657"/>
                <a:gd name="T76" fmla="*/ 4181 w 5621"/>
                <a:gd name="T77" fmla="*/ 1958 h 2657"/>
                <a:gd name="T78" fmla="*/ 4004 w 5621"/>
                <a:gd name="T79" fmla="*/ 1960 h 2657"/>
                <a:gd name="T80" fmla="*/ 3844 w 5621"/>
                <a:gd name="T81" fmla="*/ 1951 h 2657"/>
                <a:gd name="T82" fmla="*/ 3686 w 5621"/>
                <a:gd name="T83" fmla="*/ 1931 h 2657"/>
                <a:gd name="T84" fmla="*/ 3501 w 5621"/>
                <a:gd name="T85" fmla="*/ 1899 h 2657"/>
                <a:gd name="T86" fmla="*/ 3205 w 5621"/>
                <a:gd name="T87" fmla="*/ 1826 h 2657"/>
                <a:gd name="T88" fmla="*/ 2909 w 5621"/>
                <a:gd name="T89" fmla="*/ 1737 h 2657"/>
                <a:gd name="T90" fmla="*/ 2714 w 5621"/>
                <a:gd name="T91" fmla="*/ 1688 h 2657"/>
                <a:gd name="T92" fmla="*/ 2440 w 5621"/>
                <a:gd name="T93" fmla="*/ 1633 h 2657"/>
                <a:gd name="T94" fmla="*/ 2263 w 5621"/>
                <a:gd name="T95" fmla="*/ 1610 h 2657"/>
                <a:gd name="T96" fmla="*/ 2083 w 5621"/>
                <a:gd name="T97" fmla="*/ 1598 h 2657"/>
                <a:gd name="T98" fmla="*/ 1878 w 5621"/>
                <a:gd name="T99" fmla="*/ 1601 h 2657"/>
                <a:gd name="T100" fmla="*/ 1660 w 5621"/>
                <a:gd name="T101" fmla="*/ 1626 h 2657"/>
                <a:gd name="T102" fmla="*/ 1484 w 5621"/>
                <a:gd name="T103" fmla="*/ 1663 h 2657"/>
                <a:gd name="T104" fmla="*/ 1375 w 5621"/>
                <a:gd name="T105" fmla="*/ 1696 h 2657"/>
                <a:gd name="T106" fmla="*/ 1245 w 5621"/>
                <a:gd name="T107" fmla="*/ 1745 h 2657"/>
                <a:gd name="T108" fmla="*/ 1101 w 5621"/>
                <a:gd name="T109" fmla="*/ 1819 h 2657"/>
                <a:gd name="T110" fmla="*/ 903 w 5621"/>
                <a:gd name="T111" fmla="*/ 1947 h 2657"/>
                <a:gd name="T112" fmla="*/ 709 w 5621"/>
                <a:gd name="T113" fmla="*/ 2096 h 2657"/>
                <a:gd name="T114" fmla="*/ 350 w 5621"/>
                <a:gd name="T115" fmla="*/ 2394 h 2657"/>
                <a:gd name="T116" fmla="*/ 159 w 5621"/>
                <a:gd name="T117" fmla="*/ 2544 h 2657"/>
                <a:gd name="T118" fmla="*/ 23 w 5621"/>
                <a:gd name="T119" fmla="*/ 2642 h 265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621" h="2657">
                  <a:moveTo>
                    <a:pt x="0" y="2657"/>
                  </a:moveTo>
                  <a:lnTo>
                    <a:pt x="0" y="2037"/>
                  </a:lnTo>
                  <a:lnTo>
                    <a:pt x="68" y="1985"/>
                  </a:lnTo>
                  <a:lnTo>
                    <a:pt x="102" y="1960"/>
                  </a:lnTo>
                  <a:lnTo>
                    <a:pt x="136" y="1934"/>
                  </a:lnTo>
                  <a:lnTo>
                    <a:pt x="171" y="1909"/>
                  </a:lnTo>
                  <a:lnTo>
                    <a:pt x="205" y="1885"/>
                  </a:lnTo>
                  <a:lnTo>
                    <a:pt x="240" y="1859"/>
                  </a:lnTo>
                  <a:lnTo>
                    <a:pt x="275" y="1835"/>
                  </a:lnTo>
                  <a:lnTo>
                    <a:pt x="310" y="1812"/>
                  </a:lnTo>
                  <a:lnTo>
                    <a:pt x="345" y="1787"/>
                  </a:lnTo>
                  <a:lnTo>
                    <a:pt x="382" y="1765"/>
                  </a:lnTo>
                  <a:lnTo>
                    <a:pt x="418" y="1741"/>
                  </a:lnTo>
                  <a:lnTo>
                    <a:pt x="454" y="1719"/>
                  </a:lnTo>
                  <a:lnTo>
                    <a:pt x="490" y="1698"/>
                  </a:lnTo>
                  <a:lnTo>
                    <a:pt x="526" y="1676"/>
                  </a:lnTo>
                  <a:lnTo>
                    <a:pt x="564" y="1656"/>
                  </a:lnTo>
                  <a:lnTo>
                    <a:pt x="600" y="1636"/>
                  </a:lnTo>
                  <a:lnTo>
                    <a:pt x="638" y="1616"/>
                  </a:lnTo>
                  <a:lnTo>
                    <a:pt x="676" y="1598"/>
                  </a:lnTo>
                  <a:lnTo>
                    <a:pt x="713" y="1580"/>
                  </a:lnTo>
                  <a:lnTo>
                    <a:pt x="752" y="1563"/>
                  </a:lnTo>
                  <a:lnTo>
                    <a:pt x="789" y="1546"/>
                  </a:lnTo>
                  <a:lnTo>
                    <a:pt x="828" y="1530"/>
                  </a:lnTo>
                  <a:lnTo>
                    <a:pt x="868" y="1515"/>
                  </a:lnTo>
                  <a:lnTo>
                    <a:pt x="887" y="1508"/>
                  </a:lnTo>
                  <a:lnTo>
                    <a:pt x="906" y="1501"/>
                  </a:lnTo>
                  <a:lnTo>
                    <a:pt x="946" y="1488"/>
                  </a:lnTo>
                  <a:lnTo>
                    <a:pt x="985" y="1475"/>
                  </a:lnTo>
                  <a:lnTo>
                    <a:pt x="1025" y="1464"/>
                  </a:lnTo>
                  <a:lnTo>
                    <a:pt x="1066" y="1454"/>
                  </a:lnTo>
                  <a:lnTo>
                    <a:pt x="1106" y="1445"/>
                  </a:lnTo>
                  <a:lnTo>
                    <a:pt x="1127" y="1441"/>
                  </a:lnTo>
                  <a:lnTo>
                    <a:pt x="1147" y="1437"/>
                  </a:lnTo>
                  <a:lnTo>
                    <a:pt x="1189" y="1430"/>
                  </a:lnTo>
                  <a:lnTo>
                    <a:pt x="1234" y="1422"/>
                  </a:lnTo>
                  <a:lnTo>
                    <a:pt x="1257" y="1419"/>
                  </a:lnTo>
                  <a:lnTo>
                    <a:pt x="1280" y="1416"/>
                  </a:lnTo>
                  <a:lnTo>
                    <a:pt x="1326" y="1411"/>
                  </a:lnTo>
                  <a:lnTo>
                    <a:pt x="1370" y="1407"/>
                  </a:lnTo>
                  <a:lnTo>
                    <a:pt x="1414" y="1404"/>
                  </a:lnTo>
                  <a:lnTo>
                    <a:pt x="1459" y="1402"/>
                  </a:lnTo>
                  <a:lnTo>
                    <a:pt x="1503" y="1401"/>
                  </a:lnTo>
                  <a:lnTo>
                    <a:pt x="1546" y="1400"/>
                  </a:lnTo>
                  <a:lnTo>
                    <a:pt x="1580" y="1400"/>
                  </a:lnTo>
                  <a:lnTo>
                    <a:pt x="1613" y="1401"/>
                  </a:lnTo>
                  <a:lnTo>
                    <a:pt x="1647" y="1402"/>
                  </a:lnTo>
                  <a:lnTo>
                    <a:pt x="1680" y="1404"/>
                  </a:lnTo>
                  <a:lnTo>
                    <a:pt x="1713" y="1406"/>
                  </a:lnTo>
                  <a:lnTo>
                    <a:pt x="1746" y="1409"/>
                  </a:lnTo>
                  <a:lnTo>
                    <a:pt x="1763" y="1410"/>
                  </a:lnTo>
                  <a:lnTo>
                    <a:pt x="1779" y="1412"/>
                  </a:lnTo>
                  <a:lnTo>
                    <a:pt x="1811" y="1415"/>
                  </a:lnTo>
                  <a:lnTo>
                    <a:pt x="1843" y="1418"/>
                  </a:lnTo>
                  <a:lnTo>
                    <a:pt x="1875" y="1423"/>
                  </a:lnTo>
                  <a:lnTo>
                    <a:pt x="1907" y="1427"/>
                  </a:lnTo>
                  <a:lnTo>
                    <a:pt x="1938" y="1433"/>
                  </a:lnTo>
                  <a:lnTo>
                    <a:pt x="2001" y="1443"/>
                  </a:lnTo>
                  <a:lnTo>
                    <a:pt x="2063" y="1454"/>
                  </a:lnTo>
                  <a:lnTo>
                    <a:pt x="2124" y="1467"/>
                  </a:lnTo>
                  <a:lnTo>
                    <a:pt x="2185" y="1480"/>
                  </a:lnTo>
                  <a:lnTo>
                    <a:pt x="2245" y="1495"/>
                  </a:lnTo>
                  <a:lnTo>
                    <a:pt x="2304" y="1510"/>
                  </a:lnTo>
                  <a:lnTo>
                    <a:pt x="2363" y="1525"/>
                  </a:lnTo>
                  <a:lnTo>
                    <a:pt x="2421" y="1541"/>
                  </a:lnTo>
                  <a:lnTo>
                    <a:pt x="2478" y="1557"/>
                  </a:lnTo>
                  <a:lnTo>
                    <a:pt x="2536" y="1573"/>
                  </a:lnTo>
                  <a:lnTo>
                    <a:pt x="2647" y="1605"/>
                  </a:lnTo>
                  <a:lnTo>
                    <a:pt x="2758" y="1637"/>
                  </a:lnTo>
                  <a:lnTo>
                    <a:pt x="2813" y="1651"/>
                  </a:lnTo>
                  <a:lnTo>
                    <a:pt x="2867" y="1666"/>
                  </a:lnTo>
                  <a:lnTo>
                    <a:pt x="2921" y="1679"/>
                  </a:lnTo>
                  <a:lnTo>
                    <a:pt x="2975" y="1692"/>
                  </a:lnTo>
                  <a:lnTo>
                    <a:pt x="3028" y="1704"/>
                  </a:lnTo>
                  <a:lnTo>
                    <a:pt x="3055" y="1709"/>
                  </a:lnTo>
                  <a:lnTo>
                    <a:pt x="3081" y="1714"/>
                  </a:lnTo>
                  <a:lnTo>
                    <a:pt x="3134" y="1723"/>
                  </a:lnTo>
                  <a:lnTo>
                    <a:pt x="3160" y="1727"/>
                  </a:lnTo>
                  <a:lnTo>
                    <a:pt x="3187" y="1731"/>
                  </a:lnTo>
                  <a:lnTo>
                    <a:pt x="3213" y="1734"/>
                  </a:lnTo>
                  <a:lnTo>
                    <a:pt x="3239" y="1737"/>
                  </a:lnTo>
                  <a:lnTo>
                    <a:pt x="3292" y="1742"/>
                  </a:lnTo>
                  <a:lnTo>
                    <a:pt x="3317" y="1743"/>
                  </a:lnTo>
                  <a:lnTo>
                    <a:pt x="3343" y="1744"/>
                  </a:lnTo>
                  <a:lnTo>
                    <a:pt x="3370" y="1745"/>
                  </a:lnTo>
                  <a:lnTo>
                    <a:pt x="3395" y="1745"/>
                  </a:lnTo>
                  <a:lnTo>
                    <a:pt x="3430" y="1745"/>
                  </a:lnTo>
                  <a:lnTo>
                    <a:pt x="3463" y="1744"/>
                  </a:lnTo>
                  <a:lnTo>
                    <a:pt x="3497" y="1741"/>
                  </a:lnTo>
                  <a:lnTo>
                    <a:pt x="3531" y="1738"/>
                  </a:lnTo>
                  <a:lnTo>
                    <a:pt x="3562" y="1735"/>
                  </a:lnTo>
                  <a:lnTo>
                    <a:pt x="3591" y="1731"/>
                  </a:lnTo>
                  <a:lnTo>
                    <a:pt x="3621" y="1726"/>
                  </a:lnTo>
                  <a:lnTo>
                    <a:pt x="3650" y="1722"/>
                  </a:lnTo>
                  <a:lnTo>
                    <a:pt x="3679" y="1717"/>
                  </a:lnTo>
                  <a:lnTo>
                    <a:pt x="3707" y="1711"/>
                  </a:lnTo>
                  <a:lnTo>
                    <a:pt x="3735" y="1705"/>
                  </a:lnTo>
                  <a:lnTo>
                    <a:pt x="3763" y="1699"/>
                  </a:lnTo>
                  <a:lnTo>
                    <a:pt x="3790" y="1692"/>
                  </a:lnTo>
                  <a:lnTo>
                    <a:pt x="3818" y="1685"/>
                  </a:lnTo>
                  <a:lnTo>
                    <a:pt x="3844" y="1677"/>
                  </a:lnTo>
                  <a:lnTo>
                    <a:pt x="3872" y="1669"/>
                  </a:lnTo>
                  <a:lnTo>
                    <a:pt x="3898" y="1661"/>
                  </a:lnTo>
                  <a:lnTo>
                    <a:pt x="3923" y="1653"/>
                  </a:lnTo>
                  <a:lnTo>
                    <a:pt x="3950" y="1644"/>
                  </a:lnTo>
                  <a:lnTo>
                    <a:pt x="3975" y="1635"/>
                  </a:lnTo>
                  <a:lnTo>
                    <a:pt x="4001" y="1625"/>
                  </a:lnTo>
                  <a:lnTo>
                    <a:pt x="4025" y="1614"/>
                  </a:lnTo>
                  <a:lnTo>
                    <a:pt x="4075" y="1593"/>
                  </a:lnTo>
                  <a:lnTo>
                    <a:pt x="4099" y="1582"/>
                  </a:lnTo>
                  <a:lnTo>
                    <a:pt x="4123" y="1571"/>
                  </a:lnTo>
                  <a:lnTo>
                    <a:pt x="4147" y="1560"/>
                  </a:lnTo>
                  <a:lnTo>
                    <a:pt x="4170" y="1547"/>
                  </a:lnTo>
                  <a:lnTo>
                    <a:pt x="4194" y="1535"/>
                  </a:lnTo>
                  <a:lnTo>
                    <a:pt x="4217" y="1522"/>
                  </a:lnTo>
                  <a:lnTo>
                    <a:pt x="4240" y="1509"/>
                  </a:lnTo>
                  <a:lnTo>
                    <a:pt x="4264" y="1496"/>
                  </a:lnTo>
                  <a:lnTo>
                    <a:pt x="4286" y="1482"/>
                  </a:lnTo>
                  <a:lnTo>
                    <a:pt x="4308" y="1468"/>
                  </a:lnTo>
                  <a:lnTo>
                    <a:pt x="4331" y="1454"/>
                  </a:lnTo>
                  <a:lnTo>
                    <a:pt x="4353" y="1439"/>
                  </a:lnTo>
                  <a:lnTo>
                    <a:pt x="4398" y="1409"/>
                  </a:lnTo>
                  <a:lnTo>
                    <a:pt x="4419" y="1394"/>
                  </a:lnTo>
                  <a:lnTo>
                    <a:pt x="4441" y="1378"/>
                  </a:lnTo>
                  <a:lnTo>
                    <a:pt x="4484" y="1345"/>
                  </a:lnTo>
                  <a:lnTo>
                    <a:pt x="4527" y="1312"/>
                  </a:lnTo>
                  <a:lnTo>
                    <a:pt x="4570" y="1277"/>
                  </a:lnTo>
                  <a:lnTo>
                    <a:pt x="4612" y="1242"/>
                  </a:lnTo>
                  <a:lnTo>
                    <a:pt x="4654" y="1205"/>
                  </a:lnTo>
                  <a:lnTo>
                    <a:pt x="4695" y="1167"/>
                  </a:lnTo>
                  <a:lnTo>
                    <a:pt x="4738" y="1129"/>
                  </a:lnTo>
                  <a:lnTo>
                    <a:pt x="4780" y="1089"/>
                  </a:lnTo>
                  <a:lnTo>
                    <a:pt x="4800" y="1070"/>
                  </a:lnTo>
                  <a:lnTo>
                    <a:pt x="4821" y="1050"/>
                  </a:lnTo>
                  <a:lnTo>
                    <a:pt x="4863" y="1008"/>
                  </a:lnTo>
                  <a:lnTo>
                    <a:pt x="4905" y="966"/>
                  </a:lnTo>
                  <a:lnTo>
                    <a:pt x="4947" y="923"/>
                  </a:lnTo>
                  <a:lnTo>
                    <a:pt x="5033" y="834"/>
                  </a:lnTo>
                  <a:lnTo>
                    <a:pt x="5052" y="814"/>
                  </a:lnTo>
                  <a:lnTo>
                    <a:pt x="5071" y="793"/>
                  </a:lnTo>
                  <a:lnTo>
                    <a:pt x="5091" y="771"/>
                  </a:lnTo>
                  <a:lnTo>
                    <a:pt x="5110" y="749"/>
                  </a:lnTo>
                  <a:lnTo>
                    <a:pt x="5148" y="702"/>
                  </a:lnTo>
                  <a:lnTo>
                    <a:pt x="5167" y="678"/>
                  </a:lnTo>
                  <a:lnTo>
                    <a:pt x="5185" y="653"/>
                  </a:lnTo>
                  <a:lnTo>
                    <a:pt x="5223" y="604"/>
                  </a:lnTo>
                  <a:lnTo>
                    <a:pt x="5241" y="578"/>
                  </a:lnTo>
                  <a:lnTo>
                    <a:pt x="5260" y="552"/>
                  </a:lnTo>
                  <a:lnTo>
                    <a:pt x="5297" y="499"/>
                  </a:lnTo>
                  <a:lnTo>
                    <a:pt x="5333" y="445"/>
                  </a:lnTo>
                  <a:lnTo>
                    <a:pt x="5370" y="390"/>
                  </a:lnTo>
                  <a:lnTo>
                    <a:pt x="5407" y="335"/>
                  </a:lnTo>
                  <a:lnTo>
                    <a:pt x="5478" y="223"/>
                  </a:lnTo>
                  <a:lnTo>
                    <a:pt x="5550" y="111"/>
                  </a:lnTo>
                  <a:lnTo>
                    <a:pt x="5621" y="0"/>
                  </a:lnTo>
                  <a:lnTo>
                    <a:pt x="5621" y="614"/>
                  </a:lnTo>
                  <a:lnTo>
                    <a:pt x="5621" y="1227"/>
                  </a:lnTo>
                  <a:lnTo>
                    <a:pt x="5586" y="1263"/>
                  </a:lnTo>
                  <a:lnTo>
                    <a:pt x="5548" y="1300"/>
                  </a:lnTo>
                  <a:lnTo>
                    <a:pt x="5508" y="1338"/>
                  </a:lnTo>
                  <a:lnTo>
                    <a:pt x="5487" y="1357"/>
                  </a:lnTo>
                  <a:lnTo>
                    <a:pt x="5466" y="1378"/>
                  </a:lnTo>
                  <a:lnTo>
                    <a:pt x="5420" y="1418"/>
                  </a:lnTo>
                  <a:lnTo>
                    <a:pt x="5372" y="1460"/>
                  </a:lnTo>
                  <a:lnTo>
                    <a:pt x="5320" y="1503"/>
                  </a:lnTo>
                  <a:lnTo>
                    <a:pt x="5266" y="1547"/>
                  </a:lnTo>
                  <a:lnTo>
                    <a:pt x="5230" y="1576"/>
                  </a:lnTo>
                  <a:lnTo>
                    <a:pt x="5194" y="1603"/>
                  </a:lnTo>
                  <a:lnTo>
                    <a:pt x="5158" y="1629"/>
                  </a:lnTo>
                  <a:lnTo>
                    <a:pt x="5121" y="1654"/>
                  </a:lnTo>
                  <a:lnTo>
                    <a:pt x="5085" y="1677"/>
                  </a:lnTo>
                  <a:lnTo>
                    <a:pt x="5047" y="1701"/>
                  </a:lnTo>
                  <a:lnTo>
                    <a:pt x="5010" y="1722"/>
                  </a:lnTo>
                  <a:lnTo>
                    <a:pt x="4974" y="1742"/>
                  </a:lnTo>
                  <a:lnTo>
                    <a:pt x="4936" y="1762"/>
                  </a:lnTo>
                  <a:lnTo>
                    <a:pt x="4899" y="1780"/>
                  </a:lnTo>
                  <a:lnTo>
                    <a:pt x="4861" y="1797"/>
                  </a:lnTo>
                  <a:lnTo>
                    <a:pt x="4824" y="1814"/>
                  </a:lnTo>
                  <a:lnTo>
                    <a:pt x="4787" y="1830"/>
                  </a:lnTo>
                  <a:lnTo>
                    <a:pt x="4749" y="1844"/>
                  </a:lnTo>
                  <a:lnTo>
                    <a:pt x="4711" y="1857"/>
                  </a:lnTo>
                  <a:lnTo>
                    <a:pt x="4673" y="1870"/>
                  </a:lnTo>
                  <a:lnTo>
                    <a:pt x="4636" y="1882"/>
                  </a:lnTo>
                  <a:lnTo>
                    <a:pt x="4598" y="1893"/>
                  </a:lnTo>
                  <a:lnTo>
                    <a:pt x="4560" y="1902"/>
                  </a:lnTo>
                  <a:lnTo>
                    <a:pt x="4522" y="1911"/>
                  </a:lnTo>
                  <a:lnTo>
                    <a:pt x="4484" y="1920"/>
                  </a:lnTo>
                  <a:lnTo>
                    <a:pt x="4447" y="1927"/>
                  </a:lnTo>
                  <a:lnTo>
                    <a:pt x="4408" y="1933"/>
                  </a:lnTo>
                  <a:lnTo>
                    <a:pt x="4370" y="1940"/>
                  </a:lnTo>
                  <a:lnTo>
                    <a:pt x="4333" y="1945"/>
                  </a:lnTo>
                  <a:lnTo>
                    <a:pt x="4294" y="1949"/>
                  </a:lnTo>
                  <a:lnTo>
                    <a:pt x="4257" y="1953"/>
                  </a:lnTo>
                  <a:lnTo>
                    <a:pt x="4219" y="1956"/>
                  </a:lnTo>
                  <a:lnTo>
                    <a:pt x="4181" y="1958"/>
                  </a:lnTo>
                  <a:lnTo>
                    <a:pt x="4144" y="1960"/>
                  </a:lnTo>
                  <a:lnTo>
                    <a:pt x="4106" y="1961"/>
                  </a:lnTo>
                  <a:lnTo>
                    <a:pt x="4069" y="1961"/>
                  </a:lnTo>
                  <a:lnTo>
                    <a:pt x="4036" y="1961"/>
                  </a:lnTo>
                  <a:lnTo>
                    <a:pt x="4004" y="1960"/>
                  </a:lnTo>
                  <a:lnTo>
                    <a:pt x="3972" y="1959"/>
                  </a:lnTo>
                  <a:lnTo>
                    <a:pt x="3940" y="1957"/>
                  </a:lnTo>
                  <a:lnTo>
                    <a:pt x="3907" y="1956"/>
                  </a:lnTo>
                  <a:lnTo>
                    <a:pt x="3876" y="1953"/>
                  </a:lnTo>
                  <a:lnTo>
                    <a:pt x="3844" y="1951"/>
                  </a:lnTo>
                  <a:lnTo>
                    <a:pt x="3812" y="1948"/>
                  </a:lnTo>
                  <a:lnTo>
                    <a:pt x="3780" y="1944"/>
                  </a:lnTo>
                  <a:lnTo>
                    <a:pt x="3749" y="1940"/>
                  </a:lnTo>
                  <a:lnTo>
                    <a:pt x="3717" y="1935"/>
                  </a:lnTo>
                  <a:lnTo>
                    <a:pt x="3686" y="1931"/>
                  </a:lnTo>
                  <a:lnTo>
                    <a:pt x="3655" y="1926"/>
                  </a:lnTo>
                  <a:lnTo>
                    <a:pt x="3624" y="1921"/>
                  </a:lnTo>
                  <a:lnTo>
                    <a:pt x="3562" y="1910"/>
                  </a:lnTo>
                  <a:lnTo>
                    <a:pt x="3531" y="1905"/>
                  </a:lnTo>
                  <a:lnTo>
                    <a:pt x="3501" y="1899"/>
                  </a:lnTo>
                  <a:lnTo>
                    <a:pt x="3441" y="1886"/>
                  </a:lnTo>
                  <a:lnTo>
                    <a:pt x="3381" y="1871"/>
                  </a:lnTo>
                  <a:lnTo>
                    <a:pt x="3321" y="1856"/>
                  </a:lnTo>
                  <a:lnTo>
                    <a:pt x="3263" y="1841"/>
                  </a:lnTo>
                  <a:lnTo>
                    <a:pt x="3205" y="1826"/>
                  </a:lnTo>
                  <a:lnTo>
                    <a:pt x="3148" y="1808"/>
                  </a:lnTo>
                  <a:lnTo>
                    <a:pt x="3092" y="1792"/>
                  </a:lnTo>
                  <a:lnTo>
                    <a:pt x="3032" y="1774"/>
                  </a:lnTo>
                  <a:lnTo>
                    <a:pt x="2971" y="1756"/>
                  </a:lnTo>
                  <a:lnTo>
                    <a:pt x="2909" y="1737"/>
                  </a:lnTo>
                  <a:lnTo>
                    <a:pt x="2846" y="1720"/>
                  </a:lnTo>
                  <a:lnTo>
                    <a:pt x="2813" y="1712"/>
                  </a:lnTo>
                  <a:lnTo>
                    <a:pt x="2781" y="1704"/>
                  </a:lnTo>
                  <a:lnTo>
                    <a:pt x="2747" y="1696"/>
                  </a:lnTo>
                  <a:lnTo>
                    <a:pt x="2714" y="1688"/>
                  </a:lnTo>
                  <a:lnTo>
                    <a:pt x="2681" y="1679"/>
                  </a:lnTo>
                  <a:lnTo>
                    <a:pt x="2647" y="1672"/>
                  </a:lnTo>
                  <a:lnTo>
                    <a:pt x="2579" y="1658"/>
                  </a:lnTo>
                  <a:lnTo>
                    <a:pt x="2510" y="1645"/>
                  </a:lnTo>
                  <a:lnTo>
                    <a:pt x="2440" y="1633"/>
                  </a:lnTo>
                  <a:lnTo>
                    <a:pt x="2406" y="1628"/>
                  </a:lnTo>
                  <a:lnTo>
                    <a:pt x="2370" y="1623"/>
                  </a:lnTo>
                  <a:lnTo>
                    <a:pt x="2335" y="1618"/>
                  </a:lnTo>
                  <a:lnTo>
                    <a:pt x="2299" y="1613"/>
                  </a:lnTo>
                  <a:lnTo>
                    <a:pt x="2263" y="1610"/>
                  </a:lnTo>
                  <a:lnTo>
                    <a:pt x="2228" y="1606"/>
                  </a:lnTo>
                  <a:lnTo>
                    <a:pt x="2191" y="1604"/>
                  </a:lnTo>
                  <a:lnTo>
                    <a:pt x="2155" y="1601"/>
                  </a:lnTo>
                  <a:lnTo>
                    <a:pt x="2119" y="1599"/>
                  </a:lnTo>
                  <a:lnTo>
                    <a:pt x="2083" y="1598"/>
                  </a:lnTo>
                  <a:lnTo>
                    <a:pt x="2046" y="1597"/>
                  </a:lnTo>
                  <a:lnTo>
                    <a:pt x="2009" y="1597"/>
                  </a:lnTo>
                  <a:lnTo>
                    <a:pt x="1966" y="1597"/>
                  </a:lnTo>
                  <a:lnTo>
                    <a:pt x="1922" y="1599"/>
                  </a:lnTo>
                  <a:lnTo>
                    <a:pt x="1878" y="1601"/>
                  </a:lnTo>
                  <a:lnTo>
                    <a:pt x="1835" y="1604"/>
                  </a:lnTo>
                  <a:lnTo>
                    <a:pt x="1791" y="1607"/>
                  </a:lnTo>
                  <a:lnTo>
                    <a:pt x="1747" y="1612"/>
                  </a:lnTo>
                  <a:lnTo>
                    <a:pt x="1704" y="1618"/>
                  </a:lnTo>
                  <a:lnTo>
                    <a:pt x="1660" y="1626"/>
                  </a:lnTo>
                  <a:lnTo>
                    <a:pt x="1615" y="1633"/>
                  </a:lnTo>
                  <a:lnTo>
                    <a:pt x="1572" y="1642"/>
                  </a:lnTo>
                  <a:lnTo>
                    <a:pt x="1528" y="1652"/>
                  </a:lnTo>
                  <a:lnTo>
                    <a:pt x="1506" y="1657"/>
                  </a:lnTo>
                  <a:lnTo>
                    <a:pt x="1484" y="1663"/>
                  </a:lnTo>
                  <a:lnTo>
                    <a:pt x="1462" y="1669"/>
                  </a:lnTo>
                  <a:lnTo>
                    <a:pt x="1441" y="1675"/>
                  </a:lnTo>
                  <a:lnTo>
                    <a:pt x="1418" y="1681"/>
                  </a:lnTo>
                  <a:lnTo>
                    <a:pt x="1397" y="1689"/>
                  </a:lnTo>
                  <a:lnTo>
                    <a:pt x="1375" y="1696"/>
                  </a:lnTo>
                  <a:lnTo>
                    <a:pt x="1353" y="1704"/>
                  </a:lnTo>
                  <a:lnTo>
                    <a:pt x="1309" y="1719"/>
                  </a:lnTo>
                  <a:lnTo>
                    <a:pt x="1288" y="1727"/>
                  </a:lnTo>
                  <a:lnTo>
                    <a:pt x="1267" y="1736"/>
                  </a:lnTo>
                  <a:lnTo>
                    <a:pt x="1245" y="1745"/>
                  </a:lnTo>
                  <a:lnTo>
                    <a:pt x="1224" y="1755"/>
                  </a:lnTo>
                  <a:lnTo>
                    <a:pt x="1204" y="1765"/>
                  </a:lnTo>
                  <a:lnTo>
                    <a:pt x="1183" y="1775"/>
                  </a:lnTo>
                  <a:lnTo>
                    <a:pt x="1142" y="1796"/>
                  </a:lnTo>
                  <a:lnTo>
                    <a:pt x="1101" y="1819"/>
                  </a:lnTo>
                  <a:lnTo>
                    <a:pt x="1061" y="1842"/>
                  </a:lnTo>
                  <a:lnTo>
                    <a:pt x="1021" y="1866"/>
                  </a:lnTo>
                  <a:lnTo>
                    <a:pt x="981" y="1892"/>
                  </a:lnTo>
                  <a:lnTo>
                    <a:pt x="942" y="1919"/>
                  </a:lnTo>
                  <a:lnTo>
                    <a:pt x="903" y="1947"/>
                  </a:lnTo>
                  <a:lnTo>
                    <a:pt x="864" y="1975"/>
                  </a:lnTo>
                  <a:lnTo>
                    <a:pt x="825" y="2005"/>
                  </a:lnTo>
                  <a:lnTo>
                    <a:pt x="786" y="2034"/>
                  </a:lnTo>
                  <a:lnTo>
                    <a:pt x="748" y="2066"/>
                  </a:lnTo>
                  <a:lnTo>
                    <a:pt x="709" y="2096"/>
                  </a:lnTo>
                  <a:lnTo>
                    <a:pt x="669" y="2129"/>
                  </a:lnTo>
                  <a:lnTo>
                    <a:pt x="592" y="2194"/>
                  </a:lnTo>
                  <a:lnTo>
                    <a:pt x="513" y="2260"/>
                  </a:lnTo>
                  <a:lnTo>
                    <a:pt x="433" y="2327"/>
                  </a:lnTo>
                  <a:lnTo>
                    <a:pt x="350" y="2394"/>
                  </a:lnTo>
                  <a:lnTo>
                    <a:pt x="310" y="2427"/>
                  </a:lnTo>
                  <a:lnTo>
                    <a:pt x="267" y="2461"/>
                  </a:lnTo>
                  <a:lnTo>
                    <a:pt x="225" y="2494"/>
                  </a:lnTo>
                  <a:lnTo>
                    <a:pt x="181" y="2528"/>
                  </a:lnTo>
                  <a:lnTo>
                    <a:pt x="159" y="2544"/>
                  </a:lnTo>
                  <a:lnTo>
                    <a:pt x="137" y="2560"/>
                  </a:lnTo>
                  <a:lnTo>
                    <a:pt x="92" y="2593"/>
                  </a:lnTo>
                  <a:lnTo>
                    <a:pt x="69" y="2609"/>
                  </a:lnTo>
                  <a:lnTo>
                    <a:pt x="47" y="2625"/>
                  </a:lnTo>
                  <a:lnTo>
                    <a:pt x="23" y="2642"/>
                  </a:lnTo>
                  <a:lnTo>
                    <a:pt x="0" y="2657"/>
                  </a:lnTo>
                  <a:close/>
                </a:path>
              </a:pathLst>
            </a:custGeom>
            <a:gradFill rotWithShape="0">
              <a:gsLst>
                <a:gs pos="0">
                  <a:srgbClr val="FEF8BA"/>
                </a:gs>
                <a:gs pos="100000">
                  <a:srgbClr val="FCF0BA"/>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fi-FI"/>
            </a:p>
          </p:txBody>
        </p:sp>
        <p:sp>
          <p:nvSpPr>
            <p:cNvPr id="6" name="Freeform 22"/>
            <p:cNvSpPr>
              <a:spLocks/>
            </p:cNvSpPr>
            <p:nvPr userDrawn="1"/>
          </p:nvSpPr>
          <p:spPr bwMode="auto">
            <a:xfrm>
              <a:off x="203" y="3046"/>
              <a:ext cx="5466" cy="1178"/>
            </a:xfrm>
            <a:custGeom>
              <a:avLst/>
              <a:gdLst>
                <a:gd name="T0" fmla="*/ 41 w 5466"/>
                <a:gd name="T1" fmla="*/ 1157 h 1178"/>
                <a:gd name="T2" fmla="*/ 171 w 5466"/>
                <a:gd name="T3" fmla="*/ 1081 h 1178"/>
                <a:gd name="T4" fmla="*/ 331 w 5466"/>
                <a:gd name="T5" fmla="*/ 967 h 1178"/>
                <a:gd name="T6" fmla="*/ 663 w 5466"/>
                <a:gd name="T7" fmla="*/ 700 h 1178"/>
                <a:gd name="T8" fmla="*/ 907 w 5466"/>
                <a:gd name="T9" fmla="*/ 516 h 1178"/>
                <a:gd name="T10" fmla="*/ 1154 w 5466"/>
                <a:gd name="T11" fmla="*/ 355 h 1178"/>
                <a:gd name="T12" fmla="*/ 1334 w 5466"/>
                <a:gd name="T13" fmla="*/ 257 h 1178"/>
                <a:gd name="T14" fmla="*/ 1528 w 5466"/>
                <a:gd name="T15" fmla="*/ 169 h 1178"/>
                <a:gd name="T16" fmla="*/ 1700 w 5466"/>
                <a:gd name="T17" fmla="*/ 107 h 1178"/>
                <a:gd name="T18" fmla="*/ 1888 w 5466"/>
                <a:gd name="T19" fmla="*/ 56 h 1178"/>
                <a:gd name="T20" fmla="*/ 2075 w 5466"/>
                <a:gd name="T21" fmla="*/ 22 h 1178"/>
                <a:gd name="T22" fmla="*/ 2253 w 5466"/>
                <a:gd name="T23" fmla="*/ 6 h 1178"/>
                <a:gd name="T24" fmla="*/ 2439 w 5466"/>
                <a:gd name="T25" fmla="*/ 5 h 1178"/>
                <a:gd name="T26" fmla="*/ 2639 w 5466"/>
                <a:gd name="T27" fmla="*/ 23 h 1178"/>
                <a:gd name="T28" fmla="*/ 2824 w 5466"/>
                <a:gd name="T29" fmla="*/ 55 h 1178"/>
                <a:gd name="T30" fmla="*/ 2994 w 5466"/>
                <a:gd name="T31" fmla="*/ 98 h 1178"/>
                <a:gd name="T32" fmla="*/ 3261 w 5466"/>
                <a:gd name="T33" fmla="*/ 185 h 1178"/>
                <a:gd name="T34" fmla="*/ 3621 w 5466"/>
                <a:gd name="T35" fmla="*/ 312 h 1178"/>
                <a:gd name="T36" fmla="*/ 3808 w 5466"/>
                <a:gd name="T37" fmla="*/ 367 h 1178"/>
                <a:gd name="T38" fmla="*/ 3947 w 5466"/>
                <a:gd name="T39" fmla="*/ 399 h 1178"/>
                <a:gd name="T40" fmla="*/ 4094 w 5466"/>
                <a:gd name="T41" fmla="*/ 421 h 1178"/>
                <a:gd name="T42" fmla="*/ 4254 w 5466"/>
                <a:gd name="T43" fmla="*/ 432 h 1178"/>
                <a:gd name="T44" fmla="*/ 4445 w 5466"/>
                <a:gd name="T45" fmla="*/ 430 h 1178"/>
                <a:gd name="T46" fmla="*/ 4595 w 5466"/>
                <a:gd name="T47" fmla="*/ 417 h 1178"/>
                <a:gd name="T48" fmla="*/ 4727 w 5466"/>
                <a:gd name="T49" fmla="*/ 390 h 1178"/>
                <a:gd name="T50" fmla="*/ 4880 w 5466"/>
                <a:gd name="T51" fmla="*/ 337 h 1178"/>
                <a:gd name="T52" fmla="*/ 5065 w 5466"/>
                <a:gd name="T53" fmla="*/ 251 h 1178"/>
                <a:gd name="T54" fmla="*/ 5230 w 5466"/>
                <a:gd name="T55" fmla="*/ 159 h 1178"/>
                <a:gd name="T56" fmla="*/ 5417 w 5466"/>
                <a:gd name="T57" fmla="*/ 36 h 1178"/>
                <a:gd name="T58" fmla="*/ 5380 w 5466"/>
                <a:gd name="T59" fmla="*/ 69 h 1178"/>
                <a:gd name="T60" fmla="*/ 5217 w 5466"/>
                <a:gd name="T61" fmla="*/ 179 h 1178"/>
                <a:gd name="T62" fmla="*/ 5029 w 5466"/>
                <a:gd name="T63" fmla="*/ 284 h 1178"/>
                <a:gd name="T64" fmla="*/ 4852 w 5466"/>
                <a:gd name="T65" fmla="*/ 363 h 1178"/>
                <a:gd name="T66" fmla="*/ 4681 w 5466"/>
                <a:gd name="T67" fmla="*/ 420 h 1178"/>
                <a:gd name="T68" fmla="*/ 4552 w 5466"/>
                <a:gd name="T69" fmla="*/ 451 h 1178"/>
                <a:gd name="T70" fmla="*/ 4418 w 5466"/>
                <a:gd name="T71" fmla="*/ 469 h 1178"/>
                <a:gd name="T72" fmla="*/ 4232 w 5466"/>
                <a:gd name="T73" fmla="*/ 477 h 1178"/>
                <a:gd name="T74" fmla="*/ 4031 w 5466"/>
                <a:gd name="T75" fmla="*/ 466 h 1178"/>
                <a:gd name="T76" fmla="*/ 3838 w 5466"/>
                <a:gd name="T77" fmla="*/ 434 h 1178"/>
                <a:gd name="T78" fmla="*/ 3456 w 5466"/>
                <a:gd name="T79" fmla="*/ 359 h 1178"/>
                <a:gd name="T80" fmla="*/ 3051 w 5466"/>
                <a:gd name="T81" fmla="*/ 288 h 1178"/>
                <a:gd name="T82" fmla="*/ 2803 w 5466"/>
                <a:gd name="T83" fmla="*/ 261 h 1178"/>
                <a:gd name="T84" fmla="*/ 2608 w 5466"/>
                <a:gd name="T85" fmla="*/ 256 h 1178"/>
                <a:gd name="T86" fmla="*/ 2439 w 5466"/>
                <a:gd name="T87" fmla="*/ 270 h 1178"/>
                <a:gd name="T88" fmla="*/ 2322 w 5466"/>
                <a:gd name="T89" fmla="*/ 293 h 1178"/>
                <a:gd name="T90" fmla="*/ 2169 w 5466"/>
                <a:gd name="T91" fmla="*/ 341 h 1178"/>
                <a:gd name="T92" fmla="*/ 2010 w 5466"/>
                <a:gd name="T93" fmla="*/ 409 h 1178"/>
                <a:gd name="T94" fmla="*/ 1841 w 5466"/>
                <a:gd name="T95" fmla="*/ 504 h 1178"/>
                <a:gd name="T96" fmla="*/ 1738 w 5466"/>
                <a:gd name="T97" fmla="*/ 575 h 1178"/>
                <a:gd name="T98" fmla="*/ 1592 w 5466"/>
                <a:gd name="T99" fmla="*/ 688 h 1178"/>
                <a:gd name="T100" fmla="*/ 1212 w 5466"/>
                <a:gd name="T101" fmla="*/ 1001 h 1178"/>
                <a:gd name="T102" fmla="*/ 1044 w 5466"/>
                <a:gd name="T103" fmla="*/ 1132 h 117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466" h="1178">
                  <a:moveTo>
                    <a:pt x="982" y="1178"/>
                  </a:moveTo>
                  <a:lnTo>
                    <a:pt x="491" y="1178"/>
                  </a:lnTo>
                  <a:lnTo>
                    <a:pt x="0" y="1178"/>
                  </a:lnTo>
                  <a:lnTo>
                    <a:pt x="20" y="1168"/>
                  </a:lnTo>
                  <a:lnTo>
                    <a:pt x="41" y="1157"/>
                  </a:lnTo>
                  <a:lnTo>
                    <a:pt x="79" y="1135"/>
                  </a:lnTo>
                  <a:lnTo>
                    <a:pt x="99" y="1124"/>
                  </a:lnTo>
                  <a:lnTo>
                    <a:pt x="118" y="1113"/>
                  </a:lnTo>
                  <a:lnTo>
                    <a:pt x="155" y="1092"/>
                  </a:lnTo>
                  <a:lnTo>
                    <a:pt x="171" y="1081"/>
                  </a:lnTo>
                  <a:lnTo>
                    <a:pt x="188" y="1070"/>
                  </a:lnTo>
                  <a:lnTo>
                    <a:pt x="223" y="1047"/>
                  </a:lnTo>
                  <a:lnTo>
                    <a:pt x="257" y="1022"/>
                  </a:lnTo>
                  <a:lnTo>
                    <a:pt x="294" y="995"/>
                  </a:lnTo>
                  <a:lnTo>
                    <a:pt x="331" y="967"/>
                  </a:lnTo>
                  <a:lnTo>
                    <a:pt x="369" y="937"/>
                  </a:lnTo>
                  <a:lnTo>
                    <a:pt x="448" y="874"/>
                  </a:lnTo>
                  <a:lnTo>
                    <a:pt x="530" y="807"/>
                  </a:lnTo>
                  <a:lnTo>
                    <a:pt x="618" y="736"/>
                  </a:lnTo>
                  <a:lnTo>
                    <a:pt x="663" y="700"/>
                  </a:lnTo>
                  <a:lnTo>
                    <a:pt x="710" y="664"/>
                  </a:lnTo>
                  <a:lnTo>
                    <a:pt x="757" y="626"/>
                  </a:lnTo>
                  <a:lnTo>
                    <a:pt x="806" y="590"/>
                  </a:lnTo>
                  <a:lnTo>
                    <a:pt x="857" y="553"/>
                  </a:lnTo>
                  <a:lnTo>
                    <a:pt x="907" y="516"/>
                  </a:lnTo>
                  <a:lnTo>
                    <a:pt x="960" y="479"/>
                  </a:lnTo>
                  <a:lnTo>
                    <a:pt x="1014" y="443"/>
                  </a:lnTo>
                  <a:lnTo>
                    <a:pt x="1069" y="408"/>
                  </a:lnTo>
                  <a:lnTo>
                    <a:pt x="1126" y="372"/>
                  </a:lnTo>
                  <a:lnTo>
                    <a:pt x="1154" y="355"/>
                  </a:lnTo>
                  <a:lnTo>
                    <a:pt x="1184" y="338"/>
                  </a:lnTo>
                  <a:lnTo>
                    <a:pt x="1243" y="305"/>
                  </a:lnTo>
                  <a:lnTo>
                    <a:pt x="1273" y="289"/>
                  </a:lnTo>
                  <a:lnTo>
                    <a:pt x="1304" y="273"/>
                  </a:lnTo>
                  <a:lnTo>
                    <a:pt x="1334" y="257"/>
                  </a:lnTo>
                  <a:lnTo>
                    <a:pt x="1365" y="241"/>
                  </a:lnTo>
                  <a:lnTo>
                    <a:pt x="1429" y="212"/>
                  </a:lnTo>
                  <a:lnTo>
                    <a:pt x="1462" y="197"/>
                  </a:lnTo>
                  <a:lnTo>
                    <a:pt x="1494" y="183"/>
                  </a:lnTo>
                  <a:lnTo>
                    <a:pt x="1528" y="169"/>
                  </a:lnTo>
                  <a:lnTo>
                    <a:pt x="1562" y="156"/>
                  </a:lnTo>
                  <a:lnTo>
                    <a:pt x="1595" y="144"/>
                  </a:lnTo>
                  <a:lnTo>
                    <a:pt x="1630" y="131"/>
                  </a:lnTo>
                  <a:lnTo>
                    <a:pt x="1664" y="119"/>
                  </a:lnTo>
                  <a:lnTo>
                    <a:pt x="1700" y="107"/>
                  </a:lnTo>
                  <a:lnTo>
                    <a:pt x="1735" y="96"/>
                  </a:lnTo>
                  <a:lnTo>
                    <a:pt x="1771" y="86"/>
                  </a:lnTo>
                  <a:lnTo>
                    <a:pt x="1810" y="76"/>
                  </a:lnTo>
                  <a:lnTo>
                    <a:pt x="1849" y="66"/>
                  </a:lnTo>
                  <a:lnTo>
                    <a:pt x="1888" y="56"/>
                  </a:lnTo>
                  <a:lnTo>
                    <a:pt x="1925" y="48"/>
                  </a:lnTo>
                  <a:lnTo>
                    <a:pt x="1964" y="40"/>
                  </a:lnTo>
                  <a:lnTo>
                    <a:pt x="2001" y="34"/>
                  </a:lnTo>
                  <a:lnTo>
                    <a:pt x="2038" y="28"/>
                  </a:lnTo>
                  <a:lnTo>
                    <a:pt x="2075" y="22"/>
                  </a:lnTo>
                  <a:lnTo>
                    <a:pt x="2111" y="18"/>
                  </a:lnTo>
                  <a:lnTo>
                    <a:pt x="2147" y="14"/>
                  </a:lnTo>
                  <a:lnTo>
                    <a:pt x="2183" y="11"/>
                  </a:lnTo>
                  <a:lnTo>
                    <a:pt x="2218" y="8"/>
                  </a:lnTo>
                  <a:lnTo>
                    <a:pt x="2253" y="6"/>
                  </a:lnTo>
                  <a:lnTo>
                    <a:pt x="2288" y="5"/>
                  </a:lnTo>
                  <a:lnTo>
                    <a:pt x="2321" y="4"/>
                  </a:lnTo>
                  <a:lnTo>
                    <a:pt x="2356" y="4"/>
                  </a:lnTo>
                  <a:lnTo>
                    <a:pt x="2398" y="4"/>
                  </a:lnTo>
                  <a:lnTo>
                    <a:pt x="2439" y="5"/>
                  </a:lnTo>
                  <a:lnTo>
                    <a:pt x="2481" y="7"/>
                  </a:lnTo>
                  <a:lnTo>
                    <a:pt x="2522" y="10"/>
                  </a:lnTo>
                  <a:lnTo>
                    <a:pt x="2561" y="14"/>
                  </a:lnTo>
                  <a:lnTo>
                    <a:pt x="2601" y="18"/>
                  </a:lnTo>
                  <a:lnTo>
                    <a:pt x="2639" y="23"/>
                  </a:lnTo>
                  <a:lnTo>
                    <a:pt x="2678" y="28"/>
                  </a:lnTo>
                  <a:lnTo>
                    <a:pt x="2716" y="34"/>
                  </a:lnTo>
                  <a:lnTo>
                    <a:pt x="2752" y="40"/>
                  </a:lnTo>
                  <a:lnTo>
                    <a:pt x="2789" y="47"/>
                  </a:lnTo>
                  <a:lnTo>
                    <a:pt x="2824" y="55"/>
                  </a:lnTo>
                  <a:lnTo>
                    <a:pt x="2860" y="63"/>
                  </a:lnTo>
                  <a:lnTo>
                    <a:pt x="2894" y="72"/>
                  </a:lnTo>
                  <a:lnTo>
                    <a:pt x="2928" y="80"/>
                  </a:lnTo>
                  <a:lnTo>
                    <a:pt x="2961" y="89"/>
                  </a:lnTo>
                  <a:lnTo>
                    <a:pt x="2994" y="98"/>
                  </a:lnTo>
                  <a:lnTo>
                    <a:pt x="3026" y="107"/>
                  </a:lnTo>
                  <a:lnTo>
                    <a:pt x="3088" y="126"/>
                  </a:lnTo>
                  <a:lnTo>
                    <a:pt x="3148" y="147"/>
                  </a:lnTo>
                  <a:lnTo>
                    <a:pt x="3206" y="166"/>
                  </a:lnTo>
                  <a:lnTo>
                    <a:pt x="3261" y="185"/>
                  </a:lnTo>
                  <a:lnTo>
                    <a:pt x="3314" y="205"/>
                  </a:lnTo>
                  <a:lnTo>
                    <a:pt x="3411" y="240"/>
                  </a:lnTo>
                  <a:lnTo>
                    <a:pt x="3516" y="277"/>
                  </a:lnTo>
                  <a:lnTo>
                    <a:pt x="3569" y="295"/>
                  </a:lnTo>
                  <a:lnTo>
                    <a:pt x="3621" y="312"/>
                  </a:lnTo>
                  <a:lnTo>
                    <a:pt x="3674" y="330"/>
                  </a:lnTo>
                  <a:lnTo>
                    <a:pt x="3700" y="338"/>
                  </a:lnTo>
                  <a:lnTo>
                    <a:pt x="3726" y="345"/>
                  </a:lnTo>
                  <a:lnTo>
                    <a:pt x="3780" y="360"/>
                  </a:lnTo>
                  <a:lnTo>
                    <a:pt x="3808" y="367"/>
                  </a:lnTo>
                  <a:lnTo>
                    <a:pt x="3834" y="374"/>
                  </a:lnTo>
                  <a:lnTo>
                    <a:pt x="3863" y="381"/>
                  </a:lnTo>
                  <a:lnTo>
                    <a:pt x="3890" y="388"/>
                  </a:lnTo>
                  <a:lnTo>
                    <a:pt x="3918" y="394"/>
                  </a:lnTo>
                  <a:lnTo>
                    <a:pt x="3947" y="399"/>
                  </a:lnTo>
                  <a:lnTo>
                    <a:pt x="3975" y="404"/>
                  </a:lnTo>
                  <a:lnTo>
                    <a:pt x="4005" y="409"/>
                  </a:lnTo>
                  <a:lnTo>
                    <a:pt x="4034" y="414"/>
                  </a:lnTo>
                  <a:lnTo>
                    <a:pt x="4064" y="418"/>
                  </a:lnTo>
                  <a:lnTo>
                    <a:pt x="4094" y="421"/>
                  </a:lnTo>
                  <a:lnTo>
                    <a:pt x="4125" y="424"/>
                  </a:lnTo>
                  <a:lnTo>
                    <a:pt x="4156" y="427"/>
                  </a:lnTo>
                  <a:lnTo>
                    <a:pt x="4189" y="429"/>
                  </a:lnTo>
                  <a:lnTo>
                    <a:pt x="4221" y="431"/>
                  </a:lnTo>
                  <a:lnTo>
                    <a:pt x="4254" y="432"/>
                  </a:lnTo>
                  <a:lnTo>
                    <a:pt x="4287" y="433"/>
                  </a:lnTo>
                  <a:lnTo>
                    <a:pt x="4322" y="433"/>
                  </a:lnTo>
                  <a:lnTo>
                    <a:pt x="4382" y="433"/>
                  </a:lnTo>
                  <a:lnTo>
                    <a:pt x="4413" y="432"/>
                  </a:lnTo>
                  <a:lnTo>
                    <a:pt x="4445" y="430"/>
                  </a:lnTo>
                  <a:lnTo>
                    <a:pt x="4476" y="428"/>
                  </a:lnTo>
                  <a:lnTo>
                    <a:pt x="4510" y="426"/>
                  </a:lnTo>
                  <a:lnTo>
                    <a:pt x="4542" y="423"/>
                  </a:lnTo>
                  <a:lnTo>
                    <a:pt x="4577" y="420"/>
                  </a:lnTo>
                  <a:lnTo>
                    <a:pt x="4595" y="417"/>
                  </a:lnTo>
                  <a:lnTo>
                    <a:pt x="4613" y="415"/>
                  </a:lnTo>
                  <a:lnTo>
                    <a:pt x="4633" y="412"/>
                  </a:lnTo>
                  <a:lnTo>
                    <a:pt x="4651" y="408"/>
                  </a:lnTo>
                  <a:lnTo>
                    <a:pt x="4688" y="400"/>
                  </a:lnTo>
                  <a:lnTo>
                    <a:pt x="4727" y="390"/>
                  </a:lnTo>
                  <a:lnTo>
                    <a:pt x="4766" y="378"/>
                  </a:lnTo>
                  <a:lnTo>
                    <a:pt x="4804" y="366"/>
                  </a:lnTo>
                  <a:lnTo>
                    <a:pt x="4824" y="359"/>
                  </a:lnTo>
                  <a:lnTo>
                    <a:pt x="4842" y="352"/>
                  </a:lnTo>
                  <a:lnTo>
                    <a:pt x="4880" y="337"/>
                  </a:lnTo>
                  <a:lnTo>
                    <a:pt x="4918" y="322"/>
                  </a:lnTo>
                  <a:lnTo>
                    <a:pt x="4956" y="304"/>
                  </a:lnTo>
                  <a:lnTo>
                    <a:pt x="4993" y="287"/>
                  </a:lnTo>
                  <a:lnTo>
                    <a:pt x="5030" y="270"/>
                  </a:lnTo>
                  <a:lnTo>
                    <a:pt x="5065" y="251"/>
                  </a:lnTo>
                  <a:lnTo>
                    <a:pt x="5100" y="232"/>
                  </a:lnTo>
                  <a:lnTo>
                    <a:pt x="5134" y="214"/>
                  </a:lnTo>
                  <a:lnTo>
                    <a:pt x="5167" y="196"/>
                  </a:lnTo>
                  <a:lnTo>
                    <a:pt x="5199" y="177"/>
                  </a:lnTo>
                  <a:lnTo>
                    <a:pt x="5230" y="159"/>
                  </a:lnTo>
                  <a:lnTo>
                    <a:pt x="5258" y="141"/>
                  </a:lnTo>
                  <a:lnTo>
                    <a:pt x="5287" y="123"/>
                  </a:lnTo>
                  <a:lnTo>
                    <a:pt x="5338" y="90"/>
                  </a:lnTo>
                  <a:lnTo>
                    <a:pt x="5381" y="61"/>
                  </a:lnTo>
                  <a:lnTo>
                    <a:pt x="5417" y="36"/>
                  </a:lnTo>
                  <a:lnTo>
                    <a:pt x="5443" y="18"/>
                  </a:lnTo>
                  <a:lnTo>
                    <a:pt x="5466" y="0"/>
                  </a:lnTo>
                  <a:lnTo>
                    <a:pt x="5443" y="19"/>
                  </a:lnTo>
                  <a:lnTo>
                    <a:pt x="5417" y="41"/>
                  </a:lnTo>
                  <a:lnTo>
                    <a:pt x="5380" y="69"/>
                  </a:lnTo>
                  <a:lnTo>
                    <a:pt x="5334" y="102"/>
                  </a:lnTo>
                  <a:lnTo>
                    <a:pt x="5307" y="119"/>
                  </a:lnTo>
                  <a:lnTo>
                    <a:pt x="5280" y="139"/>
                  </a:lnTo>
                  <a:lnTo>
                    <a:pt x="5249" y="159"/>
                  </a:lnTo>
                  <a:lnTo>
                    <a:pt x="5217" y="179"/>
                  </a:lnTo>
                  <a:lnTo>
                    <a:pt x="5182" y="200"/>
                  </a:lnTo>
                  <a:lnTo>
                    <a:pt x="5147" y="221"/>
                  </a:lnTo>
                  <a:lnTo>
                    <a:pt x="5109" y="242"/>
                  </a:lnTo>
                  <a:lnTo>
                    <a:pt x="5069" y="263"/>
                  </a:lnTo>
                  <a:lnTo>
                    <a:pt x="5029" y="284"/>
                  </a:lnTo>
                  <a:lnTo>
                    <a:pt x="4987" y="304"/>
                  </a:lnTo>
                  <a:lnTo>
                    <a:pt x="4965" y="314"/>
                  </a:lnTo>
                  <a:lnTo>
                    <a:pt x="4943" y="325"/>
                  </a:lnTo>
                  <a:lnTo>
                    <a:pt x="4898" y="344"/>
                  </a:lnTo>
                  <a:lnTo>
                    <a:pt x="4852" y="363"/>
                  </a:lnTo>
                  <a:lnTo>
                    <a:pt x="4804" y="380"/>
                  </a:lnTo>
                  <a:lnTo>
                    <a:pt x="4781" y="390"/>
                  </a:lnTo>
                  <a:lnTo>
                    <a:pt x="4757" y="398"/>
                  </a:lnTo>
                  <a:lnTo>
                    <a:pt x="4707" y="413"/>
                  </a:lnTo>
                  <a:lnTo>
                    <a:pt x="4681" y="420"/>
                  </a:lnTo>
                  <a:lnTo>
                    <a:pt x="4656" y="427"/>
                  </a:lnTo>
                  <a:lnTo>
                    <a:pt x="4631" y="433"/>
                  </a:lnTo>
                  <a:lnTo>
                    <a:pt x="4604" y="439"/>
                  </a:lnTo>
                  <a:lnTo>
                    <a:pt x="4579" y="445"/>
                  </a:lnTo>
                  <a:lnTo>
                    <a:pt x="4552" y="451"/>
                  </a:lnTo>
                  <a:lnTo>
                    <a:pt x="4526" y="455"/>
                  </a:lnTo>
                  <a:lnTo>
                    <a:pt x="4500" y="460"/>
                  </a:lnTo>
                  <a:lnTo>
                    <a:pt x="4473" y="463"/>
                  </a:lnTo>
                  <a:lnTo>
                    <a:pt x="4446" y="466"/>
                  </a:lnTo>
                  <a:lnTo>
                    <a:pt x="4418" y="469"/>
                  </a:lnTo>
                  <a:lnTo>
                    <a:pt x="4392" y="471"/>
                  </a:lnTo>
                  <a:lnTo>
                    <a:pt x="4349" y="474"/>
                  </a:lnTo>
                  <a:lnTo>
                    <a:pt x="4309" y="476"/>
                  </a:lnTo>
                  <a:lnTo>
                    <a:pt x="4269" y="477"/>
                  </a:lnTo>
                  <a:lnTo>
                    <a:pt x="4232" y="477"/>
                  </a:lnTo>
                  <a:lnTo>
                    <a:pt x="4185" y="477"/>
                  </a:lnTo>
                  <a:lnTo>
                    <a:pt x="4139" y="475"/>
                  </a:lnTo>
                  <a:lnTo>
                    <a:pt x="4095" y="472"/>
                  </a:lnTo>
                  <a:lnTo>
                    <a:pt x="4053" y="468"/>
                  </a:lnTo>
                  <a:lnTo>
                    <a:pt x="4031" y="466"/>
                  </a:lnTo>
                  <a:lnTo>
                    <a:pt x="4011" y="463"/>
                  </a:lnTo>
                  <a:lnTo>
                    <a:pt x="3968" y="457"/>
                  </a:lnTo>
                  <a:lnTo>
                    <a:pt x="3926" y="451"/>
                  </a:lnTo>
                  <a:lnTo>
                    <a:pt x="3883" y="442"/>
                  </a:lnTo>
                  <a:lnTo>
                    <a:pt x="3838" y="434"/>
                  </a:lnTo>
                  <a:lnTo>
                    <a:pt x="3792" y="425"/>
                  </a:lnTo>
                  <a:lnTo>
                    <a:pt x="3693" y="405"/>
                  </a:lnTo>
                  <a:lnTo>
                    <a:pt x="3582" y="382"/>
                  </a:lnTo>
                  <a:lnTo>
                    <a:pt x="3521" y="371"/>
                  </a:lnTo>
                  <a:lnTo>
                    <a:pt x="3456" y="359"/>
                  </a:lnTo>
                  <a:lnTo>
                    <a:pt x="3354" y="340"/>
                  </a:lnTo>
                  <a:lnTo>
                    <a:pt x="3252" y="322"/>
                  </a:lnTo>
                  <a:lnTo>
                    <a:pt x="3151" y="304"/>
                  </a:lnTo>
                  <a:lnTo>
                    <a:pt x="3101" y="296"/>
                  </a:lnTo>
                  <a:lnTo>
                    <a:pt x="3051" y="288"/>
                  </a:lnTo>
                  <a:lnTo>
                    <a:pt x="3001" y="281"/>
                  </a:lnTo>
                  <a:lnTo>
                    <a:pt x="2951" y="275"/>
                  </a:lnTo>
                  <a:lnTo>
                    <a:pt x="2902" y="269"/>
                  </a:lnTo>
                  <a:lnTo>
                    <a:pt x="2852" y="265"/>
                  </a:lnTo>
                  <a:lnTo>
                    <a:pt x="2803" y="261"/>
                  </a:lnTo>
                  <a:lnTo>
                    <a:pt x="2754" y="258"/>
                  </a:lnTo>
                  <a:lnTo>
                    <a:pt x="2705" y="256"/>
                  </a:lnTo>
                  <a:lnTo>
                    <a:pt x="2681" y="256"/>
                  </a:lnTo>
                  <a:lnTo>
                    <a:pt x="2658" y="256"/>
                  </a:lnTo>
                  <a:lnTo>
                    <a:pt x="2608" y="256"/>
                  </a:lnTo>
                  <a:lnTo>
                    <a:pt x="2559" y="258"/>
                  </a:lnTo>
                  <a:lnTo>
                    <a:pt x="2536" y="260"/>
                  </a:lnTo>
                  <a:lnTo>
                    <a:pt x="2511" y="262"/>
                  </a:lnTo>
                  <a:lnTo>
                    <a:pt x="2464" y="267"/>
                  </a:lnTo>
                  <a:lnTo>
                    <a:pt x="2439" y="270"/>
                  </a:lnTo>
                  <a:lnTo>
                    <a:pt x="2416" y="274"/>
                  </a:lnTo>
                  <a:lnTo>
                    <a:pt x="2393" y="278"/>
                  </a:lnTo>
                  <a:lnTo>
                    <a:pt x="2368" y="282"/>
                  </a:lnTo>
                  <a:lnTo>
                    <a:pt x="2346" y="287"/>
                  </a:lnTo>
                  <a:lnTo>
                    <a:pt x="2322" y="293"/>
                  </a:lnTo>
                  <a:lnTo>
                    <a:pt x="2299" y="299"/>
                  </a:lnTo>
                  <a:lnTo>
                    <a:pt x="2276" y="305"/>
                  </a:lnTo>
                  <a:lnTo>
                    <a:pt x="2239" y="317"/>
                  </a:lnTo>
                  <a:lnTo>
                    <a:pt x="2204" y="329"/>
                  </a:lnTo>
                  <a:lnTo>
                    <a:pt x="2169" y="341"/>
                  </a:lnTo>
                  <a:lnTo>
                    <a:pt x="2136" y="354"/>
                  </a:lnTo>
                  <a:lnTo>
                    <a:pt x="2102" y="367"/>
                  </a:lnTo>
                  <a:lnTo>
                    <a:pt x="2071" y="380"/>
                  </a:lnTo>
                  <a:lnTo>
                    <a:pt x="2039" y="395"/>
                  </a:lnTo>
                  <a:lnTo>
                    <a:pt x="2010" y="409"/>
                  </a:lnTo>
                  <a:lnTo>
                    <a:pt x="1980" y="424"/>
                  </a:lnTo>
                  <a:lnTo>
                    <a:pt x="1951" y="439"/>
                  </a:lnTo>
                  <a:lnTo>
                    <a:pt x="1922" y="455"/>
                  </a:lnTo>
                  <a:lnTo>
                    <a:pt x="1895" y="471"/>
                  </a:lnTo>
                  <a:lnTo>
                    <a:pt x="1841" y="504"/>
                  </a:lnTo>
                  <a:lnTo>
                    <a:pt x="1815" y="522"/>
                  </a:lnTo>
                  <a:lnTo>
                    <a:pt x="1802" y="530"/>
                  </a:lnTo>
                  <a:lnTo>
                    <a:pt x="1789" y="539"/>
                  </a:lnTo>
                  <a:lnTo>
                    <a:pt x="1764" y="556"/>
                  </a:lnTo>
                  <a:lnTo>
                    <a:pt x="1738" y="575"/>
                  </a:lnTo>
                  <a:lnTo>
                    <a:pt x="1714" y="593"/>
                  </a:lnTo>
                  <a:lnTo>
                    <a:pt x="1690" y="611"/>
                  </a:lnTo>
                  <a:lnTo>
                    <a:pt x="1664" y="630"/>
                  </a:lnTo>
                  <a:lnTo>
                    <a:pt x="1640" y="650"/>
                  </a:lnTo>
                  <a:lnTo>
                    <a:pt x="1592" y="688"/>
                  </a:lnTo>
                  <a:lnTo>
                    <a:pt x="1543" y="729"/>
                  </a:lnTo>
                  <a:lnTo>
                    <a:pt x="1493" y="770"/>
                  </a:lnTo>
                  <a:lnTo>
                    <a:pt x="1392" y="854"/>
                  </a:lnTo>
                  <a:lnTo>
                    <a:pt x="1309" y="923"/>
                  </a:lnTo>
                  <a:lnTo>
                    <a:pt x="1212" y="1001"/>
                  </a:lnTo>
                  <a:lnTo>
                    <a:pt x="1187" y="1023"/>
                  </a:lnTo>
                  <a:lnTo>
                    <a:pt x="1159" y="1044"/>
                  </a:lnTo>
                  <a:lnTo>
                    <a:pt x="1132" y="1065"/>
                  </a:lnTo>
                  <a:lnTo>
                    <a:pt x="1103" y="1088"/>
                  </a:lnTo>
                  <a:lnTo>
                    <a:pt x="1044" y="1132"/>
                  </a:lnTo>
                  <a:lnTo>
                    <a:pt x="1014" y="1156"/>
                  </a:lnTo>
                  <a:lnTo>
                    <a:pt x="982" y="1178"/>
                  </a:lnTo>
                  <a:close/>
                </a:path>
              </a:pathLst>
            </a:custGeom>
            <a:gradFill rotWithShape="1">
              <a:gsLst>
                <a:gs pos="0">
                  <a:srgbClr val="F8DC1A"/>
                </a:gs>
                <a:gs pos="100000">
                  <a:srgbClr val="F4C61A"/>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fi-FI"/>
            </a:p>
          </p:txBody>
        </p:sp>
      </p:grpSp>
      <p:pic>
        <p:nvPicPr>
          <p:cNvPr id="7" name="Picture 28" descr="logo_rg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524625"/>
            <a:ext cx="223043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p:nvPr>
        </p:nvSpPr>
        <p:spPr>
          <a:xfrm>
            <a:off x="1692275" y="836613"/>
            <a:ext cx="4535488" cy="1800225"/>
          </a:xfrm>
        </p:spPr>
        <p:txBody>
          <a:bodyPr/>
          <a:lstStyle>
            <a:lvl1pPr>
              <a:defRPr sz="3600" b="0"/>
            </a:lvl1pPr>
          </a:lstStyle>
          <a:p>
            <a:r>
              <a:rPr lang="fi-FI"/>
              <a:t>Muokkaa otsikon perustyyliä napsauttamalla</a:t>
            </a:r>
          </a:p>
        </p:txBody>
      </p:sp>
      <p:sp>
        <p:nvSpPr>
          <p:cNvPr id="3077" name="Rectangle 5"/>
          <p:cNvSpPr>
            <a:spLocks noGrp="1" noChangeArrowheads="1"/>
          </p:cNvSpPr>
          <p:nvPr>
            <p:ph type="subTitle" idx="1"/>
          </p:nvPr>
        </p:nvSpPr>
        <p:spPr>
          <a:xfrm>
            <a:off x="1692275" y="2636838"/>
            <a:ext cx="4535488" cy="1079500"/>
          </a:xfrm>
        </p:spPr>
        <p:txBody>
          <a:bodyPr/>
          <a:lstStyle>
            <a:lvl1pPr marL="0" indent="0">
              <a:buFont typeface="Wingdings" pitchFamily="2" charset="2"/>
              <a:buNone/>
              <a:defRPr sz="2800" b="1"/>
            </a:lvl1pPr>
          </a:lstStyle>
          <a:p>
            <a:r>
              <a:rPr lang="fi-FI"/>
              <a:t>Muokkaa alaotsikon perustyyliä napsauttamalla</a:t>
            </a:r>
          </a:p>
        </p:txBody>
      </p:sp>
      <p:sp>
        <p:nvSpPr>
          <p:cNvPr id="8" name="Rectangle 29"/>
          <p:cNvSpPr>
            <a:spLocks noGrp="1" noChangeArrowheads="1"/>
          </p:cNvSpPr>
          <p:nvPr>
            <p:ph type="ftr" sz="quarter" idx="10"/>
          </p:nvPr>
        </p:nvSpPr>
        <p:spPr>
          <a:xfrm>
            <a:off x="1692275" y="3789363"/>
            <a:ext cx="1584325" cy="401637"/>
          </a:xfrm>
        </p:spPr>
        <p:txBody>
          <a:bodyPr anchor="t"/>
          <a:lstStyle>
            <a:lvl1pPr>
              <a:defRPr sz="1000"/>
            </a:lvl1pPr>
          </a:lstStyle>
          <a:p>
            <a:pPr>
              <a:defRPr/>
            </a:pPr>
            <a:r>
              <a:rPr lang="en-US" smtClean="0"/>
              <a:t>Outi Viitamaa-Tervonen</a:t>
            </a:r>
            <a:endParaRPr lang="en-US"/>
          </a:p>
        </p:txBody>
      </p:sp>
      <p:sp>
        <p:nvSpPr>
          <p:cNvPr id="9" name="Rectangle 30"/>
          <p:cNvSpPr>
            <a:spLocks noGrp="1" noChangeArrowheads="1"/>
          </p:cNvSpPr>
          <p:nvPr>
            <p:ph type="dt" sz="quarter" idx="11"/>
          </p:nvPr>
        </p:nvSpPr>
        <p:spPr>
          <a:xfrm>
            <a:off x="3348038" y="3789363"/>
            <a:ext cx="1439862" cy="401637"/>
          </a:xfrm>
        </p:spPr>
        <p:txBody>
          <a:bodyPr anchor="t"/>
          <a:lstStyle>
            <a:lvl1pPr algn="l">
              <a:defRPr sz="1000"/>
            </a:lvl1pPr>
          </a:lstStyle>
          <a:p>
            <a:pPr>
              <a:defRPr/>
            </a:pPr>
            <a:fld id="{C5F86EA4-5F25-4DBD-B53D-0F19AD1F1058}" type="datetime1">
              <a:rPr lang="fi-FI" smtClean="0"/>
              <a:t>4.5.2015</a:t>
            </a:fld>
            <a:endParaRPr lang="en-US"/>
          </a:p>
        </p:txBody>
      </p:sp>
    </p:spTree>
    <p:extLst>
      <p:ext uri="{BB962C8B-B14F-4D97-AF65-F5344CB8AC3E}">
        <p14:creationId xmlns:p14="http://schemas.microsoft.com/office/powerpoint/2010/main" val="1339547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27"/>
          <p:cNvSpPr>
            <a:spLocks noGrp="1" noChangeArrowheads="1"/>
          </p:cNvSpPr>
          <p:nvPr>
            <p:ph type="ftr" sz="quarter" idx="10"/>
          </p:nvPr>
        </p:nvSpPr>
        <p:spPr>
          <a:ln/>
        </p:spPr>
        <p:txBody>
          <a:bodyPr/>
          <a:lstStyle>
            <a:lvl1pPr>
              <a:defRPr/>
            </a:lvl1pPr>
          </a:lstStyle>
          <a:p>
            <a:pPr>
              <a:defRPr/>
            </a:pPr>
            <a:r>
              <a:rPr lang="en-US" smtClean="0"/>
              <a:t>Outi Viitamaa-Tervonen</a:t>
            </a:r>
            <a:endParaRPr lang="en-US"/>
          </a:p>
        </p:txBody>
      </p:sp>
      <p:sp>
        <p:nvSpPr>
          <p:cNvPr id="5" name="Rectangle 28"/>
          <p:cNvSpPr>
            <a:spLocks noGrp="1" noChangeArrowheads="1"/>
          </p:cNvSpPr>
          <p:nvPr>
            <p:ph type="sldNum" sz="quarter" idx="11"/>
          </p:nvPr>
        </p:nvSpPr>
        <p:spPr>
          <a:ln/>
        </p:spPr>
        <p:txBody>
          <a:bodyPr/>
          <a:lstStyle>
            <a:lvl1pPr>
              <a:defRPr/>
            </a:lvl1pPr>
          </a:lstStyle>
          <a:p>
            <a:pPr>
              <a:defRPr/>
            </a:pPr>
            <a:fld id="{E66632CE-B14C-459B-8DB0-3A93FE5E9116}" type="slidenum">
              <a:rPr lang="en-US"/>
              <a:pPr>
                <a:defRPr/>
              </a:pPr>
              <a:t>‹#›</a:t>
            </a:fld>
            <a:endParaRPr lang="en-US"/>
          </a:p>
        </p:txBody>
      </p:sp>
      <p:sp>
        <p:nvSpPr>
          <p:cNvPr id="6" name="Rectangle 29"/>
          <p:cNvSpPr>
            <a:spLocks noGrp="1" noChangeArrowheads="1"/>
          </p:cNvSpPr>
          <p:nvPr>
            <p:ph type="dt" sz="half" idx="12"/>
          </p:nvPr>
        </p:nvSpPr>
        <p:spPr>
          <a:ln/>
        </p:spPr>
        <p:txBody>
          <a:bodyPr/>
          <a:lstStyle>
            <a:lvl1pPr>
              <a:defRPr/>
            </a:lvl1pPr>
          </a:lstStyle>
          <a:p>
            <a:pPr>
              <a:defRPr/>
            </a:pPr>
            <a:fld id="{1A5103BF-18C7-4573-9B29-1A9470BD68DD}" type="datetime1">
              <a:rPr lang="fi-FI" smtClean="0"/>
              <a:t>4.5.2015</a:t>
            </a:fld>
            <a:endParaRPr lang="en-US"/>
          </a:p>
        </p:txBody>
      </p:sp>
    </p:spTree>
    <p:extLst>
      <p:ext uri="{BB962C8B-B14F-4D97-AF65-F5344CB8AC3E}">
        <p14:creationId xmlns:p14="http://schemas.microsoft.com/office/powerpoint/2010/main" val="2374990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480175" y="274638"/>
            <a:ext cx="1908175" cy="5675312"/>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755650" y="274638"/>
            <a:ext cx="5572125" cy="5675312"/>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27"/>
          <p:cNvSpPr>
            <a:spLocks noGrp="1" noChangeArrowheads="1"/>
          </p:cNvSpPr>
          <p:nvPr>
            <p:ph type="ftr" sz="quarter" idx="10"/>
          </p:nvPr>
        </p:nvSpPr>
        <p:spPr>
          <a:ln/>
        </p:spPr>
        <p:txBody>
          <a:bodyPr/>
          <a:lstStyle>
            <a:lvl1pPr>
              <a:defRPr/>
            </a:lvl1pPr>
          </a:lstStyle>
          <a:p>
            <a:pPr>
              <a:defRPr/>
            </a:pPr>
            <a:r>
              <a:rPr lang="en-US" smtClean="0"/>
              <a:t>Outi Viitamaa-Tervonen</a:t>
            </a:r>
            <a:endParaRPr lang="en-US"/>
          </a:p>
        </p:txBody>
      </p:sp>
      <p:sp>
        <p:nvSpPr>
          <p:cNvPr id="5" name="Rectangle 28"/>
          <p:cNvSpPr>
            <a:spLocks noGrp="1" noChangeArrowheads="1"/>
          </p:cNvSpPr>
          <p:nvPr>
            <p:ph type="sldNum" sz="quarter" idx="11"/>
          </p:nvPr>
        </p:nvSpPr>
        <p:spPr>
          <a:ln/>
        </p:spPr>
        <p:txBody>
          <a:bodyPr/>
          <a:lstStyle>
            <a:lvl1pPr>
              <a:defRPr/>
            </a:lvl1pPr>
          </a:lstStyle>
          <a:p>
            <a:pPr>
              <a:defRPr/>
            </a:pPr>
            <a:fld id="{55BB2FCD-A084-4D25-AAD5-AD04893DDE0D}" type="slidenum">
              <a:rPr lang="en-US"/>
              <a:pPr>
                <a:defRPr/>
              </a:pPr>
              <a:t>‹#›</a:t>
            </a:fld>
            <a:endParaRPr lang="en-US"/>
          </a:p>
        </p:txBody>
      </p:sp>
      <p:sp>
        <p:nvSpPr>
          <p:cNvPr id="6" name="Rectangle 29"/>
          <p:cNvSpPr>
            <a:spLocks noGrp="1" noChangeArrowheads="1"/>
          </p:cNvSpPr>
          <p:nvPr>
            <p:ph type="dt" sz="half" idx="12"/>
          </p:nvPr>
        </p:nvSpPr>
        <p:spPr>
          <a:ln/>
        </p:spPr>
        <p:txBody>
          <a:bodyPr/>
          <a:lstStyle>
            <a:lvl1pPr>
              <a:defRPr/>
            </a:lvl1pPr>
          </a:lstStyle>
          <a:p>
            <a:pPr>
              <a:defRPr/>
            </a:pPr>
            <a:fld id="{B5337D87-BEC1-441B-B097-AE0FDAF9160D}" type="datetime1">
              <a:rPr lang="fi-FI" smtClean="0"/>
              <a:t>4.5.2015</a:t>
            </a:fld>
            <a:endParaRPr lang="en-US"/>
          </a:p>
        </p:txBody>
      </p:sp>
    </p:spTree>
    <p:extLst>
      <p:ext uri="{BB962C8B-B14F-4D97-AF65-F5344CB8AC3E}">
        <p14:creationId xmlns:p14="http://schemas.microsoft.com/office/powerpoint/2010/main" val="2523289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lvl1pPr>
              <a:defRPr/>
            </a:lvl1pPr>
          </a:lstStyle>
          <a:p>
            <a:pPr>
              <a:defRPr/>
            </a:pPr>
            <a:fld id="{E9D2DCE5-7B95-4321-B47A-55A364DA6CF6}" type="datetime1">
              <a:rPr lang="fi-FI" smtClean="0">
                <a:solidFill>
                  <a:prstClr val="black">
                    <a:tint val="75000"/>
                  </a:prstClr>
                </a:solidFill>
              </a:rPr>
              <a:t>4.5.2015</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lvl1pPr>
              <a:defRPr/>
            </a:lvl1pPr>
          </a:lstStyle>
          <a:p>
            <a:pPr>
              <a:defRPr/>
            </a:pPr>
            <a:r>
              <a:rPr lang="fi-FI" smtClean="0">
                <a:solidFill>
                  <a:prstClr val="black">
                    <a:tint val="75000"/>
                  </a:prstClr>
                </a:solidFill>
              </a:rPr>
              <a:t>Outi Viitamaa-Tervonen</a:t>
            </a:r>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lvl1pPr>
              <a:defRPr/>
            </a:lvl1pPr>
          </a:lstStyle>
          <a:p>
            <a:pPr>
              <a:defRPr/>
            </a:pPr>
            <a:fld id="{1FBB845A-6AC9-4F48-93E4-B920E857FF92}" type="slidenum">
              <a:rPr lang="fi-FI">
                <a:solidFill>
                  <a:prstClr val="black">
                    <a:tint val="75000"/>
                  </a:prstClr>
                </a:solidFill>
              </a:rPr>
              <a:pPr>
                <a:defRPr/>
              </a:pPr>
              <a:t>‹#›</a:t>
            </a:fld>
            <a:endParaRPr lang="fi-FI">
              <a:solidFill>
                <a:prstClr val="black">
                  <a:tint val="75000"/>
                </a:prstClr>
              </a:solidFill>
            </a:endParaRPr>
          </a:p>
        </p:txBody>
      </p:sp>
    </p:spTree>
    <p:extLst>
      <p:ext uri="{BB962C8B-B14F-4D97-AF65-F5344CB8AC3E}">
        <p14:creationId xmlns:p14="http://schemas.microsoft.com/office/powerpoint/2010/main" val="29575922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lvl1pPr>
              <a:defRPr/>
            </a:lvl1pPr>
          </a:lstStyle>
          <a:p>
            <a:pPr>
              <a:defRPr/>
            </a:pPr>
            <a:fld id="{67119371-C096-4590-A331-3809F81BC9F8}" type="datetime1">
              <a:rPr lang="fi-FI" smtClean="0">
                <a:solidFill>
                  <a:prstClr val="black">
                    <a:tint val="75000"/>
                  </a:prstClr>
                </a:solidFill>
              </a:rPr>
              <a:t>4.5.2015</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lvl1pPr>
              <a:defRPr/>
            </a:lvl1pPr>
          </a:lstStyle>
          <a:p>
            <a:pPr>
              <a:defRPr/>
            </a:pPr>
            <a:r>
              <a:rPr lang="fi-FI" smtClean="0">
                <a:solidFill>
                  <a:prstClr val="black">
                    <a:tint val="75000"/>
                  </a:prstClr>
                </a:solidFill>
              </a:rPr>
              <a:t>Outi Viitamaa-Tervonen</a:t>
            </a:r>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lvl1pPr>
              <a:defRPr/>
            </a:lvl1pPr>
          </a:lstStyle>
          <a:p>
            <a:pPr>
              <a:defRPr/>
            </a:pPr>
            <a:fld id="{76CB9347-A07D-48D5-AF1C-AC30F1C6FDFE}" type="slidenum">
              <a:rPr lang="fi-FI">
                <a:solidFill>
                  <a:prstClr val="black">
                    <a:tint val="75000"/>
                  </a:prstClr>
                </a:solidFill>
              </a:rPr>
              <a:pPr>
                <a:defRPr/>
              </a:pPr>
              <a:t>‹#›</a:t>
            </a:fld>
            <a:endParaRPr lang="fi-FI">
              <a:solidFill>
                <a:prstClr val="black">
                  <a:tint val="75000"/>
                </a:prstClr>
              </a:solidFill>
            </a:endParaRPr>
          </a:p>
        </p:txBody>
      </p:sp>
    </p:spTree>
    <p:extLst>
      <p:ext uri="{BB962C8B-B14F-4D97-AF65-F5344CB8AC3E}">
        <p14:creationId xmlns:p14="http://schemas.microsoft.com/office/powerpoint/2010/main" val="6220904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lvl1pPr>
              <a:defRPr/>
            </a:lvl1pPr>
          </a:lstStyle>
          <a:p>
            <a:pPr>
              <a:defRPr/>
            </a:pPr>
            <a:fld id="{2D1F172A-8D80-4D24-900F-D31D814986F4}" type="datetime1">
              <a:rPr lang="fi-FI" smtClean="0">
                <a:solidFill>
                  <a:prstClr val="black">
                    <a:tint val="75000"/>
                  </a:prstClr>
                </a:solidFill>
              </a:rPr>
              <a:t>4.5.2015</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lvl1pPr>
              <a:defRPr/>
            </a:lvl1pPr>
          </a:lstStyle>
          <a:p>
            <a:pPr>
              <a:defRPr/>
            </a:pPr>
            <a:r>
              <a:rPr lang="fi-FI" smtClean="0">
                <a:solidFill>
                  <a:prstClr val="black">
                    <a:tint val="75000"/>
                  </a:prstClr>
                </a:solidFill>
              </a:rPr>
              <a:t>Outi Viitamaa-Tervonen</a:t>
            </a:r>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lvl1pPr>
              <a:defRPr/>
            </a:lvl1pPr>
          </a:lstStyle>
          <a:p>
            <a:pPr>
              <a:defRPr/>
            </a:pPr>
            <a:fld id="{B7A144BF-8F23-49A8-AA63-E9FCC65B9FA7}" type="slidenum">
              <a:rPr lang="fi-FI">
                <a:solidFill>
                  <a:prstClr val="black">
                    <a:tint val="75000"/>
                  </a:prstClr>
                </a:solidFill>
              </a:rPr>
              <a:pPr>
                <a:defRPr/>
              </a:pPr>
              <a:t>‹#›</a:t>
            </a:fld>
            <a:endParaRPr lang="fi-FI">
              <a:solidFill>
                <a:prstClr val="black">
                  <a:tint val="75000"/>
                </a:prstClr>
              </a:solidFill>
            </a:endParaRPr>
          </a:p>
        </p:txBody>
      </p:sp>
    </p:spTree>
    <p:extLst>
      <p:ext uri="{BB962C8B-B14F-4D97-AF65-F5344CB8AC3E}">
        <p14:creationId xmlns:p14="http://schemas.microsoft.com/office/powerpoint/2010/main" val="29066769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3"/>
          <p:cNvSpPr>
            <a:spLocks noGrp="1"/>
          </p:cNvSpPr>
          <p:nvPr>
            <p:ph type="dt" sz="half" idx="10"/>
          </p:nvPr>
        </p:nvSpPr>
        <p:spPr/>
        <p:txBody>
          <a:bodyPr/>
          <a:lstStyle>
            <a:lvl1pPr>
              <a:defRPr/>
            </a:lvl1pPr>
          </a:lstStyle>
          <a:p>
            <a:pPr>
              <a:defRPr/>
            </a:pPr>
            <a:fld id="{29781E9A-AAA8-4DF2-B134-5A116481B5C1}" type="datetime1">
              <a:rPr lang="fi-FI" smtClean="0">
                <a:solidFill>
                  <a:prstClr val="black">
                    <a:tint val="75000"/>
                  </a:prstClr>
                </a:solidFill>
              </a:rPr>
              <a:t>4.5.2015</a:t>
            </a:fld>
            <a:endParaRPr lang="fi-FI">
              <a:solidFill>
                <a:prstClr val="black">
                  <a:tint val="75000"/>
                </a:prstClr>
              </a:solidFill>
            </a:endParaRPr>
          </a:p>
        </p:txBody>
      </p:sp>
      <p:sp>
        <p:nvSpPr>
          <p:cNvPr id="6" name="Alatunnisteen paikkamerkki 4"/>
          <p:cNvSpPr>
            <a:spLocks noGrp="1"/>
          </p:cNvSpPr>
          <p:nvPr>
            <p:ph type="ftr" sz="quarter" idx="11"/>
          </p:nvPr>
        </p:nvSpPr>
        <p:spPr/>
        <p:txBody>
          <a:bodyPr/>
          <a:lstStyle>
            <a:lvl1pPr>
              <a:defRPr/>
            </a:lvl1pPr>
          </a:lstStyle>
          <a:p>
            <a:pPr>
              <a:defRPr/>
            </a:pPr>
            <a:r>
              <a:rPr lang="fi-FI" smtClean="0">
                <a:solidFill>
                  <a:prstClr val="black">
                    <a:tint val="75000"/>
                  </a:prstClr>
                </a:solidFill>
              </a:rPr>
              <a:t>Outi Viitamaa-Tervonen</a:t>
            </a:r>
            <a:endParaRPr lang="fi-FI">
              <a:solidFill>
                <a:prstClr val="black">
                  <a:tint val="75000"/>
                </a:prstClr>
              </a:solidFill>
            </a:endParaRPr>
          </a:p>
        </p:txBody>
      </p:sp>
      <p:sp>
        <p:nvSpPr>
          <p:cNvPr id="7" name="Dian numeron paikkamerkki 5"/>
          <p:cNvSpPr>
            <a:spLocks noGrp="1"/>
          </p:cNvSpPr>
          <p:nvPr>
            <p:ph type="sldNum" sz="quarter" idx="12"/>
          </p:nvPr>
        </p:nvSpPr>
        <p:spPr/>
        <p:txBody>
          <a:bodyPr/>
          <a:lstStyle>
            <a:lvl1pPr>
              <a:defRPr/>
            </a:lvl1pPr>
          </a:lstStyle>
          <a:p>
            <a:pPr>
              <a:defRPr/>
            </a:pPr>
            <a:fld id="{CD493958-610D-4CAB-9ABE-80C3FB402A53}" type="slidenum">
              <a:rPr lang="fi-FI">
                <a:solidFill>
                  <a:prstClr val="black">
                    <a:tint val="75000"/>
                  </a:prstClr>
                </a:solidFill>
              </a:rPr>
              <a:pPr>
                <a:defRPr/>
              </a:pPr>
              <a:t>‹#›</a:t>
            </a:fld>
            <a:endParaRPr lang="fi-FI">
              <a:solidFill>
                <a:prstClr val="black">
                  <a:tint val="75000"/>
                </a:prstClr>
              </a:solidFill>
            </a:endParaRPr>
          </a:p>
        </p:txBody>
      </p:sp>
    </p:spTree>
    <p:extLst>
      <p:ext uri="{BB962C8B-B14F-4D97-AF65-F5344CB8AC3E}">
        <p14:creationId xmlns:p14="http://schemas.microsoft.com/office/powerpoint/2010/main" val="4205141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3"/>
          <p:cNvSpPr>
            <a:spLocks noGrp="1"/>
          </p:cNvSpPr>
          <p:nvPr>
            <p:ph type="dt" sz="half" idx="10"/>
          </p:nvPr>
        </p:nvSpPr>
        <p:spPr/>
        <p:txBody>
          <a:bodyPr/>
          <a:lstStyle>
            <a:lvl1pPr>
              <a:defRPr/>
            </a:lvl1pPr>
          </a:lstStyle>
          <a:p>
            <a:pPr>
              <a:defRPr/>
            </a:pPr>
            <a:fld id="{335373D6-09D1-4222-9866-C8932FEAFF4C}" type="datetime1">
              <a:rPr lang="fi-FI" smtClean="0">
                <a:solidFill>
                  <a:prstClr val="black">
                    <a:tint val="75000"/>
                  </a:prstClr>
                </a:solidFill>
              </a:rPr>
              <a:t>4.5.2015</a:t>
            </a:fld>
            <a:endParaRPr lang="fi-FI">
              <a:solidFill>
                <a:prstClr val="black">
                  <a:tint val="75000"/>
                </a:prstClr>
              </a:solidFill>
            </a:endParaRPr>
          </a:p>
        </p:txBody>
      </p:sp>
      <p:sp>
        <p:nvSpPr>
          <p:cNvPr id="8" name="Alatunnisteen paikkamerkki 4"/>
          <p:cNvSpPr>
            <a:spLocks noGrp="1"/>
          </p:cNvSpPr>
          <p:nvPr>
            <p:ph type="ftr" sz="quarter" idx="11"/>
          </p:nvPr>
        </p:nvSpPr>
        <p:spPr/>
        <p:txBody>
          <a:bodyPr/>
          <a:lstStyle>
            <a:lvl1pPr>
              <a:defRPr/>
            </a:lvl1pPr>
          </a:lstStyle>
          <a:p>
            <a:pPr>
              <a:defRPr/>
            </a:pPr>
            <a:r>
              <a:rPr lang="fi-FI" smtClean="0">
                <a:solidFill>
                  <a:prstClr val="black">
                    <a:tint val="75000"/>
                  </a:prstClr>
                </a:solidFill>
              </a:rPr>
              <a:t>Outi Viitamaa-Tervonen</a:t>
            </a:r>
            <a:endParaRPr lang="fi-FI">
              <a:solidFill>
                <a:prstClr val="black">
                  <a:tint val="75000"/>
                </a:prstClr>
              </a:solidFill>
            </a:endParaRPr>
          </a:p>
        </p:txBody>
      </p:sp>
      <p:sp>
        <p:nvSpPr>
          <p:cNvPr id="9" name="Dian numeron paikkamerkki 5"/>
          <p:cNvSpPr>
            <a:spLocks noGrp="1"/>
          </p:cNvSpPr>
          <p:nvPr>
            <p:ph type="sldNum" sz="quarter" idx="12"/>
          </p:nvPr>
        </p:nvSpPr>
        <p:spPr/>
        <p:txBody>
          <a:bodyPr/>
          <a:lstStyle>
            <a:lvl1pPr>
              <a:defRPr/>
            </a:lvl1pPr>
          </a:lstStyle>
          <a:p>
            <a:pPr>
              <a:defRPr/>
            </a:pPr>
            <a:fld id="{630A80CD-0C24-458B-9E31-79954EB018A9}" type="slidenum">
              <a:rPr lang="fi-FI">
                <a:solidFill>
                  <a:prstClr val="black">
                    <a:tint val="75000"/>
                  </a:prstClr>
                </a:solidFill>
              </a:rPr>
              <a:pPr>
                <a:defRPr/>
              </a:pPr>
              <a:t>‹#›</a:t>
            </a:fld>
            <a:endParaRPr lang="fi-FI">
              <a:solidFill>
                <a:prstClr val="black">
                  <a:tint val="75000"/>
                </a:prstClr>
              </a:solidFill>
            </a:endParaRPr>
          </a:p>
        </p:txBody>
      </p:sp>
    </p:spTree>
    <p:extLst>
      <p:ext uri="{BB962C8B-B14F-4D97-AF65-F5344CB8AC3E}">
        <p14:creationId xmlns:p14="http://schemas.microsoft.com/office/powerpoint/2010/main" val="36605090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3"/>
          <p:cNvSpPr>
            <a:spLocks noGrp="1"/>
          </p:cNvSpPr>
          <p:nvPr>
            <p:ph type="dt" sz="half" idx="10"/>
          </p:nvPr>
        </p:nvSpPr>
        <p:spPr/>
        <p:txBody>
          <a:bodyPr/>
          <a:lstStyle>
            <a:lvl1pPr>
              <a:defRPr/>
            </a:lvl1pPr>
          </a:lstStyle>
          <a:p>
            <a:pPr>
              <a:defRPr/>
            </a:pPr>
            <a:fld id="{DA415DFB-35F1-43C6-B376-609137F131F9}" type="datetime1">
              <a:rPr lang="fi-FI" smtClean="0">
                <a:solidFill>
                  <a:prstClr val="black">
                    <a:tint val="75000"/>
                  </a:prstClr>
                </a:solidFill>
              </a:rPr>
              <a:t>4.5.2015</a:t>
            </a:fld>
            <a:endParaRPr lang="fi-FI">
              <a:solidFill>
                <a:prstClr val="black">
                  <a:tint val="75000"/>
                </a:prstClr>
              </a:solidFill>
            </a:endParaRPr>
          </a:p>
        </p:txBody>
      </p:sp>
      <p:sp>
        <p:nvSpPr>
          <p:cNvPr id="4" name="Alatunnisteen paikkamerkki 4"/>
          <p:cNvSpPr>
            <a:spLocks noGrp="1"/>
          </p:cNvSpPr>
          <p:nvPr>
            <p:ph type="ftr" sz="quarter" idx="11"/>
          </p:nvPr>
        </p:nvSpPr>
        <p:spPr/>
        <p:txBody>
          <a:bodyPr/>
          <a:lstStyle>
            <a:lvl1pPr>
              <a:defRPr/>
            </a:lvl1pPr>
          </a:lstStyle>
          <a:p>
            <a:pPr>
              <a:defRPr/>
            </a:pPr>
            <a:r>
              <a:rPr lang="fi-FI" smtClean="0">
                <a:solidFill>
                  <a:prstClr val="black">
                    <a:tint val="75000"/>
                  </a:prstClr>
                </a:solidFill>
              </a:rPr>
              <a:t>Outi Viitamaa-Tervonen</a:t>
            </a:r>
            <a:endParaRPr lang="fi-FI">
              <a:solidFill>
                <a:prstClr val="black">
                  <a:tint val="75000"/>
                </a:prstClr>
              </a:solidFill>
            </a:endParaRPr>
          </a:p>
        </p:txBody>
      </p:sp>
      <p:sp>
        <p:nvSpPr>
          <p:cNvPr id="5" name="Dian numeron paikkamerkki 5"/>
          <p:cNvSpPr>
            <a:spLocks noGrp="1"/>
          </p:cNvSpPr>
          <p:nvPr>
            <p:ph type="sldNum" sz="quarter" idx="12"/>
          </p:nvPr>
        </p:nvSpPr>
        <p:spPr/>
        <p:txBody>
          <a:bodyPr/>
          <a:lstStyle>
            <a:lvl1pPr>
              <a:defRPr/>
            </a:lvl1pPr>
          </a:lstStyle>
          <a:p>
            <a:pPr>
              <a:defRPr/>
            </a:pPr>
            <a:fld id="{014222FF-CAB4-45D3-BC78-D5208D21FA9F}" type="slidenum">
              <a:rPr lang="fi-FI">
                <a:solidFill>
                  <a:prstClr val="black">
                    <a:tint val="75000"/>
                  </a:prstClr>
                </a:solidFill>
              </a:rPr>
              <a:pPr>
                <a:defRPr/>
              </a:pPr>
              <a:t>‹#›</a:t>
            </a:fld>
            <a:endParaRPr lang="fi-FI">
              <a:solidFill>
                <a:prstClr val="black">
                  <a:tint val="75000"/>
                </a:prstClr>
              </a:solidFill>
            </a:endParaRPr>
          </a:p>
        </p:txBody>
      </p:sp>
    </p:spTree>
    <p:extLst>
      <p:ext uri="{BB962C8B-B14F-4D97-AF65-F5344CB8AC3E}">
        <p14:creationId xmlns:p14="http://schemas.microsoft.com/office/powerpoint/2010/main" val="31871797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p:cNvSpPr>
            <a:spLocks noGrp="1"/>
          </p:cNvSpPr>
          <p:nvPr>
            <p:ph type="dt" sz="half" idx="10"/>
          </p:nvPr>
        </p:nvSpPr>
        <p:spPr/>
        <p:txBody>
          <a:bodyPr/>
          <a:lstStyle>
            <a:lvl1pPr>
              <a:defRPr/>
            </a:lvl1pPr>
          </a:lstStyle>
          <a:p>
            <a:pPr>
              <a:defRPr/>
            </a:pPr>
            <a:fld id="{F0792A1E-A07E-480C-B98B-1AA26036C882}" type="datetime1">
              <a:rPr lang="fi-FI" smtClean="0">
                <a:solidFill>
                  <a:prstClr val="black">
                    <a:tint val="75000"/>
                  </a:prstClr>
                </a:solidFill>
              </a:rPr>
              <a:t>4.5.2015</a:t>
            </a:fld>
            <a:endParaRPr lang="fi-FI">
              <a:solidFill>
                <a:prstClr val="black">
                  <a:tint val="75000"/>
                </a:prstClr>
              </a:solidFill>
            </a:endParaRPr>
          </a:p>
        </p:txBody>
      </p:sp>
      <p:sp>
        <p:nvSpPr>
          <p:cNvPr id="3" name="Alatunnisteen paikkamerkki 4"/>
          <p:cNvSpPr>
            <a:spLocks noGrp="1"/>
          </p:cNvSpPr>
          <p:nvPr>
            <p:ph type="ftr" sz="quarter" idx="11"/>
          </p:nvPr>
        </p:nvSpPr>
        <p:spPr/>
        <p:txBody>
          <a:bodyPr/>
          <a:lstStyle>
            <a:lvl1pPr>
              <a:defRPr/>
            </a:lvl1pPr>
          </a:lstStyle>
          <a:p>
            <a:pPr>
              <a:defRPr/>
            </a:pPr>
            <a:r>
              <a:rPr lang="fi-FI" smtClean="0">
                <a:solidFill>
                  <a:prstClr val="black">
                    <a:tint val="75000"/>
                  </a:prstClr>
                </a:solidFill>
              </a:rPr>
              <a:t>Outi Viitamaa-Tervonen</a:t>
            </a:r>
            <a:endParaRPr lang="fi-FI">
              <a:solidFill>
                <a:prstClr val="black">
                  <a:tint val="75000"/>
                </a:prstClr>
              </a:solidFill>
            </a:endParaRPr>
          </a:p>
        </p:txBody>
      </p:sp>
      <p:sp>
        <p:nvSpPr>
          <p:cNvPr id="4" name="Dian numeron paikkamerkki 5"/>
          <p:cNvSpPr>
            <a:spLocks noGrp="1"/>
          </p:cNvSpPr>
          <p:nvPr>
            <p:ph type="sldNum" sz="quarter" idx="12"/>
          </p:nvPr>
        </p:nvSpPr>
        <p:spPr/>
        <p:txBody>
          <a:bodyPr/>
          <a:lstStyle>
            <a:lvl1pPr>
              <a:defRPr/>
            </a:lvl1pPr>
          </a:lstStyle>
          <a:p>
            <a:pPr>
              <a:defRPr/>
            </a:pPr>
            <a:fld id="{9AC8723E-2CB1-4B3B-A101-33066F2D14A7}" type="slidenum">
              <a:rPr lang="fi-FI">
                <a:solidFill>
                  <a:prstClr val="black">
                    <a:tint val="75000"/>
                  </a:prstClr>
                </a:solidFill>
              </a:rPr>
              <a:pPr>
                <a:defRPr/>
              </a:pPr>
              <a:t>‹#›</a:t>
            </a:fld>
            <a:endParaRPr lang="fi-FI">
              <a:solidFill>
                <a:prstClr val="black">
                  <a:tint val="75000"/>
                </a:prstClr>
              </a:solidFill>
            </a:endParaRPr>
          </a:p>
        </p:txBody>
      </p:sp>
    </p:spTree>
    <p:extLst>
      <p:ext uri="{BB962C8B-B14F-4D97-AF65-F5344CB8AC3E}">
        <p14:creationId xmlns:p14="http://schemas.microsoft.com/office/powerpoint/2010/main" val="11015043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3"/>
          <p:cNvSpPr>
            <a:spLocks noGrp="1"/>
          </p:cNvSpPr>
          <p:nvPr>
            <p:ph type="dt" sz="half" idx="10"/>
          </p:nvPr>
        </p:nvSpPr>
        <p:spPr/>
        <p:txBody>
          <a:bodyPr/>
          <a:lstStyle>
            <a:lvl1pPr>
              <a:defRPr/>
            </a:lvl1pPr>
          </a:lstStyle>
          <a:p>
            <a:pPr>
              <a:defRPr/>
            </a:pPr>
            <a:fld id="{6949E1C0-3B84-4A93-B927-DBAEF32962C5}" type="datetime1">
              <a:rPr lang="fi-FI" smtClean="0">
                <a:solidFill>
                  <a:prstClr val="black">
                    <a:tint val="75000"/>
                  </a:prstClr>
                </a:solidFill>
              </a:rPr>
              <a:t>4.5.2015</a:t>
            </a:fld>
            <a:endParaRPr lang="fi-FI">
              <a:solidFill>
                <a:prstClr val="black">
                  <a:tint val="75000"/>
                </a:prstClr>
              </a:solidFill>
            </a:endParaRPr>
          </a:p>
        </p:txBody>
      </p:sp>
      <p:sp>
        <p:nvSpPr>
          <p:cNvPr id="6" name="Alatunnisteen paikkamerkki 4"/>
          <p:cNvSpPr>
            <a:spLocks noGrp="1"/>
          </p:cNvSpPr>
          <p:nvPr>
            <p:ph type="ftr" sz="quarter" idx="11"/>
          </p:nvPr>
        </p:nvSpPr>
        <p:spPr/>
        <p:txBody>
          <a:bodyPr/>
          <a:lstStyle>
            <a:lvl1pPr>
              <a:defRPr/>
            </a:lvl1pPr>
          </a:lstStyle>
          <a:p>
            <a:pPr>
              <a:defRPr/>
            </a:pPr>
            <a:r>
              <a:rPr lang="fi-FI" smtClean="0">
                <a:solidFill>
                  <a:prstClr val="black">
                    <a:tint val="75000"/>
                  </a:prstClr>
                </a:solidFill>
              </a:rPr>
              <a:t>Outi Viitamaa-Tervonen</a:t>
            </a:r>
            <a:endParaRPr lang="fi-FI">
              <a:solidFill>
                <a:prstClr val="black">
                  <a:tint val="75000"/>
                </a:prstClr>
              </a:solidFill>
            </a:endParaRPr>
          </a:p>
        </p:txBody>
      </p:sp>
      <p:sp>
        <p:nvSpPr>
          <p:cNvPr id="7" name="Dian numeron paikkamerkki 5"/>
          <p:cNvSpPr>
            <a:spLocks noGrp="1"/>
          </p:cNvSpPr>
          <p:nvPr>
            <p:ph type="sldNum" sz="quarter" idx="12"/>
          </p:nvPr>
        </p:nvSpPr>
        <p:spPr/>
        <p:txBody>
          <a:bodyPr/>
          <a:lstStyle>
            <a:lvl1pPr>
              <a:defRPr/>
            </a:lvl1pPr>
          </a:lstStyle>
          <a:p>
            <a:pPr>
              <a:defRPr/>
            </a:pPr>
            <a:fld id="{33028971-904A-4ADA-8D49-7697D4332440}" type="slidenum">
              <a:rPr lang="fi-FI">
                <a:solidFill>
                  <a:prstClr val="black">
                    <a:tint val="75000"/>
                  </a:prstClr>
                </a:solidFill>
              </a:rPr>
              <a:pPr>
                <a:defRPr/>
              </a:pPr>
              <a:t>‹#›</a:t>
            </a:fld>
            <a:endParaRPr lang="fi-FI">
              <a:solidFill>
                <a:prstClr val="black">
                  <a:tint val="75000"/>
                </a:prstClr>
              </a:solidFill>
            </a:endParaRPr>
          </a:p>
        </p:txBody>
      </p:sp>
    </p:spTree>
    <p:extLst>
      <p:ext uri="{BB962C8B-B14F-4D97-AF65-F5344CB8AC3E}">
        <p14:creationId xmlns:p14="http://schemas.microsoft.com/office/powerpoint/2010/main" val="34069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27"/>
          <p:cNvSpPr>
            <a:spLocks noGrp="1" noChangeArrowheads="1"/>
          </p:cNvSpPr>
          <p:nvPr>
            <p:ph type="ftr" sz="quarter" idx="10"/>
          </p:nvPr>
        </p:nvSpPr>
        <p:spPr>
          <a:ln/>
        </p:spPr>
        <p:txBody>
          <a:bodyPr/>
          <a:lstStyle>
            <a:lvl1pPr>
              <a:defRPr/>
            </a:lvl1pPr>
          </a:lstStyle>
          <a:p>
            <a:pPr>
              <a:defRPr/>
            </a:pPr>
            <a:r>
              <a:rPr lang="en-US" smtClean="0"/>
              <a:t>Outi Viitamaa-Tervonen</a:t>
            </a:r>
            <a:endParaRPr lang="en-US"/>
          </a:p>
        </p:txBody>
      </p:sp>
      <p:sp>
        <p:nvSpPr>
          <p:cNvPr id="5" name="Rectangle 28"/>
          <p:cNvSpPr>
            <a:spLocks noGrp="1" noChangeArrowheads="1"/>
          </p:cNvSpPr>
          <p:nvPr>
            <p:ph type="sldNum" sz="quarter" idx="11"/>
          </p:nvPr>
        </p:nvSpPr>
        <p:spPr>
          <a:ln/>
        </p:spPr>
        <p:txBody>
          <a:bodyPr/>
          <a:lstStyle>
            <a:lvl1pPr>
              <a:defRPr/>
            </a:lvl1pPr>
          </a:lstStyle>
          <a:p>
            <a:pPr>
              <a:defRPr/>
            </a:pPr>
            <a:fld id="{E2D8F094-71BA-47F0-A028-9569FE3DDA4E}" type="slidenum">
              <a:rPr lang="en-US"/>
              <a:pPr>
                <a:defRPr/>
              </a:pPr>
              <a:t>‹#›</a:t>
            </a:fld>
            <a:endParaRPr lang="en-US"/>
          </a:p>
        </p:txBody>
      </p:sp>
      <p:sp>
        <p:nvSpPr>
          <p:cNvPr id="6" name="Rectangle 29"/>
          <p:cNvSpPr>
            <a:spLocks noGrp="1" noChangeArrowheads="1"/>
          </p:cNvSpPr>
          <p:nvPr>
            <p:ph type="dt" sz="half" idx="12"/>
          </p:nvPr>
        </p:nvSpPr>
        <p:spPr>
          <a:ln/>
        </p:spPr>
        <p:txBody>
          <a:bodyPr/>
          <a:lstStyle>
            <a:lvl1pPr>
              <a:defRPr/>
            </a:lvl1pPr>
          </a:lstStyle>
          <a:p>
            <a:pPr>
              <a:defRPr/>
            </a:pPr>
            <a:fld id="{7E5A937E-76E9-4555-8222-7FC468676450}" type="datetime1">
              <a:rPr lang="fi-FI" smtClean="0"/>
              <a:t>4.5.2015</a:t>
            </a:fld>
            <a:endParaRPr lang="en-US"/>
          </a:p>
        </p:txBody>
      </p:sp>
    </p:spTree>
    <p:extLst>
      <p:ext uri="{BB962C8B-B14F-4D97-AF65-F5344CB8AC3E}">
        <p14:creationId xmlns:p14="http://schemas.microsoft.com/office/powerpoint/2010/main" val="24662107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3"/>
          <p:cNvSpPr>
            <a:spLocks noGrp="1"/>
          </p:cNvSpPr>
          <p:nvPr>
            <p:ph type="dt" sz="half" idx="10"/>
          </p:nvPr>
        </p:nvSpPr>
        <p:spPr/>
        <p:txBody>
          <a:bodyPr/>
          <a:lstStyle>
            <a:lvl1pPr>
              <a:defRPr/>
            </a:lvl1pPr>
          </a:lstStyle>
          <a:p>
            <a:pPr>
              <a:defRPr/>
            </a:pPr>
            <a:fld id="{D1E6B20D-1AE0-4033-B69B-B25B39B22751}" type="datetime1">
              <a:rPr lang="fi-FI" smtClean="0">
                <a:solidFill>
                  <a:prstClr val="black">
                    <a:tint val="75000"/>
                  </a:prstClr>
                </a:solidFill>
              </a:rPr>
              <a:t>4.5.2015</a:t>
            </a:fld>
            <a:endParaRPr lang="fi-FI">
              <a:solidFill>
                <a:prstClr val="black">
                  <a:tint val="75000"/>
                </a:prstClr>
              </a:solidFill>
            </a:endParaRPr>
          </a:p>
        </p:txBody>
      </p:sp>
      <p:sp>
        <p:nvSpPr>
          <p:cNvPr id="6" name="Alatunnisteen paikkamerkki 4"/>
          <p:cNvSpPr>
            <a:spLocks noGrp="1"/>
          </p:cNvSpPr>
          <p:nvPr>
            <p:ph type="ftr" sz="quarter" idx="11"/>
          </p:nvPr>
        </p:nvSpPr>
        <p:spPr/>
        <p:txBody>
          <a:bodyPr/>
          <a:lstStyle>
            <a:lvl1pPr>
              <a:defRPr/>
            </a:lvl1pPr>
          </a:lstStyle>
          <a:p>
            <a:pPr>
              <a:defRPr/>
            </a:pPr>
            <a:r>
              <a:rPr lang="fi-FI" smtClean="0">
                <a:solidFill>
                  <a:prstClr val="black">
                    <a:tint val="75000"/>
                  </a:prstClr>
                </a:solidFill>
              </a:rPr>
              <a:t>Outi Viitamaa-Tervonen</a:t>
            </a:r>
            <a:endParaRPr lang="fi-FI">
              <a:solidFill>
                <a:prstClr val="black">
                  <a:tint val="75000"/>
                </a:prstClr>
              </a:solidFill>
            </a:endParaRPr>
          </a:p>
        </p:txBody>
      </p:sp>
      <p:sp>
        <p:nvSpPr>
          <p:cNvPr id="7" name="Dian numeron paikkamerkki 5"/>
          <p:cNvSpPr>
            <a:spLocks noGrp="1"/>
          </p:cNvSpPr>
          <p:nvPr>
            <p:ph type="sldNum" sz="quarter" idx="12"/>
          </p:nvPr>
        </p:nvSpPr>
        <p:spPr/>
        <p:txBody>
          <a:bodyPr/>
          <a:lstStyle>
            <a:lvl1pPr>
              <a:defRPr/>
            </a:lvl1pPr>
          </a:lstStyle>
          <a:p>
            <a:pPr>
              <a:defRPr/>
            </a:pPr>
            <a:fld id="{EB8774FC-0D7B-44A5-A396-644A0A8427ED}" type="slidenum">
              <a:rPr lang="fi-FI">
                <a:solidFill>
                  <a:prstClr val="black">
                    <a:tint val="75000"/>
                  </a:prstClr>
                </a:solidFill>
              </a:rPr>
              <a:pPr>
                <a:defRPr/>
              </a:pPr>
              <a:t>‹#›</a:t>
            </a:fld>
            <a:endParaRPr lang="fi-FI">
              <a:solidFill>
                <a:prstClr val="black">
                  <a:tint val="75000"/>
                </a:prstClr>
              </a:solidFill>
            </a:endParaRPr>
          </a:p>
        </p:txBody>
      </p:sp>
    </p:spTree>
    <p:extLst>
      <p:ext uri="{BB962C8B-B14F-4D97-AF65-F5344CB8AC3E}">
        <p14:creationId xmlns:p14="http://schemas.microsoft.com/office/powerpoint/2010/main" val="9340686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lvl1pPr>
              <a:defRPr/>
            </a:lvl1pPr>
          </a:lstStyle>
          <a:p>
            <a:pPr>
              <a:defRPr/>
            </a:pPr>
            <a:fld id="{92B1B3F5-DCCF-4E72-8632-D4EA6D46B84B}" type="datetime1">
              <a:rPr lang="fi-FI" smtClean="0">
                <a:solidFill>
                  <a:prstClr val="black">
                    <a:tint val="75000"/>
                  </a:prstClr>
                </a:solidFill>
              </a:rPr>
              <a:t>4.5.2015</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lvl1pPr>
              <a:defRPr/>
            </a:lvl1pPr>
          </a:lstStyle>
          <a:p>
            <a:pPr>
              <a:defRPr/>
            </a:pPr>
            <a:r>
              <a:rPr lang="fi-FI" smtClean="0">
                <a:solidFill>
                  <a:prstClr val="black">
                    <a:tint val="75000"/>
                  </a:prstClr>
                </a:solidFill>
              </a:rPr>
              <a:t>Outi Viitamaa-Tervonen</a:t>
            </a:r>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lvl1pPr>
              <a:defRPr/>
            </a:lvl1pPr>
          </a:lstStyle>
          <a:p>
            <a:pPr>
              <a:defRPr/>
            </a:pPr>
            <a:fld id="{806E4769-EA40-4F0C-ADAA-C0A2128F3523}" type="slidenum">
              <a:rPr lang="fi-FI">
                <a:solidFill>
                  <a:prstClr val="black">
                    <a:tint val="75000"/>
                  </a:prstClr>
                </a:solidFill>
              </a:rPr>
              <a:pPr>
                <a:defRPr/>
              </a:pPr>
              <a:t>‹#›</a:t>
            </a:fld>
            <a:endParaRPr lang="fi-FI">
              <a:solidFill>
                <a:prstClr val="black">
                  <a:tint val="75000"/>
                </a:prstClr>
              </a:solidFill>
            </a:endParaRPr>
          </a:p>
        </p:txBody>
      </p:sp>
    </p:spTree>
    <p:extLst>
      <p:ext uri="{BB962C8B-B14F-4D97-AF65-F5344CB8AC3E}">
        <p14:creationId xmlns:p14="http://schemas.microsoft.com/office/powerpoint/2010/main" val="14832975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lvl1pPr>
              <a:defRPr/>
            </a:lvl1pPr>
          </a:lstStyle>
          <a:p>
            <a:pPr>
              <a:defRPr/>
            </a:pPr>
            <a:fld id="{7455D0FB-DBE3-4D87-B301-B0E5483BF2C0}" type="datetime1">
              <a:rPr lang="fi-FI" smtClean="0">
                <a:solidFill>
                  <a:prstClr val="black">
                    <a:tint val="75000"/>
                  </a:prstClr>
                </a:solidFill>
              </a:rPr>
              <a:t>4.5.2015</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lvl1pPr>
              <a:defRPr/>
            </a:lvl1pPr>
          </a:lstStyle>
          <a:p>
            <a:pPr>
              <a:defRPr/>
            </a:pPr>
            <a:r>
              <a:rPr lang="fi-FI" smtClean="0">
                <a:solidFill>
                  <a:prstClr val="black">
                    <a:tint val="75000"/>
                  </a:prstClr>
                </a:solidFill>
              </a:rPr>
              <a:t>Outi Viitamaa-Tervonen</a:t>
            </a:r>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lvl1pPr>
              <a:defRPr/>
            </a:lvl1pPr>
          </a:lstStyle>
          <a:p>
            <a:pPr>
              <a:defRPr/>
            </a:pPr>
            <a:fld id="{3543295B-AB37-46A7-8FDD-052F95E4D47B}" type="slidenum">
              <a:rPr lang="fi-FI">
                <a:solidFill>
                  <a:prstClr val="black">
                    <a:tint val="75000"/>
                  </a:prstClr>
                </a:solidFill>
              </a:rPr>
              <a:pPr>
                <a:defRPr/>
              </a:pPr>
              <a:t>‹#›</a:t>
            </a:fld>
            <a:endParaRPr lang="fi-FI">
              <a:solidFill>
                <a:prstClr val="black">
                  <a:tint val="75000"/>
                </a:prstClr>
              </a:solidFill>
            </a:endParaRPr>
          </a:p>
        </p:txBody>
      </p:sp>
    </p:spTree>
    <p:extLst>
      <p:ext uri="{BB962C8B-B14F-4D97-AF65-F5344CB8AC3E}">
        <p14:creationId xmlns:p14="http://schemas.microsoft.com/office/powerpoint/2010/main" val="4181554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Rectangle 27"/>
          <p:cNvSpPr>
            <a:spLocks noGrp="1" noChangeArrowheads="1"/>
          </p:cNvSpPr>
          <p:nvPr>
            <p:ph type="ftr" sz="quarter" idx="10"/>
          </p:nvPr>
        </p:nvSpPr>
        <p:spPr>
          <a:ln/>
        </p:spPr>
        <p:txBody>
          <a:bodyPr/>
          <a:lstStyle>
            <a:lvl1pPr>
              <a:defRPr/>
            </a:lvl1pPr>
          </a:lstStyle>
          <a:p>
            <a:pPr>
              <a:defRPr/>
            </a:pPr>
            <a:r>
              <a:rPr lang="en-US" smtClean="0"/>
              <a:t>Outi Viitamaa-Tervonen</a:t>
            </a:r>
            <a:endParaRPr lang="en-US"/>
          </a:p>
        </p:txBody>
      </p:sp>
      <p:sp>
        <p:nvSpPr>
          <p:cNvPr id="5" name="Rectangle 28"/>
          <p:cNvSpPr>
            <a:spLocks noGrp="1" noChangeArrowheads="1"/>
          </p:cNvSpPr>
          <p:nvPr>
            <p:ph type="sldNum" sz="quarter" idx="11"/>
          </p:nvPr>
        </p:nvSpPr>
        <p:spPr>
          <a:ln/>
        </p:spPr>
        <p:txBody>
          <a:bodyPr/>
          <a:lstStyle>
            <a:lvl1pPr>
              <a:defRPr/>
            </a:lvl1pPr>
          </a:lstStyle>
          <a:p>
            <a:pPr>
              <a:defRPr/>
            </a:pPr>
            <a:fld id="{65E5D505-2EB1-45B9-AB3E-FF7645E85515}" type="slidenum">
              <a:rPr lang="en-US"/>
              <a:pPr>
                <a:defRPr/>
              </a:pPr>
              <a:t>‹#›</a:t>
            </a:fld>
            <a:endParaRPr lang="en-US"/>
          </a:p>
        </p:txBody>
      </p:sp>
      <p:sp>
        <p:nvSpPr>
          <p:cNvPr id="6" name="Rectangle 29"/>
          <p:cNvSpPr>
            <a:spLocks noGrp="1" noChangeArrowheads="1"/>
          </p:cNvSpPr>
          <p:nvPr>
            <p:ph type="dt" sz="half" idx="12"/>
          </p:nvPr>
        </p:nvSpPr>
        <p:spPr>
          <a:ln/>
        </p:spPr>
        <p:txBody>
          <a:bodyPr/>
          <a:lstStyle>
            <a:lvl1pPr>
              <a:defRPr/>
            </a:lvl1pPr>
          </a:lstStyle>
          <a:p>
            <a:pPr>
              <a:defRPr/>
            </a:pPr>
            <a:fld id="{1D9F0277-0F9E-498B-BBF5-301ADE4EB492}" type="datetime1">
              <a:rPr lang="fi-FI" smtClean="0"/>
              <a:t>4.5.2015</a:t>
            </a:fld>
            <a:endParaRPr lang="en-US"/>
          </a:p>
        </p:txBody>
      </p:sp>
    </p:spTree>
    <p:extLst>
      <p:ext uri="{BB962C8B-B14F-4D97-AF65-F5344CB8AC3E}">
        <p14:creationId xmlns:p14="http://schemas.microsoft.com/office/powerpoint/2010/main" val="491357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755650" y="1557338"/>
            <a:ext cx="3740150"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557338"/>
            <a:ext cx="3740150"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Rectangle 27"/>
          <p:cNvSpPr>
            <a:spLocks noGrp="1" noChangeArrowheads="1"/>
          </p:cNvSpPr>
          <p:nvPr>
            <p:ph type="ftr" sz="quarter" idx="10"/>
          </p:nvPr>
        </p:nvSpPr>
        <p:spPr>
          <a:ln/>
        </p:spPr>
        <p:txBody>
          <a:bodyPr/>
          <a:lstStyle>
            <a:lvl1pPr>
              <a:defRPr/>
            </a:lvl1pPr>
          </a:lstStyle>
          <a:p>
            <a:pPr>
              <a:defRPr/>
            </a:pPr>
            <a:r>
              <a:rPr lang="en-US" smtClean="0"/>
              <a:t>Outi Viitamaa-Tervonen</a:t>
            </a:r>
            <a:endParaRPr lang="en-US"/>
          </a:p>
        </p:txBody>
      </p:sp>
      <p:sp>
        <p:nvSpPr>
          <p:cNvPr id="6" name="Rectangle 28"/>
          <p:cNvSpPr>
            <a:spLocks noGrp="1" noChangeArrowheads="1"/>
          </p:cNvSpPr>
          <p:nvPr>
            <p:ph type="sldNum" sz="quarter" idx="11"/>
          </p:nvPr>
        </p:nvSpPr>
        <p:spPr>
          <a:ln/>
        </p:spPr>
        <p:txBody>
          <a:bodyPr/>
          <a:lstStyle>
            <a:lvl1pPr>
              <a:defRPr/>
            </a:lvl1pPr>
          </a:lstStyle>
          <a:p>
            <a:pPr>
              <a:defRPr/>
            </a:pPr>
            <a:fld id="{E270319A-3668-4BCC-A1C3-53A2A66B34AE}" type="slidenum">
              <a:rPr lang="en-US"/>
              <a:pPr>
                <a:defRPr/>
              </a:pPr>
              <a:t>‹#›</a:t>
            </a:fld>
            <a:endParaRPr lang="en-US"/>
          </a:p>
        </p:txBody>
      </p:sp>
      <p:sp>
        <p:nvSpPr>
          <p:cNvPr id="7" name="Rectangle 29"/>
          <p:cNvSpPr>
            <a:spLocks noGrp="1" noChangeArrowheads="1"/>
          </p:cNvSpPr>
          <p:nvPr>
            <p:ph type="dt" sz="half" idx="12"/>
          </p:nvPr>
        </p:nvSpPr>
        <p:spPr>
          <a:ln/>
        </p:spPr>
        <p:txBody>
          <a:bodyPr/>
          <a:lstStyle>
            <a:lvl1pPr>
              <a:defRPr/>
            </a:lvl1pPr>
          </a:lstStyle>
          <a:p>
            <a:pPr>
              <a:defRPr/>
            </a:pPr>
            <a:fld id="{0173AE0B-A4A6-4F27-A15F-6BCF1F8B075A}" type="datetime1">
              <a:rPr lang="fi-FI" smtClean="0"/>
              <a:t>4.5.2015</a:t>
            </a:fld>
            <a:endParaRPr lang="en-US"/>
          </a:p>
        </p:txBody>
      </p:sp>
    </p:spTree>
    <p:extLst>
      <p:ext uri="{BB962C8B-B14F-4D97-AF65-F5344CB8AC3E}">
        <p14:creationId xmlns:p14="http://schemas.microsoft.com/office/powerpoint/2010/main" val="1380930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Rectangle 27"/>
          <p:cNvSpPr>
            <a:spLocks noGrp="1" noChangeArrowheads="1"/>
          </p:cNvSpPr>
          <p:nvPr>
            <p:ph type="ftr" sz="quarter" idx="10"/>
          </p:nvPr>
        </p:nvSpPr>
        <p:spPr>
          <a:ln/>
        </p:spPr>
        <p:txBody>
          <a:bodyPr/>
          <a:lstStyle>
            <a:lvl1pPr>
              <a:defRPr/>
            </a:lvl1pPr>
          </a:lstStyle>
          <a:p>
            <a:pPr>
              <a:defRPr/>
            </a:pPr>
            <a:r>
              <a:rPr lang="en-US" smtClean="0"/>
              <a:t>Outi Viitamaa-Tervonen</a:t>
            </a:r>
            <a:endParaRPr lang="en-US"/>
          </a:p>
        </p:txBody>
      </p:sp>
      <p:sp>
        <p:nvSpPr>
          <p:cNvPr id="8" name="Rectangle 28"/>
          <p:cNvSpPr>
            <a:spLocks noGrp="1" noChangeArrowheads="1"/>
          </p:cNvSpPr>
          <p:nvPr>
            <p:ph type="sldNum" sz="quarter" idx="11"/>
          </p:nvPr>
        </p:nvSpPr>
        <p:spPr>
          <a:ln/>
        </p:spPr>
        <p:txBody>
          <a:bodyPr/>
          <a:lstStyle>
            <a:lvl1pPr>
              <a:defRPr/>
            </a:lvl1pPr>
          </a:lstStyle>
          <a:p>
            <a:pPr>
              <a:defRPr/>
            </a:pPr>
            <a:fld id="{155D571B-9B14-480A-BE14-2110CC9DBD47}" type="slidenum">
              <a:rPr lang="en-US"/>
              <a:pPr>
                <a:defRPr/>
              </a:pPr>
              <a:t>‹#›</a:t>
            </a:fld>
            <a:endParaRPr lang="en-US"/>
          </a:p>
        </p:txBody>
      </p:sp>
      <p:sp>
        <p:nvSpPr>
          <p:cNvPr id="9" name="Rectangle 29"/>
          <p:cNvSpPr>
            <a:spLocks noGrp="1" noChangeArrowheads="1"/>
          </p:cNvSpPr>
          <p:nvPr>
            <p:ph type="dt" sz="half" idx="12"/>
          </p:nvPr>
        </p:nvSpPr>
        <p:spPr>
          <a:ln/>
        </p:spPr>
        <p:txBody>
          <a:bodyPr/>
          <a:lstStyle>
            <a:lvl1pPr>
              <a:defRPr/>
            </a:lvl1pPr>
          </a:lstStyle>
          <a:p>
            <a:pPr>
              <a:defRPr/>
            </a:pPr>
            <a:fld id="{57F66D0B-DA91-488A-9270-9BD34FBBCD5A}" type="datetime1">
              <a:rPr lang="fi-FI" smtClean="0"/>
              <a:t>4.5.2015</a:t>
            </a:fld>
            <a:endParaRPr lang="en-US"/>
          </a:p>
        </p:txBody>
      </p:sp>
    </p:spTree>
    <p:extLst>
      <p:ext uri="{BB962C8B-B14F-4D97-AF65-F5344CB8AC3E}">
        <p14:creationId xmlns:p14="http://schemas.microsoft.com/office/powerpoint/2010/main" val="2301722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Rectangle 27"/>
          <p:cNvSpPr>
            <a:spLocks noGrp="1" noChangeArrowheads="1"/>
          </p:cNvSpPr>
          <p:nvPr>
            <p:ph type="ftr" sz="quarter" idx="10"/>
          </p:nvPr>
        </p:nvSpPr>
        <p:spPr>
          <a:ln/>
        </p:spPr>
        <p:txBody>
          <a:bodyPr/>
          <a:lstStyle>
            <a:lvl1pPr>
              <a:defRPr/>
            </a:lvl1pPr>
          </a:lstStyle>
          <a:p>
            <a:pPr>
              <a:defRPr/>
            </a:pPr>
            <a:r>
              <a:rPr lang="en-US" smtClean="0"/>
              <a:t>Outi Viitamaa-Tervonen</a:t>
            </a:r>
            <a:endParaRPr lang="en-US"/>
          </a:p>
        </p:txBody>
      </p:sp>
      <p:sp>
        <p:nvSpPr>
          <p:cNvPr id="4" name="Rectangle 28"/>
          <p:cNvSpPr>
            <a:spLocks noGrp="1" noChangeArrowheads="1"/>
          </p:cNvSpPr>
          <p:nvPr>
            <p:ph type="sldNum" sz="quarter" idx="11"/>
          </p:nvPr>
        </p:nvSpPr>
        <p:spPr>
          <a:ln/>
        </p:spPr>
        <p:txBody>
          <a:bodyPr/>
          <a:lstStyle>
            <a:lvl1pPr>
              <a:defRPr/>
            </a:lvl1pPr>
          </a:lstStyle>
          <a:p>
            <a:pPr>
              <a:defRPr/>
            </a:pPr>
            <a:fld id="{75A93890-20B8-4067-9B38-42FB2692A083}" type="slidenum">
              <a:rPr lang="en-US"/>
              <a:pPr>
                <a:defRPr/>
              </a:pPr>
              <a:t>‹#›</a:t>
            </a:fld>
            <a:endParaRPr lang="en-US"/>
          </a:p>
        </p:txBody>
      </p:sp>
      <p:sp>
        <p:nvSpPr>
          <p:cNvPr id="5" name="Rectangle 29"/>
          <p:cNvSpPr>
            <a:spLocks noGrp="1" noChangeArrowheads="1"/>
          </p:cNvSpPr>
          <p:nvPr>
            <p:ph type="dt" sz="half" idx="12"/>
          </p:nvPr>
        </p:nvSpPr>
        <p:spPr>
          <a:ln/>
        </p:spPr>
        <p:txBody>
          <a:bodyPr/>
          <a:lstStyle>
            <a:lvl1pPr>
              <a:defRPr/>
            </a:lvl1pPr>
          </a:lstStyle>
          <a:p>
            <a:pPr>
              <a:defRPr/>
            </a:pPr>
            <a:fld id="{42E56ED6-1867-4A4B-B186-3156D943A39A}" type="datetime1">
              <a:rPr lang="fi-FI" smtClean="0"/>
              <a:t>4.5.2015</a:t>
            </a:fld>
            <a:endParaRPr lang="en-US"/>
          </a:p>
        </p:txBody>
      </p:sp>
    </p:spTree>
    <p:extLst>
      <p:ext uri="{BB962C8B-B14F-4D97-AF65-F5344CB8AC3E}">
        <p14:creationId xmlns:p14="http://schemas.microsoft.com/office/powerpoint/2010/main" val="4006787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27"/>
          <p:cNvSpPr>
            <a:spLocks noGrp="1" noChangeArrowheads="1"/>
          </p:cNvSpPr>
          <p:nvPr>
            <p:ph type="ftr" sz="quarter" idx="10"/>
          </p:nvPr>
        </p:nvSpPr>
        <p:spPr>
          <a:ln/>
        </p:spPr>
        <p:txBody>
          <a:bodyPr/>
          <a:lstStyle>
            <a:lvl1pPr>
              <a:defRPr/>
            </a:lvl1pPr>
          </a:lstStyle>
          <a:p>
            <a:pPr>
              <a:defRPr/>
            </a:pPr>
            <a:r>
              <a:rPr lang="en-US" smtClean="0"/>
              <a:t>Outi Viitamaa-Tervonen</a:t>
            </a:r>
            <a:endParaRPr lang="en-US"/>
          </a:p>
        </p:txBody>
      </p:sp>
      <p:sp>
        <p:nvSpPr>
          <p:cNvPr id="3" name="Rectangle 28"/>
          <p:cNvSpPr>
            <a:spLocks noGrp="1" noChangeArrowheads="1"/>
          </p:cNvSpPr>
          <p:nvPr>
            <p:ph type="sldNum" sz="quarter" idx="11"/>
          </p:nvPr>
        </p:nvSpPr>
        <p:spPr>
          <a:ln/>
        </p:spPr>
        <p:txBody>
          <a:bodyPr/>
          <a:lstStyle>
            <a:lvl1pPr>
              <a:defRPr/>
            </a:lvl1pPr>
          </a:lstStyle>
          <a:p>
            <a:pPr>
              <a:defRPr/>
            </a:pPr>
            <a:fld id="{2FA527FD-A2F8-41F6-BC4C-70D775D1118B}" type="slidenum">
              <a:rPr lang="en-US"/>
              <a:pPr>
                <a:defRPr/>
              </a:pPr>
              <a:t>‹#›</a:t>
            </a:fld>
            <a:endParaRPr lang="en-US"/>
          </a:p>
        </p:txBody>
      </p:sp>
      <p:sp>
        <p:nvSpPr>
          <p:cNvPr id="4" name="Rectangle 29"/>
          <p:cNvSpPr>
            <a:spLocks noGrp="1" noChangeArrowheads="1"/>
          </p:cNvSpPr>
          <p:nvPr>
            <p:ph type="dt" sz="half" idx="12"/>
          </p:nvPr>
        </p:nvSpPr>
        <p:spPr>
          <a:ln/>
        </p:spPr>
        <p:txBody>
          <a:bodyPr/>
          <a:lstStyle>
            <a:lvl1pPr>
              <a:defRPr/>
            </a:lvl1pPr>
          </a:lstStyle>
          <a:p>
            <a:pPr>
              <a:defRPr/>
            </a:pPr>
            <a:fld id="{9B598F0A-BE45-4AE9-97E2-E0117B8FCBCC}" type="datetime1">
              <a:rPr lang="fi-FI" smtClean="0"/>
              <a:t>4.5.2015</a:t>
            </a:fld>
            <a:endParaRPr lang="en-US"/>
          </a:p>
        </p:txBody>
      </p:sp>
    </p:spTree>
    <p:extLst>
      <p:ext uri="{BB962C8B-B14F-4D97-AF65-F5344CB8AC3E}">
        <p14:creationId xmlns:p14="http://schemas.microsoft.com/office/powerpoint/2010/main" val="717960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27"/>
          <p:cNvSpPr>
            <a:spLocks noGrp="1" noChangeArrowheads="1"/>
          </p:cNvSpPr>
          <p:nvPr>
            <p:ph type="ftr" sz="quarter" idx="10"/>
          </p:nvPr>
        </p:nvSpPr>
        <p:spPr>
          <a:ln/>
        </p:spPr>
        <p:txBody>
          <a:bodyPr/>
          <a:lstStyle>
            <a:lvl1pPr>
              <a:defRPr/>
            </a:lvl1pPr>
          </a:lstStyle>
          <a:p>
            <a:pPr>
              <a:defRPr/>
            </a:pPr>
            <a:r>
              <a:rPr lang="en-US" smtClean="0"/>
              <a:t>Outi Viitamaa-Tervonen</a:t>
            </a:r>
            <a:endParaRPr lang="en-US"/>
          </a:p>
        </p:txBody>
      </p:sp>
      <p:sp>
        <p:nvSpPr>
          <p:cNvPr id="6" name="Rectangle 28"/>
          <p:cNvSpPr>
            <a:spLocks noGrp="1" noChangeArrowheads="1"/>
          </p:cNvSpPr>
          <p:nvPr>
            <p:ph type="sldNum" sz="quarter" idx="11"/>
          </p:nvPr>
        </p:nvSpPr>
        <p:spPr>
          <a:ln/>
        </p:spPr>
        <p:txBody>
          <a:bodyPr/>
          <a:lstStyle>
            <a:lvl1pPr>
              <a:defRPr/>
            </a:lvl1pPr>
          </a:lstStyle>
          <a:p>
            <a:pPr>
              <a:defRPr/>
            </a:pPr>
            <a:fld id="{5CEE344E-94E6-4D1C-9081-903EFCD6594C}" type="slidenum">
              <a:rPr lang="en-US"/>
              <a:pPr>
                <a:defRPr/>
              </a:pPr>
              <a:t>‹#›</a:t>
            </a:fld>
            <a:endParaRPr lang="en-US"/>
          </a:p>
        </p:txBody>
      </p:sp>
      <p:sp>
        <p:nvSpPr>
          <p:cNvPr id="7" name="Rectangle 29"/>
          <p:cNvSpPr>
            <a:spLocks noGrp="1" noChangeArrowheads="1"/>
          </p:cNvSpPr>
          <p:nvPr>
            <p:ph type="dt" sz="half" idx="12"/>
          </p:nvPr>
        </p:nvSpPr>
        <p:spPr>
          <a:ln/>
        </p:spPr>
        <p:txBody>
          <a:bodyPr/>
          <a:lstStyle>
            <a:lvl1pPr>
              <a:defRPr/>
            </a:lvl1pPr>
          </a:lstStyle>
          <a:p>
            <a:pPr>
              <a:defRPr/>
            </a:pPr>
            <a:fld id="{794910B8-3398-4FD0-8E37-59149E183815}" type="datetime1">
              <a:rPr lang="fi-FI" smtClean="0"/>
              <a:t>4.5.2015</a:t>
            </a:fld>
            <a:endParaRPr lang="en-US"/>
          </a:p>
        </p:txBody>
      </p:sp>
    </p:spTree>
    <p:extLst>
      <p:ext uri="{BB962C8B-B14F-4D97-AF65-F5344CB8AC3E}">
        <p14:creationId xmlns:p14="http://schemas.microsoft.com/office/powerpoint/2010/main" val="417996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27"/>
          <p:cNvSpPr>
            <a:spLocks noGrp="1" noChangeArrowheads="1"/>
          </p:cNvSpPr>
          <p:nvPr>
            <p:ph type="ftr" sz="quarter" idx="10"/>
          </p:nvPr>
        </p:nvSpPr>
        <p:spPr>
          <a:ln/>
        </p:spPr>
        <p:txBody>
          <a:bodyPr/>
          <a:lstStyle>
            <a:lvl1pPr>
              <a:defRPr/>
            </a:lvl1pPr>
          </a:lstStyle>
          <a:p>
            <a:pPr>
              <a:defRPr/>
            </a:pPr>
            <a:r>
              <a:rPr lang="en-US" smtClean="0"/>
              <a:t>Outi Viitamaa-Tervonen</a:t>
            </a:r>
            <a:endParaRPr lang="en-US"/>
          </a:p>
        </p:txBody>
      </p:sp>
      <p:sp>
        <p:nvSpPr>
          <p:cNvPr id="6" name="Rectangle 28"/>
          <p:cNvSpPr>
            <a:spLocks noGrp="1" noChangeArrowheads="1"/>
          </p:cNvSpPr>
          <p:nvPr>
            <p:ph type="sldNum" sz="quarter" idx="11"/>
          </p:nvPr>
        </p:nvSpPr>
        <p:spPr>
          <a:ln/>
        </p:spPr>
        <p:txBody>
          <a:bodyPr/>
          <a:lstStyle>
            <a:lvl1pPr>
              <a:defRPr/>
            </a:lvl1pPr>
          </a:lstStyle>
          <a:p>
            <a:pPr>
              <a:defRPr/>
            </a:pPr>
            <a:fld id="{95E08AD2-78DC-4F23-8A9C-D28CB08739DC}" type="slidenum">
              <a:rPr lang="en-US"/>
              <a:pPr>
                <a:defRPr/>
              </a:pPr>
              <a:t>‹#›</a:t>
            </a:fld>
            <a:endParaRPr lang="en-US"/>
          </a:p>
        </p:txBody>
      </p:sp>
      <p:sp>
        <p:nvSpPr>
          <p:cNvPr id="7" name="Rectangle 29"/>
          <p:cNvSpPr>
            <a:spLocks noGrp="1" noChangeArrowheads="1"/>
          </p:cNvSpPr>
          <p:nvPr>
            <p:ph type="dt" sz="half" idx="12"/>
          </p:nvPr>
        </p:nvSpPr>
        <p:spPr>
          <a:ln/>
        </p:spPr>
        <p:txBody>
          <a:bodyPr/>
          <a:lstStyle>
            <a:lvl1pPr>
              <a:defRPr/>
            </a:lvl1pPr>
          </a:lstStyle>
          <a:p>
            <a:pPr>
              <a:defRPr/>
            </a:pPr>
            <a:fld id="{F8A9DE9B-7227-4ADD-9BB2-D8BEE60B048D}" type="datetime1">
              <a:rPr lang="fi-FI" smtClean="0"/>
              <a:t>4.5.2015</a:t>
            </a:fld>
            <a:endParaRPr lang="en-US"/>
          </a:p>
        </p:txBody>
      </p:sp>
    </p:spTree>
    <p:extLst>
      <p:ext uri="{BB962C8B-B14F-4D97-AF65-F5344CB8AC3E}">
        <p14:creationId xmlns:p14="http://schemas.microsoft.com/office/powerpoint/2010/main" val="3759998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9"/>
          <p:cNvGrpSpPr>
            <a:grpSpLocks/>
          </p:cNvGrpSpPr>
          <p:nvPr/>
        </p:nvGrpSpPr>
        <p:grpSpPr bwMode="auto">
          <a:xfrm>
            <a:off x="4752975" y="4997450"/>
            <a:ext cx="4248150" cy="1708150"/>
            <a:chOff x="2731" y="3056"/>
            <a:chExt cx="2961" cy="1191"/>
          </a:xfrm>
        </p:grpSpPr>
        <p:sp>
          <p:nvSpPr>
            <p:cNvPr id="1033" name="Freeform 15"/>
            <p:cNvSpPr>
              <a:spLocks/>
            </p:cNvSpPr>
            <p:nvPr/>
          </p:nvSpPr>
          <p:spPr bwMode="auto">
            <a:xfrm>
              <a:off x="3405" y="3806"/>
              <a:ext cx="2153" cy="441"/>
            </a:xfrm>
            <a:custGeom>
              <a:avLst/>
              <a:gdLst>
                <a:gd name="T0" fmla="*/ 14 w 2153"/>
                <a:gd name="T1" fmla="*/ 433 h 441"/>
                <a:gd name="T2" fmla="*/ 57 w 2153"/>
                <a:gd name="T3" fmla="*/ 402 h 441"/>
                <a:gd name="T4" fmla="*/ 189 w 2153"/>
                <a:gd name="T5" fmla="*/ 297 h 441"/>
                <a:gd name="T6" fmla="*/ 285 w 2153"/>
                <a:gd name="T7" fmla="*/ 223 h 441"/>
                <a:gd name="T8" fmla="*/ 349 w 2153"/>
                <a:gd name="T9" fmla="*/ 179 h 441"/>
                <a:gd name="T10" fmla="*/ 418 w 2153"/>
                <a:gd name="T11" fmla="*/ 136 h 441"/>
                <a:gd name="T12" fmla="*/ 492 w 2153"/>
                <a:gd name="T13" fmla="*/ 97 h 441"/>
                <a:gd name="T14" fmla="*/ 544 w 2153"/>
                <a:gd name="T15" fmla="*/ 74 h 441"/>
                <a:gd name="T16" fmla="*/ 627 w 2153"/>
                <a:gd name="T17" fmla="*/ 43 h 441"/>
                <a:gd name="T18" fmla="*/ 711 w 2153"/>
                <a:gd name="T19" fmla="*/ 20 h 441"/>
                <a:gd name="T20" fmla="*/ 791 w 2153"/>
                <a:gd name="T21" fmla="*/ 7 h 441"/>
                <a:gd name="T22" fmla="*/ 867 w 2153"/>
                <a:gd name="T23" fmla="*/ 1 h 441"/>
                <a:gd name="T24" fmla="*/ 938 w 2153"/>
                <a:gd name="T25" fmla="*/ 2 h 441"/>
                <a:gd name="T26" fmla="*/ 1006 w 2153"/>
                <a:gd name="T27" fmla="*/ 8 h 441"/>
                <a:gd name="T28" fmla="*/ 1069 w 2153"/>
                <a:gd name="T29" fmla="*/ 19 h 441"/>
                <a:gd name="T30" fmla="*/ 1146 w 2153"/>
                <a:gd name="T31" fmla="*/ 38 h 441"/>
                <a:gd name="T32" fmla="*/ 1232 w 2153"/>
                <a:gd name="T33" fmla="*/ 65 h 441"/>
                <a:gd name="T34" fmla="*/ 1320 w 2153"/>
                <a:gd name="T35" fmla="*/ 97 h 441"/>
                <a:gd name="T36" fmla="*/ 1423 w 2153"/>
                <a:gd name="T37" fmla="*/ 132 h 441"/>
                <a:gd name="T38" fmla="*/ 1503 w 2153"/>
                <a:gd name="T39" fmla="*/ 154 h 441"/>
                <a:gd name="T40" fmla="*/ 1589 w 2153"/>
                <a:gd name="T41" fmla="*/ 169 h 441"/>
                <a:gd name="T42" fmla="*/ 1667 w 2153"/>
                <a:gd name="T43" fmla="*/ 175 h 441"/>
                <a:gd name="T44" fmla="*/ 1719 w 2153"/>
                <a:gd name="T45" fmla="*/ 175 h 441"/>
                <a:gd name="T46" fmla="*/ 1792 w 2153"/>
                <a:gd name="T47" fmla="*/ 169 h 441"/>
                <a:gd name="T48" fmla="*/ 1838 w 2153"/>
                <a:gd name="T49" fmla="*/ 161 h 441"/>
                <a:gd name="T50" fmla="*/ 1900 w 2153"/>
                <a:gd name="T51" fmla="*/ 142 h 441"/>
                <a:gd name="T52" fmla="*/ 1946 w 2153"/>
                <a:gd name="T53" fmla="*/ 123 h 441"/>
                <a:gd name="T54" fmla="*/ 2005 w 2153"/>
                <a:gd name="T55" fmla="*/ 94 h 441"/>
                <a:gd name="T56" fmla="*/ 2080 w 2153"/>
                <a:gd name="T57" fmla="*/ 49 h 441"/>
                <a:gd name="T58" fmla="*/ 2153 w 2153"/>
                <a:gd name="T59" fmla="*/ 0 h 441"/>
                <a:gd name="T60" fmla="*/ 2118 w 2153"/>
                <a:gd name="T61" fmla="*/ 27 h 441"/>
                <a:gd name="T62" fmla="*/ 2052 w 2153"/>
                <a:gd name="T63" fmla="*/ 72 h 441"/>
                <a:gd name="T64" fmla="*/ 1992 w 2153"/>
                <a:gd name="T65" fmla="*/ 106 h 441"/>
                <a:gd name="T66" fmla="*/ 1941 w 2153"/>
                <a:gd name="T67" fmla="*/ 131 h 441"/>
                <a:gd name="T68" fmla="*/ 1885 w 2153"/>
                <a:gd name="T69" fmla="*/ 154 h 441"/>
                <a:gd name="T70" fmla="*/ 1825 w 2153"/>
                <a:gd name="T71" fmla="*/ 172 h 441"/>
                <a:gd name="T72" fmla="*/ 1761 w 2153"/>
                <a:gd name="T73" fmla="*/ 185 h 441"/>
                <a:gd name="T74" fmla="*/ 1691 w 2153"/>
                <a:gd name="T75" fmla="*/ 192 h 441"/>
                <a:gd name="T76" fmla="*/ 1621 w 2153"/>
                <a:gd name="T77" fmla="*/ 192 h 441"/>
                <a:gd name="T78" fmla="*/ 1558 w 2153"/>
                <a:gd name="T79" fmla="*/ 186 h 441"/>
                <a:gd name="T80" fmla="*/ 1450 w 2153"/>
                <a:gd name="T81" fmla="*/ 167 h 441"/>
                <a:gd name="T82" fmla="*/ 1275 w 2153"/>
                <a:gd name="T83" fmla="*/ 133 h 441"/>
                <a:gd name="T84" fmla="*/ 1182 w 2153"/>
                <a:gd name="T85" fmla="*/ 117 h 441"/>
                <a:gd name="T86" fmla="*/ 1091 w 2153"/>
                <a:gd name="T87" fmla="*/ 106 h 441"/>
                <a:gd name="T88" fmla="*/ 1002 w 2153"/>
                <a:gd name="T89" fmla="*/ 103 h 441"/>
                <a:gd name="T90" fmla="*/ 958 w 2153"/>
                <a:gd name="T91" fmla="*/ 105 h 441"/>
                <a:gd name="T92" fmla="*/ 916 w 2153"/>
                <a:gd name="T93" fmla="*/ 110 h 441"/>
                <a:gd name="T94" fmla="*/ 874 w 2153"/>
                <a:gd name="T95" fmla="*/ 119 h 441"/>
                <a:gd name="T96" fmla="*/ 803 w 2153"/>
                <a:gd name="T97" fmla="*/ 143 h 441"/>
                <a:gd name="T98" fmla="*/ 728 w 2153"/>
                <a:gd name="T99" fmla="*/ 177 h 441"/>
                <a:gd name="T100" fmla="*/ 684 w 2153"/>
                <a:gd name="T101" fmla="*/ 204 h 441"/>
                <a:gd name="T102" fmla="*/ 622 w 2153"/>
                <a:gd name="T103" fmla="*/ 247 h 441"/>
                <a:gd name="T104" fmla="*/ 502 w 2153"/>
                <a:gd name="T105" fmla="*/ 345 h 441"/>
                <a:gd name="T106" fmla="*/ 384 w 2153"/>
                <a:gd name="T107" fmla="*/ 441 h 44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153" h="441">
                  <a:moveTo>
                    <a:pt x="384" y="441"/>
                  </a:moveTo>
                  <a:lnTo>
                    <a:pt x="0" y="441"/>
                  </a:lnTo>
                  <a:lnTo>
                    <a:pt x="14" y="433"/>
                  </a:lnTo>
                  <a:lnTo>
                    <a:pt x="28" y="423"/>
                  </a:lnTo>
                  <a:lnTo>
                    <a:pt x="42" y="413"/>
                  </a:lnTo>
                  <a:lnTo>
                    <a:pt x="57" y="402"/>
                  </a:lnTo>
                  <a:lnTo>
                    <a:pt x="88" y="379"/>
                  </a:lnTo>
                  <a:lnTo>
                    <a:pt x="120" y="353"/>
                  </a:lnTo>
                  <a:lnTo>
                    <a:pt x="189" y="297"/>
                  </a:lnTo>
                  <a:lnTo>
                    <a:pt x="226" y="268"/>
                  </a:lnTo>
                  <a:lnTo>
                    <a:pt x="265" y="238"/>
                  </a:lnTo>
                  <a:lnTo>
                    <a:pt x="285" y="223"/>
                  </a:lnTo>
                  <a:lnTo>
                    <a:pt x="306" y="208"/>
                  </a:lnTo>
                  <a:lnTo>
                    <a:pt x="327" y="193"/>
                  </a:lnTo>
                  <a:lnTo>
                    <a:pt x="349" y="179"/>
                  </a:lnTo>
                  <a:lnTo>
                    <a:pt x="372" y="164"/>
                  </a:lnTo>
                  <a:lnTo>
                    <a:pt x="394" y="150"/>
                  </a:lnTo>
                  <a:lnTo>
                    <a:pt x="418" y="136"/>
                  </a:lnTo>
                  <a:lnTo>
                    <a:pt x="442" y="123"/>
                  </a:lnTo>
                  <a:lnTo>
                    <a:pt x="466" y="110"/>
                  </a:lnTo>
                  <a:lnTo>
                    <a:pt x="492" y="97"/>
                  </a:lnTo>
                  <a:lnTo>
                    <a:pt x="504" y="91"/>
                  </a:lnTo>
                  <a:lnTo>
                    <a:pt x="517" y="85"/>
                  </a:lnTo>
                  <a:lnTo>
                    <a:pt x="544" y="74"/>
                  </a:lnTo>
                  <a:lnTo>
                    <a:pt x="571" y="63"/>
                  </a:lnTo>
                  <a:lnTo>
                    <a:pt x="598" y="53"/>
                  </a:lnTo>
                  <a:lnTo>
                    <a:pt x="627" y="43"/>
                  </a:lnTo>
                  <a:lnTo>
                    <a:pt x="655" y="34"/>
                  </a:lnTo>
                  <a:lnTo>
                    <a:pt x="683" y="27"/>
                  </a:lnTo>
                  <a:lnTo>
                    <a:pt x="711" y="20"/>
                  </a:lnTo>
                  <a:lnTo>
                    <a:pt x="738" y="15"/>
                  </a:lnTo>
                  <a:lnTo>
                    <a:pt x="765" y="11"/>
                  </a:lnTo>
                  <a:lnTo>
                    <a:pt x="791" y="7"/>
                  </a:lnTo>
                  <a:lnTo>
                    <a:pt x="817" y="4"/>
                  </a:lnTo>
                  <a:lnTo>
                    <a:pt x="842" y="2"/>
                  </a:lnTo>
                  <a:lnTo>
                    <a:pt x="867" y="1"/>
                  </a:lnTo>
                  <a:lnTo>
                    <a:pt x="891" y="1"/>
                  </a:lnTo>
                  <a:lnTo>
                    <a:pt x="915" y="1"/>
                  </a:lnTo>
                  <a:lnTo>
                    <a:pt x="938" y="2"/>
                  </a:lnTo>
                  <a:lnTo>
                    <a:pt x="961" y="4"/>
                  </a:lnTo>
                  <a:lnTo>
                    <a:pt x="984" y="6"/>
                  </a:lnTo>
                  <a:lnTo>
                    <a:pt x="1006" y="8"/>
                  </a:lnTo>
                  <a:lnTo>
                    <a:pt x="1027" y="12"/>
                  </a:lnTo>
                  <a:lnTo>
                    <a:pt x="1048" y="15"/>
                  </a:lnTo>
                  <a:lnTo>
                    <a:pt x="1069" y="19"/>
                  </a:lnTo>
                  <a:lnTo>
                    <a:pt x="1089" y="23"/>
                  </a:lnTo>
                  <a:lnTo>
                    <a:pt x="1128" y="33"/>
                  </a:lnTo>
                  <a:lnTo>
                    <a:pt x="1146" y="38"/>
                  </a:lnTo>
                  <a:lnTo>
                    <a:pt x="1165" y="43"/>
                  </a:lnTo>
                  <a:lnTo>
                    <a:pt x="1199" y="54"/>
                  </a:lnTo>
                  <a:lnTo>
                    <a:pt x="1232" y="65"/>
                  </a:lnTo>
                  <a:lnTo>
                    <a:pt x="1263" y="76"/>
                  </a:lnTo>
                  <a:lnTo>
                    <a:pt x="1293" y="87"/>
                  </a:lnTo>
                  <a:lnTo>
                    <a:pt x="1320" y="97"/>
                  </a:lnTo>
                  <a:lnTo>
                    <a:pt x="1371" y="115"/>
                  </a:lnTo>
                  <a:lnTo>
                    <a:pt x="1397" y="124"/>
                  </a:lnTo>
                  <a:lnTo>
                    <a:pt x="1423" y="132"/>
                  </a:lnTo>
                  <a:lnTo>
                    <a:pt x="1449" y="140"/>
                  </a:lnTo>
                  <a:lnTo>
                    <a:pt x="1476" y="147"/>
                  </a:lnTo>
                  <a:lnTo>
                    <a:pt x="1503" y="154"/>
                  </a:lnTo>
                  <a:lnTo>
                    <a:pt x="1530" y="160"/>
                  </a:lnTo>
                  <a:lnTo>
                    <a:pt x="1560" y="165"/>
                  </a:lnTo>
                  <a:lnTo>
                    <a:pt x="1589" y="169"/>
                  </a:lnTo>
                  <a:lnTo>
                    <a:pt x="1619" y="172"/>
                  </a:lnTo>
                  <a:lnTo>
                    <a:pt x="1651" y="174"/>
                  </a:lnTo>
                  <a:lnTo>
                    <a:pt x="1667" y="175"/>
                  </a:lnTo>
                  <a:lnTo>
                    <a:pt x="1684" y="175"/>
                  </a:lnTo>
                  <a:lnTo>
                    <a:pt x="1701" y="175"/>
                  </a:lnTo>
                  <a:lnTo>
                    <a:pt x="1719" y="175"/>
                  </a:lnTo>
                  <a:lnTo>
                    <a:pt x="1755" y="173"/>
                  </a:lnTo>
                  <a:lnTo>
                    <a:pt x="1773" y="171"/>
                  </a:lnTo>
                  <a:lnTo>
                    <a:pt x="1792" y="169"/>
                  </a:lnTo>
                  <a:lnTo>
                    <a:pt x="1807" y="167"/>
                  </a:lnTo>
                  <a:lnTo>
                    <a:pt x="1823" y="165"/>
                  </a:lnTo>
                  <a:lnTo>
                    <a:pt x="1838" y="161"/>
                  </a:lnTo>
                  <a:lnTo>
                    <a:pt x="1854" y="157"/>
                  </a:lnTo>
                  <a:lnTo>
                    <a:pt x="1885" y="148"/>
                  </a:lnTo>
                  <a:lnTo>
                    <a:pt x="1900" y="142"/>
                  </a:lnTo>
                  <a:lnTo>
                    <a:pt x="1916" y="136"/>
                  </a:lnTo>
                  <a:lnTo>
                    <a:pt x="1931" y="130"/>
                  </a:lnTo>
                  <a:lnTo>
                    <a:pt x="1946" y="123"/>
                  </a:lnTo>
                  <a:lnTo>
                    <a:pt x="1961" y="116"/>
                  </a:lnTo>
                  <a:lnTo>
                    <a:pt x="1976" y="109"/>
                  </a:lnTo>
                  <a:lnTo>
                    <a:pt x="2005" y="94"/>
                  </a:lnTo>
                  <a:lnTo>
                    <a:pt x="2032" y="79"/>
                  </a:lnTo>
                  <a:lnTo>
                    <a:pt x="2057" y="64"/>
                  </a:lnTo>
                  <a:lnTo>
                    <a:pt x="2080" y="49"/>
                  </a:lnTo>
                  <a:lnTo>
                    <a:pt x="2118" y="24"/>
                  </a:lnTo>
                  <a:lnTo>
                    <a:pt x="2143" y="7"/>
                  </a:lnTo>
                  <a:lnTo>
                    <a:pt x="2153" y="0"/>
                  </a:lnTo>
                  <a:lnTo>
                    <a:pt x="2144" y="7"/>
                  </a:lnTo>
                  <a:lnTo>
                    <a:pt x="2133" y="16"/>
                  </a:lnTo>
                  <a:lnTo>
                    <a:pt x="2118" y="27"/>
                  </a:lnTo>
                  <a:lnTo>
                    <a:pt x="2099" y="41"/>
                  </a:lnTo>
                  <a:lnTo>
                    <a:pt x="2077" y="56"/>
                  </a:lnTo>
                  <a:lnTo>
                    <a:pt x="2052" y="72"/>
                  </a:lnTo>
                  <a:lnTo>
                    <a:pt x="2024" y="89"/>
                  </a:lnTo>
                  <a:lnTo>
                    <a:pt x="2008" y="97"/>
                  </a:lnTo>
                  <a:lnTo>
                    <a:pt x="1992" y="106"/>
                  </a:lnTo>
                  <a:lnTo>
                    <a:pt x="1976" y="114"/>
                  </a:lnTo>
                  <a:lnTo>
                    <a:pt x="1959" y="123"/>
                  </a:lnTo>
                  <a:lnTo>
                    <a:pt x="1941" y="131"/>
                  </a:lnTo>
                  <a:lnTo>
                    <a:pt x="1923" y="139"/>
                  </a:lnTo>
                  <a:lnTo>
                    <a:pt x="1904" y="146"/>
                  </a:lnTo>
                  <a:lnTo>
                    <a:pt x="1885" y="154"/>
                  </a:lnTo>
                  <a:lnTo>
                    <a:pt x="1865" y="160"/>
                  </a:lnTo>
                  <a:lnTo>
                    <a:pt x="1845" y="167"/>
                  </a:lnTo>
                  <a:lnTo>
                    <a:pt x="1825" y="172"/>
                  </a:lnTo>
                  <a:lnTo>
                    <a:pt x="1804" y="177"/>
                  </a:lnTo>
                  <a:lnTo>
                    <a:pt x="1783" y="182"/>
                  </a:lnTo>
                  <a:lnTo>
                    <a:pt x="1761" y="185"/>
                  </a:lnTo>
                  <a:lnTo>
                    <a:pt x="1740" y="188"/>
                  </a:lnTo>
                  <a:lnTo>
                    <a:pt x="1718" y="190"/>
                  </a:lnTo>
                  <a:lnTo>
                    <a:pt x="1691" y="192"/>
                  </a:lnTo>
                  <a:lnTo>
                    <a:pt x="1666" y="193"/>
                  </a:lnTo>
                  <a:lnTo>
                    <a:pt x="1643" y="193"/>
                  </a:lnTo>
                  <a:lnTo>
                    <a:pt x="1621" y="192"/>
                  </a:lnTo>
                  <a:lnTo>
                    <a:pt x="1599" y="191"/>
                  </a:lnTo>
                  <a:lnTo>
                    <a:pt x="1579" y="189"/>
                  </a:lnTo>
                  <a:lnTo>
                    <a:pt x="1558" y="186"/>
                  </a:lnTo>
                  <a:lnTo>
                    <a:pt x="1537" y="183"/>
                  </a:lnTo>
                  <a:lnTo>
                    <a:pt x="1495" y="176"/>
                  </a:lnTo>
                  <a:lnTo>
                    <a:pt x="1450" y="167"/>
                  </a:lnTo>
                  <a:lnTo>
                    <a:pt x="1398" y="156"/>
                  </a:lnTo>
                  <a:lnTo>
                    <a:pt x="1338" y="145"/>
                  </a:lnTo>
                  <a:lnTo>
                    <a:pt x="1275" y="133"/>
                  </a:lnTo>
                  <a:lnTo>
                    <a:pt x="1244" y="128"/>
                  </a:lnTo>
                  <a:lnTo>
                    <a:pt x="1213" y="122"/>
                  </a:lnTo>
                  <a:lnTo>
                    <a:pt x="1182" y="117"/>
                  </a:lnTo>
                  <a:lnTo>
                    <a:pt x="1152" y="113"/>
                  </a:lnTo>
                  <a:lnTo>
                    <a:pt x="1121" y="109"/>
                  </a:lnTo>
                  <a:lnTo>
                    <a:pt x="1091" y="106"/>
                  </a:lnTo>
                  <a:lnTo>
                    <a:pt x="1061" y="104"/>
                  </a:lnTo>
                  <a:lnTo>
                    <a:pt x="1031" y="103"/>
                  </a:lnTo>
                  <a:lnTo>
                    <a:pt x="1002" y="103"/>
                  </a:lnTo>
                  <a:lnTo>
                    <a:pt x="987" y="103"/>
                  </a:lnTo>
                  <a:lnTo>
                    <a:pt x="973" y="104"/>
                  </a:lnTo>
                  <a:lnTo>
                    <a:pt x="958" y="105"/>
                  </a:lnTo>
                  <a:lnTo>
                    <a:pt x="944" y="107"/>
                  </a:lnTo>
                  <a:lnTo>
                    <a:pt x="930" y="108"/>
                  </a:lnTo>
                  <a:lnTo>
                    <a:pt x="916" y="110"/>
                  </a:lnTo>
                  <a:lnTo>
                    <a:pt x="902" y="113"/>
                  </a:lnTo>
                  <a:lnTo>
                    <a:pt x="888" y="116"/>
                  </a:lnTo>
                  <a:lnTo>
                    <a:pt x="874" y="119"/>
                  </a:lnTo>
                  <a:lnTo>
                    <a:pt x="860" y="123"/>
                  </a:lnTo>
                  <a:lnTo>
                    <a:pt x="831" y="133"/>
                  </a:lnTo>
                  <a:lnTo>
                    <a:pt x="803" y="143"/>
                  </a:lnTo>
                  <a:lnTo>
                    <a:pt x="777" y="154"/>
                  </a:lnTo>
                  <a:lnTo>
                    <a:pt x="752" y="165"/>
                  </a:lnTo>
                  <a:lnTo>
                    <a:pt x="728" y="177"/>
                  </a:lnTo>
                  <a:lnTo>
                    <a:pt x="706" y="190"/>
                  </a:lnTo>
                  <a:lnTo>
                    <a:pt x="695" y="197"/>
                  </a:lnTo>
                  <a:lnTo>
                    <a:pt x="684" y="204"/>
                  </a:lnTo>
                  <a:lnTo>
                    <a:pt x="663" y="218"/>
                  </a:lnTo>
                  <a:lnTo>
                    <a:pt x="642" y="232"/>
                  </a:lnTo>
                  <a:lnTo>
                    <a:pt x="622" y="247"/>
                  </a:lnTo>
                  <a:lnTo>
                    <a:pt x="583" y="278"/>
                  </a:lnTo>
                  <a:lnTo>
                    <a:pt x="543" y="311"/>
                  </a:lnTo>
                  <a:lnTo>
                    <a:pt x="502" y="345"/>
                  </a:lnTo>
                  <a:lnTo>
                    <a:pt x="449" y="389"/>
                  </a:lnTo>
                  <a:lnTo>
                    <a:pt x="418" y="414"/>
                  </a:lnTo>
                  <a:lnTo>
                    <a:pt x="384" y="441"/>
                  </a:lnTo>
                  <a:close/>
                </a:path>
              </a:pathLst>
            </a:custGeom>
            <a:gradFill rotWithShape="1">
              <a:gsLst>
                <a:gs pos="0">
                  <a:srgbClr val="F8DC1A"/>
                </a:gs>
                <a:gs pos="100000">
                  <a:srgbClr val="F4C61A"/>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fi-FI"/>
            </a:p>
          </p:txBody>
        </p:sp>
        <p:sp>
          <p:nvSpPr>
            <p:cNvPr id="1034" name="Freeform 16"/>
            <p:cNvSpPr>
              <a:spLocks/>
            </p:cNvSpPr>
            <p:nvPr/>
          </p:nvSpPr>
          <p:spPr bwMode="auto">
            <a:xfrm>
              <a:off x="2731" y="3056"/>
              <a:ext cx="2961" cy="1191"/>
            </a:xfrm>
            <a:custGeom>
              <a:avLst/>
              <a:gdLst>
                <a:gd name="T0" fmla="*/ 1111 w 2961"/>
                <a:gd name="T1" fmla="*/ 586 h 1191"/>
                <a:gd name="T2" fmla="*/ 1232 w 2961"/>
                <a:gd name="T3" fmla="*/ 584 h 1191"/>
                <a:gd name="T4" fmla="*/ 1313 w 2961"/>
                <a:gd name="T5" fmla="*/ 592 h 1191"/>
                <a:gd name="T6" fmla="*/ 1423 w 2961"/>
                <a:gd name="T7" fmla="*/ 612 h 1191"/>
                <a:gd name="T8" fmla="*/ 1556 w 2961"/>
                <a:gd name="T9" fmla="*/ 646 h 1191"/>
                <a:gd name="T10" fmla="*/ 1777 w 2961"/>
                <a:gd name="T11" fmla="*/ 705 h 1191"/>
                <a:gd name="T12" fmla="*/ 1857 w 2961"/>
                <a:gd name="T13" fmla="*/ 719 h 1191"/>
                <a:gd name="T14" fmla="*/ 1962 w 2961"/>
                <a:gd name="T15" fmla="*/ 723 h 1191"/>
                <a:gd name="T16" fmla="*/ 2036 w 2961"/>
                <a:gd name="T17" fmla="*/ 714 h 1191"/>
                <a:gd name="T18" fmla="*/ 2125 w 2961"/>
                <a:gd name="T19" fmla="*/ 693 h 1191"/>
                <a:gd name="T20" fmla="*/ 2188 w 2961"/>
                <a:gd name="T21" fmla="*/ 671 h 1191"/>
                <a:gd name="T22" fmla="*/ 2247 w 2961"/>
                <a:gd name="T23" fmla="*/ 644 h 1191"/>
                <a:gd name="T24" fmla="*/ 2322 w 2961"/>
                <a:gd name="T25" fmla="*/ 600 h 1191"/>
                <a:gd name="T26" fmla="*/ 2392 w 2961"/>
                <a:gd name="T27" fmla="*/ 547 h 1191"/>
                <a:gd name="T28" fmla="*/ 2494 w 2961"/>
                <a:gd name="T29" fmla="*/ 457 h 1191"/>
                <a:gd name="T30" fmla="*/ 2682 w 2961"/>
                <a:gd name="T31" fmla="*/ 264 h 1191"/>
                <a:gd name="T32" fmla="*/ 2819 w 2961"/>
                <a:gd name="T33" fmla="*/ 124 h 1191"/>
                <a:gd name="T34" fmla="*/ 2914 w 2961"/>
                <a:gd name="T35" fmla="*/ 38 h 1191"/>
                <a:gd name="T36" fmla="*/ 2942 w 2961"/>
                <a:gd name="T37" fmla="*/ 385 h 1191"/>
                <a:gd name="T38" fmla="*/ 2867 w 2961"/>
                <a:gd name="T39" fmla="*/ 479 h 1191"/>
                <a:gd name="T40" fmla="*/ 2793 w 2961"/>
                <a:gd name="T41" fmla="*/ 554 h 1191"/>
                <a:gd name="T42" fmla="*/ 2691 w 2961"/>
                <a:gd name="T43" fmla="*/ 644 h 1191"/>
                <a:gd name="T44" fmla="*/ 2609 w 2961"/>
                <a:gd name="T45" fmla="*/ 702 h 1191"/>
                <a:gd name="T46" fmla="*/ 2553 w 2961"/>
                <a:gd name="T47" fmla="*/ 733 h 1191"/>
                <a:gd name="T48" fmla="*/ 2454 w 2961"/>
                <a:gd name="T49" fmla="*/ 773 h 1191"/>
                <a:gd name="T50" fmla="*/ 2382 w 2961"/>
                <a:gd name="T51" fmla="*/ 793 h 1191"/>
                <a:gd name="T52" fmla="*/ 2268 w 2961"/>
                <a:gd name="T53" fmla="*/ 809 h 1191"/>
                <a:gd name="T54" fmla="*/ 2154 w 2961"/>
                <a:gd name="T55" fmla="*/ 810 h 1191"/>
                <a:gd name="T56" fmla="*/ 2043 w 2961"/>
                <a:gd name="T57" fmla="*/ 798 h 1191"/>
                <a:gd name="T58" fmla="*/ 1936 w 2961"/>
                <a:gd name="T59" fmla="*/ 777 h 1191"/>
                <a:gd name="T60" fmla="*/ 1810 w 2961"/>
                <a:gd name="T61" fmla="*/ 743 h 1191"/>
                <a:gd name="T62" fmla="*/ 1647 w 2961"/>
                <a:gd name="T63" fmla="*/ 698 h 1191"/>
                <a:gd name="T64" fmla="*/ 1536 w 2961"/>
                <a:gd name="T65" fmla="*/ 677 h 1191"/>
                <a:gd name="T66" fmla="*/ 1444 w 2961"/>
                <a:gd name="T67" fmla="*/ 666 h 1191"/>
                <a:gd name="T68" fmla="*/ 1350 w 2961"/>
                <a:gd name="T69" fmla="*/ 664 h 1191"/>
                <a:gd name="T70" fmla="*/ 1279 w 2961"/>
                <a:gd name="T71" fmla="*/ 668 h 1191"/>
                <a:gd name="T72" fmla="*/ 1183 w 2961"/>
                <a:gd name="T73" fmla="*/ 684 h 1191"/>
                <a:gd name="T74" fmla="*/ 1112 w 2961"/>
                <a:gd name="T75" fmla="*/ 705 h 1191"/>
                <a:gd name="T76" fmla="*/ 1044 w 2961"/>
                <a:gd name="T77" fmla="*/ 732 h 1191"/>
                <a:gd name="T78" fmla="*/ 961 w 2961"/>
                <a:gd name="T79" fmla="*/ 779 h 1191"/>
                <a:gd name="T80" fmla="*/ 841 w 2961"/>
                <a:gd name="T81" fmla="*/ 869 h 1191"/>
                <a:gd name="T82" fmla="*/ 653 w 2961"/>
                <a:gd name="T83" fmla="*/ 1023 h 1191"/>
                <a:gd name="T84" fmla="*/ 562 w 2961"/>
                <a:gd name="T85" fmla="*/ 1090 h 1191"/>
                <a:gd name="T86" fmla="*/ 461 w 2961"/>
                <a:gd name="T87" fmla="*/ 1151 h 1191"/>
                <a:gd name="T88" fmla="*/ 0 w 2961"/>
                <a:gd name="T89" fmla="*/ 1191 h 1191"/>
                <a:gd name="T90" fmla="*/ 127 w 2961"/>
                <a:gd name="T91" fmla="*/ 1145 h 1191"/>
                <a:gd name="T92" fmla="*/ 226 w 2961"/>
                <a:gd name="T93" fmla="*/ 1094 h 1191"/>
                <a:gd name="T94" fmla="*/ 327 w 2961"/>
                <a:gd name="T95" fmla="*/ 1024 h 1191"/>
                <a:gd name="T96" fmla="*/ 542 w 2961"/>
                <a:gd name="T97" fmla="*/ 854 h 1191"/>
                <a:gd name="T98" fmla="*/ 656 w 2961"/>
                <a:gd name="T99" fmla="*/ 768 h 1191"/>
                <a:gd name="T100" fmla="*/ 747 w 2961"/>
                <a:gd name="T101" fmla="*/ 710 h 1191"/>
                <a:gd name="T102" fmla="*/ 872 w 2961"/>
                <a:gd name="T103" fmla="*/ 645 h 1191"/>
                <a:gd name="T104" fmla="*/ 937 w 2961"/>
                <a:gd name="T105" fmla="*/ 621 h 1191"/>
                <a:gd name="T106" fmla="*/ 1022 w 2961"/>
                <a:gd name="T107" fmla="*/ 599 h 119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961" h="1191">
                  <a:moveTo>
                    <a:pt x="1039" y="596"/>
                  </a:moveTo>
                  <a:lnTo>
                    <a:pt x="1075" y="590"/>
                  </a:lnTo>
                  <a:lnTo>
                    <a:pt x="1093" y="588"/>
                  </a:lnTo>
                  <a:lnTo>
                    <a:pt x="1111" y="586"/>
                  </a:lnTo>
                  <a:lnTo>
                    <a:pt x="1146" y="584"/>
                  </a:lnTo>
                  <a:lnTo>
                    <a:pt x="1181" y="583"/>
                  </a:lnTo>
                  <a:lnTo>
                    <a:pt x="1215" y="584"/>
                  </a:lnTo>
                  <a:lnTo>
                    <a:pt x="1232" y="584"/>
                  </a:lnTo>
                  <a:lnTo>
                    <a:pt x="1248" y="585"/>
                  </a:lnTo>
                  <a:lnTo>
                    <a:pt x="1281" y="588"/>
                  </a:lnTo>
                  <a:lnTo>
                    <a:pt x="1297" y="590"/>
                  </a:lnTo>
                  <a:lnTo>
                    <a:pt x="1313" y="592"/>
                  </a:lnTo>
                  <a:lnTo>
                    <a:pt x="1345" y="597"/>
                  </a:lnTo>
                  <a:lnTo>
                    <a:pt x="1377" y="603"/>
                  </a:lnTo>
                  <a:lnTo>
                    <a:pt x="1408" y="609"/>
                  </a:lnTo>
                  <a:lnTo>
                    <a:pt x="1423" y="612"/>
                  </a:lnTo>
                  <a:lnTo>
                    <a:pt x="1438" y="615"/>
                  </a:lnTo>
                  <a:lnTo>
                    <a:pt x="1468" y="623"/>
                  </a:lnTo>
                  <a:lnTo>
                    <a:pt x="1498" y="630"/>
                  </a:lnTo>
                  <a:lnTo>
                    <a:pt x="1556" y="646"/>
                  </a:lnTo>
                  <a:lnTo>
                    <a:pt x="1669" y="678"/>
                  </a:lnTo>
                  <a:lnTo>
                    <a:pt x="1724" y="693"/>
                  </a:lnTo>
                  <a:lnTo>
                    <a:pt x="1751" y="699"/>
                  </a:lnTo>
                  <a:lnTo>
                    <a:pt x="1777" y="705"/>
                  </a:lnTo>
                  <a:lnTo>
                    <a:pt x="1804" y="711"/>
                  </a:lnTo>
                  <a:lnTo>
                    <a:pt x="1831" y="715"/>
                  </a:lnTo>
                  <a:lnTo>
                    <a:pt x="1844" y="717"/>
                  </a:lnTo>
                  <a:lnTo>
                    <a:pt x="1857" y="719"/>
                  </a:lnTo>
                  <a:lnTo>
                    <a:pt x="1883" y="722"/>
                  </a:lnTo>
                  <a:lnTo>
                    <a:pt x="1909" y="723"/>
                  </a:lnTo>
                  <a:lnTo>
                    <a:pt x="1936" y="724"/>
                  </a:lnTo>
                  <a:lnTo>
                    <a:pt x="1962" y="723"/>
                  </a:lnTo>
                  <a:lnTo>
                    <a:pt x="1988" y="721"/>
                  </a:lnTo>
                  <a:lnTo>
                    <a:pt x="2012" y="718"/>
                  </a:lnTo>
                  <a:lnTo>
                    <a:pt x="2024" y="716"/>
                  </a:lnTo>
                  <a:lnTo>
                    <a:pt x="2036" y="714"/>
                  </a:lnTo>
                  <a:lnTo>
                    <a:pt x="2059" y="710"/>
                  </a:lnTo>
                  <a:lnTo>
                    <a:pt x="2082" y="705"/>
                  </a:lnTo>
                  <a:lnTo>
                    <a:pt x="2104" y="699"/>
                  </a:lnTo>
                  <a:lnTo>
                    <a:pt x="2125" y="693"/>
                  </a:lnTo>
                  <a:lnTo>
                    <a:pt x="2147" y="686"/>
                  </a:lnTo>
                  <a:lnTo>
                    <a:pt x="2157" y="683"/>
                  </a:lnTo>
                  <a:lnTo>
                    <a:pt x="2167" y="679"/>
                  </a:lnTo>
                  <a:lnTo>
                    <a:pt x="2188" y="671"/>
                  </a:lnTo>
                  <a:lnTo>
                    <a:pt x="2208" y="662"/>
                  </a:lnTo>
                  <a:lnTo>
                    <a:pt x="2228" y="653"/>
                  </a:lnTo>
                  <a:lnTo>
                    <a:pt x="2238" y="648"/>
                  </a:lnTo>
                  <a:lnTo>
                    <a:pt x="2247" y="644"/>
                  </a:lnTo>
                  <a:lnTo>
                    <a:pt x="2266" y="633"/>
                  </a:lnTo>
                  <a:lnTo>
                    <a:pt x="2285" y="623"/>
                  </a:lnTo>
                  <a:lnTo>
                    <a:pt x="2303" y="611"/>
                  </a:lnTo>
                  <a:lnTo>
                    <a:pt x="2322" y="600"/>
                  </a:lnTo>
                  <a:lnTo>
                    <a:pt x="2339" y="587"/>
                  </a:lnTo>
                  <a:lnTo>
                    <a:pt x="2357" y="574"/>
                  </a:lnTo>
                  <a:lnTo>
                    <a:pt x="2375" y="561"/>
                  </a:lnTo>
                  <a:lnTo>
                    <a:pt x="2392" y="547"/>
                  </a:lnTo>
                  <a:lnTo>
                    <a:pt x="2409" y="533"/>
                  </a:lnTo>
                  <a:lnTo>
                    <a:pt x="2426" y="519"/>
                  </a:lnTo>
                  <a:lnTo>
                    <a:pt x="2460" y="489"/>
                  </a:lnTo>
                  <a:lnTo>
                    <a:pt x="2494" y="457"/>
                  </a:lnTo>
                  <a:lnTo>
                    <a:pt x="2528" y="424"/>
                  </a:lnTo>
                  <a:lnTo>
                    <a:pt x="2562" y="390"/>
                  </a:lnTo>
                  <a:lnTo>
                    <a:pt x="2597" y="354"/>
                  </a:lnTo>
                  <a:lnTo>
                    <a:pt x="2682" y="264"/>
                  </a:lnTo>
                  <a:lnTo>
                    <a:pt x="2727" y="217"/>
                  </a:lnTo>
                  <a:lnTo>
                    <a:pt x="2750" y="194"/>
                  </a:lnTo>
                  <a:lnTo>
                    <a:pt x="2773" y="170"/>
                  </a:lnTo>
                  <a:lnTo>
                    <a:pt x="2819" y="124"/>
                  </a:lnTo>
                  <a:lnTo>
                    <a:pt x="2843" y="102"/>
                  </a:lnTo>
                  <a:lnTo>
                    <a:pt x="2867" y="80"/>
                  </a:lnTo>
                  <a:lnTo>
                    <a:pt x="2890" y="59"/>
                  </a:lnTo>
                  <a:lnTo>
                    <a:pt x="2914" y="38"/>
                  </a:lnTo>
                  <a:lnTo>
                    <a:pt x="2938" y="19"/>
                  </a:lnTo>
                  <a:lnTo>
                    <a:pt x="2961" y="0"/>
                  </a:lnTo>
                  <a:lnTo>
                    <a:pt x="2961" y="358"/>
                  </a:lnTo>
                  <a:lnTo>
                    <a:pt x="2942" y="385"/>
                  </a:lnTo>
                  <a:lnTo>
                    <a:pt x="2920" y="414"/>
                  </a:lnTo>
                  <a:lnTo>
                    <a:pt x="2895" y="445"/>
                  </a:lnTo>
                  <a:lnTo>
                    <a:pt x="2882" y="461"/>
                  </a:lnTo>
                  <a:lnTo>
                    <a:pt x="2867" y="479"/>
                  </a:lnTo>
                  <a:lnTo>
                    <a:pt x="2851" y="496"/>
                  </a:lnTo>
                  <a:lnTo>
                    <a:pt x="2833" y="515"/>
                  </a:lnTo>
                  <a:lnTo>
                    <a:pt x="2814" y="534"/>
                  </a:lnTo>
                  <a:lnTo>
                    <a:pt x="2793" y="554"/>
                  </a:lnTo>
                  <a:lnTo>
                    <a:pt x="2771" y="575"/>
                  </a:lnTo>
                  <a:lnTo>
                    <a:pt x="2746" y="598"/>
                  </a:lnTo>
                  <a:lnTo>
                    <a:pt x="2720" y="620"/>
                  </a:lnTo>
                  <a:lnTo>
                    <a:pt x="2691" y="644"/>
                  </a:lnTo>
                  <a:lnTo>
                    <a:pt x="2664" y="665"/>
                  </a:lnTo>
                  <a:lnTo>
                    <a:pt x="2636" y="684"/>
                  </a:lnTo>
                  <a:lnTo>
                    <a:pt x="2623" y="693"/>
                  </a:lnTo>
                  <a:lnTo>
                    <a:pt x="2609" y="702"/>
                  </a:lnTo>
                  <a:lnTo>
                    <a:pt x="2595" y="710"/>
                  </a:lnTo>
                  <a:lnTo>
                    <a:pt x="2581" y="718"/>
                  </a:lnTo>
                  <a:lnTo>
                    <a:pt x="2567" y="726"/>
                  </a:lnTo>
                  <a:lnTo>
                    <a:pt x="2553" y="733"/>
                  </a:lnTo>
                  <a:lnTo>
                    <a:pt x="2525" y="746"/>
                  </a:lnTo>
                  <a:lnTo>
                    <a:pt x="2496" y="758"/>
                  </a:lnTo>
                  <a:lnTo>
                    <a:pt x="2468" y="769"/>
                  </a:lnTo>
                  <a:lnTo>
                    <a:pt x="2454" y="773"/>
                  </a:lnTo>
                  <a:lnTo>
                    <a:pt x="2439" y="778"/>
                  </a:lnTo>
                  <a:lnTo>
                    <a:pt x="2425" y="782"/>
                  </a:lnTo>
                  <a:lnTo>
                    <a:pt x="2411" y="786"/>
                  </a:lnTo>
                  <a:lnTo>
                    <a:pt x="2382" y="793"/>
                  </a:lnTo>
                  <a:lnTo>
                    <a:pt x="2354" y="798"/>
                  </a:lnTo>
                  <a:lnTo>
                    <a:pt x="2325" y="803"/>
                  </a:lnTo>
                  <a:lnTo>
                    <a:pt x="2296" y="806"/>
                  </a:lnTo>
                  <a:lnTo>
                    <a:pt x="2268" y="809"/>
                  </a:lnTo>
                  <a:lnTo>
                    <a:pt x="2239" y="810"/>
                  </a:lnTo>
                  <a:lnTo>
                    <a:pt x="2210" y="811"/>
                  </a:lnTo>
                  <a:lnTo>
                    <a:pt x="2182" y="811"/>
                  </a:lnTo>
                  <a:lnTo>
                    <a:pt x="2154" y="810"/>
                  </a:lnTo>
                  <a:lnTo>
                    <a:pt x="2126" y="808"/>
                  </a:lnTo>
                  <a:lnTo>
                    <a:pt x="2098" y="805"/>
                  </a:lnTo>
                  <a:lnTo>
                    <a:pt x="2070" y="802"/>
                  </a:lnTo>
                  <a:lnTo>
                    <a:pt x="2043" y="798"/>
                  </a:lnTo>
                  <a:lnTo>
                    <a:pt x="2016" y="793"/>
                  </a:lnTo>
                  <a:lnTo>
                    <a:pt x="1989" y="788"/>
                  </a:lnTo>
                  <a:lnTo>
                    <a:pt x="1962" y="783"/>
                  </a:lnTo>
                  <a:lnTo>
                    <a:pt x="1936" y="777"/>
                  </a:lnTo>
                  <a:lnTo>
                    <a:pt x="1910" y="771"/>
                  </a:lnTo>
                  <a:lnTo>
                    <a:pt x="1885" y="764"/>
                  </a:lnTo>
                  <a:lnTo>
                    <a:pt x="1859" y="757"/>
                  </a:lnTo>
                  <a:lnTo>
                    <a:pt x="1810" y="743"/>
                  </a:lnTo>
                  <a:lnTo>
                    <a:pt x="1771" y="731"/>
                  </a:lnTo>
                  <a:lnTo>
                    <a:pt x="1731" y="719"/>
                  </a:lnTo>
                  <a:lnTo>
                    <a:pt x="1690" y="708"/>
                  </a:lnTo>
                  <a:lnTo>
                    <a:pt x="1647" y="698"/>
                  </a:lnTo>
                  <a:lnTo>
                    <a:pt x="1603" y="689"/>
                  </a:lnTo>
                  <a:lnTo>
                    <a:pt x="1581" y="684"/>
                  </a:lnTo>
                  <a:lnTo>
                    <a:pt x="1559" y="680"/>
                  </a:lnTo>
                  <a:lnTo>
                    <a:pt x="1536" y="677"/>
                  </a:lnTo>
                  <a:lnTo>
                    <a:pt x="1514" y="674"/>
                  </a:lnTo>
                  <a:lnTo>
                    <a:pt x="1491" y="671"/>
                  </a:lnTo>
                  <a:lnTo>
                    <a:pt x="1468" y="668"/>
                  </a:lnTo>
                  <a:lnTo>
                    <a:pt x="1444" y="666"/>
                  </a:lnTo>
                  <a:lnTo>
                    <a:pt x="1421" y="665"/>
                  </a:lnTo>
                  <a:lnTo>
                    <a:pt x="1398" y="664"/>
                  </a:lnTo>
                  <a:lnTo>
                    <a:pt x="1374" y="664"/>
                  </a:lnTo>
                  <a:lnTo>
                    <a:pt x="1350" y="664"/>
                  </a:lnTo>
                  <a:lnTo>
                    <a:pt x="1327" y="665"/>
                  </a:lnTo>
                  <a:lnTo>
                    <a:pt x="1303" y="666"/>
                  </a:lnTo>
                  <a:lnTo>
                    <a:pt x="1291" y="667"/>
                  </a:lnTo>
                  <a:lnTo>
                    <a:pt x="1279" y="668"/>
                  </a:lnTo>
                  <a:lnTo>
                    <a:pt x="1255" y="671"/>
                  </a:lnTo>
                  <a:lnTo>
                    <a:pt x="1231" y="675"/>
                  </a:lnTo>
                  <a:lnTo>
                    <a:pt x="1207" y="679"/>
                  </a:lnTo>
                  <a:lnTo>
                    <a:pt x="1183" y="684"/>
                  </a:lnTo>
                  <a:lnTo>
                    <a:pt x="1159" y="690"/>
                  </a:lnTo>
                  <a:lnTo>
                    <a:pt x="1147" y="693"/>
                  </a:lnTo>
                  <a:lnTo>
                    <a:pt x="1136" y="697"/>
                  </a:lnTo>
                  <a:lnTo>
                    <a:pt x="1112" y="705"/>
                  </a:lnTo>
                  <a:lnTo>
                    <a:pt x="1088" y="713"/>
                  </a:lnTo>
                  <a:lnTo>
                    <a:pt x="1077" y="717"/>
                  </a:lnTo>
                  <a:lnTo>
                    <a:pt x="1066" y="722"/>
                  </a:lnTo>
                  <a:lnTo>
                    <a:pt x="1044" y="732"/>
                  </a:lnTo>
                  <a:lnTo>
                    <a:pt x="1023" y="743"/>
                  </a:lnTo>
                  <a:lnTo>
                    <a:pt x="1002" y="754"/>
                  </a:lnTo>
                  <a:lnTo>
                    <a:pt x="982" y="766"/>
                  </a:lnTo>
                  <a:lnTo>
                    <a:pt x="961" y="779"/>
                  </a:lnTo>
                  <a:lnTo>
                    <a:pt x="941" y="793"/>
                  </a:lnTo>
                  <a:lnTo>
                    <a:pt x="921" y="807"/>
                  </a:lnTo>
                  <a:lnTo>
                    <a:pt x="881" y="837"/>
                  </a:lnTo>
                  <a:lnTo>
                    <a:pt x="841" y="869"/>
                  </a:lnTo>
                  <a:lnTo>
                    <a:pt x="760" y="936"/>
                  </a:lnTo>
                  <a:lnTo>
                    <a:pt x="718" y="971"/>
                  </a:lnTo>
                  <a:lnTo>
                    <a:pt x="675" y="1005"/>
                  </a:lnTo>
                  <a:lnTo>
                    <a:pt x="653" y="1023"/>
                  </a:lnTo>
                  <a:lnTo>
                    <a:pt x="631" y="1040"/>
                  </a:lnTo>
                  <a:lnTo>
                    <a:pt x="608" y="1057"/>
                  </a:lnTo>
                  <a:lnTo>
                    <a:pt x="585" y="1073"/>
                  </a:lnTo>
                  <a:lnTo>
                    <a:pt x="562" y="1090"/>
                  </a:lnTo>
                  <a:lnTo>
                    <a:pt x="537" y="1106"/>
                  </a:lnTo>
                  <a:lnTo>
                    <a:pt x="512" y="1121"/>
                  </a:lnTo>
                  <a:lnTo>
                    <a:pt x="487" y="1136"/>
                  </a:lnTo>
                  <a:lnTo>
                    <a:pt x="461" y="1151"/>
                  </a:lnTo>
                  <a:lnTo>
                    <a:pt x="434" y="1165"/>
                  </a:lnTo>
                  <a:lnTo>
                    <a:pt x="406" y="1178"/>
                  </a:lnTo>
                  <a:lnTo>
                    <a:pt x="377" y="1191"/>
                  </a:lnTo>
                  <a:lnTo>
                    <a:pt x="0" y="1191"/>
                  </a:lnTo>
                  <a:lnTo>
                    <a:pt x="30" y="1181"/>
                  </a:lnTo>
                  <a:lnTo>
                    <a:pt x="62" y="1170"/>
                  </a:lnTo>
                  <a:lnTo>
                    <a:pt x="94" y="1158"/>
                  </a:lnTo>
                  <a:lnTo>
                    <a:pt x="127" y="1145"/>
                  </a:lnTo>
                  <a:lnTo>
                    <a:pt x="152" y="1134"/>
                  </a:lnTo>
                  <a:lnTo>
                    <a:pt x="176" y="1122"/>
                  </a:lnTo>
                  <a:lnTo>
                    <a:pt x="201" y="1109"/>
                  </a:lnTo>
                  <a:lnTo>
                    <a:pt x="226" y="1094"/>
                  </a:lnTo>
                  <a:lnTo>
                    <a:pt x="251" y="1078"/>
                  </a:lnTo>
                  <a:lnTo>
                    <a:pt x="276" y="1061"/>
                  </a:lnTo>
                  <a:lnTo>
                    <a:pt x="302" y="1043"/>
                  </a:lnTo>
                  <a:lnTo>
                    <a:pt x="327" y="1024"/>
                  </a:lnTo>
                  <a:lnTo>
                    <a:pt x="379" y="983"/>
                  </a:lnTo>
                  <a:lnTo>
                    <a:pt x="432" y="941"/>
                  </a:lnTo>
                  <a:lnTo>
                    <a:pt x="486" y="898"/>
                  </a:lnTo>
                  <a:lnTo>
                    <a:pt x="542" y="854"/>
                  </a:lnTo>
                  <a:lnTo>
                    <a:pt x="598" y="810"/>
                  </a:lnTo>
                  <a:lnTo>
                    <a:pt x="627" y="789"/>
                  </a:lnTo>
                  <a:lnTo>
                    <a:pt x="642" y="779"/>
                  </a:lnTo>
                  <a:lnTo>
                    <a:pt x="656" y="768"/>
                  </a:lnTo>
                  <a:lnTo>
                    <a:pt x="686" y="748"/>
                  </a:lnTo>
                  <a:lnTo>
                    <a:pt x="701" y="738"/>
                  </a:lnTo>
                  <a:lnTo>
                    <a:pt x="716" y="729"/>
                  </a:lnTo>
                  <a:lnTo>
                    <a:pt x="747" y="710"/>
                  </a:lnTo>
                  <a:lnTo>
                    <a:pt x="778" y="692"/>
                  </a:lnTo>
                  <a:lnTo>
                    <a:pt x="809" y="675"/>
                  </a:lnTo>
                  <a:lnTo>
                    <a:pt x="840" y="660"/>
                  </a:lnTo>
                  <a:lnTo>
                    <a:pt x="872" y="645"/>
                  </a:lnTo>
                  <a:lnTo>
                    <a:pt x="888" y="639"/>
                  </a:lnTo>
                  <a:lnTo>
                    <a:pt x="905" y="632"/>
                  </a:lnTo>
                  <a:lnTo>
                    <a:pt x="921" y="626"/>
                  </a:lnTo>
                  <a:lnTo>
                    <a:pt x="937" y="621"/>
                  </a:lnTo>
                  <a:lnTo>
                    <a:pt x="954" y="615"/>
                  </a:lnTo>
                  <a:lnTo>
                    <a:pt x="971" y="611"/>
                  </a:lnTo>
                  <a:lnTo>
                    <a:pt x="1005" y="602"/>
                  </a:lnTo>
                  <a:lnTo>
                    <a:pt x="1022" y="599"/>
                  </a:lnTo>
                  <a:lnTo>
                    <a:pt x="1039" y="596"/>
                  </a:lnTo>
                  <a:close/>
                </a:path>
              </a:pathLst>
            </a:custGeom>
            <a:gradFill rotWithShape="0">
              <a:gsLst>
                <a:gs pos="0">
                  <a:srgbClr val="FEF8BA"/>
                </a:gs>
                <a:gs pos="100000">
                  <a:srgbClr val="FCF0BA"/>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fi-FI"/>
            </a:p>
          </p:txBody>
        </p:sp>
      </p:grpSp>
      <p:sp>
        <p:nvSpPr>
          <p:cNvPr id="1027" name="Rectangle 2"/>
          <p:cNvSpPr>
            <a:spLocks noGrp="1" noChangeArrowheads="1"/>
          </p:cNvSpPr>
          <p:nvPr>
            <p:ph type="title"/>
          </p:nvPr>
        </p:nvSpPr>
        <p:spPr bwMode="auto">
          <a:xfrm>
            <a:off x="755650" y="274638"/>
            <a:ext cx="7632700"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fi-FI" altLang="fi-FI" smtClean="0"/>
              <a:t>Muokkaa otsikon perustyyliä napsauttamalla</a:t>
            </a:r>
          </a:p>
        </p:txBody>
      </p:sp>
      <p:sp>
        <p:nvSpPr>
          <p:cNvPr id="1028" name="Rectangle 3"/>
          <p:cNvSpPr>
            <a:spLocks noGrp="1" noChangeArrowheads="1"/>
          </p:cNvSpPr>
          <p:nvPr>
            <p:ph type="body" idx="1"/>
          </p:nvPr>
        </p:nvSpPr>
        <p:spPr bwMode="auto">
          <a:xfrm>
            <a:off x="755650" y="1557338"/>
            <a:ext cx="7632700"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smtClean="0"/>
              <a:t>Muokkaa tekstin perustyylejä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p>
        </p:txBody>
      </p:sp>
      <p:pic>
        <p:nvPicPr>
          <p:cNvPr id="1029" name="Picture 22" descr="logo_rgb"/>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79500" y="6548438"/>
            <a:ext cx="2230438"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1" name="Rectangle 27"/>
          <p:cNvSpPr>
            <a:spLocks noGrp="1" noChangeArrowheads="1"/>
          </p:cNvSpPr>
          <p:nvPr>
            <p:ph type="ftr" sz="quarter" idx="3"/>
          </p:nvPr>
        </p:nvSpPr>
        <p:spPr bwMode="auto">
          <a:xfrm>
            <a:off x="7812088" y="6562725"/>
            <a:ext cx="1236662" cy="2190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900">
                <a:latin typeface="Arial" charset="0"/>
              </a:defRPr>
            </a:lvl1pPr>
          </a:lstStyle>
          <a:p>
            <a:pPr>
              <a:defRPr/>
            </a:pPr>
            <a:r>
              <a:rPr lang="en-US" smtClean="0"/>
              <a:t>Outi Viitamaa-Tervonen</a:t>
            </a:r>
            <a:endParaRPr lang="en-US"/>
          </a:p>
        </p:txBody>
      </p:sp>
      <p:sp>
        <p:nvSpPr>
          <p:cNvPr id="1052" name="Rectangle 28"/>
          <p:cNvSpPr>
            <a:spLocks noGrp="1" noChangeArrowheads="1"/>
          </p:cNvSpPr>
          <p:nvPr>
            <p:ph type="sldNum" sz="quarter" idx="4"/>
          </p:nvPr>
        </p:nvSpPr>
        <p:spPr bwMode="auto">
          <a:xfrm>
            <a:off x="6507163" y="6562725"/>
            <a:ext cx="476250" cy="215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900">
                <a:latin typeface="Arial" charset="0"/>
              </a:defRPr>
            </a:lvl1pPr>
          </a:lstStyle>
          <a:p>
            <a:pPr>
              <a:defRPr/>
            </a:pPr>
            <a:fld id="{B54D45AF-4CE5-42B8-AC00-DD595B0D9AAA}" type="slidenum">
              <a:rPr lang="en-US"/>
              <a:pPr>
                <a:defRPr/>
              </a:pPr>
              <a:t>‹#›</a:t>
            </a:fld>
            <a:endParaRPr lang="en-US"/>
          </a:p>
        </p:txBody>
      </p:sp>
      <p:sp>
        <p:nvSpPr>
          <p:cNvPr id="1053" name="Rectangle 29"/>
          <p:cNvSpPr>
            <a:spLocks noGrp="1" noChangeArrowheads="1"/>
          </p:cNvSpPr>
          <p:nvPr>
            <p:ph type="dt" sz="half" idx="2"/>
          </p:nvPr>
        </p:nvSpPr>
        <p:spPr bwMode="auto">
          <a:xfrm>
            <a:off x="6986588" y="6562725"/>
            <a:ext cx="825500" cy="2190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900">
                <a:latin typeface="Arial" charset="0"/>
              </a:defRPr>
            </a:lvl1pPr>
          </a:lstStyle>
          <a:p>
            <a:pPr>
              <a:defRPr/>
            </a:pPr>
            <a:fld id="{DD3CE71E-BC35-4F3F-B3A1-DA23EB636E15}" type="datetime1">
              <a:rPr lang="fi-FI" smtClean="0"/>
              <a:t>4.5.2015</a:t>
            </a:fld>
            <a:endParaRPr lang="en-US"/>
          </a:p>
        </p:txBody>
      </p:sp>
    </p:spTree>
  </p:cSld>
  <p:clrMap bg1="lt1" tx1="dk1" bg2="lt2" tx2="dk2" accent1="accent1" accent2="accent2" accent3="accent3" accent4="accent4" accent5="accent5" accent6="accent6" hlink="hlink" folHlink="folHlink"/>
  <p:sldLayoutIdLst>
    <p:sldLayoutId id="2147483947"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hf hdr="0"/>
  <p:txStyles>
    <p:titleStyle>
      <a:lvl1pPr algn="l" rtl="0" eaLnBrk="0" fontAlgn="base" hangingPunct="0">
        <a:spcBef>
          <a:spcPct val="0"/>
        </a:spcBef>
        <a:spcAft>
          <a:spcPct val="0"/>
        </a:spcAft>
        <a:defRPr sz="2600" b="1">
          <a:solidFill>
            <a:schemeClr val="tx2"/>
          </a:solidFill>
          <a:latin typeface="+mj-lt"/>
          <a:ea typeface="+mj-ea"/>
          <a:cs typeface="+mj-cs"/>
        </a:defRPr>
      </a:lvl1pPr>
      <a:lvl2pPr algn="l" rtl="0" eaLnBrk="0" fontAlgn="base" hangingPunct="0">
        <a:spcBef>
          <a:spcPct val="0"/>
        </a:spcBef>
        <a:spcAft>
          <a:spcPct val="0"/>
        </a:spcAft>
        <a:defRPr sz="2600" b="1">
          <a:solidFill>
            <a:schemeClr val="tx2"/>
          </a:solidFill>
          <a:latin typeface="Arial" charset="0"/>
        </a:defRPr>
      </a:lvl2pPr>
      <a:lvl3pPr algn="l" rtl="0" eaLnBrk="0" fontAlgn="base" hangingPunct="0">
        <a:spcBef>
          <a:spcPct val="0"/>
        </a:spcBef>
        <a:spcAft>
          <a:spcPct val="0"/>
        </a:spcAft>
        <a:defRPr sz="2600" b="1">
          <a:solidFill>
            <a:schemeClr val="tx2"/>
          </a:solidFill>
          <a:latin typeface="Arial" charset="0"/>
        </a:defRPr>
      </a:lvl3pPr>
      <a:lvl4pPr algn="l" rtl="0" eaLnBrk="0" fontAlgn="base" hangingPunct="0">
        <a:spcBef>
          <a:spcPct val="0"/>
        </a:spcBef>
        <a:spcAft>
          <a:spcPct val="0"/>
        </a:spcAft>
        <a:defRPr sz="2600" b="1">
          <a:solidFill>
            <a:schemeClr val="tx2"/>
          </a:solidFill>
          <a:latin typeface="Arial" charset="0"/>
        </a:defRPr>
      </a:lvl4pPr>
      <a:lvl5pPr algn="l" rtl="0" eaLnBrk="0" fontAlgn="base" hangingPunct="0">
        <a:spcBef>
          <a:spcPct val="0"/>
        </a:spcBef>
        <a:spcAft>
          <a:spcPct val="0"/>
        </a:spcAft>
        <a:defRPr sz="2600" b="1">
          <a:solidFill>
            <a:schemeClr val="tx2"/>
          </a:solidFill>
          <a:latin typeface="Arial" charset="0"/>
        </a:defRPr>
      </a:lvl5pPr>
      <a:lvl6pPr marL="457200" algn="l" rtl="0" fontAlgn="base">
        <a:spcBef>
          <a:spcPct val="0"/>
        </a:spcBef>
        <a:spcAft>
          <a:spcPct val="0"/>
        </a:spcAft>
        <a:defRPr sz="2600" b="1">
          <a:solidFill>
            <a:schemeClr val="tx2"/>
          </a:solidFill>
          <a:latin typeface="Arial" charset="0"/>
        </a:defRPr>
      </a:lvl6pPr>
      <a:lvl7pPr marL="914400" algn="l" rtl="0" fontAlgn="base">
        <a:spcBef>
          <a:spcPct val="0"/>
        </a:spcBef>
        <a:spcAft>
          <a:spcPct val="0"/>
        </a:spcAft>
        <a:defRPr sz="2600" b="1">
          <a:solidFill>
            <a:schemeClr val="tx2"/>
          </a:solidFill>
          <a:latin typeface="Arial" charset="0"/>
        </a:defRPr>
      </a:lvl7pPr>
      <a:lvl8pPr marL="1371600" algn="l" rtl="0" fontAlgn="base">
        <a:spcBef>
          <a:spcPct val="0"/>
        </a:spcBef>
        <a:spcAft>
          <a:spcPct val="0"/>
        </a:spcAft>
        <a:defRPr sz="2600" b="1">
          <a:solidFill>
            <a:schemeClr val="tx2"/>
          </a:solidFill>
          <a:latin typeface="Arial" charset="0"/>
        </a:defRPr>
      </a:lvl8pPr>
      <a:lvl9pPr marL="1828800" algn="l" rtl="0" fontAlgn="base">
        <a:spcBef>
          <a:spcPct val="0"/>
        </a:spcBef>
        <a:spcAft>
          <a:spcPct val="0"/>
        </a:spcAft>
        <a:defRPr sz="2600" b="1">
          <a:solidFill>
            <a:schemeClr val="tx2"/>
          </a:solidFill>
          <a:latin typeface="Arial" charset="0"/>
        </a:defRPr>
      </a:lvl9pPr>
    </p:titleStyle>
    <p:bodyStyle>
      <a:lvl1pPr marL="271463" indent="-271463" algn="l" rtl="0" eaLnBrk="0" fontAlgn="base" hangingPunct="0">
        <a:spcBef>
          <a:spcPct val="0"/>
        </a:spcBef>
        <a:spcAft>
          <a:spcPct val="20000"/>
        </a:spcAft>
        <a:buClr>
          <a:schemeClr val="folHlink"/>
        </a:buClr>
        <a:buFont typeface="Wingdings" pitchFamily="2" charset="2"/>
        <a:buChar char="§"/>
        <a:defRPr sz="2400">
          <a:solidFill>
            <a:schemeClr val="tx1"/>
          </a:solidFill>
          <a:latin typeface="+mn-lt"/>
          <a:ea typeface="+mn-ea"/>
          <a:cs typeface="+mn-cs"/>
        </a:defRPr>
      </a:lvl1pPr>
      <a:lvl2pPr marL="533400" indent="-260350" algn="l" rtl="0" eaLnBrk="0" fontAlgn="base" hangingPunct="0">
        <a:spcBef>
          <a:spcPct val="0"/>
        </a:spcBef>
        <a:spcAft>
          <a:spcPct val="20000"/>
        </a:spcAft>
        <a:buClr>
          <a:schemeClr val="folHlink"/>
        </a:buClr>
        <a:buChar char="–"/>
        <a:defRPr sz="2000">
          <a:solidFill>
            <a:schemeClr val="tx1"/>
          </a:solidFill>
          <a:latin typeface="+mn-lt"/>
        </a:defRPr>
      </a:lvl2pPr>
      <a:lvl3pPr marL="804863" indent="-269875" algn="l" rtl="0" eaLnBrk="0" fontAlgn="base" hangingPunct="0">
        <a:spcBef>
          <a:spcPct val="0"/>
        </a:spcBef>
        <a:spcAft>
          <a:spcPct val="20000"/>
        </a:spcAft>
        <a:buClr>
          <a:schemeClr val="folHlink"/>
        </a:buClr>
        <a:buFont typeface="Wingdings" pitchFamily="2" charset="2"/>
        <a:buChar char="§"/>
        <a:defRPr>
          <a:solidFill>
            <a:schemeClr val="tx1"/>
          </a:solidFill>
          <a:latin typeface="+mn-lt"/>
        </a:defRPr>
      </a:lvl3pPr>
      <a:lvl4pPr marL="1074738" indent="-268288" algn="l" rtl="0" eaLnBrk="0" fontAlgn="base" hangingPunct="0">
        <a:spcBef>
          <a:spcPct val="0"/>
        </a:spcBef>
        <a:spcAft>
          <a:spcPct val="20000"/>
        </a:spcAft>
        <a:buClr>
          <a:schemeClr val="folHlink"/>
        </a:buClr>
        <a:buChar char="–"/>
        <a:defRPr sz="1600">
          <a:solidFill>
            <a:schemeClr val="tx1"/>
          </a:solidFill>
          <a:latin typeface="+mn-lt"/>
        </a:defRPr>
      </a:lvl4pPr>
      <a:lvl5pPr marL="1346200" indent="-269875" algn="l" rtl="0" eaLnBrk="0" fontAlgn="base" hangingPunct="0">
        <a:spcBef>
          <a:spcPct val="0"/>
        </a:spcBef>
        <a:spcAft>
          <a:spcPct val="20000"/>
        </a:spcAft>
        <a:buClr>
          <a:schemeClr val="folHlink"/>
        </a:buClr>
        <a:buChar char="»"/>
        <a:defRPr sz="1600">
          <a:solidFill>
            <a:schemeClr val="tx1"/>
          </a:solidFill>
          <a:latin typeface="+mn-lt"/>
        </a:defRPr>
      </a:lvl5pPr>
      <a:lvl6pPr marL="1803400" indent="-269875" algn="l" rtl="0" fontAlgn="base">
        <a:spcBef>
          <a:spcPct val="0"/>
        </a:spcBef>
        <a:spcAft>
          <a:spcPct val="20000"/>
        </a:spcAft>
        <a:buClr>
          <a:schemeClr val="folHlink"/>
        </a:buClr>
        <a:buChar char="»"/>
        <a:defRPr sz="1600">
          <a:solidFill>
            <a:schemeClr val="tx1"/>
          </a:solidFill>
          <a:latin typeface="+mn-lt"/>
        </a:defRPr>
      </a:lvl6pPr>
      <a:lvl7pPr marL="2260600" indent="-269875" algn="l" rtl="0" fontAlgn="base">
        <a:spcBef>
          <a:spcPct val="0"/>
        </a:spcBef>
        <a:spcAft>
          <a:spcPct val="20000"/>
        </a:spcAft>
        <a:buClr>
          <a:schemeClr val="folHlink"/>
        </a:buClr>
        <a:buChar char="»"/>
        <a:defRPr sz="1600">
          <a:solidFill>
            <a:schemeClr val="tx1"/>
          </a:solidFill>
          <a:latin typeface="+mn-lt"/>
        </a:defRPr>
      </a:lvl7pPr>
      <a:lvl8pPr marL="2717800" indent="-269875" algn="l" rtl="0" fontAlgn="base">
        <a:spcBef>
          <a:spcPct val="0"/>
        </a:spcBef>
        <a:spcAft>
          <a:spcPct val="20000"/>
        </a:spcAft>
        <a:buClr>
          <a:schemeClr val="folHlink"/>
        </a:buClr>
        <a:buChar char="»"/>
        <a:defRPr sz="1600">
          <a:solidFill>
            <a:schemeClr val="tx1"/>
          </a:solidFill>
          <a:latin typeface="+mn-lt"/>
        </a:defRPr>
      </a:lvl8pPr>
      <a:lvl9pPr marL="3175000" indent="-269875" algn="l" rtl="0" fontAlgn="base">
        <a:spcBef>
          <a:spcPct val="0"/>
        </a:spcBef>
        <a:spcAft>
          <a:spcPct val="20000"/>
        </a:spcAft>
        <a:buClr>
          <a:schemeClr val="folHlink"/>
        </a:buClr>
        <a:buChar char="»"/>
        <a:defRPr sz="16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Otsikon paikkamerkki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i-FI" altLang="fi-FI" smtClean="0"/>
              <a:t>Muokkaa perustyyl. napsautt.</a:t>
            </a:r>
          </a:p>
        </p:txBody>
      </p:sp>
      <p:sp>
        <p:nvSpPr>
          <p:cNvPr id="1027" name="Tekstin paikkamerkki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smtClean="0"/>
              <a:t>Muokkaa tekstin perustyylejä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0B1200E-5189-4DE2-8715-BDD1C260A4C9}" type="datetime1">
              <a:rPr lang="fi-FI" smtClean="0">
                <a:solidFill>
                  <a:prstClr val="black">
                    <a:tint val="75000"/>
                  </a:prstClr>
                </a:solidFill>
              </a:rPr>
              <a:t>4.5.2015</a:t>
            </a:fld>
            <a:endParaRPr lang="fi-FI">
              <a:solidFill>
                <a:prstClr val="black">
                  <a:tint val="75000"/>
                </a:prstClr>
              </a:solidFill>
            </a:endParaRPr>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fi-FI" smtClean="0">
                <a:solidFill>
                  <a:prstClr val="black">
                    <a:tint val="75000"/>
                  </a:prstClr>
                </a:solidFill>
              </a:rPr>
              <a:t>Outi Viitamaa-Tervonen</a:t>
            </a:r>
            <a:endParaRPr lang="fi-FI">
              <a:solidFill>
                <a:prstClr val="black">
                  <a:tint val="75000"/>
                </a:prstClr>
              </a:solidFill>
            </a:endParaRPr>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1140FC0-A291-4320-8F6F-CFBEDCC1D157}" type="slidenum">
              <a:rPr lang="fi-FI">
                <a:solidFill>
                  <a:prstClr val="black">
                    <a:tint val="75000"/>
                  </a:prstClr>
                </a:solidFill>
              </a:rPr>
              <a:pPr>
                <a:defRPr/>
              </a:pPr>
              <a:t>‹#›</a:t>
            </a:fld>
            <a:endParaRPr lang="fi-FI">
              <a:solidFill>
                <a:prstClr val="black">
                  <a:tint val="75000"/>
                </a:prstClr>
              </a:solidFill>
            </a:endParaRPr>
          </a:p>
        </p:txBody>
      </p:sp>
    </p:spTree>
    <p:extLst>
      <p:ext uri="{BB962C8B-B14F-4D97-AF65-F5344CB8AC3E}">
        <p14:creationId xmlns:p14="http://schemas.microsoft.com/office/powerpoint/2010/main" val="3678994156"/>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defRPr/>
            </a:pPr>
            <a:r>
              <a:rPr lang="fi-FI" b="0" dirty="0" smtClean="0"/>
              <a:t>Tasa-arvon </a:t>
            </a:r>
            <a:r>
              <a:rPr lang="fi-FI" b="0" dirty="0"/>
              <a:t>edistäminen ja palkkakartoitus </a:t>
            </a:r>
            <a:endParaRPr lang="fi-FI" dirty="0"/>
          </a:p>
        </p:txBody>
      </p:sp>
      <p:sp>
        <p:nvSpPr>
          <p:cNvPr id="25603" name="Tekstin paikkamerkki 2"/>
          <p:cNvSpPr>
            <a:spLocks noGrp="1"/>
          </p:cNvSpPr>
          <p:nvPr>
            <p:ph type="body" idx="1"/>
          </p:nvPr>
        </p:nvSpPr>
        <p:spPr/>
        <p:txBody>
          <a:bodyPr/>
          <a:lstStyle/>
          <a:p>
            <a:r>
              <a:rPr lang="fi-FI" altLang="fi-FI" smtClean="0"/>
              <a:t>Outi Viitamaa-Tervonen</a:t>
            </a:r>
          </a:p>
        </p:txBody>
      </p:sp>
      <p:sp>
        <p:nvSpPr>
          <p:cNvPr id="25604" name="Alatunnisteen paikkamerkki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fi-FI" dirty="0" smtClean="0"/>
              <a:t>Outi Viitamaa-Tervonen</a:t>
            </a:r>
          </a:p>
        </p:txBody>
      </p:sp>
      <p:sp>
        <p:nvSpPr>
          <p:cNvPr id="25605" name="Dian numeron paikkamerkki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D394669-91DB-4AF3-A633-59BD7EB1F868}" type="slidenum">
              <a:rPr lang="en-US" altLang="fi-FI" smtClean="0"/>
              <a:pPr eaLnBrk="1" hangingPunct="1"/>
              <a:t>1</a:t>
            </a:fld>
            <a:endParaRPr lang="en-US" altLang="fi-FI" smtClean="0"/>
          </a:p>
        </p:txBody>
      </p:sp>
      <p:sp>
        <p:nvSpPr>
          <p:cNvPr id="25606" name="Päivämäärän paikkamerkki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A04F2C9-3BB7-4803-A707-6E1CBB34A4DF}" type="datetime1">
              <a:rPr lang="fi-FI" altLang="fi-FI" smtClean="0"/>
              <a:t>4.5.2015</a:t>
            </a:fld>
            <a:endParaRPr lang="en-US" altLang="fi-FI"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Otsikko 1"/>
          <p:cNvSpPr>
            <a:spLocks noGrp="1"/>
          </p:cNvSpPr>
          <p:nvPr>
            <p:ph type="title"/>
          </p:nvPr>
        </p:nvSpPr>
        <p:spPr>
          <a:xfrm>
            <a:off x="755650" y="333375"/>
            <a:ext cx="7632700" cy="1138238"/>
          </a:xfrm>
        </p:spPr>
        <p:txBody>
          <a:bodyPr/>
          <a:lstStyle/>
          <a:p>
            <a:r>
              <a:rPr lang="fi-FI" altLang="fi-FI" smtClean="0"/>
              <a:t>Palkkojen vertailu ja palkkaerojen syyt</a:t>
            </a:r>
          </a:p>
        </p:txBody>
      </p:sp>
      <p:sp>
        <p:nvSpPr>
          <p:cNvPr id="36867" name="Sisällön paikkamerkki 2"/>
          <p:cNvSpPr>
            <a:spLocks noGrp="1"/>
          </p:cNvSpPr>
          <p:nvPr>
            <p:ph idx="1"/>
          </p:nvPr>
        </p:nvSpPr>
        <p:spPr/>
        <p:txBody>
          <a:bodyPr/>
          <a:lstStyle/>
          <a:p>
            <a:r>
              <a:rPr lang="fi-FI" altLang="fi-FI" dirty="0" smtClean="0"/>
              <a:t>Analyysi: jos ryhmien tarkastelussa ilmenee </a:t>
            </a:r>
            <a:r>
              <a:rPr lang="fi-FI" altLang="fi-FI" u="sng" dirty="0" smtClean="0"/>
              <a:t>selkeitä eroja</a:t>
            </a:r>
            <a:r>
              <a:rPr lang="fi-FI" altLang="fi-FI" dirty="0" smtClean="0"/>
              <a:t>, työnantajan on </a:t>
            </a:r>
            <a:r>
              <a:rPr lang="fi-FI" altLang="fi-FI" u="sng" dirty="0" smtClean="0"/>
              <a:t>selvitettävä, mistä erot johtuvat</a:t>
            </a:r>
          </a:p>
          <a:p>
            <a:r>
              <a:rPr lang="fi-FI" altLang="fi-FI" dirty="0" smtClean="0"/>
              <a:t>Analyysissä on selvitettävä myös keskeisimpien </a:t>
            </a:r>
            <a:r>
              <a:rPr lang="fi-FI" altLang="fi-FI" u="sng" dirty="0" smtClean="0"/>
              <a:t>palkanosien osalta erikseen</a:t>
            </a:r>
            <a:r>
              <a:rPr lang="fi-FI" altLang="fi-FI" dirty="0" smtClean="0"/>
              <a:t>, mistä erot johtuvat</a:t>
            </a:r>
          </a:p>
          <a:p>
            <a:r>
              <a:rPr lang="fi-FI" altLang="fi-FI" dirty="0" smtClean="0"/>
              <a:t>Kaikkien palkanosien tulee olla syrjimättömiä, kuten tehtäväkohtainen palkka, erilaiset lisät kuten henkilökohtainen ja pätevyyteen liittyvät lisä, palveluaikaan sidottu lisä ja tulospalkkio </a:t>
            </a:r>
          </a:p>
        </p:txBody>
      </p:sp>
      <p:sp>
        <p:nvSpPr>
          <p:cNvPr id="36868" name="Alatunnisteen paikkamerkki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ct val="20000"/>
              </a:spcAft>
              <a:buClr>
                <a:schemeClr val="folHlink"/>
              </a:buClr>
              <a:buFont typeface="Wingdings" pitchFamily="2" charset="2"/>
              <a:buChar char="§"/>
              <a:defRPr sz="2400">
                <a:solidFill>
                  <a:schemeClr val="tx1"/>
                </a:solidFill>
                <a:latin typeface="Arial" charset="0"/>
              </a:defRPr>
            </a:lvl1pPr>
            <a:lvl2pPr marL="742950" indent="-285750" eaLnBrk="0" hangingPunct="0">
              <a:spcAft>
                <a:spcPct val="20000"/>
              </a:spcAft>
              <a:buClr>
                <a:schemeClr val="folHlink"/>
              </a:buClr>
              <a:buChar char="–"/>
              <a:defRPr sz="2000">
                <a:solidFill>
                  <a:schemeClr val="tx1"/>
                </a:solidFill>
                <a:latin typeface="Arial" charset="0"/>
              </a:defRPr>
            </a:lvl2pPr>
            <a:lvl3pPr marL="1143000" indent="-228600" eaLnBrk="0" hangingPunct="0">
              <a:spcAft>
                <a:spcPct val="20000"/>
              </a:spcAft>
              <a:buClr>
                <a:schemeClr val="folHlink"/>
              </a:buClr>
              <a:buFont typeface="Wingdings" pitchFamily="2" charset="2"/>
              <a:buChar char="§"/>
              <a:defRPr>
                <a:solidFill>
                  <a:schemeClr val="tx1"/>
                </a:solidFill>
                <a:latin typeface="Arial" charset="0"/>
              </a:defRPr>
            </a:lvl3pPr>
            <a:lvl4pPr marL="1600200" indent="-228600" eaLnBrk="0" hangingPunct="0">
              <a:spcAft>
                <a:spcPct val="20000"/>
              </a:spcAft>
              <a:buClr>
                <a:schemeClr val="folHlink"/>
              </a:buClr>
              <a:buChar char="–"/>
              <a:defRPr sz="1600">
                <a:solidFill>
                  <a:schemeClr val="tx1"/>
                </a:solidFill>
                <a:latin typeface="Arial" charset="0"/>
              </a:defRPr>
            </a:lvl4pPr>
            <a:lvl5pPr marL="2057400" indent="-228600" eaLnBrk="0" hangingPunct="0">
              <a:spcAft>
                <a:spcPct val="20000"/>
              </a:spcAft>
              <a:buClr>
                <a:schemeClr val="folHlink"/>
              </a:buClr>
              <a:buChar char="»"/>
              <a:defRPr sz="1600">
                <a:solidFill>
                  <a:schemeClr val="tx1"/>
                </a:solidFill>
                <a:latin typeface="Arial" charset="0"/>
              </a:defRPr>
            </a:lvl5pPr>
            <a:lvl6pPr marL="2514600" indent="-228600" eaLnBrk="0" fontAlgn="base" hangingPunct="0">
              <a:spcBef>
                <a:spcPct val="0"/>
              </a:spcBef>
              <a:spcAft>
                <a:spcPct val="20000"/>
              </a:spcAft>
              <a:buClr>
                <a:schemeClr val="folHlink"/>
              </a:buClr>
              <a:buChar char="»"/>
              <a:defRPr sz="1600">
                <a:solidFill>
                  <a:schemeClr val="tx1"/>
                </a:solidFill>
                <a:latin typeface="Arial" charset="0"/>
              </a:defRPr>
            </a:lvl6pPr>
            <a:lvl7pPr marL="2971800" indent="-228600" eaLnBrk="0" fontAlgn="base" hangingPunct="0">
              <a:spcBef>
                <a:spcPct val="0"/>
              </a:spcBef>
              <a:spcAft>
                <a:spcPct val="20000"/>
              </a:spcAft>
              <a:buClr>
                <a:schemeClr val="folHlink"/>
              </a:buClr>
              <a:buChar char="»"/>
              <a:defRPr sz="1600">
                <a:solidFill>
                  <a:schemeClr val="tx1"/>
                </a:solidFill>
                <a:latin typeface="Arial" charset="0"/>
              </a:defRPr>
            </a:lvl7pPr>
            <a:lvl8pPr marL="3429000" indent="-228600" eaLnBrk="0" fontAlgn="base" hangingPunct="0">
              <a:spcBef>
                <a:spcPct val="0"/>
              </a:spcBef>
              <a:spcAft>
                <a:spcPct val="20000"/>
              </a:spcAft>
              <a:buClr>
                <a:schemeClr val="folHlink"/>
              </a:buClr>
              <a:buChar char="»"/>
              <a:defRPr sz="1600">
                <a:solidFill>
                  <a:schemeClr val="tx1"/>
                </a:solidFill>
                <a:latin typeface="Arial" charset="0"/>
              </a:defRPr>
            </a:lvl8pPr>
            <a:lvl9pPr marL="3886200" indent="-228600" eaLnBrk="0" fontAlgn="base" hangingPunct="0">
              <a:spcBef>
                <a:spcPct val="0"/>
              </a:spcBef>
              <a:spcAft>
                <a:spcPct val="20000"/>
              </a:spcAft>
              <a:buClr>
                <a:schemeClr val="folHlink"/>
              </a:buClr>
              <a:buChar char="»"/>
              <a:defRPr sz="1600">
                <a:solidFill>
                  <a:schemeClr val="tx1"/>
                </a:solidFill>
                <a:latin typeface="Arial" charset="0"/>
              </a:defRPr>
            </a:lvl9pPr>
          </a:lstStyle>
          <a:p>
            <a:pPr eaLnBrk="1" hangingPunct="1">
              <a:spcAft>
                <a:spcPct val="0"/>
              </a:spcAft>
              <a:buClrTx/>
              <a:buNone/>
            </a:pPr>
            <a:r>
              <a:rPr lang="en-US" altLang="fi-FI" sz="900" smtClean="0"/>
              <a:t>Outi Viitamaa-Tervonen</a:t>
            </a:r>
            <a:endParaRPr lang="en-US" altLang="fi-FI" sz="900" dirty="0" smtClean="0"/>
          </a:p>
        </p:txBody>
      </p:sp>
      <p:sp>
        <p:nvSpPr>
          <p:cNvPr id="36869" name="Dian numeron paikkamerkki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ct val="20000"/>
              </a:spcAft>
              <a:buClr>
                <a:schemeClr val="folHlink"/>
              </a:buClr>
              <a:buFont typeface="Wingdings" pitchFamily="2" charset="2"/>
              <a:buChar char="§"/>
              <a:defRPr sz="2400">
                <a:solidFill>
                  <a:schemeClr val="tx1"/>
                </a:solidFill>
                <a:latin typeface="Arial" charset="0"/>
              </a:defRPr>
            </a:lvl1pPr>
            <a:lvl2pPr marL="742950" indent="-285750" eaLnBrk="0" hangingPunct="0">
              <a:spcAft>
                <a:spcPct val="20000"/>
              </a:spcAft>
              <a:buClr>
                <a:schemeClr val="folHlink"/>
              </a:buClr>
              <a:buChar char="–"/>
              <a:defRPr sz="2000">
                <a:solidFill>
                  <a:schemeClr val="tx1"/>
                </a:solidFill>
                <a:latin typeface="Arial" charset="0"/>
              </a:defRPr>
            </a:lvl2pPr>
            <a:lvl3pPr marL="1143000" indent="-228600" eaLnBrk="0" hangingPunct="0">
              <a:spcAft>
                <a:spcPct val="20000"/>
              </a:spcAft>
              <a:buClr>
                <a:schemeClr val="folHlink"/>
              </a:buClr>
              <a:buFont typeface="Wingdings" pitchFamily="2" charset="2"/>
              <a:buChar char="§"/>
              <a:defRPr>
                <a:solidFill>
                  <a:schemeClr val="tx1"/>
                </a:solidFill>
                <a:latin typeface="Arial" charset="0"/>
              </a:defRPr>
            </a:lvl3pPr>
            <a:lvl4pPr marL="1600200" indent="-228600" eaLnBrk="0" hangingPunct="0">
              <a:spcAft>
                <a:spcPct val="20000"/>
              </a:spcAft>
              <a:buClr>
                <a:schemeClr val="folHlink"/>
              </a:buClr>
              <a:buChar char="–"/>
              <a:defRPr sz="1600">
                <a:solidFill>
                  <a:schemeClr val="tx1"/>
                </a:solidFill>
                <a:latin typeface="Arial" charset="0"/>
              </a:defRPr>
            </a:lvl4pPr>
            <a:lvl5pPr marL="2057400" indent="-228600" eaLnBrk="0" hangingPunct="0">
              <a:spcAft>
                <a:spcPct val="20000"/>
              </a:spcAft>
              <a:buClr>
                <a:schemeClr val="folHlink"/>
              </a:buClr>
              <a:buChar char="»"/>
              <a:defRPr sz="1600">
                <a:solidFill>
                  <a:schemeClr val="tx1"/>
                </a:solidFill>
                <a:latin typeface="Arial" charset="0"/>
              </a:defRPr>
            </a:lvl5pPr>
            <a:lvl6pPr marL="2514600" indent="-228600" eaLnBrk="0" fontAlgn="base" hangingPunct="0">
              <a:spcBef>
                <a:spcPct val="0"/>
              </a:spcBef>
              <a:spcAft>
                <a:spcPct val="20000"/>
              </a:spcAft>
              <a:buClr>
                <a:schemeClr val="folHlink"/>
              </a:buClr>
              <a:buChar char="»"/>
              <a:defRPr sz="1600">
                <a:solidFill>
                  <a:schemeClr val="tx1"/>
                </a:solidFill>
                <a:latin typeface="Arial" charset="0"/>
              </a:defRPr>
            </a:lvl6pPr>
            <a:lvl7pPr marL="2971800" indent="-228600" eaLnBrk="0" fontAlgn="base" hangingPunct="0">
              <a:spcBef>
                <a:spcPct val="0"/>
              </a:spcBef>
              <a:spcAft>
                <a:spcPct val="20000"/>
              </a:spcAft>
              <a:buClr>
                <a:schemeClr val="folHlink"/>
              </a:buClr>
              <a:buChar char="»"/>
              <a:defRPr sz="1600">
                <a:solidFill>
                  <a:schemeClr val="tx1"/>
                </a:solidFill>
                <a:latin typeface="Arial" charset="0"/>
              </a:defRPr>
            </a:lvl7pPr>
            <a:lvl8pPr marL="3429000" indent="-228600" eaLnBrk="0" fontAlgn="base" hangingPunct="0">
              <a:spcBef>
                <a:spcPct val="0"/>
              </a:spcBef>
              <a:spcAft>
                <a:spcPct val="20000"/>
              </a:spcAft>
              <a:buClr>
                <a:schemeClr val="folHlink"/>
              </a:buClr>
              <a:buChar char="»"/>
              <a:defRPr sz="1600">
                <a:solidFill>
                  <a:schemeClr val="tx1"/>
                </a:solidFill>
                <a:latin typeface="Arial" charset="0"/>
              </a:defRPr>
            </a:lvl8pPr>
            <a:lvl9pPr marL="3886200" indent="-228600" eaLnBrk="0" fontAlgn="base" hangingPunct="0">
              <a:spcBef>
                <a:spcPct val="0"/>
              </a:spcBef>
              <a:spcAft>
                <a:spcPct val="20000"/>
              </a:spcAft>
              <a:buClr>
                <a:schemeClr val="folHlink"/>
              </a:buClr>
              <a:buChar char="»"/>
              <a:defRPr sz="1600">
                <a:solidFill>
                  <a:schemeClr val="tx1"/>
                </a:solidFill>
                <a:latin typeface="Arial" charset="0"/>
              </a:defRPr>
            </a:lvl9pPr>
          </a:lstStyle>
          <a:p>
            <a:pPr eaLnBrk="1" hangingPunct="1">
              <a:spcAft>
                <a:spcPct val="0"/>
              </a:spcAft>
              <a:buClrTx/>
              <a:buFontTx/>
              <a:buNone/>
            </a:pPr>
            <a:fld id="{F1B4DBF1-944B-479D-8F68-5C8AF0F2B0DB}" type="slidenum">
              <a:rPr lang="en-US" altLang="fi-FI" sz="900" smtClean="0"/>
              <a:pPr eaLnBrk="1" hangingPunct="1">
                <a:spcAft>
                  <a:spcPct val="0"/>
                </a:spcAft>
                <a:buClrTx/>
                <a:buFontTx/>
                <a:buNone/>
              </a:pPr>
              <a:t>10</a:t>
            </a:fld>
            <a:endParaRPr lang="en-US" altLang="fi-FI" sz="900" smtClean="0"/>
          </a:p>
        </p:txBody>
      </p:sp>
      <p:sp>
        <p:nvSpPr>
          <p:cNvPr id="36870" name="Päivämäärän paikkamerkki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ct val="20000"/>
              </a:spcAft>
              <a:buClr>
                <a:schemeClr val="folHlink"/>
              </a:buClr>
              <a:buFont typeface="Wingdings" pitchFamily="2" charset="2"/>
              <a:buChar char="§"/>
              <a:defRPr sz="2400">
                <a:solidFill>
                  <a:schemeClr val="tx1"/>
                </a:solidFill>
                <a:latin typeface="Arial" charset="0"/>
              </a:defRPr>
            </a:lvl1pPr>
            <a:lvl2pPr marL="742950" indent="-285750" eaLnBrk="0" hangingPunct="0">
              <a:spcAft>
                <a:spcPct val="20000"/>
              </a:spcAft>
              <a:buClr>
                <a:schemeClr val="folHlink"/>
              </a:buClr>
              <a:buChar char="–"/>
              <a:defRPr sz="2000">
                <a:solidFill>
                  <a:schemeClr val="tx1"/>
                </a:solidFill>
                <a:latin typeface="Arial" charset="0"/>
              </a:defRPr>
            </a:lvl2pPr>
            <a:lvl3pPr marL="1143000" indent="-228600" eaLnBrk="0" hangingPunct="0">
              <a:spcAft>
                <a:spcPct val="20000"/>
              </a:spcAft>
              <a:buClr>
                <a:schemeClr val="folHlink"/>
              </a:buClr>
              <a:buFont typeface="Wingdings" pitchFamily="2" charset="2"/>
              <a:buChar char="§"/>
              <a:defRPr>
                <a:solidFill>
                  <a:schemeClr val="tx1"/>
                </a:solidFill>
                <a:latin typeface="Arial" charset="0"/>
              </a:defRPr>
            </a:lvl3pPr>
            <a:lvl4pPr marL="1600200" indent="-228600" eaLnBrk="0" hangingPunct="0">
              <a:spcAft>
                <a:spcPct val="20000"/>
              </a:spcAft>
              <a:buClr>
                <a:schemeClr val="folHlink"/>
              </a:buClr>
              <a:buChar char="–"/>
              <a:defRPr sz="1600">
                <a:solidFill>
                  <a:schemeClr val="tx1"/>
                </a:solidFill>
                <a:latin typeface="Arial" charset="0"/>
              </a:defRPr>
            </a:lvl4pPr>
            <a:lvl5pPr marL="2057400" indent="-228600" eaLnBrk="0" hangingPunct="0">
              <a:spcAft>
                <a:spcPct val="20000"/>
              </a:spcAft>
              <a:buClr>
                <a:schemeClr val="folHlink"/>
              </a:buClr>
              <a:buChar char="»"/>
              <a:defRPr sz="1600">
                <a:solidFill>
                  <a:schemeClr val="tx1"/>
                </a:solidFill>
                <a:latin typeface="Arial" charset="0"/>
              </a:defRPr>
            </a:lvl5pPr>
            <a:lvl6pPr marL="2514600" indent="-228600" eaLnBrk="0" fontAlgn="base" hangingPunct="0">
              <a:spcBef>
                <a:spcPct val="0"/>
              </a:spcBef>
              <a:spcAft>
                <a:spcPct val="20000"/>
              </a:spcAft>
              <a:buClr>
                <a:schemeClr val="folHlink"/>
              </a:buClr>
              <a:buChar char="»"/>
              <a:defRPr sz="1600">
                <a:solidFill>
                  <a:schemeClr val="tx1"/>
                </a:solidFill>
                <a:latin typeface="Arial" charset="0"/>
              </a:defRPr>
            </a:lvl6pPr>
            <a:lvl7pPr marL="2971800" indent="-228600" eaLnBrk="0" fontAlgn="base" hangingPunct="0">
              <a:spcBef>
                <a:spcPct val="0"/>
              </a:spcBef>
              <a:spcAft>
                <a:spcPct val="20000"/>
              </a:spcAft>
              <a:buClr>
                <a:schemeClr val="folHlink"/>
              </a:buClr>
              <a:buChar char="»"/>
              <a:defRPr sz="1600">
                <a:solidFill>
                  <a:schemeClr val="tx1"/>
                </a:solidFill>
                <a:latin typeface="Arial" charset="0"/>
              </a:defRPr>
            </a:lvl7pPr>
            <a:lvl8pPr marL="3429000" indent="-228600" eaLnBrk="0" fontAlgn="base" hangingPunct="0">
              <a:spcBef>
                <a:spcPct val="0"/>
              </a:spcBef>
              <a:spcAft>
                <a:spcPct val="20000"/>
              </a:spcAft>
              <a:buClr>
                <a:schemeClr val="folHlink"/>
              </a:buClr>
              <a:buChar char="»"/>
              <a:defRPr sz="1600">
                <a:solidFill>
                  <a:schemeClr val="tx1"/>
                </a:solidFill>
                <a:latin typeface="Arial" charset="0"/>
              </a:defRPr>
            </a:lvl8pPr>
            <a:lvl9pPr marL="3886200" indent="-228600" eaLnBrk="0" fontAlgn="base" hangingPunct="0">
              <a:spcBef>
                <a:spcPct val="0"/>
              </a:spcBef>
              <a:spcAft>
                <a:spcPct val="20000"/>
              </a:spcAft>
              <a:buClr>
                <a:schemeClr val="folHlink"/>
              </a:buClr>
              <a:buChar char="»"/>
              <a:defRPr sz="1600">
                <a:solidFill>
                  <a:schemeClr val="tx1"/>
                </a:solidFill>
                <a:latin typeface="Arial" charset="0"/>
              </a:defRPr>
            </a:lvl9pPr>
          </a:lstStyle>
          <a:p>
            <a:pPr eaLnBrk="1" hangingPunct="1">
              <a:spcAft>
                <a:spcPct val="0"/>
              </a:spcAft>
              <a:buClrTx/>
              <a:buFontTx/>
              <a:buNone/>
            </a:pPr>
            <a:fld id="{66E5211C-B12D-496C-8CDF-F8BFCF1D5961}" type="datetime1">
              <a:rPr lang="fi-FI" altLang="fi-FI" sz="900" smtClean="0"/>
              <a:t>4.5.2015</a:t>
            </a:fld>
            <a:endParaRPr lang="en-US" altLang="fi-FI" sz="9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Otsikko 1"/>
          <p:cNvSpPr>
            <a:spLocks noGrp="1"/>
          </p:cNvSpPr>
          <p:nvPr>
            <p:ph type="title"/>
          </p:nvPr>
        </p:nvSpPr>
        <p:spPr>
          <a:xfrm>
            <a:off x="755650" y="260350"/>
            <a:ext cx="7632700" cy="1138238"/>
          </a:xfrm>
        </p:spPr>
        <p:txBody>
          <a:bodyPr/>
          <a:lstStyle/>
          <a:p>
            <a:r>
              <a:rPr lang="fi-FI" altLang="fi-FI" smtClean="0"/>
              <a:t>Palkkaerojen syyt ja hyväksyttävyys</a:t>
            </a:r>
          </a:p>
        </p:txBody>
      </p:sp>
      <p:sp>
        <p:nvSpPr>
          <p:cNvPr id="3" name="Sisällön paikkamerkki 2"/>
          <p:cNvSpPr>
            <a:spLocks noGrp="1"/>
          </p:cNvSpPr>
          <p:nvPr>
            <p:ph idx="1"/>
          </p:nvPr>
        </p:nvSpPr>
        <p:spPr/>
        <p:txBody>
          <a:bodyPr/>
          <a:lstStyle/>
          <a:p>
            <a:pPr>
              <a:defRPr/>
            </a:pPr>
            <a:r>
              <a:rPr lang="fi-FI" dirty="0" smtClean="0"/>
              <a:t>On myös </a:t>
            </a:r>
            <a:r>
              <a:rPr lang="fi-FI" u="sng" dirty="0" smtClean="0"/>
              <a:t>arvioitava,</a:t>
            </a:r>
            <a:r>
              <a:rPr lang="fi-FI" dirty="0" smtClean="0"/>
              <a:t> ovatko palkkaerojen syyt tasa-arvolain mukaan hyväksyttäviä, ks. </a:t>
            </a:r>
            <a:r>
              <a:rPr lang="fi-FI" dirty="0" err="1" smtClean="0"/>
              <a:t>palkkasyrjntä</a:t>
            </a:r>
            <a:endParaRPr lang="fi-FI" dirty="0" smtClean="0"/>
          </a:p>
          <a:p>
            <a:pPr>
              <a:defRPr/>
            </a:pPr>
            <a:r>
              <a:rPr lang="fi-FI" dirty="0" smtClean="0"/>
              <a:t>Jos hyväksyttävää syytä palkkaeroille ei ole, työnantajan tulee ryhtyä korjaaviin toimenpiteisiin</a:t>
            </a:r>
          </a:p>
          <a:p>
            <a:pPr>
              <a:defRPr/>
            </a:pPr>
            <a:r>
              <a:rPr lang="fi-FI" dirty="0" smtClean="0"/>
              <a:t>Palkkasyrjintätilanteet tulee selvittää ja korjata nopeasti</a:t>
            </a:r>
          </a:p>
          <a:p>
            <a:pPr>
              <a:defRPr/>
            </a:pPr>
            <a:r>
              <a:rPr lang="fi-FI" dirty="0" smtClean="0"/>
              <a:t>Myös palkkatilastojen osoittamat syrjintätilanteet tulee oikaista</a:t>
            </a:r>
          </a:p>
          <a:p>
            <a:pPr>
              <a:defRPr/>
            </a:pPr>
            <a:r>
              <a:rPr lang="fi-FI" dirty="0" smtClean="0"/>
              <a:t>Muut mahdolliset toimenpiteet palkkauksellisen tasa-arvon saavuttamiseksi, aikataulu toimenpiteille</a:t>
            </a:r>
          </a:p>
          <a:p>
            <a:pPr>
              <a:defRPr/>
            </a:pPr>
            <a:r>
              <a:rPr lang="fi-FI" sz="1800" dirty="0" smtClean="0"/>
              <a:t>- esim. jälkeenjääneisyyden korjaus, urakehitys</a:t>
            </a:r>
          </a:p>
          <a:p>
            <a:pPr>
              <a:defRPr/>
            </a:pPr>
            <a:endParaRPr lang="fi-FI" dirty="0" smtClean="0"/>
          </a:p>
          <a:p>
            <a:pPr marL="0" indent="0">
              <a:buFont typeface="Wingdings" pitchFamily="2" charset="2"/>
              <a:buNone/>
              <a:defRPr/>
            </a:pPr>
            <a:endParaRPr lang="fi-FI" dirty="0"/>
          </a:p>
        </p:txBody>
      </p:sp>
      <p:sp>
        <p:nvSpPr>
          <p:cNvPr id="37892" name="Alatunnisteen paikkamerkki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ct val="20000"/>
              </a:spcAft>
              <a:buClr>
                <a:schemeClr val="folHlink"/>
              </a:buClr>
              <a:buFont typeface="Wingdings" pitchFamily="2" charset="2"/>
              <a:buChar char="§"/>
              <a:defRPr sz="2400">
                <a:solidFill>
                  <a:schemeClr val="tx1"/>
                </a:solidFill>
                <a:latin typeface="Arial" charset="0"/>
              </a:defRPr>
            </a:lvl1pPr>
            <a:lvl2pPr marL="742950" indent="-285750" eaLnBrk="0" hangingPunct="0">
              <a:spcAft>
                <a:spcPct val="20000"/>
              </a:spcAft>
              <a:buClr>
                <a:schemeClr val="folHlink"/>
              </a:buClr>
              <a:buChar char="–"/>
              <a:defRPr sz="2000">
                <a:solidFill>
                  <a:schemeClr val="tx1"/>
                </a:solidFill>
                <a:latin typeface="Arial" charset="0"/>
              </a:defRPr>
            </a:lvl2pPr>
            <a:lvl3pPr marL="1143000" indent="-228600" eaLnBrk="0" hangingPunct="0">
              <a:spcAft>
                <a:spcPct val="20000"/>
              </a:spcAft>
              <a:buClr>
                <a:schemeClr val="folHlink"/>
              </a:buClr>
              <a:buFont typeface="Wingdings" pitchFamily="2" charset="2"/>
              <a:buChar char="§"/>
              <a:defRPr>
                <a:solidFill>
                  <a:schemeClr val="tx1"/>
                </a:solidFill>
                <a:latin typeface="Arial" charset="0"/>
              </a:defRPr>
            </a:lvl3pPr>
            <a:lvl4pPr marL="1600200" indent="-228600" eaLnBrk="0" hangingPunct="0">
              <a:spcAft>
                <a:spcPct val="20000"/>
              </a:spcAft>
              <a:buClr>
                <a:schemeClr val="folHlink"/>
              </a:buClr>
              <a:buChar char="–"/>
              <a:defRPr sz="1600">
                <a:solidFill>
                  <a:schemeClr val="tx1"/>
                </a:solidFill>
                <a:latin typeface="Arial" charset="0"/>
              </a:defRPr>
            </a:lvl4pPr>
            <a:lvl5pPr marL="2057400" indent="-228600" eaLnBrk="0" hangingPunct="0">
              <a:spcAft>
                <a:spcPct val="20000"/>
              </a:spcAft>
              <a:buClr>
                <a:schemeClr val="folHlink"/>
              </a:buClr>
              <a:buChar char="»"/>
              <a:defRPr sz="1600">
                <a:solidFill>
                  <a:schemeClr val="tx1"/>
                </a:solidFill>
                <a:latin typeface="Arial" charset="0"/>
              </a:defRPr>
            </a:lvl5pPr>
            <a:lvl6pPr marL="2514600" indent="-228600" eaLnBrk="0" fontAlgn="base" hangingPunct="0">
              <a:spcBef>
                <a:spcPct val="0"/>
              </a:spcBef>
              <a:spcAft>
                <a:spcPct val="20000"/>
              </a:spcAft>
              <a:buClr>
                <a:schemeClr val="folHlink"/>
              </a:buClr>
              <a:buChar char="»"/>
              <a:defRPr sz="1600">
                <a:solidFill>
                  <a:schemeClr val="tx1"/>
                </a:solidFill>
                <a:latin typeface="Arial" charset="0"/>
              </a:defRPr>
            </a:lvl6pPr>
            <a:lvl7pPr marL="2971800" indent="-228600" eaLnBrk="0" fontAlgn="base" hangingPunct="0">
              <a:spcBef>
                <a:spcPct val="0"/>
              </a:spcBef>
              <a:spcAft>
                <a:spcPct val="20000"/>
              </a:spcAft>
              <a:buClr>
                <a:schemeClr val="folHlink"/>
              </a:buClr>
              <a:buChar char="»"/>
              <a:defRPr sz="1600">
                <a:solidFill>
                  <a:schemeClr val="tx1"/>
                </a:solidFill>
                <a:latin typeface="Arial" charset="0"/>
              </a:defRPr>
            </a:lvl7pPr>
            <a:lvl8pPr marL="3429000" indent="-228600" eaLnBrk="0" fontAlgn="base" hangingPunct="0">
              <a:spcBef>
                <a:spcPct val="0"/>
              </a:spcBef>
              <a:spcAft>
                <a:spcPct val="20000"/>
              </a:spcAft>
              <a:buClr>
                <a:schemeClr val="folHlink"/>
              </a:buClr>
              <a:buChar char="»"/>
              <a:defRPr sz="1600">
                <a:solidFill>
                  <a:schemeClr val="tx1"/>
                </a:solidFill>
                <a:latin typeface="Arial" charset="0"/>
              </a:defRPr>
            </a:lvl8pPr>
            <a:lvl9pPr marL="3886200" indent="-228600" eaLnBrk="0" fontAlgn="base" hangingPunct="0">
              <a:spcBef>
                <a:spcPct val="0"/>
              </a:spcBef>
              <a:spcAft>
                <a:spcPct val="20000"/>
              </a:spcAft>
              <a:buClr>
                <a:schemeClr val="folHlink"/>
              </a:buClr>
              <a:buChar char="»"/>
              <a:defRPr sz="1600">
                <a:solidFill>
                  <a:schemeClr val="tx1"/>
                </a:solidFill>
                <a:latin typeface="Arial" charset="0"/>
              </a:defRPr>
            </a:lvl9pPr>
          </a:lstStyle>
          <a:p>
            <a:pPr eaLnBrk="1" hangingPunct="1">
              <a:spcAft>
                <a:spcPct val="0"/>
              </a:spcAft>
              <a:buClrTx/>
              <a:buNone/>
            </a:pPr>
            <a:r>
              <a:rPr lang="en-US" altLang="fi-FI" sz="900" dirty="0"/>
              <a:t>Outi </a:t>
            </a:r>
            <a:r>
              <a:rPr lang="en-US" altLang="fi-FI" sz="900" dirty="0" smtClean="0"/>
              <a:t>Viitamaa-Tervonen</a:t>
            </a:r>
            <a:endParaRPr lang="en-US" altLang="fi-FI" sz="900" dirty="0"/>
          </a:p>
        </p:txBody>
      </p:sp>
      <p:sp>
        <p:nvSpPr>
          <p:cNvPr id="37893" name="Dian numeron paikkamerkki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ct val="20000"/>
              </a:spcAft>
              <a:buClr>
                <a:schemeClr val="folHlink"/>
              </a:buClr>
              <a:buFont typeface="Wingdings" pitchFamily="2" charset="2"/>
              <a:buChar char="§"/>
              <a:defRPr sz="2400">
                <a:solidFill>
                  <a:schemeClr val="tx1"/>
                </a:solidFill>
                <a:latin typeface="Arial" charset="0"/>
              </a:defRPr>
            </a:lvl1pPr>
            <a:lvl2pPr marL="742950" indent="-285750" eaLnBrk="0" hangingPunct="0">
              <a:spcAft>
                <a:spcPct val="20000"/>
              </a:spcAft>
              <a:buClr>
                <a:schemeClr val="folHlink"/>
              </a:buClr>
              <a:buChar char="–"/>
              <a:defRPr sz="2000">
                <a:solidFill>
                  <a:schemeClr val="tx1"/>
                </a:solidFill>
                <a:latin typeface="Arial" charset="0"/>
              </a:defRPr>
            </a:lvl2pPr>
            <a:lvl3pPr marL="1143000" indent="-228600" eaLnBrk="0" hangingPunct="0">
              <a:spcAft>
                <a:spcPct val="20000"/>
              </a:spcAft>
              <a:buClr>
                <a:schemeClr val="folHlink"/>
              </a:buClr>
              <a:buFont typeface="Wingdings" pitchFamily="2" charset="2"/>
              <a:buChar char="§"/>
              <a:defRPr>
                <a:solidFill>
                  <a:schemeClr val="tx1"/>
                </a:solidFill>
                <a:latin typeface="Arial" charset="0"/>
              </a:defRPr>
            </a:lvl3pPr>
            <a:lvl4pPr marL="1600200" indent="-228600" eaLnBrk="0" hangingPunct="0">
              <a:spcAft>
                <a:spcPct val="20000"/>
              </a:spcAft>
              <a:buClr>
                <a:schemeClr val="folHlink"/>
              </a:buClr>
              <a:buChar char="–"/>
              <a:defRPr sz="1600">
                <a:solidFill>
                  <a:schemeClr val="tx1"/>
                </a:solidFill>
                <a:latin typeface="Arial" charset="0"/>
              </a:defRPr>
            </a:lvl4pPr>
            <a:lvl5pPr marL="2057400" indent="-228600" eaLnBrk="0" hangingPunct="0">
              <a:spcAft>
                <a:spcPct val="20000"/>
              </a:spcAft>
              <a:buClr>
                <a:schemeClr val="folHlink"/>
              </a:buClr>
              <a:buChar char="»"/>
              <a:defRPr sz="1600">
                <a:solidFill>
                  <a:schemeClr val="tx1"/>
                </a:solidFill>
                <a:latin typeface="Arial" charset="0"/>
              </a:defRPr>
            </a:lvl5pPr>
            <a:lvl6pPr marL="2514600" indent="-228600" eaLnBrk="0" fontAlgn="base" hangingPunct="0">
              <a:spcBef>
                <a:spcPct val="0"/>
              </a:spcBef>
              <a:spcAft>
                <a:spcPct val="20000"/>
              </a:spcAft>
              <a:buClr>
                <a:schemeClr val="folHlink"/>
              </a:buClr>
              <a:buChar char="»"/>
              <a:defRPr sz="1600">
                <a:solidFill>
                  <a:schemeClr val="tx1"/>
                </a:solidFill>
                <a:latin typeface="Arial" charset="0"/>
              </a:defRPr>
            </a:lvl6pPr>
            <a:lvl7pPr marL="2971800" indent="-228600" eaLnBrk="0" fontAlgn="base" hangingPunct="0">
              <a:spcBef>
                <a:spcPct val="0"/>
              </a:spcBef>
              <a:spcAft>
                <a:spcPct val="20000"/>
              </a:spcAft>
              <a:buClr>
                <a:schemeClr val="folHlink"/>
              </a:buClr>
              <a:buChar char="»"/>
              <a:defRPr sz="1600">
                <a:solidFill>
                  <a:schemeClr val="tx1"/>
                </a:solidFill>
                <a:latin typeface="Arial" charset="0"/>
              </a:defRPr>
            </a:lvl7pPr>
            <a:lvl8pPr marL="3429000" indent="-228600" eaLnBrk="0" fontAlgn="base" hangingPunct="0">
              <a:spcBef>
                <a:spcPct val="0"/>
              </a:spcBef>
              <a:spcAft>
                <a:spcPct val="20000"/>
              </a:spcAft>
              <a:buClr>
                <a:schemeClr val="folHlink"/>
              </a:buClr>
              <a:buChar char="»"/>
              <a:defRPr sz="1600">
                <a:solidFill>
                  <a:schemeClr val="tx1"/>
                </a:solidFill>
                <a:latin typeface="Arial" charset="0"/>
              </a:defRPr>
            </a:lvl8pPr>
            <a:lvl9pPr marL="3886200" indent="-228600" eaLnBrk="0" fontAlgn="base" hangingPunct="0">
              <a:spcBef>
                <a:spcPct val="0"/>
              </a:spcBef>
              <a:spcAft>
                <a:spcPct val="20000"/>
              </a:spcAft>
              <a:buClr>
                <a:schemeClr val="folHlink"/>
              </a:buClr>
              <a:buChar char="»"/>
              <a:defRPr sz="1600">
                <a:solidFill>
                  <a:schemeClr val="tx1"/>
                </a:solidFill>
                <a:latin typeface="Arial" charset="0"/>
              </a:defRPr>
            </a:lvl9pPr>
          </a:lstStyle>
          <a:p>
            <a:pPr eaLnBrk="1" hangingPunct="1">
              <a:spcAft>
                <a:spcPct val="0"/>
              </a:spcAft>
              <a:buClrTx/>
              <a:buFontTx/>
              <a:buNone/>
            </a:pPr>
            <a:fld id="{06475F4C-BBF5-49CB-BD9E-D7153463D3A4}" type="slidenum">
              <a:rPr lang="en-US" altLang="fi-FI" sz="900" smtClean="0"/>
              <a:pPr eaLnBrk="1" hangingPunct="1">
                <a:spcAft>
                  <a:spcPct val="0"/>
                </a:spcAft>
                <a:buClrTx/>
                <a:buFontTx/>
                <a:buNone/>
              </a:pPr>
              <a:t>11</a:t>
            </a:fld>
            <a:endParaRPr lang="en-US" altLang="fi-FI" sz="900" smtClean="0"/>
          </a:p>
        </p:txBody>
      </p:sp>
      <p:sp>
        <p:nvSpPr>
          <p:cNvPr id="37894" name="Päivämäärän paikkamerkki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ct val="20000"/>
              </a:spcAft>
              <a:buClr>
                <a:schemeClr val="folHlink"/>
              </a:buClr>
              <a:buFont typeface="Wingdings" pitchFamily="2" charset="2"/>
              <a:buChar char="§"/>
              <a:defRPr sz="2400">
                <a:solidFill>
                  <a:schemeClr val="tx1"/>
                </a:solidFill>
                <a:latin typeface="Arial" charset="0"/>
              </a:defRPr>
            </a:lvl1pPr>
            <a:lvl2pPr marL="742950" indent="-285750" eaLnBrk="0" hangingPunct="0">
              <a:spcAft>
                <a:spcPct val="20000"/>
              </a:spcAft>
              <a:buClr>
                <a:schemeClr val="folHlink"/>
              </a:buClr>
              <a:buChar char="–"/>
              <a:defRPr sz="2000">
                <a:solidFill>
                  <a:schemeClr val="tx1"/>
                </a:solidFill>
                <a:latin typeface="Arial" charset="0"/>
              </a:defRPr>
            </a:lvl2pPr>
            <a:lvl3pPr marL="1143000" indent="-228600" eaLnBrk="0" hangingPunct="0">
              <a:spcAft>
                <a:spcPct val="20000"/>
              </a:spcAft>
              <a:buClr>
                <a:schemeClr val="folHlink"/>
              </a:buClr>
              <a:buFont typeface="Wingdings" pitchFamily="2" charset="2"/>
              <a:buChar char="§"/>
              <a:defRPr>
                <a:solidFill>
                  <a:schemeClr val="tx1"/>
                </a:solidFill>
                <a:latin typeface="Arial" charset="0"/>
              </a:defRPr>
            </a:lvl3pPr>
            <a:lvl4pPr marL="1600200" indent="-228600" eaLnBrk="0" hangingPunct="0">
              <a:spcAft>
                <a:spcPct val="20000"/>
              </a:spcAft>
              <a:buClr>
                <a:schemeClr val="folHlink"/>
              </a:buClr>
              <a:buChar char="–"/>
              <a:defRPr sz="1600">
                <a:solidFill>
                  <a:schemeClr val="tx1"/>
                </a:solidFill>
                <a:latin typeface="Arial" charset="0"/>
              </a:defRPr>
            </a:lvl4pPr>
            <a:lvl5pPr marL="2057400" indent="-228600" eaLnBrk="0" hangingPunct="0">
              <a:spcAft>
                <a:spcPct val="20000"/>
              </a:spcAft>
              <a:buClr>
                <a:schemeClr val="folHlink"/>
              </a:buClr>
              <a:buChar char="»"/>
              <a:defRPr sz="1600">
                <a:solidFill>
                  <a:schemeClr val="tx1"/>
                </a:solidFill>
                <a:latin typeface="Arial" charset="0"/>
              </a:defRPr>
            </a:lvl5pPr>
            <a:lvl6pPr marL="2514600" indent="-228600" eaLnBrk="0" fontAlgn="base" hangingPunct="0">
              <a:spcBef>
                <a:spcPct val="0"/>
              </a:spcBef>
              <a:spcAft>
                <a:spcPct val="20000"/>
              </a:spcAft>
              <a:buClr>
                <a:schemeClr val="folHlink"/>
              </a:buClr>
              <a:buChar char="»"/>
              <a:defRPr sz="1600">
                <a:solidFill>
                  <a:schemeClr val="tx1"/>
                </a:solidFill>
                <a:latin typeface="Arial" charset="0"/>
              </a:defRPr>
            </a:lvl6pPr>
            <a:lvl7pPr marL="2971800" indent="-228600" eaLnBrk="0" fontAlgn="base" hangingPunct="0">
              <a:spcBef>
                <a:spcPct val="0"/>
              </a:spcBef>
              <a:spcAft>
                <a:spcPct val="20000"/>
              </a:spcAft>
              <a:buClr>
                <a:schemeClr val="folHlink"/>
              </a:buClr>
              <a:buChar char="»"/>
              <a:defRPr sz="1600">
                <a:solidFill>
                  <a:schemeClr val="tx1"/>
                </a:solidFill>
                <a:latin typeface="Arial" charset="0"/>
              </a:defRPr>
            </a:lvl7pPr>
            <a:lvl8pPr marL="3429000" indent="-228600" eaLnBrk="0" fontAlgn="base" hangingPunct="0">
              <a:spcBef>
                <a:spcPct val="0"/>
              </a:spcBef>
              <a:spcAft>
                <a:spcPct val="20000"/>
              </a:spcAft>
              <a:buClr>
                <a:schemeClr val="folHlink"/>
              </a:buClr>
              <a:buChar char="»"/>
              <a:defRPr sz="1600">
                <a:solidFill>
                  <a:schemeClr val="tx1"/>
                </a:solidFill>
                <a:latin typeface="Arial" charset="0"/>
              </a:defRPr>
            </a:lvl8pPr>
            <a:lvl9pPr marL="3886200" indent="-228600" eaLnBrk="0" fontAlgn="base" hangingPunct="0">
              <a:spcBef>
                <a:spcPct val="0"/>
              </a:spcBef>
              <a:spcAft>
                <a:spcPct val="20000"/>
              </a:spcAft>
              <a:buClr>
                <a:schemeClr val="folHlink"/>
              </a:buClr>
              <a:buChar char="»"/>
              <a:defRPr sz="1600">
                <a:solidFill>
                  <a:schemeClr val="tx1"/>
                </a:solidFill>
                <a:latin typeface="Arial" charset="0"/>
              </a:defRPr>
            </a:lvl9pPr>
          </a:lstStyle>
          <a:p>
            <a:pPr eaLnBrk="1" hangingPunct="1">
              <a:spcAft>
                <a:spcPct val="0"/>
              </a:spcAft>
              <a:buClrTx/>
              <a:buFontTx/>
              <a:buNone/>
            </a:pPr>
            <a:fld id="{7DB8494E-49B6-4BC4-AABE-49BF029F482A}" type="datetime1">
              <a:rPr lang="fi-FI" altLang="fi-FI" sz="900" smtClean="0"/>
              <a:t>4.5.2015</a:t>
            </a:fld>
            <a:endParaRPr lang="en-US" altLang="fi-FI" sz="9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Otsikko 1"/>
          <p:cNvSpPr>
            <a:spLocks noGrp="1"/>
          </p:cNvSpPr>
          <p:nvPr>
            <p:ph type="title"/>
          </p:nvPr>
        </p:nvSpPr>
        <p:spPr/>
        <p:txBody>
          <a:bodyPr/>
          <a:lstStyle/>
          <a:p>
            <a:r>
              <a:rPr lang="fi-FI" altLang="fi-FI" smtClean="0"/>
              <a:t>Henkilöstön edustajan osallistuminen ja vaikuttaminen</a:t>
            </a:r>
          </a:p>
        </p:txBody>
      </p:sp>
      <p:sp>
        <p:nvSpPr>
          <p:cNvPr id="38915" name="Sisällön paikkamerkki 2"/>
          <p:cNvSpPr>
            <a:spLocks noGrp="1"/>
          </p:cNvSpPr>
          <p:nvPr>
            <p:ph idx="1"/>
          </p:nvPr>
        </p:nvSpPr>
        <p:spPr/>
        <p:txBody>
          <a:bodyPr/>
          <a:lstStyle/>
          <a:p>
            <a:r>
              <a:rPr lang="fi-FI" altLang="fi-FI" dirty="0" smtClean="0"/>
              <a:t>Yksittäisten työntekijöiden palkkatietoja voidaan käyttää kartoituksessa, mutta lopullinen palkkakartoitus on tehtävä niin, etteivät palkkasummat ole yhdistettävissä yksittäisiin työntekijöihin</a:t>
            </a:r>
          </a:p>
          <a:p>
            <a:r>
              <a:rPr lang="fi-FI" altLang="fi-FI" dirty="0" smtClean="0"/>
              <a:t>Luottamusmiesten ja muiden henkilöstön edustajien salassapitovelvollisuus</a:t>
            </a:r>
          </a:p>
          <a:p>
            <a:r>
              <a:rPr lang="fi-FI" altLang="fi-FI" dirty="0" smtClean="0"/>
              <a:t>Julkisella sektorilla palkkatiedot julkisia</a:t>
            </a:r>
          </a:p>
          <a:p>
            <a:r>
              <a:rPr lang="fi-FI" altLang="fi-FI" dirty="0" smtClean="0"/>
              <a:t>Henkilöstöllä oltava osallistumis- ja vaikutusmahdollisuudet </a:t>
            </a:r>
            <a:r>
              <a:rPr lang="fi-FI" altLang="fi-FI" u="sng" dirty="0" smtClean="0"/>
              <a:t>koko prosessin ajan</a:t>
            </a:r>
            <a:r>
              <a:rPr lang="fi-FI" altLang="fi-FI" dirty="0" smtClean="0"/>
              <a:t> ja myös </a:t>
            </a:r>
            <a:r>
              <a:rPr lang="fi-FI" altLang="fi-FI" u="sng" dirty="0" smtClean="0"/>
              <a:t>riittävät tiedot</a:t>
            </a:r>
            <a:r>
              <a:rPr lang="fi-FI" altLang="fi-FI" dirty="0" smtClean="0"/>
              <a:t> asian käsittelemiseksi</a:t>
            </a:r>
          </a:p>
        </p:txBody>
      </p:sp>
      <p:sp>
        <p:nvSpPr>
          <p:cNvPr id="38916" name="Alatunnisteen paikkamerkki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ct val="20000"/>
              </a:spcAft>
              <a:buClr>
                <a:schemeClr val="folHlink"/>
              </a:buClr>
              <a:buFont typeface="Wingdings" pitchFamily="2" charset="2"/>
              <a:buChar char="§"/>
              <a:defRPr sz="2400">
                <a:solidFill>
                  <a:schemeClr val="tx1"/>
                </a:solidFill>
                <a:latin typeface="Arial" charset="0"/>
              </a:defRPr>
            </a:lvl1pPr>
            <a:lvl2pPr marL="742950" indent="-285750" eaLnBrk="0" hangingPunct="0">
              <a:spcAft>
                <a:spcPct val="20000"/>
              </a:spcAft>
              <a:buClr>
                <a:schemeClr val="folHlink"/>
              </a:buClr>
              <a:buChar char="–"/>
              <a:defRPr sz="2000">
                <a:solidFill>
                  <a:schemeClr val="tx1"/>
                </a:solidFill>
                <a:latin typeface="Arial" charset="0"/>
              </a:defRPr>
            </a:lvl2pPr>
            <a:lvl3pPr marL="1143000" indent="-228600" eaLnBrk="0" hangingPunct="0">
              <a:spcAft>
                <a:spcPct val="20000"/>
              </a:spcAft>
              <a:buClr>
                <a:schemeClr val="folHlink"/>
              </a:buClr>
              <a:buFont typeface="Wingdings" pitchFamily="2" charset="2"/>
              <a:buChar char="§"/>
              <a:defRPr>
                <a:solidFill>
                  <a:schemeClr val="tx1"/>
                </a:solidFill>
                <a:latin typeface="Arial" charset="0"/>
              </a:defRPr>
            </a:lvl3pPr>
            <a:lvl4pPr marL="1600200" indent="-228600" eaLnBrk="0" hangingPunct="0">
              <a:spcAft>
                <a:spcPct val="20000"/>
              </a:spcAft>
              <a:buClr>
                <a:schemeClr val="folHlink"/>
              </a:buClr>
              <a:buChar char="–"/>
              <a:defRPr sz="1600">
                <a:solidFill>
                  <a:schemeClr val="tx1"/>
                </a:solidFill>
                <a:latin typeface="Arial" charset="0"/>
              </a:defRPr>
            </a:lvl4pPr>
            <a:lvl5pPr marL="2057400" indent="-228600" eaLnBrk="0" hangingPunct="0">
              <a:spcAft>
                <a:spcPct val="20000"/>
              </a:spcAft>
              <a:buClr>
                <a:schemeClr val="folHlink"/>
              </a:buClr>
              <a:buChar char="»"/>
              <a:defRPr sz="1600">
                <a:solidFill>
                  <a:schemeClr val="tx1"/>
                </a:solidFill>
                <a:latin typeface="Arial" charset="0"/>
              </a:defRPr>
            </a:lvl5pPr>
            <a:lvl6pPr marL="2514600" indent="-228600" eaLnBrk="0" fontAlgn="base" hangingPunct="0">
              <a:spcBef>
                <a:spcPct val="0"/>
              </a:spcBef>
              <a:spcAft>
                <a:spcPct val="20000"/>
              </a:spcAft>
              <a:buClr>
                <a:schemeClr val="folHlink"/>
              </a:buClr>
              <a:buChar char="»"/>
              <a:defRPr sz="1600">
                <a:solidFill>
                  <a:schemeClr val="tx1"/>
                </a:solidFill>
                <a:latin typeface="Arial" charset="0"/>
              </a:defRPr>
            </a:lvl6pPr>
            <a:lvl7pPr marL="2971800" indent="-228600" eaLnBrk="0" fontAlgn="base" hangingPunct="0">
              <a:spcBef>
                <a:spcPct val="0"/>
              </a:spcBef>
              <a:spcAft>
                <a:spcPct val="20000"/>
              </a:spcAft>
              <a:buClr>
                <a:schemeClr val="folHlink"/>
              </a:buClr>
              <a:buChar char="»"/>
              <a:defRPr sz="1600">
                <a:solidFill>
                  <a:schemeClr val="tx1"/>
                </a:solidFill>
                <a:latin typeface="Arial" charset="0"/>
              </a:defRPr>
            </a:lvl7pPr>
            <a:lvl8pPr marL="3429000" indent="-228600" eaLnBrk="0" fontAlgn="base" hangingPunct="0">
              <a:spcBef>
                <a:spcPct val="0"/>
              </a:spcBef>
              <a:spcAft>
                <a:spcPct val="20000"/>
              </a:spcAft>
              <a:buClr>
                <a:schemeClr val="folHlink"/>
              </a:buClr>
              <a:buChar char="»"/>
              <a:defRPr sz="1600">
                <a:solidFill>
                  <a:schemeClr val="tx1"/>
                </a:solidFill>
                <a:latin typeface="Arial" charset="0"/>
              </a:defRPr>
            </a:lvl8pPr>
            <a:lvl9pPr marL="3886200" indent="-228600" eaLnBrk="0" fontAlgn="base" hangingPunct="0">
              <a:spcBef>
                <a:spcPct val="0"/>
              </a:spcBef>
              <a:spcAft>
                <a:spcPct val="20000"/>
              </a:spcAft>
              <a:buClr>
                <a:schemeClr val="folHlink"/>
              </a:buClr>
              <a:buChar char="»"/>
              <a:defRPr sz="1600">
                <a:solidFill>
                  <a:schemeClr val="tx1"/>
                </a:solidFill>
                <a:latin typeface="Arial" charset="0"/>
              </a:defRPr>
            </a:lvl9pPr>
          </a:lstStyle>
          <a:p>
            <a:pPr eaLnBrk="1" hangingPunct="1">
              <a:spcAft>
                <a:spcPct val="0"/>
              </a:spcAft>
              <a:buClrTx/>
              <a:buNone/>
            </a:pPr>
            <a:r>
              <a:rPr lang="en-US" altLang="fi-FI" sz="900" dirty="0"/>
              <a:t>Outi </a:t>
            </a:r>
            <a:r>
              <a:rPr lang="en-US" altLang="fi-FI" sz="900" dirty="0" smtClean="0"/>
              <a:t>Viitamaa-Tervonen</a:t>
            </a:r>
            <a:endParaRPr lang="en-US" altLang="fi-FI" sz="900" dirty="0"/>
          </a:p>
        </p:txBody>
      </p:sp>
      <p:sp>
        <p:nvSpPr>
          <p:cNvPr id="38917" name="Dian numeron paikkamerkki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ct val="20000"/>
              </a:spcAft>
              <a:buClr>
                <a:schemeClr val="folHlink"/>
              </a:buClr>
              <a:buFont typeface="Wingdings" pitchFamily="2" charset="2"/>
              <a:buChar char="§"/>
              <a:defRPr sz="2400">
                <a:solidFill>
                  <a:schemeClr val="tx1"/>
                </a:solidFill>
                <a:latin typeface="Arial" charset="0"/>
              </a:defRPr>
            </a:lvl1pPr>
            <a:lvl2pPr marL="742950" indent="-285750" eaLnBrk="0" hangingPunct="0">
              <a:spcAft>
                <a:spcPct val="20000"/>
              </a:spcAft>
              <a:buClr>
                <a:schemeClr val="folHlink"/>
              </a:buClr>
              <a:buChar char="–"/>
              <a:defRPr sz="2000">
                <a:solidFill>
                  <a:schemeClr val="tx1"/>
                </a:solidFill>
                <a:latin typeface="Arial" charset="0"/>
              </a:defRPr>
            </a:lvl2pPr>
            <a:lvl3pPr marL="1143000" indent="-228600" eaLnBrk="0" hangingPunct="0">
              <a:spcAft>
                <a:spcPct val="20000"/>
              </a:spcAft>
              <a:buClr>
                <a:schemeClr val="folHlink"/>
              </a:buClr>
              <a:buFont typeface="Wingdings" pitchFamily="2" charset="2"/>
              <a:buChar char="§"/>
              <a:defRPr>
                <a:solidFill>
                  <a:schemeClr val="tx1"/>
                </a:solidFill>
                <a:latin typeface="Arial" charset="0"/>
              </a:defRPr>
            </a:lvl3pPr>
            <a:lvl4pPr marL="1600200" indent="-228600" eaLnBrk="0" hangingPunct="0">
              <a:spcAft>
                <a:spcPct val="20000"/>
              </a:spcAft>
              <a:buClr>
                <a:schemeClr val="folHlink"/>
              </a:buClr>
              <a:buChar char="–"/>
              <a:defRPr sz="1600">
                <a:solidFill>
                  <a:schemeClr val="tx1"/>
                </a:solidFill>
                <a:latin typeface="Arial" charset="0"/>
              </a:defRPr>
            </a:lvl4pPr>
            <a:lvl5pPr marL="2057400" indent="-228600" eaLnBrk="0" hangingPunct="0">
              <a:spcAft>
                <a:spcPct val="20000"/>
              </a:spcAft>
              <a:buClr>
                <a:schemeClr val="folHlink"/>
              </a:buClr>
              <a:buChar char="»"/>
              <a:defRPr sz="1600">
                <a:solidFill>
                  <a:schemeClr val="tx1"/>
                </a:solidFill>
                <a:latin typeface="Arial" charset="0"/>
              </a:defRPr>
            </a:lvl5pPr>
            <a:lvl6pPr marL="2514600" indent="-228600" eaLnBrk="0" fontAlgn="base" hangingPunct="0">
              <a:spcBef>
                <a:spcPct val="0"/>
              </a:spcBef>
              <a:spcAft>
                <a:spcPct val="20000"/>
              </a:spcAft>
              <a:buClr>
                <a:schemeClr val="folHlink"/>
              </a:buClr>
              <a:buChar char="»"/>
              <a:defRPr sz="1600">
                <a:solidFill>
                  <a:schemeClr val="tx1"/>
                </a:solidFill>
                <a:latin typeface="Arial" charset="0"/>
              </a:defRPr>
            </a:lvl6pPr>
            <a:lvl7pPr marL="2971800" indent="-228600" eaLnBrk="0" fontAlgn="base" hangingPunct="0">
              <a:spcBef>
                <a:spcPct val="0"/>
              </a:spcBef>
              <a:spcAft>
                <a:spcPct val="20000"/>
              </a:spcAft>
              <a:buClr>
                <a:schemeClr val="folHlink"/>
              </a:buClr>
              <a:buChar char="»"/>
              <a:defRPr sz="1600">
                <a:solidFill>
                  <a:schemeClr val="tx1"/>
                </a:solidFill>
                <a:latin typeface="Arial" charset="0"/>
              </a:defRPr>
            </a:lvl7pPr>
            <a:lvl8pPr marL="3429000" indent="-228600" eaLnBrk="0" fontAlgn="base" hangingPunct="0">
              <a:spcBef>
                <a:spcPct val="0"/>
              </a:spcBef>
              <a:spcAft>
                <a:spcPct val="20000"/>
              </a:spcAft>
              <a:buClr>
                <a:schemeClr val="folHlink"/>
              </a:buClr>
              <a:buChar char="»"/>
              <a:defRPr sz="1600">
                <a:solidFill>
                  <a:schemeClr val="tx1"/>
                </a:solidFill>
                <a:latin typeface="Arial" charset="0"/>
              </a:defRPr>
            </a:lvl8pPr>
            <a:lvl9pPr marL="3886200" indent="-228600" eaLnBrk="0" fontAlgn="base" hangingPunct="0">
              <a:spcBef>
                <a:spcPct val="0"/>
              </a:spcBef>
              <a:spcAft>
                <a:spcPct val="20000"/>
              </a:spcAft>
              <a:buClr>
                <a:schemeClr val="folHlink"/>
              </a:buClr>
              <a:buChar char="»"/>
              <a:defRPr sz="1600">
                <a:solidFill>
                  <a:schemeClr val="tx1"/>
                </a:solidFill>
                <a:latin typeface="Arial" charset="0"/>
              </a:defRPr>
            </a:lvl9pPr>
          </a:lstStyle>
          <a:p>
            <a:pPr eaLnBrk="1" hangingPunct="1">
              <a:spcAft>
                <a:spcPct val="0"/>
              </a:spcAft>
              <a:buClrTx/>
              <a:buFontTx/>
              <a:buNone/>
            </a:pPr>
            <a:fld id="{4800C563-A753-42A9-9165-99B934BFF2B9}" type="slidenum">
              <a:rPr lang="en-US" altLang="fi-FI" sz="900" smtClean="0"/>
              <a:pPr eaLnBrk="1" hangingPunct="1">
                <a:spcAft>
                  <a:spcPct val="0"/>
                </a:spcAft>
                <a:buClrTx/>
                <a:buFontTx/>
                <a:buNone/>
              </a:pPr>
              <a:t>12</a:t>
            </a:fld>
            <a:endParaRPr lang="en-US" altLang="fi-FI" sz="900" smtClean="0"/>
          </a:p>
        </p:txBody>
      </p:sp>
      <p:sp>
        <p:nvSpPr>
          <p:cNvPr id="38918" name="Päivämäärän paikkamerkki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ct val="20000"/>
              </a:spcAft>
              <a:buClr>
                <a:schemeClr val="folHlink"/>
              </a:buClr>
              <a:buFont typeface="Wingdings" pitchFamily="2" charset="2"/>
              <a:buChar char="§"/>
              <a:defRPr sz="2400">
                <a:solidFill>
                  <a:schemeClr val="tx1"/>
                </a:solidFill>
                <a:latin typeface="Arial" charset="0"/>
              </a:defRPr>
            </a:lvl1pPr>
            <a:lvl2pPr marL="742950" indent="-285750" eaLnBrk="0" hangingPunct="0">
              <a:spcAft>
                <a:spcPct val="20000"/>
              </a:spcAft>
              <a:buClr>
                <a:schemeClr val="folHlink"/>
              </a:buClr>
              <a:buChar char="–"/>
              <a:defRPr sz="2000">
                <a:solidFill>
                  <a:schemeClr val="tx1"/>
                </a:solidFill>
                <a:latin typeface="Arial" charset="0"/>
              </a:defRPr>
            </a:lvl2pPr>
            <a:lvl3pPr marL="1143000" indent="-228600" eaLnBrk="0" hangingPunct="0">
              <a:spcAft>
                <a:spcPct val="20000"/>
              </a:spcAft>
              <a:buClr>
                <a:schemeClr val="folHlink"/>
              </a:buClr>
              <a:buFont typeface="Wingdings" pitchFamily="2" charset="2"/>
              <a:buChar char="§"/>
              <a:defRPr>
                <a:solidFill>
                  <a:schemeClr val="tx1"/>
                </a:solidFill>
                <a:latin typeface="Arial" charset="0"/>
              </a:defRPr>
            </a:lvl3pPr>
            <a:lvl4pPr marL="1600200" indent="-228600" eaLnBrk="0" hangingPunct="0">
              <a:spcAft>
                <a:spcPct val="20000"/>
              </a:spcAft>
              <a:buClr>
                <a:schemeClr val="folHlink"/>
              </a:buClr>
              <a:buChar char="–"/>
              <a:defRPr sz="1600">
                <a:solidFill>
                  <a:schemeClr val="tx1"/>
                </a:solidFill>
                <a:latin typeface="Arial" charset="0"/>
              </a:defRPr>
            </a:lvl4pPr>
            <a:lvl5pPr marL="2057400" indent="-228600" eaLnBrk="0" hangingPunct="0">
              <a:spcAft>
                <a:spcPct val="20000"/>
              </a:spcAft>
              <a:buClr>
                <a:schemeClr val="folHlink"/>
              </a:buClr>
              <a:buChar char="»"/>
              <a:defRPr sz="1600">
                <a:solidFill>
                  <a:schemeClr val="tx1"/>
                </a:solidFill>
                <a:latin typeface="Arial" charset="0"/>
              </a:defRPr>
            </a:lvl5pPr>
            <a:lvl6pPr marL="2514600" indent="-228600" eaLnBrk="0" fontAlgn="base" hangingPunct="0">
              <a:spcBef>
                <a:spcPct val="0"/>
              </a:spcBef>
              <a:spcAft>
                <a:spcPct val="20000"/>
              </a:spcAft>
              <a:buClr>
                <a:schemeClr val="folHlink"/>
              </a:buClr>
              <a:buChar char="»"/>
              <a:defRPr sz="1600">
                <a:solidFill>
                  <a:schemeClr val="tx1"/>
                </a:solidFill>
                <a:latin typeface="Arial" charset="0"/>
              </a:defRPr>
            </a:lvl6pPr>
            <a:lvl7pPr marL="2971800" indent="-228600" eaLnBrk="0" fontAlgn="base" hangingPunct="0">
              <a:spcBef>
                <a:spcPct val="0"/>
              </a:spcBef>
              <a:spcAft>
                <a:spcPct val="20000"/>
              </a:spcAft>
              <a:buClr>
                <a:schemeClr val="folHlink"/>
              </a:buClr>
              <a:buChar char="»"/>
              <a:defRPr sz="1600">
                <a:solidFill>
                  <a:schemeClr val="tx1"/>
                </a:solidFill>
                <a:latin typeface="Arial" charset="0"/>
              </a:defRPr>
            </a:lvl7pPr>
            <a:lvl8pPr marL="3429000" indent="-228600" eaLnBrk="0" fontAlgn="base" hangingPunct="0">
              <a:spcBef>
                <a:spcPct val="0"/>
              </a:spcBef>
              <a:spcAft>
                <a:spcPct val="20000"/>
              </a:spcAft>
              <a:buClr>
                <a:schemeClr val="folHlink"/>
              </a:buClr>
              <a:buChar char="»"/>
              <a:defRPr sz="1600">
                <a:solidFill>
                  <a:schemeClr val="tx1"/>
                </a:solidFill>
                <a:latin typeface="Arial" charset="0"/>
              </a:defRPr>
            </a:lvl8pPr>
            <a:lvl9pPr marL="3886200" indent="-228600" eaLnBrk="0" fontAlgn="base" hangingPunct="0">
              <a:spcBef>
                <a:spcPct val="0"/>
              </a:spcBef>
              <a:spcAft>
                <a:spcPct val="20000"/>
              </a:spcAft>
              <a:buClr>
                <a:schemeClr val="folHlink"/>
              </a:buClr>
              <a:buChar char="»"/>
              <a:defRPr sz="1600">
                <a:solidFill>
                  <a:schemeClr val="tx1"/>
                </a:solidFill>
                <a:latin typeface="Arial" charset="0"/>
              </a:defRPr>
            </a:lvl9pPr>
          </a:lstStyle>
          <a:p>
            <a:pPr eaLnBrk="1" hangingPunct="1">
              <a:spcAft>
                <a:spcPct val="0"/>
              </a:spcAft>
              <a:buClrTx/>
              <a:buFontTx/>
              <a:buNone/>
            </a:pPr>
            <a:fld id="{406ECB3D-E1C1-4DBF-BE1F-F7F32036DB13}" type="datetime1">
              <a:rPr lang="fi-FI" altLang="fi-FI" sz="900" smtClean="0"/>
              <a:t>4.5.2015</a:t>
            </a:fld>
            <a:endParaRPr lang="en-US" altLang="fi-FI" sz="9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Otsikko 1"/>
          <p:cNvSpPr>
            <a:spLocks noGrp="1"/>
          </p:cNvSpPr>
          <p:nvPr>
            <p:ph type="title"/>
          </p:nvPr>
        </p:nvSpPr>
        <p:spPr/>
        <p:txBody>
          <a:bodyPr/>
          <a:lstStyle/>
          <a:p>
            <a:r>
              <a:rPr lang="fi-FI" altLang="fi-FI" dirty="0" smtClean="0"/>
              <a:t>Palkkakartoituksen raportointi osana tasa-arvosuunnitelman tiedottamista</a:t>
            </a:r>
          </a:p>
        </p:txBody>
      </p:sp>
      <p:sp>
        <p:nvSpPr>
          <p:cNvPr id="39939" name="Sisällön paikkamerkki 2"/>
          <p:cNvSpPr>
            <a:spLocks noGrp="1"/>
          </p:cNvSpPr>
          <p:nvPr>
            <p:ph idx="1"/>
          </p:nvPr>
        </p:nvSpPr>
        <p:spPr/>
        <p:txBody>
          <a:bodyPr/>
          <a:lstStyle/>
          <a:p>
            <a:r>
              <a:rPr lang="fi-FI" altLang="fi-FI" dirty="0" smtClean="0"/>
              <a:t>Raportointi palkkojen luokituksesta, naisten ja miesten palkoista ja palkkaerosta sekä toimenpiteet ja aikataulu</a:t>
            </a:r>
          </a:p>
          <a:p>
            <a:r>
              <a:rPr lang="fi-FI" altLang="fi-FI" dirty="0" smtClean="0"/>
              <a:t>Analyysi siitä, mistä mahdolliset erot johtuvat</a:t>
            </a:r>
          </a:p>
          <a:p>
            <a:r>
              <a:rPr lang="fi-FI" altLang="fi-FI" dirty="0" smtClean="0"/>
              <a:t>Kuviot tai taulukot voidaan julkaista tasa-arvosuunnitelman liitteenä ja sen lisäksi erilaisissa henkilöstöraporteissa</a:t>
            </a:r>
          </a:p>
          <a:p>
            <a:r>
              <a:rPr lang="fi-FI" altLang="fi-FI" dirty="0" smtClean="0"/>
              <a:t>Tulossa: valtiotyönantaja julkistaa palkkakartoitusten analyysit</a:t>
            </a:r>
          </a:p>
        </p:txBody>
      </p:sp>
      <p:sp>
        <p:nvSpPr>
          <p:cNvPr id="39940" name="Alatunnisteen paikkamerkki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ct val="20000"/>
              </a:spcAft>
              <a:buClr>
                <a:schemeClr val="folHlink"/>
              </a:buClr>
              <a:buFont typeface="Wingdings" pitchFamily="2" charset="2"/>
              <a:buChar char="§"/>
              <a:defRPr sz="2400">
                <a:solidFill>
                  <a:schemeClr val="tx1"/>
                </a:solidFill>
                <a:latin typeface="Arial" charset="0"/>
              </a:defRPr>
            </a:lvl1pPr>
            <a:lvl2pPr marL="742950" indent="-285750" eaLnBrk="0" hangingPunct="0">
              <a:spcAft>
                <a:spcPct val="20000"/>
              </a:spcAft>
              <a:buClr>
                <a:schemeClr val="folHlink"/>
              </a:buClr>
              <a:buChar char="–"/>
              <a:defRPr sz="2000">
                <a:solidFill>
                  <a:schemeClr val="tx1"/>
                </a:solidFill>
                <a:latin typeface="Arial" charset="0"/>
              </a:defRPr>
            </a:lvl2pPr>
            <a:lvl3pPr marL="1143000" indent="-228600" eaLnBrk="0" hangingPunct="0">
              <a:spcAft>
                <a:spcPct val="20000"/>
              </a:spcAft>
              <a:buClr>
                <a:schemeClr val="folHlink"/>
              </a:buClr>
              <a:buFont typeface="Wingdings" pitchFamily="2" charset="2"/>
              <a:buChar char="§"/>
              <a:defRPr>
                <a:solidFill>
                  <a:schemeClr val="tx1"/>
                </a:solidFill>
                <a:latin typeface="Arial" charset="0"/>
              </a:defRPr>
            </a:lvl3pPr>
            <a:lvl4pPr marL="1600200" indent="-228600" eaLnBrk="0" hangingPunct="0">
              <a:spcAft>
                <a:spcPct val="20000"/>
              </a:spcAft>
              <a:buClr>
                <a:schemeClr val="folHlink"/>
              </a:buClr>
              <a:buChar char="–"/>
              <a:defRPr sz="1600">
                <a:solidFill>
                  <a:schemeClr val="tx1"/>
                </a:solidFill>
                <a:latin typeface="Arial" charset="0"/>
              </a:defRPr>
            </a:lvl4pPr>
            <a:lvl5pPr marL="2057400" indent="-228600" eaLnBrk="0" hangingPunct="0">
              <a:spcAft>
                <a:spcPct val="20000"/>
              </a:spcAft>
              <a:buClr>
                <a:schemeClr val="folHlink"/>
              </a:buClr>
              <a:buChar char="»"/>
              <a:defRPr sz="1600">
                <a:solidFill>
                  <a:schemeClr val="tx1"/>
                </a:solidFill>
                <a:latin typeface="Arial" charset="0"/>
              </a:defRPr>
            </a:lvl5pPr>
            <a:lvl6pPr marL="2514600" indent="-228600" eaLnBrk="0" fontAlgn="base" hangingPunct="0">
              <a:spcBef>
                <a:spcPct val="0"/>
              </a:spcBef>
              <a:spcAft>
                <a:spcPct val="20000"/>
              </a:spcAft>
              <a:buClr>
                <a:schemeClr val="folHlink"/>
              </a:buClr>
              <a:buChar char="»"/>
              <a:defRPr sz="1600">
                <a:solidFill>
                  <a:schemeClr val="tx1"/>
                </a:solidFill>
                <a:latin typeface="Arial" charset="0"/>
              </a:defRPr>
            </a:lvl6pPr>
            <a:lvl7pPr marL="2971800" indent="-228600" eaLnBrk="0" fontAlgn="base" hangingPunct="0">
              <a:spcBef>
                <a:spcPct val="0"/>
              </a:spcBef>
              <a:spcAft>
                <a:spcPct val="20000"/>
              </a:spcAft>
              <a:buClr>
                <a:schemeClr val="folHlink"/>
              </a:buClr>
              <a:buChar char="»"/>
              <a:defRPr sz="1600">
                <a:solidFill>
                  <a:schemeClr val="tx1"/>
                </a:solidFill>
                <a:latin typeface="Arial" charset="0"/>
              </a:defRPr>
            </a:lvl7pPr>
            <a:lvl8pPr marL="3429000" indent="-228600" eaLnBrk="0" fontAlgn="base" hangingPunct="0">
              <a:spcBef>
                <a:spcPct val="0"/>
              </a:spcBef>
              <a:spcAft>
                <a:spcPct val="20000"/>
              </a:spcAft>
              <a:buClr>
                <a:schemeClr val="folHlink"/>
              </a:buClr>
              <a:buChar char="»"/>
              <a:defRPr sz="1600">
                <a:solidFill>
                  <a:schemeClr val="tx1"/>
                </a:solidFill>
                <a:latin typeface="Arial" charset="0"/>
              </a:defRPr>
            </a:lvl8pPr>
            <a:lvl9pPr marL="3886200" indent="-228600" eaLnBrk="0" fontAlgn="base" hangingPunct="0">
              <a:spcBef>
                <a:spcPct val="0"/>
              </a:spcBef>
              <a:spcAft>
                <a:spcPct val="20000"/>
              </a:spcAft>
              <a:buClr>
                <a:schemeClr val="folHlink"/>
              </a:buClr>
              <a:buChar char="»"/>
              <a:defRPr sz="1600">
                <a:solidFill>
                  <a:schemeClr val="tx1"/>
                </a:solidFill>
                <a:latin typeface="Arial" charset="0"/>
              </a:defRPr>
            </a:lvl9pPr>
          </a:lstStyle>
          <a:p>
            <a:pPr eaLnBrk="1" hangingPunct="1">
              <a:spcAft>
                <a:spcPct val="0"/>
              </a:spcAft>
              <a:buClrTx/>
              <a:buNone/>
            </a:pPr>
            <a:r>
              <a:rPr lang="en-US" altLang="fi-FI" sz="900" dirty="0"/>
              <a:t>Outi </a:t>
            </a:r>
            <a:r>
              <a:rPr lang="en-US" altLang="fi-FI" sz="900" dirty="0" smtClean="0"/>
              <a:t>Viitamaa-Tervonen</a:t>
            </a:r>
            <a:endParaRPr lang="en-US" altLang="fi-FI" sz="900" dirty="0"/>
          </a:p>
        </p:txBody>
      </p:sp>
      <p:sp>
        <p:nvSpPr>
          <p:cNvPr id="39941" name="Dian numeron paikkamerkki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ct val="20000"/>
              </a:spcAft>
              <a:buClr>
                <a:schemeClr val="folHlink"/>
              </a:buClr>
              <a:buFont typeface="Wingdings" pitchFamily="2" charset="2"/>
              <a:buChar char="§"/>
              <a:defRPr sz="2400">
                <a:solidFill>
                  <a:schemeClr val="tx1"/>
                </a:solidFill>
                <a:latin typeface="Arial" charset="0"/>
              </a:defRPr>
            </a:lvl1pPr>
            <a:lvl2pPr marL="742950" indent="-285750" eaLnBrk="0" hangingPunct="0">
              <a:spcAft>
                <a:spcPct val="20000"/>
              </a:spcAft>
              <a:buClr>
                <a:schemeClr val="folHlink"/>
              </a:buClr>
              <a:buChar char="–"/>
              <a:defRPr sz="2000">
                <a:solidFill>
                  <a:schemeClr val="tx1"/>
                </a:solidFill>
                <a:latin typeface="Arial" charset="0"/>
              </a:defRPr>
            </a:lvl2pPr>
            <a:lvl3pPr marL="1143000" indent="-228600" eaLnBrk="0" hangingPunct="0">
              <a:spcAft>
                <a:spcPct val="20000"/>
              </a:spcAft>
              <a:buClr>
                <a:schemeClr val="folHlink"/>
              </a:buClr>
              <a:buFont typeface="Wingdings" pitchFamily="2" charset="2"/>
              <a:buChar char="§"/>
              <a:defRPr>
                <a:solidFill>
                  <a:schemeClr val="tx1"/>
                </a:solidFill>
                <a:latin typeface="Arial" charset="0"/>
              </a:defRPr>
            </a:lvl3pPr>
            <a:lvl4pPr marL="1600200" indent="-228600" eaLnBrk="0" hangingPunct="0">
              <a:spcAft>
                <a:spcPct val="20000"/>
              </a:spcAft>
              <a:buClr>
                <a:schemeClr val="folHlink"/>
              </a:buClr>
              <a:buChar char="–"/>
              <a:defRPr sz="1600">
                <a:solidFill>
                  <a:schemeClr val="tx1"/>
                </a:solidFill>
                <a:latin typeface="Arial" charset="0"/>
              </a:defRPr>
            </a:lvl4pPr>
            <a:lvl5pPr marL="2057400" indent="-228600" eaLnBrk="0" hangingPunct="0">
              <a:spcAft>
                <a:spcPct val="20000"/>
              </a:spcAft>
              <a:buClr>
                <a:schemeClr val="folHlink"/>
              </a:buClr>
              <a:buChar char="»"/>
              <a:defRPr sz="1600">
                <a:solidFill>
                  <a:schemeClr val="tx1"/>
                </a:solidFill>
                <a:latin typeface="Arial" charset="0"/>
              </a:defRPr>
            </a:lvl5pPr>
            <a:lvl6pPr marL="2514600" indent="-228600" eaLnBrk="0" fontAlgn="base" hangingPunct="0">
              <a:spcBef>
                <a:spcPct val="0"/>
              </a:spcBef>
              <a:spcAft>
                <a:spcPct val="20000"/>
              </a:spcAft>
              <a:buClr>
                <a:schemeClr val="folHlink"/>
              </a:buClr>
              <a:buChar char="»"/>
              <a:defRPr sz="1600">
                <a:solidFill>
                  <a:schemeClr val="tx1"/>
                </a:solidFill>
                <a:latin typeface="Arial" charset="0"/>
              </a:defRPr>
            </a:lvl6pPr>
            <a:lvl7pPr marL="2971800" indent="-228600" eaLnBrk="0" fontAlgn="base" hangingPunct="0">
              <a:spcBef>
                <a:spcPct val="0"/>
              </a:spcBef>
              <a:spcAft>
                <a:spcPct val="20000"/>
              </a:spcAft>
              <a:buClr>
                <a:schemeClr val="folHlink"/>
              </a:buClr>
              <a:buChar char="»"/>
              <a:defRPr sz="1600">
                <a:solidFill>
                  <a:schemeClr val="tx1"/>
                </a:solidFill>
                <a:latin typeface="Arial" charset="0"/>
              </a:defRPr>
            </a:lvl7pPr>
            <a:lvl8pPr marL="3429000" indent="-228600" eaLnBrk="0" fontAlgn="base" hangingPunct="0">
              <a:spcBef>
                <a:spcPct val="0"/>
              </a:spcBef>
              <a:spcAft>
                <a:spcPct val="20000"/>
              </a:spcAft>
              <a:buClr>
                <a:schemeClr val="folHlink"/>
              </a:buClr>
              <a:buChar char="»"/>
              <a:defRPr sz="1600">
                <a:solidFill>
                  <a:schemeClr val="tx1"/>
                </a:solidFill>
                <a:latin typeface="Arial" charset="0"/>
              </a:defRPr>
            </a:lvl8pPr>
            <a:lvl9pPr marL="3886200" indent="-228600" eaLnBrk="0" fontAlgn="base" hangingPunct="0">
              <a:spcBef>
                <a:spcPct val="0"/>
              </a:spcBef>
              <a:spcAft>
                <a:spcPct val="20000"/>
              </a:spcAft>
              <a:buClr>
                <a:schemeClr val="folHlink"/>
              </a:buClr>
              <a:buChar char="»"/>
              <a:defRPr sz="1600">
                <a:solidFill>
                  <a:schemeClr val="tx1"/>
                </a:solidFill>
                <a:latin typeface="Arial" charset="0"/>
              </a:defRPr>
            </a:lvl9pPr>
          </a:lstStyle>
          <a:p>
            <a:pPr eaLnBrk="1" hangingPunct="1">
              <a:spcAft>
                <a:spcPct val="0"/>
              </a:spcAft>
              <a:buClrTx/>
              <a:buFontTx/>
              <a:buNone/>
            </a:pPr>
            <a:fld id="{BF26CDC1-73CE-4A32-BDD3-D04FD8DFF046}" type="slidenum">
              <a:rPr lang="en-US" altLang="fi-FI" sz="900" smtClean="0"/>
              <a:pPr eaLnBrk="1" hangingPunct="1">
                <a:spcAft>
                  <a:spcPct val="0"/>
                </a:spcAft>
                <a:buClrTx/>
                <a:buFontTx/>
                <a:buNone/>
              </a:pPr>
              <a:t>13</a:t>
            </a:fld>
            <a:endParaRPr lang="en-US" altLang="fi-FI" sz="900" smtClean="0"/>
          </a:p>
        </p:txBody>
      </p:sp>
      <p:sp>
        <p:nvSpPr>
          <p:cNvPr id="39942" name="Päivämäärän paikkamerkki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ct val="20000"/>
              </a:spcAft>
              <a:buClr>
                <a:schemeClr val="folHlink"/>
              </a:buClr>
              <a:buFont typeface="Wingdings" pitchFamily="2" charset="2"/>
              <a:buChar char="§"/>
              <a:defRPr sz="2400">
                <a:solidFill>
                  <a:schemeClr val="tx1"/>
                </a:solidFill>
                <a:latin typeface="Arial" charset="0"/>
              </a:defRPr>
            </a:lvl1pPr>
            <a:lvl2pPr marL="742950" indent="-285750" eaLnBrk="0" hangingPunct="0">
              <a:spcAft>
                <a:spcPct val="20000"/>
              </a:spcAft>
              <a:buClr>
                <a:schemeClr val="folHlink"/>
              </a:buClr>
              <a:buChar char="–"/>
              <a:defRPr sz="2000">
                <a:solidFill>
                  <a:schemeClr val="tx1"/>
                </a:solidFill>
                <a:latin typeface="Arial" charset="0"/>
              </a:defRPr>
            </a:lvl2pPr>
            <a:lvl3pPr marL="1143000" indent="-228600" eaLnBrk="0" hangingPunct="0">
              <a:spcAft>
                <a:spcPct val="20000"/>
              </a:spcAft>
              <a:buClr>
                <a:schemeClr val="folHlink"/>
              </a:buClr>
              <a:buFont typeface="Wingdings" pitchFamily="2" charset="2"/>
              <a:buChar char="§"/>
              <a:defRPr>
                <a:solidFill>
                  <a:schemeClr val="tx1"/>
                </a:solidFill>
                <a:latin typeface="Arial" charset="0"/>
              </a:defRPr>
            </a:lvl3pPr>
            <a:lvl4pPr marL="1600200" indent="-228600" eaLnBrk="0" hangingPunct="0">
              <a:spcAft>
                <a:spcPct val="20000"/>
              </a:spcAft>
              <a:buClr>
                <a:schemeClr val="folHlink"/>
              </a:buClr>
              <a:buChar char="–"/>
              <a:defRPr sz="1600">
                <a:solidFill>
                  <a:schemeClr val="tx1"/>
                </a:solidFill>
                <a:latin typeface="Arial" charset="0"/>
              </a:defRPr>
            </a:lvl4pPr>
            <a:lvl5pPr marL="2057400" indent="-228600" eaLnBrk="0" hangingPunct="0">
              <a:spcAft>
                <a:spcPct val="20000"/>
              </a:spcAft>
              <a:buClr>
                <a:schemeClr val="folHlink"/>
              </a:buClr>
              <a:buChar char="»"/>
              <a:defRPr sz="1600">
                <a:solidFill>
                  <a:schemeClr val="tx1"/>
                </a:solidFill>
                <a:latin typeface="Arial" charset="0"/>
              </a:defRPr>
            </a:lvl5pPr>
            <a:lvl6pPr marL="2514600" indent="-228600" eaLnBrk="0" fontAlgn="base" hangingPunct="0">
              <a:spcBef>
                <a:spcPct val="0"/>
              </a:spcBef>
              <a:spcAft>
                <a:spcPct val="20000"/>
              </a:spcAft>
              <a:buClr>
                <a:schemeClr val="folHlink"/>
              </a:buClr>
              <a:buChar char="»"/>
              <a:defRPr sz="1600">
                <a:solidFill>
                  <a:schemeClr val="tx1"/>
                </a:solidFill>
                <a:latin typeface="Arial" charset="0"/>
              </a:defRPr>
            </a:lvl6pPr>
            <a:lvl7pPr marL="2971800" indent="-228600" eaLnBrk="0" fontAlgn="base" hangingPunct="0">
              <a:spcBef>
                <a:spcPct val="0"/>
              </a:spcBef>
              <a:spcAft>
                <a:spcPct val="20000"/>
              </a:spcAft>
              <a:buClr>
                <a:schemeClr val="folHlink"/>
              </a:buClr>
              <a:buChar char="»"/>
              <a:defRPr sz="1600">
                <a:solidFill>
                  <a:schemeClr val="tx1"/>
                </a:solidFill>
                <a:latin typeface="Arial" charset="0"/>
              </a:defRPr>
            </a:lvl7pPr>
            <a:lvl8pPr marL="3429000" indent="-228600" eaLnBrk="0" fontAlgn="base" hangingPunct="0">
              <a:spcBef>
                <a:spcPct val="0"/>
              </a:spcBef>
              <a:spcAft>
                <a:spcPct val="20000"/>
              </a:spcAft>
              <a:buClr>
                <a:schemeClr val="folHlink"/>
              </a:buClr>
              <a:buChar char="»"/>
              <a:defRPr sz="1600">
                <a:solidFill>
                  <a:schemeClr val="tx1"/>
                </a:solidFill>
                <a:latin typeface="Arial" charset="0"/>
              </a:defRPr>
            </a:lvl8pPr>
            <a:lvl9pPr marL="3886200" indent="-228600" eaLnBrk="0" fontAlgn="base" hangingPunct="0">
              <a:spcBef>
                <a:spcPct val="0"/>
              </a:spcBef>
              <a:spcAft>
                <a:spcPct val="20000"/>
              </a:spcAft>
              <a:buClr>
                <a:schemeClr val="folHlink"/>
              </a:buClr>
              <a:buChar char="»"/>
              <a:defRPr sz="1600">
                <a:solidFill>
                  <a:schemeClr val="tx1"/>
                </a:solidFill>
                <a:latin typeface="Arial" charset="0"/>
              </a:defRPr>
            </a:lvl9pPr>
          </a:lstStyle>
          <a:p>
            <a:pPr eaLnBrk="1" hangingPunct="1">
              <a:spcAft>
                <a:spcPct val="0"/>
              </a:spcAft>
              <a:buClrTx/>
              <a:buFontTx/>
              <a:buNone/>
            </a:pPr>
            <a:fld id="{48F6186D-9C85-46ED-AB27-2B771E0AFF6D}" type="datetime1">
              <a:rPr lang="fi-FI" altLang="fi-FI" sz="900" smtClean="0"/>
              <a:t>4.5.2015</a:t>
            </a:fld>
            <a:endParaRPr lang="en-US" altLang="fi-FI" sz="9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Naisten ja miesten tasa-arvo työelämässä</a:t>
            </a:r>
            <a:endParaRPr lang="fi-FI" dirty="0"/>
          </a:p>
        </p:txBody>
      </p:sp>
      <p:sp>
        <p:nvSpPr>
          <p:cNvPr id="3" name="Sisällön paikkamerkki 2"/>
          <p:cNvSpPr>
            <a:spLocks noGrp="1"/>
          </p:cNvSpPr>
          <p:nvPr>
            <p:ph idx="1"/>
          </p:nvPr>
        </p:nvSpPr>
        <p:spPr/>
        <p:txBody>
          <a:bodyPr/>
          <a:lstStyle/>
          <a:p>
            <a:r>
              <a:rPr lang="fi-FI" dirty="0" smtClean="0"/>
              <a:t>Naisten ja miesten tosiasiallisissa oloissa tuntuvia eroja</a:t>
            </a:r>
          </a:p>
          <a:p>
            <a:r>
              <a:rPr lang="fi-FI" dirty="0" smtClean="0"/>
              <a:t>Työelämässä rakenteita, jotka ylläpitävät sukupuolten epätasa-arvoa, mm. työmarkkinoiden ja ammattien sukupuolijako, työmarkkina-aseman, työsuhdetyyppien ja palkkauksen erot</a:t>
            </a:r>
          </a:p>
          <a:p>
            <a:r>
              <a:rPr lang="fi-FI" dirty="0" smtClean="0"/>
              <a:t>Perhevapaiden epätasainen jako, syrjintä raskauden ja perhevapaiden perusteella</a:t>
            </a:r>
          </a:p>
          <a:p>
            <a:r>
              <a:rPr lang="fi-FI" dirty="0" smtClean="0"/>
              <a:t>Työpaikan tasa-arvosuunnitelmalla ja palkkakartoituksella voidaan vaikuttaa</a:t>
            </a:r>
            <a:endParaRPr lang="fi-FI" dirty="0"/>
          </a:p>
        </p:txBody>
      </p:sp>
      <p:sp>
        <p:nvSpPr>
          <p:cNvPr id="4" name="Alatunnisteen paikkamerkki 3"/>
          <p:cNvSpPr>
            <a:spLocks noGrp="1"/>
          </p:cNvSpPr>
          <p:nvPr>
            <p:ph type="ftr" sz="quarter" idx="10"/>
          </p:nvPr>
        </p:nvSpPr>
        <p:spPr/>
        <p:txBody>
          <a:bodyPr/>
          <a:lstStyle/>
          <a:p>
            <a:pPr>
              <a:defRPr/>
            </a:pPr>
            <a:r>
              <a:rPr lang="en-US" smtClean="0"/>
              <a:t>Outi Viitamaa-Tervonen</a:t>
            </a:r>
            <a:endParaRPr lang="en-US"/>
          </a:p>
        </p:txBody>
      </p:sp>
      <p:sp>
        <p:nvSpPr>
          <p:cNvPr id="5" name="Dian numeron paikkamerkki 4"/>
          <p:cNvSpPr>
            <a:spLocks noGrp="1"/>
          </p:cNvSpPr>
          <p:nvPr>
            <p:ph type="sldNum" sz="quarter" idx="11"/>
          </p:nvPr>
        </p:nvSpPr>
        <p:spPr/>
        <p:txBody>
          <a:bodyPr/>
          <a:lstStyle/>
          <a:p>
            <a:pPr>
              <a:defRPr/>
            </a:pPr>
            <a:fld id="{E2D8F094-71BA-47F0-A028-9569FE3DDA4E}" type="slidenum">
              <a:rPr lang="en-US" smtClean="0"/>
              <a:pPr>
                <a:defRPr/>
              </a:pPr>
              <a:t>2</a:t>
            </a:fld>
            <a:endParaRPr lang="en-US"/>
          </a:p>
        </p:txBody>
      </p:sp>
      <p:sp>
        <p:nvSpPr>
          <p:cNvPr id="6" name="Päivämäärän paikkamerkki 5"/>
          <p:cNvSpPr>
            <a:spLocks noGrp="1"/>
          </p:cNvSpPr>
          <p:nvPr>
            <p:ph type="dt" sz="half" idx="12"/>
          </p:nvPr>
        </p:nvSpPr>
        <p:spPr/>
        <p:txBody>
          <a:bodyPr/>
          <a:lstStyle/>
          <a:p>
            <a:pPr>
              <a:defRPr/>
            </a:pPr>
            <a:fld id="{7E5A937E-76E9-4555-8222-7FC468676450}" type="datetime1">
              <a:rPr lang="fi-FI" smtClean="0"/>
              <a:t>4.5.2015</a:t>
            </a:fld>
            <a:endParaRPr lang="en-US"/>
          </a:p>
        </p:txBody>
      </p:sp>
    </p:spTree>
    <p:extLst>
      <p:ext uri="{BB962C8B-B14F-4D97-AF65-F5344CB8AC3E}">
        <p14:creationId xmlns:p14="http://schemas.microsoft.com/office/powerpoint/2010/main" val="1393716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Palkkatasa-arvo</a:t>
            </a:r>
            <a:endParaRPr lang="fi-FI" dirty="0"/>
          </a:p>
        </p:txBody>
      </p:sp>
      <p:sp>
        <p:nvSpPr>
          <p:cNvPr id="3" name="Sisällön paikkamerkki 2"/>
          <p:cNvSpPr>
            <a:spLocks noGrp="1"/>
          </p:cNvSpPr>
          <p:nvPr>
            <p:ph idx="1"/>
          </p:nvPr>
        </p:nvSpPr>
        <p:spPr/>
        <p:txBody>
          <a:bodyPr/>
          <a:lstStyle/>
          <a:p>
            <a:r>
              <a:rPr lang="fi-FI" dirty="0" smtClean="0"/>
              <a:t>Naisten keskiansiot miesten ansioista ovat keskimäärin 83,1 prosenttia koko työmarkkinoilla </a:t>
            </a:r>
          </a:p>
          <a:p>
            <a:pPr marL="0" indent="0">
              <a:buNone/>
            </a:pPr>
            <a:r>
              <a:rPr lang="fi-FI" sz="1600" dirty="0" smtClean="0"/>
              <a:t>     (Tilastokeskus, Ansiotasoindeksi 2013)</a:t>
            </a:r>
          </a:p>
          <a:p>
            <a:r>
              <a:rPr lang="fi-FI" dirty="0" smtClean="0"/>
              <a:t>Sektoreittain: yksityinen 83,9%, kunta-ala85,4% ja valtio86%</a:t>
            </a:r>
          </a:p>
          <a:p>
            <a:r>
              <a:rPr lang="fi-FI" sz="1800" dirty="0" smtClean="0"/>
              <a:t>Palkkaeroa on myös samoissa tehtävissä koko työmarkkinoilla, esim. toimistosiivooja 1839/2102 e, sähköasentaja 2552/3176 e</a:t>
            </a:r>
          </a:p>
          <a:p>
            <a:pPr marL="0" indent="0">
              <a:buNone/>
            </a:pPr>
            <a:r>
              <a:rPr lang="fi-FI" sz="1800" dirty="0" smtClean="0"/>
              <a:t>    (Tilastokeskus, Palkkarakenne 2012)</a:t>
            </a:r>
          </a:p>
          <a:p>
            <a:r>
              <a:rPr lang="fi-FI" dirty="0" smtClean="0"/>
              <a:t>Miten teidän työpaikallanne?</a:t>
            </a:r>
          </a:p>
          <a:p>
            <a:pPr marL="0" indent="0">
              <a:buNone/>
            </a:pPr>
            <a:endParaRPr lang="fi-FI" sz="1800" dirty="0"/>
          </a:p>
          <a:p>
            <a:pPr marL="0" indent="0">
              <a:buNone/>
            </a:pPr>
            <a:endParaRPr lang="fi-FI" sz="1800" dirty="0" smtClean="0"/>
          </a:p>
          <a:p>
            <a:pPr marL="0" indent="0">
              <a:buNone/>
            </a:pPr>
            <a:endParaRPr lang="fi-FI" sz="1800" dirty="0"/>
          </a:p>
        </p:txBody>
      </p:sp>
      <p:sp>
        <p:nvSpPr>
          <p:cNvPr id="4" name="Alatunnisteen paikkamerkki 3"/>
          <p:cNvSpPr>
            <a:spLocks noGrp="1"/>
          </p:cNvSpPr>
          <p:nvPr>
            <p:ph type="ftr" sz="quarter" idx="10"/>
          </p:nvPr>
        </p:nvSpPr>
        <p:spPr/>
        <p:txBody>
          <a:bodyPr/>
          <a:lstStyle/>
          <a:p>
            <a:pPr>
              <a:defRPr/>
            </a:pPr>
            <a:r>
              <a:rPr lang="en-US" smtClean="0"/>
              <a:t>Outi Viitamaa-Tervonen</a:t>
            </a:r>
            <a:endParaRPr lang="en-US"/>
          </a:p>
        </p:txBody>
      </p:sp>
      <p:sp>
        <p:nvSpPr>
          <p:cNvPr id="5" name="Dian numeron paikkamerkki 4"/>
          <p:cNvSpPr>
            <a:spLocks noGrp="1"/>
          </p:cNvSpPr>
          <p:nvPr>
            <p:ph type="sldNum" sz="quarter" idx="11"/>
          </p:nvPr>
        </p:nvSpPr>
        <p:spPr/>
        <p:txBody>
          <a:bodyPr/>
          <a:lstStyle/>
          <a:p>
            <a:pPr>
              <a:defRPr/>
            </a:pPr>
            <a:fld id="{E2D8F094-71BA-47F0-A028-9569FE3DDA4E}" type="slidenum">
              <a:rPr lang="en-US" smtClean="0"/>
              <a:pPr>
                <a:defRPr/>
              </a:pPr>
              <a:t>3</a:t>
            </a:fld>
            <a:endParaRPr lang="en-US"/>
          </a:p>
        </p:txBody>
      </p:sp>
      <p:sp>
        <p:nvSpPr>
          <p:cNvPr id="6" name="Päivämäärän paikkamerkki 5"/>
          <p:cNvSpPr>
            <a:spLocks noGrp="1"/>
          </p:cNvSpPr>
          <p:nvPr>
            <p:ph type="dt" sz="half" idx="12"/>
          </p:nvPr>
        </p:nvSpPr>
        <p:spPr/>
        <p:txBody>
          <a:bodyPr/>
          <a:lstStyle/>
          <a:p>
            <a:pPr>
              <a:defRPr/>
            </a:pPr>
            <a:fld id="{7E5A937E-76E9-4555-8222-7FC468676450}" type="datetime1">
              <a:rPr lang="fi-FI" smtClean="0"/>
              <a:t>4.5.2015</a:t>
            </a:fld>
            <a:endParaRPr lang="en-US"/>
          </a:p>
        </p:txBody>
      </p:sp>
    </p:spTree>
    <p:extLst>
      <p:ext uri="{BB962C8B-B14F-4D97-AF65-F5344CB8AC3E}">
        <p14:creationId xmlns:p14="http://schemas.microsoft.com/office/powerpoint/2010/main" val="3613216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Otsikko 1"/>
          <p:cNvSpPr>
            <a:spLocks noGrp="1"/>
          </p:cNvSpPr>
          <p:nvPr>
            <p:ph type="title"/>
          </p:nvPr>
        </p:nvSpPr>
        <p:spPr/>
        <p:txBody>
          <a:bodyPr/>
          <a:lstStyle/>
          <a:p>
            <a:r>
              <a:rPr lang="fi-FI" altLang="fi-FI" smtClean="0"/>
              <a:t>Tasa-arvon edistäminen (6 §, 6 c §)</a:t>
            </a:r>
          </a:p>
        </p:txBody>
      </p:sp>
      <p:sp>
        <p:nvSpPr>
          <p:cNvPr id="26627" name="Sisällön paikkamerkki 2"/>
          <p:cNvSpPr>
            <a:spLocks noGrp="1"/>
          </p:cNvSpPr>
          <p:nvPr>
            <p:ph idx="1"/>
          </p:nvPr>
        </p:nvSpPr>
        <p:spPr/>
        <p:txBody>
          <a:bodyPr/>
          <a:lstStyle/>
          <a:p>
            <a:r>
              <a:rPr lang="fi-FI" altLang="fi-FI" dirty="0" smtClean="0"/>
              <a:t>Jokaisen työnantajan tulee edistää sukupuolten tasa-arvoa tavoitteellisesti ja suunnitelmallisesti</a:t>
            </a:r>
          </a:p>
          <a:p>
            <a:pPr marL="0" indent="0">
              <a:buNone/>
            </a:pPr>
            <a:endParaRPr lang="fi-FI" altLang="fi-FI" dirty="0" smtClean="0"/>
          </a:p>
          <a:p>
            <a:r>
              <a:rPr lang="fi-FI" altLang="fi-FI" dirty="0" smtClean="0"/>
              <a:t>Keskeiset alueet:</a:t>
            </a:r>
            <a:r>
              <a:rPr lang="fi-FI" altLang="fi-FI" sz="1800" dirty="0" smtClean="0"/>
              <a:t/>
            </a:r>
            <a:br>
              <a:rPr lang="fi-FI" altLang="fi-FI" sz="1800" dirty="0" smtClean="0"/>
            </a:br>
            <a:r>
              <a:rPr lang="fi-FI" altLang="fi-FI" sz="1800" dirty="0" smtClean="0"/>
              <a:t>rekrytointi, tehtäviin sijoittuminen, uralla eteneminen, työehdot ja etenkin palkkaus, työolojen kehittäminen, työ- ja perhe-elämän yhteensovittaminen, sukupuoleen perustuvan syrjinnän ennaltaehkäisy (ml. sukupuoli-identiteetti ja sukupuolen ilmaisu)</a:t>
            </a:r>
          </a:p>
          <a:p>
            <a:endParaRPr lang="fi-FI" altLang="fi-FI" sz="1800" dirty="0" smtClean="0"/>
          </a:p>
          <a:p>
            <a:endParaRPr lang="fi-FI" altLang="fi-FI" dirty="0" smtClean="0"/>
          </a:p>
          <a:p>
            <a:pPr marL="0" indent="0">
              <a:buNone/>
            </a:pPr>
            <a:endParaRPr lang="fi-FI" altLang="fi-FI" dirty="0" smtClean="0"/>
          </a:p>
        </p:txBody>
      </p:sp>
      <p:sp>
        <p:nvSpPr>
          <p:cNvPr id="26628" name="Alatunnisteen paikkamerkki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ct val="20000"/>
              </a:spcAft>
              <a:buClr>
                <a:schemeClr val="folHlink"/>
              </a:buClr>
              <a:buFont typeface="Wingdings" pitchFamily="2" charset="2"/>
              <a:buChar char="§"/>
              <a:defRPr sz="2400">
                <a:solidFill>
                  <a:schemeClr val="tx1"/>
                </a:solidFill>
                <a:latin typeface="Arial" charset="0"/>
              </a:defRPr>
            </a:lvl1pPr>
            <a:lvl2pPr marL="742950" indent="-285750" eaLnBrk="0" hangingPunct="0">
              <a:spcAft>
                <a:spcPct val="20000"/>
              </a:spcAft>
              <a:buClr>
                <a:schemeClr val="folHlink"/>
              </a:buClr>
              <a:buChar char="–"/>
              <a:defRPr sz="2000">
                <a:solidFill>
                  <a:schemeClr val="tx1"/>
                </a:solidFill>
                <a:latin typeface="Arial" charset="0"/>
              </a:defRPr>
            </a:lvl2pPr>
            <a:lvl3pPr marL="1143000" indent="-228600" eaLnBrk="0" hangingPunct="0">
              <a:spcAft>
                <a:spcPct val="20000"/>
              </a:spcAft>
              <a:buClr>
                <a:schemeClr val="folHlink"/>
              </a:buClr>
              <a:buFont typeface="Wingdings" pitchFamily="2" charset="2"/>
              <a:buChar char="§"/>
              <a:defRPr>
                <a:solidFill>
                  <a:schemeClr val="tx1"/>
                </a:solidFill>
                <a:latin typeface="Arial" charset="0"/>
              </a:defRPr>
            </a:lvl3pPr>
            <a:lvl4pPr marL="1600200" indent="-228600" eaLnBrk="0" hangingPunct="0">
              <a:spcAft>
                <a:spcPct val="20000"/>
              </a:spcAft>
              <a:buClr>
                <a:schemeClr val="folHlink"/>
              </a:buClr>
              <a:buChar char="–"/>
              <a:defRPr sz="1600">
                <a:solidFill>
                  <a:schemeClr val="tx1"/>
                </a:solidFill>
                <a:latin typeface="Arial" charset="0"/>
              </a:defRPr>
            </a:lvl4pPr>
            <a:lvl5pPr marL="2057400" indent="-228600" eaLnBrk="0" hangingPunct="0">
              <a:spcAft>
                <a:spcPct val="20000"/>
              </a:spcAft>
              <a:buClr>
                <a:schemeClr val="folHlink"/>
              </a:buClr>
              <a:buChar char="»"/>
              <a:defRPr sz="1600">
                <a:solidFill>
                  <a:schemeClr val="tx1"/>
                </a:solidFill>
                <a:latin typeface="Arial" charset="0"/>
              </a:defRPr>
            </a:lvl5pPr>
            <a:lvl6pPr marL="2514600" indent="-228600" eaLnBrk="0" fontAlgn="base" hangingPunct="0">
              <a:spcBef>
                <a:spcPct val="0"/>
              </a:spcBef>
              <a:spcAft>
                <a:spcPct val="20000"/>
              </a:spcAft>
              <a:buClr>
                <a:schemeClr val="folHlink"/>
              </a:buClr>
              <a:buChar char="»"/>
              <a:defRPr sz="1600">
                <a:solidFill>
                  <a:schemeClr val="tx1"/>
                </a:solidFill>
                <a:latin typeface="Arial" charset="0"/>
              </a:defRPr>
            </a:lvl6pPr>
            <a:lvl7pPr marL="2971800" indent="-228600" eaLnBrk="0" fontAlgn="base" hangingPunct="0">
              <a:spcBef>
                <a:spcPct val="0"/>
              </a:spcBef>
              <a:spcAft>
                <a:spcPct val="20000"/>
              </a:spcAft>
              <a:buClr>
                <a:schemeClr val="folHlink"/>
              </a:buClr>
              <a:buChar char="»"/>
              <a:defRPr sz="1600">
                <a:solidFill>
                  <a:schemeClr val="tx1"/>
                </a:solidFill>
                <a:latin typeface="Arial" charset="0"/>
              </a:defRPr>
            </a:lvl7pPr>
            <a:lvl8pPr marL="3429000" indent="-228600" eaLnBrk="0" fontAlgn="base" hangingPunct="0">
              <a:spcBef>
                <a:spcPct val="0"/>
              </a:spcBef>
              <a:spcAft>
                <a:spcPct val="20000"/>
              </a:spcAft>
              <a:buClr>
                <a:schemeClr val="folHlink"/>
              </a:buClr>
              <a:buChar char="»"/>
              <a:defRPr sz="1600">
                <a:solidFill>
                  <a:schemeClr val="tx1"/>
                </a:solidFill>
                <a:latin typeface="Arial" charset="0"/>
              </a:defRPr>
            </a:lvl8pPr>
            <a:lvl9pPr marL="3886200" indent="-228600" eaLnBrk="0" fontAlgn="base" hangingPunct="0">
              <a:spcBef>
                <a:spcPct val="0"/>
              </a:spcBef>
              <a:spcAft>
                <a:spcPct val="20000"/>
              </a:spcAft>
              <a:buClr>
                <a:schemeClr val="folHlink"/>
              </a:buClr>
              <a:buChar char="»"/>
              <a:defRPr sz="1600">
                <a:solidFill>
                  <a:schemeClr val="tx1"/>
                </a:solidFill>
                <a:latin typeface="Arial" charset="0"/>
              </a:defRPr>
            </a:lvl9pPr>
          </a:lstStyle>
          <a:p>
            <a:pPr eaLnBrk="1" hangingPunct="1">
              <a:spcAft>
                <a:spcPct val="0"/>
              </a:spcAft>
              <a:buClrTx/>
              <a:buNone/>
            </a:pPr>
            <a:r>
              <a:rPr lang="en-US" altLang="fi-FI" sz="900" dirty="0"/>
              <a:t>Outi </a:t>
            </a:r>
            <a:r>
              <a:rPr lang="en-US" altLang="fi-FI" sz="900" dirty="0" smtClean="0"/>
              <a:t>Viitamaa-Tervonen</a:t>
            </a:r>
            <a:endParaRPr lang="en-US" altLang="fi-FI" sz="900" dirty="0"/>
          </a:p>
        </p:txBody>
      </p:sp>
      <p:sp>
        <p:nvSpPr>
          <p:cNvPr id="26629" name="Dian numeron paikkamerkki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ct val="20000"/>
              </a:spcAft>
              <a:buClr>
                <a:schemeClr val="folHlink"/>
              </a:buClr>
              <a:buFont typeface="Wingdings" pitchFamily="2" charset="2"/>
              <a:buChar char="§"/>
              <a:defRPr sz="2400">
                <a:solidFill>
                  <a:schemeClr val="tx1"/>
                </a:solidFill>
                <a:latin typeface="Arial" charset="0"/>
              </a:defRPr>
            </a:lvl1pPr>
            <a:lvl2pPr marL="742950" indent="-285750" eaLnBrk="0" hangingPunct="0">
              <a:spcAft>
                <a:spcPct val="20000"/>
              </a:spcAft>
              <a:buClr>
                <a:schemeClr val="folHlink"/>
              </a:buClr>
              <a:buChar char="–"/>
              <a:defRPr sz="2000">
                <a:solidFill>
                  <a:schemeClr val="tx1"/>
                </a:solidFill>
                <a:latin typeface="Arial" charset="0"/>
              </a:defRPr>
            </a:lvl2pPr>
            <a:lvl3pPr marL="1143000" indent="-228600" eaLnBrk="0" hangingPunct="0">
              <a:spcAft>
                <a:spcPct val="20000"/>
              </a:spcAft>
              <a:buClr>
                <a:schemeClr val="folHlink"/>
              </a:buClr>
              <a:buFont typeface="Wingdings" pitchFamily="2" charset="2"/>
              <a:buChar char="§"/>
              <a:defRPr>
                <a:solidFill>
                  <a:schemeClr val="tx1"/>
                </a:solidFill>
                <a:latin typeface="Arial" charset="0"/>
              </a:defRPr>
            </a:lvl3pPr>
            <a:lvl4pPr marL="1600200" indent="-228600" eaLnBrk="0" hangingPunct="0">
              <a:spcAft>
                <a:spcPct val="20000"/>
              </a:spcAft>
              <a:buClr>
                <a:schemeClr val="folHlink"/>
              </a:buClr>
              <a:buChar char="–"/>
              <a:defRPr sz="1600">
                <a:solidFill>
                  <a:schemeClr val="tx1"/>
                </a:solidFill>
                <a:latin typeface="Arial" charset="0"/>
              </a:defRPr>
            </a:lvl4pPr>
            <a:lvl5pPr marL="2057400" indent="-228600" eaLnBrk="0" hangingPunct="0">
              <a:spcAft>
                <a:spcPct val="20000"/>
              </a:spcAft>
              <a:buClr>
                <a:schemeClr val="folHlink"/>
              </a:buClr>
              <a:buChar char="»"/>
              <a:defRPr sz="1600">
                <a:solidFill>
                  <a:schemeClr val="tx1"/>
                </a:solidFill>
                <a:latin typeface="Arial" charset="0"/>
              </a:defRPr>
            </a:lvl5pPr>
            <a:lvl6pPr marL="2514600" indent="-228600" eaLnBrk="0" fontAlgn="base" hangingPunct="0">
              <a:spcBef>
                <a:spcPct val="0"/>
              </a:spcBef>
              <a:spcAft>
                <a:spcPct val="20000"/>
              </a:spcAft>
              <a:buClr>
                <a:schemeClr val="folHlink"/>
              </a:buClr>
              <a:buChar char="»"/>
              <a:defRPr sz="1600">
                <a:solidFill>
                  <a:schemeClr val="tx1"/>
                </a:solidFill>
                <a:latin typeface="Arial" charset="0"/>
              </a:defRPr>
            </a:lvl6pPr>
            <a:lvl7pPr marL="2971800" indent="-228600" eaLnBrk="0" fontAlgn="base" hangingPunct="0">
              <a:spcBef>
                <a:spcPct val="0"/>
              </a:spcBef>
              <a:spcAft>
                <a:spcPct val="20000"/>
              </a:spcAft>
              <a:buClr>
                <a:schemeClr val="folHlink"/>
              </a:buClr>
              <a:buChar char="»"/>
              <a:defRPr sz="1600">
                <a:solidFill>
                  <a:schemeClr val="tx1"/>
                </a:solidFill>
                <a:latin typeface="Arial" charset="0"/>
              </a:defRPr>
            </a:lvl7pPr>
            <a:lvl8pPr marL="3429000" indent="-228600" eaLnBrk="0" fontAlgn="base" hangingPunct="0">
              <a:spcBef>
                <a:spcPct val="0"/>
              </a:spcBef>
              <a:spcAft>
                <a:spcPct val="20000"/>
              </a:spcAft>
              <a:buClr>
                <a:schemeClr val="folHlink"/>
              </a:buClr>
              <a:buChar char="»"/>
              <a:defRPr sz="1600">
                <a:solidFill>
                  <a:schemeClr val="tx1"/>
                </a:solidFill>
                <a:latin typeface="Arial" charset="0"/>
              </a:defRPr>
            </a:lvl8pPr>
            <a:lvl9pPr marL="3886200" indent="-228600" eaLnBrk="0" fontAlgn="base" hangingPunct="0">
              <a:spcBef>
                <a:spcPct val="0"/>
              </a:spcBef>
              <a:spcAft>
                <a:spcPct val="20000"/>
              </a:spcAft>
              <a:buClr>
                <a:schemeClr val="folHlink"/>
              </a:buClr>
              <a:buChar char="»"/>
              <a:defRPr sz="1600">
                <a:solidFill>
                  <a:schemeClr val="tx1"/>
                </a:solidFill>
                <a:latin typeface="Arial" charset="0"/>
              </a:defRPr>
            </a:lvl9pPr>
          </a:lstStyle>
          <a:p>
            <a:pPr eaLnBrk="1" hangingPunct="1">
              <a:spcAft>
                <a:spcPct val="0"/>
              </a:spcAft>
              <a:buClrTx/>
              <a:buFontTx/>
              <a:buNone/>
            </a:pPr>
            <a:fld id="{31685F57-2B1C-4C35-BC86-B642A21AD0C0}" type="slidenum">
              <a:rPr lang="en-US" altLang="fi-FI" sz="900" smtClean="0"/>
              <a:pPr eaLnBrk="1" hangingPunct="1">
                <a:spcAft>
                  <a:spcPct val="0"/>
                </a:spcAft>
                <a:buClrTx/>
                <a:buFontTx/>
                <a:buNone/>
              </a:pPr>
              <a:t>4</a:t>
            </a:fld>
            <a:endParaRPr lang="en-US" altLang="fi-FI" sz="900" smtClean="0"/>
          </a:p>
        </p:txBody>
      </p:sp>
      <p:sp>
        <p:nvSpPr>
          <p:cNvPr id="26630" name="Päivämäärän paikkamerkki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ct val="20000"/>
              </a:spcAft>
              <a:buClr>
                <a:schemeClr val="folHlink"/>
              </a:buClr>
              <a:buFont typeface="Wingdings" pitchFamily="2" charset="2"/>
              <a:buChar char="§"/>
              <a:defRPr sz="2400">
                <a:solidFill>
                  <a:schemeClr val="tx1"/>
                </a:solidFill>
                <a:latin typeface="Arial" charset="0"/>
              </a:defRPr>
            </a:lvl1pPr>
            <a:lvl2pPr marL="742950" indent="-285750" eaLnBrk="0" hangingPunct="0">
              <a:spcAft>
                <a:spcPct val="20000"/>
              </a:spcAft>
              <a:buClr>
                <a:schemeClr val="folHlink"/>
              </a:buClr>
              <a:buChar char="–"/>
              <a:defRPr sz="2000">
                <a:solidFill>
                  <a:schemeClr val="tx1"/>
                </a:solidFill>
                <a:latin typeface="Arial" charset="0"/>
              </a:defRPr>
            </a:lvl2pPr>
            <a:lvl3pPr marL="1143000" indent="-228600" eaLnBrk="0" hangingPunct="0">
              <a:spcAft>
                <a:spcPct val="20000"/>
              </a:spcAft>
              <a:buClr>
                <a:schemeClr val="folHlink"/>
              </a:buClr>
              <a:buFont typeface="Wingdings" pitchFamily="2" charset="2"/>
              <a:buChar char="§"/>
              <a:defRPr>
                <a:solidFill>
                  <a:schemeClr val="tx1"/>
                </a:solidFill>
                <a:latin typeface="Arial" charset="0"/>
              </a:defRPr>
            </a:lvl3pPr>
            <a:lvl4pPr marL="1600200" indent="-228600" eaLnBrk="0" hangingPunct="0">
              <a:spcAft>
                <a:spcPct val="20000"/>
              </a:spcAft>
              <a:buClr>
                <a:schemeClr val="folHlink"/>
              </a:buClr>
              <a:buChar char="–"/>
              <a:defRPr sz="1600">
                <a:solidFill>
                  <a:schemeClr val="tx1"/>
                </a:solidFill>
                <a:latin typeface="Arial" charset="0"/>
              </a:defRPr>
            </a:lvl4pPr>
            <a:lvl5pPr marL="2057400" indent="-228600" eaLnBrk="0" hangingPunct="0">
              <a:spcAft>
                <a:spcPct val="20000"/>
              </a:spcAft>
              <a:buClr>
                <a:schemeClr val="folHlink"/>
              </a:buClr>
              <a:buChar char="»"/>
              <a:defRPr sz="1600">
                <a:solidFill>
                  <a:schemeClr val="tx1"/>
                </a:solidFill>
                <a:latin typeface="Arial" charset="0"/>
              </a:defRPr>
            </a:lvl5pPr>
            <a:lvl6pPr marL="2514600" indent="-228600" eaLnBrk="0" fontAlgn="base" hangingPunct="0">
              <a:spcBef>
                <a:spcPct val="0"/>
              </a:spcBef>
              <a:spcAft>
                <a:spcPct val="20000"/>
              </a:spcAft>
              <a:buClr>
                <a:schemeClr val="folHlink"/>
              </a:buClr>
              <a:buChar char="»"/>
              <a:defRPr sz="1600">
                <a:solidFill>
                  <a:schemeClr val="tx1"/>
                </a:solidFill>
                <a:latin typeface="Arial" charset="0"/>
              </a:defRPr>
            </a:lvl6pPr>
            <a:lvl7pPr marL="2971800" indent="-228600" eaLnBrk="0" fontAlgn="base" hangingPunct="0">
              <a:spcBef>
                <a:spcPct val="0"/>
              </a:spcBef>
              <a:spcAft>
                <a:spcPct val="20000"/>
              </a:spcAft>
              <a:buClr>
                <a:schemeClr val="folHlink"/>
              </a:buClr>
              <a:buChar char="»"/>
              <a:defRPr sz="1600">
                <a:solidFill>
                  <a:schemeClr val="tx1"/>
                </a:solidFill>
                <a:latin typeface="Arial" charset="0"/>
              </a:defRPr>
            </a:lvl7pPr>
            <a:lvl8pPr marL="3429000" indent="-228600" eaLnBrk="0" fontAlgn="base" hangingPunct="0">
              <a:spcBef>
                <a:spcPct val="0"/>
              </a:spcBef>
              <a:spcAft>
                <a:spcPct val="20000"/>
              </a:spcAft>
              <a:buClr>
                <a:schemeClr val="folHlink"/>
              </a:buClr>
              <a:buChar char="»"/>
              <a:defRPr sz="1600">
                <a:solidFill>
                  <a:schemeClr val="tx1"/>
                </a:solidFill>
                <a:latin typeface="Arial" charset="0"/>
              </a:defRPr>
            </a:lvl8pPr>
            <a:lvl9pPr marL="3886200" indent="-228600" eaLnBrk="0" fontAlgn="base" hangingPunct="0">
              <a:spcBef>
                <a:spcPct val="0"/>
              </a:spcBef>
              <a:spcAft>
                <a:spcPct val="20000"/>
              </a:spcAft>
              <a:buClr>
                <a:schemeClr val="folHlink"/>
              </a:buClr>
              <a:buChar char="»"/>
              <a:defRPr sz="1600">
                <a:solidFill>
                  <a:schemeClr val="tx1"/>
                </a:solidFill>
                <a:latin typeface="Arial" charset="0"/>
              </a:defRPr>
            </a:lvl9pPr>
          </a:lstStyle>
          <a:p>
            <a:pPr eaLnBrk="1" hangingPunct="1">
              <a:spcAft>
                <a:spcPct val="0"/>
              </a:spcAft>
              <a:buClrTx/>
              <a:buFontTx/>
              <a:buNone/>
            </a:pPr>
            <a:fld id="{F4ED79ED-3A2C-421C-B312-C80469D4AD14}" type="datetime1">
              <a:rPr lang="fi-FI" altLang="fi-FI" sz="900" smtClean="0"/>
              <a:t>4.5.2015</a:t>
            </a:fld>
            <a:endParaRPr lang="en-US" altLang="fi-FI" sz="9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Otsikko 1"/>
          <p:cNvSpPr>
            <a:spLocks noGrp="1"/>
          </p:cNvSpPr>
          <p:nvPr>
            <p:ph type="title"/>
          </p:nvPr>
        </p:nvSpPr>
        <p:spPr/>
        <p:txBody>
          <a:bodyPr/>
          <a:lstStyle/>
          <a:p>
            <a:r>
              <a:rPr lang="fi-FI" altLang="fi-FI" smtClean="0"/>
              <a:t>Tasa-arvosuunnittelu (6 a-c §)</a:t>
            </a:r>
          </a:p>
        </p:txBody>
      </p:sp>
      <p:sp>
        <p:nvSpPr>
          <p:cNvPr id="27651" name="Sisällön paikkamerkki 2"/>
          <p:cNvSpPr>
            <a:spLocks noGrp="1"/>
          </p:cNvSpPr>
          <p:nvPr>
            <p:ph idx="1"/>
          </p:nvPr>
        </p:nvSpPr>
        <p:spPr/>
        <p:txBody>
          <a:bodyPr/>
          <a:lstStyle/>
          <a:p>
            <a:r>
              <a:rPr lang="fi-FI" altLang="fi-FI" dirty="0" smtClean="0"/>
              <a:t>Tasa-arvon edistämisen on perustuttava tasa-arvosuunnitelmaan, jos työnantajalla on väh.30 </a:t>
            </a:r>
            <a:r>
              <a:rPr lang="fi-FI" altLang="fi-FI" dirty="0" err="1" smtClean="0"/>
              <a:t>tt</a:t>
            </a:r>
            <a:endParaRPr lang="fi-FI" altLang="fi-FI" dirty="0" smtClean="0"/>
          </a:p>
          <a:p>
            <a:r>
              <a:rPr lang="fi-FI" altLang="fi-FI" dirty="0" smtClean="0"/>
              <a:t>Tasa-arvosuunnitelman sisältö: </a:t>
            </a:r>
            <a:br>
              <a:rPr lang="fi-FI" altLang="fi-FI" dirty="0" smtClean="0"/>
            </a:br>
            <a:r>
              <a:rPr lang="fi-FI" altLang="fi-FI" dirty="0" smtClean="0"/>
              <a:t>1) selvitys tasa-arvotilanteesta (ml. palkkakartoitus)</a:t>
            </a:r>
            <a:br>
              <a:rPr lang="fi-FI" altLang="fi-FI" dirty="0" smtClean="0"/>
            </a:br>
            <a:r>
              <a:rPr lang="fi-FI" altLang="fi-FI" dirty="0" smtClean="0"/>
              <a:t>2) toimenpiteet tasa-arvon edistämiseksi</a:t>
            </a:r>
            <a:br>
              <a:rPr lang="fi-FI" altLang="fi-FI" dirty="0" smtClean="0"/>
            </a:br>
            <a:r>
              <a:rPr lang="fi-FI" altLang="fi-FI" dirty="0" smtClean="0"/>
              <a:t>3) arvio aiemmista toimenpiteistä ja tuloksista</a:t>
            </a:r>
          </a:p>
          <a:p>
            <a:r>
              <a:rPr lang="fi-FI" altLang="fi-FI" dirty="0" smtClean="0"/>
              <a:t>Kaikki vaiheet yhteistyössä </a:t>
            </a:r>
            <a:r>
              <a:rPr lang="fi-FI" altLang="fi-FI" u="sng" dirty="0" smtClean="0"/>
              <a:t>henkilöstön nimeämien </a:t>
            </a:r>
            <a:r>
              <a:rPr lang="fi-FI" altLang="fi-FI" dirty="0" smtClean="0"/>
              <a:t>edustajien kanssa, </a:t>
            </a:r>
            <a:r>
              <a:rPr lang="fi-FI" altLang="fi-FI" u="sng" dirty="0" smtClean="0"/>
              <a:t>tiedotetaan aktiivisesti </a:t>
            </a:r>
            <a:r>
              <a:rPr lang="fi-FI" altLang="fi-FI" dirty="0" smtClean="0"/>
              <a:t>henkilöstölle</a:t>
            </a:r>
          </a:p>
          <a:p>
            <a:r>
              <a:rPr lang="fi-FI" altLang="fi-FI" dirty="0" smtClean="0"/>
              <a:t>Henkilöstön edustajien </a:t>
            </a:r>
            <a:r>
              <a:rPr lang="fi-FI" altLang="fi-FI" u="sng" dirty="0" smtClean="0"/>
              <a:t>riittävät osallistumis- ja vaikuttamismahdollisuudet eri vaiheissa  </a:t>
            </a:r>
            <a:r>
              <a:rPr lang="fi-FI" altLang="fi-FI" dirty="0" smtClean="0"/>
              <a:t>                     </a:t>
            </a:r>
          </a:p>
        </p:txBody>
      </p:sp>
      <p:sp>
        <p:nvSpPr>
          <p:cNvPr id="27652" name="Alatunnisteen paikkamerkki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ct val="20000"/>
              </a:spcAft>
              <a:buClr>
                <a:schemeClr val="folHlink"/>
              </a:buClr>
              <a:buFont typeface="Wingdings" pitchFamily="2" charset="2"/>
              <a:buChar char="§"/>
              <a:defRPr sz="2400">
                <a:solidFill>
                  <a:schemeClr val="tx1"/>
                </a:solidFill>
                <a:latin typeface="Arial" charset="0"/>
              </a:defRPr>
            </a:lvl1pPr>
            <a:lvl2pPr marL="742950" indent="-285750" eaLnBrk="0" hangingPunct="0">
              <a:spcAft>
                <a:spcPct val="20000"/>
              </a:spcAft>
              <a:buClr>
                <a:schemeClr val="folHlink"/>
              </a:buClr>
              <a:buChar char="–"/>
              <a:defRPr sz="2000">
                <a:solidFill>
                  <a:schemeClr val="tx1"/>
                </a:solidFill>
                <a:latin typeface="Arial" charset="0"/>
              </a:defRPr>
            </a:lvl2pPr>
            <a:lvl3pPr marL="1143000" indent="-228600" eaLnBrk="0" hangingPunct="0">
              <a:spcAft>
                <a:spcPct val="20000"/>
              </a:spcAft>
              <a:buClr>
                <a:schemeClr val="folHlink"/>
              </a:buClr>
              <a:buFont typeface="Wingdings" pitchFamily="2" charset="2"/>
              <a:buChar char="§"/>
              <a:defRPr>
                <a:solidFill>
                  <a:schemeClr val="tx1"/>
                </a:solidFill>
                <a:latin typeface="Arial" charset="0"/>
              </a:defRPr>
            </a:lvl3pPr>
            <a:lvl4pPr marL="1600200" indent="-228600" eaLnBrk="0" hangingPunct="0">
              <a:spcAft>
                <a:spcPct val="20000"/>
              </a:spcAft>
              <a:buClr>
                <a:schemeClr val="folHlink"/>
              </a:buClr>
              <a:buChar char="–"/>
              <a:defRPr sz="1600">
                <a:solidFill>
                  <a:schemeClr val="tx1"/>
                </a:solidFill>
                <a:latin typeface="Arial" charset="0"/>
              </a:defRPr>
            </a:lvl4pPr>
            <a:lvl5pPr marL="2057400" indent="-228600" eaLnBrk="0" hangingPunct="0">
              <a:spcAft>
                <a:spcPct val="20000"/>
              </a:spcAft>
              <a:buClr>
                <a:schemeClr val="folHlink"/>
              </a:buClr>
              <a:buChar char="»"/>
              <a:defRPr sz="1600">
                <a:solidFill>
                  <a:schemeClr val="tx1"/>
                </a:solidFill>
                <a:latin typeface="Arial" charset="0"/>
              </a:defRPr>
            </a:lvl5pPr>
            <a:lvl6pPr marL="2514600" indent="-228600" eaLnBrk="0" fontAlgn="base" hangingPunct="0">
              <a:spcBef>
                <a:spcPct val="0"/>
              </a:spcBef>
              <a:spcAft>
                <a:spcPct val="20000"/>
              </a:spcAft>
              <a:buClr>
                <a:schemeClr val="folHlink"/>
              </a:buClr>
              <a:buChar char="»"/>
              <a:defRPr sz="1600">
                <a:solidFill>
                  <a:schemeClr val="tx1"/>
                </a:solidFill>
                <a:latin typeface="Arial" charset="0"/>
              </a:defRPr>
            </a:lvl6pPr>
            <a:lvl7pPr marL="2971800" indent="-228600" eaLnBrk="0" fontAlgn="base" hangingPunct="0">
              <a:spcBef>
                <a:spcPct val="0"/>
              </a:spcBef>
              <a:spcAft>
                <a:spcPct val="20000"/>
              </a:spcAft>
              <a:buClr>
                <a:schemeClr val="folHlink"/>
              </a:buClr>
              <a:buChar char="»"/>
              <a:defRPr sz="1600">
                <a:solidFill>
                  <a:schemeClr val="tx1"/>
                </a:solidFill>
                <a:latin typeface="Arial" charset="0"/>
              </a:defRPr>
            </a:lvl7pPr>
            <a:lvl8pPr marL="3429000" indent="-228600" eaLnBrk="0" fontAlgn="base" hangingPunct="0">
              <a:spcBef>
                <a:spcPct val="0"/>
              </a:spcBef>
              <a:spcAft>
                <a:spcPct val="20000"/>
              </a:spcAft>
              <a:buClr>
                <a:schemeClr val="folHlink"/>
              </a:buClr>
              <a:buChar char="»"/>
              <a:defRPr sz="1600">
                <a:solidFill>
                  <a:schemeClr val="tx1"/>
                </a:solidFill>
                <a:latin typeface="Arial" charset="0"/>
              </a:defRPr>
            </a:lvl8pPr>
            <a:lvl9pPr marL="3886200" indent="-228600" eaLnBrk="0" fontAlgn="base" hangingPunct="0">
              <a:spcBef>
                <a:spcPct val="0"/>
              </a:spcBef>
              <a:spcAft>
                <a:spcPct val="20000"/>
              </a:spcAft>
              <a:buClr>
                <a:schemeClr val="folHlink"/>
              </a:buClr>
              <a:buChar char="»"/>
              <a:defRPr sz="1600">
                <a:solidFill>
                  <a:schemeClr val="tx1"/>
                </a:solidFill>
                <a:latin typeface="Arial" charset="0"/>
              </a:defRPr>
            </a:lvl9pPr>
          </a:lstStyle>
          <a:p>
            <a:pPr eaLnBrk="1" hangingPunct="1">
              <a:spcAft>
                <a:spcPct val="0"/>
              </a:spcAft>
              <a:buClrTx/>
              <a:buNone/>
            </a:pPr>
            <a:r>
              <a:rPr lang="en-US" altLang="fi-FI" sz="900" dirty="0"/>
              <a:t>Outi </a:t>
            </a:r>
            <a:r>
              <a:rPr lang="en-US" altLang="fi-FI" sz="900" dirty="0" smtClean="0"/>
              <a:t>Viitamaa-Tervonen</a:t>
            </a:r>
            <a:endParaRPr lang="en-US" altLang="fi-FI" sz="900" dirty="0"/>
          </a:p>
        </p:txBody>
      </p:sp>
      <p:sp>
        <p:nvSpPr>
          <p:cNvPr id="27653" name="Dian numeron paikkamerkki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ct val="20000"/>
              </a:spcAft>
              <a:buClr>
                <a:schemeClr val="folHlink"/>
              </a:buClr>
              <a:buFont typeface="Wingdings" pitchFamily="2" charset="2"/>
              <a:buChar char="§"/>
              <a:defRPr sz="2400">
                <a:solidFill>
                  <a:schemeClr val="tx1"/>
                </a:solidFill>
                <a:latin typeface="Arial" charset="0"/>
              </a:defRPr>
            </a:lvl1pPr>
            <a:lvl2pPr marL="742950" indent="-285750" eaLnBrk="0" hangingPunct="0">
              <a:spcAft>
                <a:spcPct val="20000"/>
              </a:spcAft>
              <a:buClr>
                <a:schemeClr val="folHlink"/>
              </a:buClr>
              <a:buChar char="–"/>
              <a:defRPr sz="2000">
                <a:solidFill>
                  <a:schemeClr val="tx1"/>
                </a:solidFill>
                <a:latin typeface="Arial" charset="0"/>
              </a:defRPr>
            </a:lvl2pPr>
            <a:lvl3pPr marL="1143000" indent="-228600" eaLnBrk="0" hangingPunct="0">
              <a:spcAft>
                <a:spcPct val="20000"/>
              </a:spcAft>
              <a:buClr>
                <a:schemeClr val="folHlink"/>
              </a:buClr>
              <a:buFont typeface="Wingdings" pitchFamily="2" charset="2"/>
              <a:buChar char="§"/>
              <a:defRPr>
                <a:solidFill>
                  <a:schemeClr val="tx1"/>
                </a:solidFill>
                <a:latin typeface="Arial" charset="0"/>
              </a:defRPr>
            </a:lvl3pPr>
            <a:lvl4pPr marL="1600200" indent="-228600" eaLnBrk="0" hangingPunct="0">
              <a:spcAft>
                <a:spcPct val="20000"/>
              </a:spcAft>
              <a:buClr>
                <a:schemeClr val="folHlink"/>
              </a:buClr>
              <a:buChar char="–"/>
              <a:defRPr sz="1600">
                <a:solidFill>
                  <a:schemeClr val="tx1"/>
                </a:solidFill>
                <a:latin typeface="Arial" charset="0"/>
              </a:defRPr>
            </a:lvl4pPr>
            <a:lvl5pPr marL="2057400" indent="-228600" eaLnBrk="0" hangingPunct="0">
              <a:spcAft>
                <a:spcPct val="20000"/>
              </a:spcAft>
              <a:buClr>
                <a:schemeClr val="folHlink"/>
              </a:buClr>
              <a:buChar char="»"/>
              <a:defRPr sz="1600">
                <a:solidFill>
                  <a:schemeClr val="tx1"/>
                </a:solidFill>
                <a:latin typeface="Arial" charset="0"/>
              </a:defRPr>
            </a:lvl5pPr>
            <a:lvl6pPr marL="2514600" indent="-228600" eaLnBrk="0" fontAlgn="base" hangingPunct="0">
              <a:spcBef>
                <a:spcPct val="0"/>
              </a:spcBef>
              <a:spcAft>
                <a:spcPct val="20000"/>
              </a:spcAft>
              <a:buClr>
                <a:schemeClr val="folHlink"/>
              </a:buClr>
              <a:buChar char="»"/>
              <a:defRPr sz="1600">
                <a:solidFill>
                  <a:schemeClr val="tx1"/>
                </a:solidFill>
                <a:latin typeface="Arial" charset="0"/>
              </a:defRPr>
            </a:lvl6pPr>
            <a:lvl7pPr marL="2971800" indent="-228600" eaLnBrk="0" fontAlgn="base" hangingPunct="0">
              <a:spcBef>
                <a:spcPct val="0"/>
              </a:spcBef>
              <a:spcAft>
                <a:spcPct val="20000"/>
              </a:spcAft>
              <a:buClr>
                <a:schemeClr val="folHlink"/>
              </a:buClr>
              <a:buChar char="»"/>
              <a:defRPr sz="1600">
                <a:solidFill>
                  <a:schemeClr val="tx1"/>
                </a:solidFill>
                <a:latin typeface="Arial" charset="0"/>
              </a:defRPr>
            </a:lvl7pPr>
            <a:lvl8pPr marL="3429000" indent="-228600" eaLnBrk="0" fontAlgn="base" hangingPunct="0">
              <a:spcBef>
                <a:spcPct val="0"/>
              </a:spcBef>
              <a:spcAft>
                <a:spcPct val="20000"/>
              </a:spcAft>
              <a:buClr>
                <a:schemeClr val="folHlink"/>
              </a:buClr>
              <a:buChar char="»"/>
              <a:defRPr sz="1600">
                <a:solidFill>
                  <a:schemeClr val="tx1"/>
                </a:solidFill>
                <a:latin typeface="Arial" charset="0"/>
              </a:defRPr>
            </a:lvl8pPr>
            <a:lvl9pPr marL="3886200" indent="-228600" eaLnBrk="0" fontAlgn="base" hangingPunct="0">
              <a:spcBef>
                <a:spcPct val="0"/>
              </a:spcBef>
              <a:spcAft>
                <a:spcPct val="20000"/>
              </a:spcAft>
              <a:buClr>
                <a:schemeClr val="folHlink"/>
              </a:buClr>
              <a:buChar char="»"/>
              <a:defRPr sz="1600">
                <a:solidFill>
                  <a:schemeClr val="tx1"/>
                </a:solidFill>
                <a:latin typeface="Arial" charset="0"/>
              </a:defRPr>
            </a:lvl9pPr>
          </a:lstStyle>
          <a:p>
            <a:pPr eaLnBrk="1" hangingPunct="1">
              <a:spcAft>
                <a:spcPct val="0"/>
              </a:spcAft>
              <a:buClrTx/>
              <a:buFontTx/>
              <a:buNone/>
            </a:pPr>
            <a:fld id="{A0FF681D-113E-4A88-A66B-273FAC18ED01}" type="slidenum">
              <a:rPr lang="en-US" altLang="fi-FI" sz="900" smtClean="0"/>
              <a:pPr eaLnBrk="1" hangingPunct="1">
                <a:spcAft>
                  <a:spcPct val="0"/>
                </a:spcAft>
                <a:buClrTx/>
                <a:buFontTx/>
                <a:buNone/>
              </a:pPr>
              <a:t>5</a:t>
            </a:fld>
            <a:endParaRPr lang="en-US" altLang="fi-FI" sz="900" smtClean="0"/>
          </a:p>
        </p:txBody>
      </p:sp>
      <p:sp>
        <p:nvSpPr>
          <p:cNvPr id="27654" name="Päivämäärän paikkamerkki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ct val="20000"/>
              </a:spcAft>
              <a:buClr>
                <a:schemeClr val="folHlink"/>
              </a:buClr>
              <a:buFont typeface="Wingdings" pitchFamily="2" charset="2"/>
              <a:buChar char="§"/>
              <a:defRPr sz="2400">
                <a:solidFill>
                  <a:schemeClr val="tx1"/>
                </a:solidFill>
                <a:latin typeface="Arial" charset="0"/>
              </a:defRPr>
            </a:lvl1pPr>
            <a:lvl2pPr marL="742950" indent="-285750" eaLnBrk="0" hangingPunct="0">
              <a:spcAft>
                <a:spcPct val="20000"/>
              </a:spcAft>
              <a:buClr>
                <a:schemeClr val="folHlink"/>
              </a:buClr>
              <a:buChar char="–"/>
              <a:defRPr sz="2000">
                <a:solidFill>
                  <a:schemeClr val="tx1"/>
                </a:solidFill>
                <a:latin typeface="Arial" charset="0"/>
              </a:defRPr>
            </a:lvl2pPr>
            <a:lvl3pPr marL="1143000" indent="-228600" eaLnBrk="0" hangingPunct="0">
              <a:spcAft>
                <a:spcPct val="20000"/>
              </a:spcAft>
              <a:buClr>
                <a:schemeClr val="folHlink"/>
              </a:buClr>
              <a:buFont typeface="Wingdings" pitchFamily="2" charset="2"/>
              <a:buChar char="§"/>
              <a:defRPr>
                <a:solidFill>
                  <a:schemeClr val="tx1"/>
                </a:solidFill>
                <a:latin typeface="Arial" charset="0"/>
              </a:defRPr>
            </a:lvl3pPr>
            <a:lvl4pPr marL="1600200" indent="-228600" eaLnBrk="0" hangingPunct="0">
              <a:spcAft>
                <a:spcPct val="20000"/>
              </a:spcAft>
              <a:buClr>
                <a:schemeClr val="folHlink"/>
              </a:buClr>
              <a:buChar char="–"/>
              <a:defRPr sz="1600">
                <a:solidFill>
                  <a:schemeClr val="tx1"/>
                </a:solidFill>
                <a:latin typeface="Arial" charset="0"/>
              </a:defRPr>
            </a:lvl4pPr>
            <a:lvl5pPr marL="2057400" indent="-228600" eaLnBrk="0" hangingPunct="0">
              <a:spcAft>
                <a:spcPct val="20000"/>
              </a:spcAft>
              <a:buClr>
                <a:schemeClr val="folHlink"/>
              </a:buClr>
              <a:buChar char="»"/>
              <a:defRPr sz="1600">
                <a:solidFill>
                  <a:schemeClr val="tx1"/>
                </a:solidFill>
                <a:latin typeface="Arial" charset="0"/>
              </a:defRPr>
            </a:lvl5pPr>
            <a:lvl6pPr marL="2514600" indent="-228600" eaLnBrk="0" fontAlgn="base" hangingPunct="0">
              <a:spcBef>
                <a:spcPct val="0"/>
              </a:spcBef>
              <a:spcAft>
                <a:spcPct val="20000"/>
              </a:spcAft>
              <a:buClr>
                <a:schemeClr val="folHlink"/>
              </a:buClr>
              <a:buChar char="»"/>
              <a:defRPr sz="1600">
                <a:solidFill>
                  <a:schemeClr val="tx1"/>
                </a:solidFill>
                <a:latin typeface="Arial" charset="0"/>
              </a:defRPr>
            </a:lvl6pPr>
            <a:lvl7pPr marL="2971800" indent="-228600" eaLnBrk="0" fontAlgn="base" hangingPunct="0">
              <a:spcBef>
                <a:spcPct val="0"/>
              </a:spcBef>
              <a:spcAft>
                <a:spcPct val="20000"/>
              </a:spcAft>
              <a:buClr>
                <a:schemeClr val="folHlink"/>
              </a:buClr>
              <a:buChar char="»"/>
              <a:defRPr sz="1600">
                <a:solidFill>
                  <a:schemeClr val="tx1"/>
                </a:solidFill>
                <a:latin typeface="Arial" charset="0"/>
              </a:defRPr>
            </a:lvl7pPr>
            <a:lvl8pPr marL="3429000" indent="-228600" eaLnBrk="0" fontAlgn="base" hangingPunct="0">
              <a:spcBef>
                <a:spcPct val="0"/>
              </a:spcBef>
              <a:spcAft>
                <a:spcPct val="20000"/>
              </a:spcAft>
              <a:buClr>
                <a:schemeClr val="folHlink"/>
              </a:buClr>
              <a:buChar char="»"/>
              <a:defRPr sz="1600">
                <a:solidFill>
                  <a:schemeClr val="tx1"/>
                </a:solidFill>
                <a:latin typeface="Arial" charset="0"/>
              </a:defRPr>
            </a:lvl8pPr>
            <a:lvl9pPr marL="3886200" indent="-228600" eaLnBrk="0" fontAlgn="base" hangingPunct="0">
              <a:spcBef>
                <a:spcPct val="0"/>
              </a:spcBef>
              <a:spcAft>
                <a:spcPct val="20000"/>
              </a:spcAft>
              <a:buClr>
                <a:schemeClr val="folHlink"/>
              </a:buClr>
              <a:buChar char="»"/>
              <a:defRPr sz="1600">
                <a:solidFill>
                  <a:schemeClr val="tx1"/>
                </a:solidFill>
                <a:latin typeface="Arial" charset="0"/>
              </a:defRPr>
            </a:lvl9pPr>
          </a:lstStyle>
          <a:p>
            <a:pPr eaLnBrk="1" hangingPunct="1">
              <a:spcAft>
                <a:spcPct val="0"/>
              </a:spcAft>
              <a:buClrTx/>
              <a:buFontTx/>
              <a:buNone/>
            </a:pPr>
            <a:fld id="{0A7971D5-63E1-4A8C-A352-38C671F21C77}" type="datetime1">
              <a:rPr lang="fi-FI" altLang="fi-FI" sz="900" smtClean="0"/>
              <a:t>4.5.2015</a:t>
            </a:fld>
            <a:endParaRPr lang="en-US" altLang="fi-FI" sz="9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lstStyle/>
          <a:p>
            <a:pPr>
              <a:defRPr/>
            </a:pPr>
            <a:r>
              <a:rPr lang="fi-FI" sz="2000" b="1" dirty="0" smtClean="0"/>
              <a:t>Tarkoitus </a:t>
            </a:r>
            <a:r>
              <a:rPr lang="fi-FI" sz="2000" dirty="0" smtClean="0"/>
              <a:t>selvittää, ettei saman työnantajan palveluksessa olevien samaa tai samanarvoista työtä tekevien naisten ja miesten välillä ole perusteettomia palkkaeroja</a:t>
            </a:r>
          </a:p>
          <a:p>
            <a:pPr>
              <a:defRPr/>
            </a:pPr>
            <a:r>
              <a:rPr lang="fi-FI" sz="2000" b="1" dirty="0" smtClean="0"/>
              <a:t>Sisältö</a:t>
            </a:r>
            <a:r>
              <a:rPr lang="fi-FI" sz="2000" dirty="0" smtClean="0"/>
              <a:t>:</a:t>
            </a:r>
            <a:br>
              <a:rPr lang="fi-FI" sz="2000" dirty="0" smtClean="0"/>
            </a:br>
            <a:r>
              <a:rPr lang="fi-FI" sz="2000" dirty="0" smtClean="0"/>
              <a:t>- kartoitus naisten ja miesten tehtävien luokituksesta</a:t>
            </a:r>
            <a:br>
              <a:rPr lang="fi-FI" sz="2000" dirty="0" smtClean="0"/>
            </a:br>
            <a:r>
              <a:rPr lang="fi-FI" sz="2000" dirty="0" smtClean="0"/>
              <a:t>- kartoitus naisten ja miesten palkoista ja  palkkaeroista</a:t>
            </a:r>
          </a:p>
          <a:p>
            <a:pPr>
              <a:defRPr/>
            </a:pPr>
            <a:r>
              <a:rPr lang="fi-FI" sz="2000" b="1" dirty="0" smtClean="0"/>
              <a:t>Analyysi ja toimenpiteet</a:t>
            </a:r>
            <a:endParaRPr lang="fi-FI" sz="2000" dirty="0" smtClean="0"/>
          </a:p>
          <a:p>
            <a:pPr marL="0" indent="0">
              <a:spcAft>
                <a:spcPts val="0"/>
              </a:spcAft>
              <a:buNone/>
              <a:defRPr/>
            </a:pPr>
            <a:r>
              <a:rPr lang="fi-FI" sz="2000" dirty="0" smtClean="0"/>
              <a:t>   -</a:t>
            </a:r>
            <a:r>
              <a:rPr lang="fi-FI" sz="2000" dirty="0" smtClean="0">
                <a:solidFill>
                  <a:srgbClr val="616365"/>
                </a:solidFill>
              </a:rPr>
              <a:t> palkkojen vertailu ja mahdollisten erojen selvittäminen</a:t>
            </a:r>
            <a:r>
              <a:rPr lang="fi-FI" sz="2000" b="1" dirty="0" smtClean="0"/>
              <a:t/>
            </a:r>
            <a:br>
              <a:rPr lang="fi-FI" sz="2000" b="1" dirty="0" smtClean="0"/>
            </a:br>
            <a:r>
              <a:rPr lang="fi-FI" sz="2000" b="1" dirty="0" smtClean="0"/>
              <a:t>   </a:t>
            </a:r>
            <a:r>
              <a:rPr lang="fi-FI" sz="2000" dirty="0" smtClean="0"/>
              <a:t>- perusteettomien palkkaerojen korjaaminen ja muut toimen-</a:t>
            </a:r>
          </a:p>
          <a:p>
            <a:pPr marL="0" indent="0">
              <a:spcAft>
                <a:spcPts val="0"/>
              </a:spcAft>
              <a:buNone/>
              <a:defRPr/>
            </a:pPr>
            <a:r>
              <a:rPr lang="fi-FI" sz="2000" dirty="0"/>
              <a:t> </a:t>
            </a:r>
            <a:r>
              <a:rPr lang="fi-FI" sz="2000" dirty="0" smtClean="0"/>
              <a:t>    </a:t>
            </a:r>
            <a:r>
              <a:rPr lang="fi-FI" sz="2000" smtClean="0"/>
              <a:t>piteet       </a:t>
            </a:r>
            <a:endParaRPr lang="fi-FI" sz="2000" dirty="0" smtClean="0"/>
          </a:p>
          <a:p>
            <a:pPr marL="0" indent="0">
              <a:buNone/>
              <a:defRPr/>
            </a:pPr>
            <a:endParaRPr lang="fi-FI" altLang="fi-FI" dirty="0" smtClean="0"/>
          </a:p>
          <a:p>
            <a:pPr>
              <a:defRPr/>
            </a:pPr>
            <a:endParaRPr lang="fi-FI" altLang="fi-FI" dirty="0"/>
          </a:p>
          <a:p>
            <a:pPr marL="0" indent="0">
              <a:buFont typeface="Wingdings" pitchFamily="2" charset="2"/>
              <a:buNone/>
              <a:defRPr/>
            </a:pPr>
            <a:endParaRPr lang="fi-FI" altLang="fi-FI" dirty="0" smtClean="0"/>
          </a:p>
          <a:p>
            <a:pPr>
              <a:defRPr/>
            </a:pPr>
            <a:endParaRPr lang="fi-FI" altLang="fi-FI" dirty="0"/>
          </a:p>
          <a:p>
            <a:pPr>
              <a:defRPr/>
            </a:pPr>
            <a:endParaRPr lang="fi-FI" altLang="fi-FI" dirty="0" smtClean="0"/>
          </a:p>
          <a:p>
            <a:pPr marL="0" indent="0">
              <a:buFont typeface="Wingdings" pitchFamily="2" charset="2"/>
              <a:buNone/>
              <a:defRPr/>
            </a:pPr>
            <a:endParaRPr lang="fi-FI" altLang="fi-FI" dirty="0" smtClean="0"/>
          </a:p>
          <a:p>
            <a:pPr marL="0" indent="0">
              <a:buFont typeface="Wingdings" pitchFamily="2" charset="2"/>
              <a:buNone/>
              <a:defRPr/>
            </a:pPr>
            <a:endParaRPr lang="fi-FI" dirty="0"/>
          </a:p>
        </p:txBody>
      </p:sp>
      <p:sp>
        <p:nvSpPr>
          <p:cNvPr id="29699" name="Alatunnisteen paikkamerkki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ct val="20000"/>
              </a:spcAft>
              <a:buClr>
                <a:schemeClr val="folHlink"/>
              </a:buClr>
              <a:buFont typeface="Wingdings" pitchFamily="2" charset="2"/>
              <a:buChar char="§"/>
              <a:defRPr sz="2400">
                <a:solidFill>
                  <a:schemeClr val="tx1"/>
                </a:solidFill>
                <a:latin typeface="Arial" charset="0"/>
              </a:defRPr>
            </a:lvl1pPr>
            <a:lvl2pPr marL="742950" indent="-285750" eaLnBrk="0" hangingPunct="0">
              <a:spcAft>
                <a:spcPct val="20000"/>
              </a:spcAft>
              <a:buClr>
                <a:schemeClr val="folHlink"/>
              </a:buClr>
              <a:buChar char="–"/>
              <a:defRPr sz="2000">
                <a:solidFill>
                  <a:schemeClr val="tx1"/>
                </a:solidFill>
                <a:latin typeface="Arial" charset="0"/>
              </a:defRPr>
            </a:lvl2pPr>
            <a:lvl3pPr marL="1143000" indent="-228600" eaLnBrk="0" hangingPunct="0">
              <a:spcAft>
                <a:spcPct val="20000"/>
              </a:spcAft>
              <a:buClr>
                <a:schemeClr val="folHlink"/>
              </a:buClr>
              <a:buFont typeface="Wingdings" pitchFamily="2" charset="2"/>
              <a:buChar char="§"/>
              <a:defRPr>
                <a:solidFill>
                  <a:schemeClr val="tx1"/>
                </a:solidFill>
                <a:latin typeface="Arial" charset="0"/>
              </a:defRPr>
            </a:lvl3pPr>
            <a:lvl4pPr marL="1600200" indent="-228600" eaLnBrk="0" hangingPunct="0">
              <a:spcAft>
                <a:spcPct val="20000"/>
              </a:spcAft>
              <a:buClr>
                <a:schemeClr val="folHlink"/>
              </a:buClr>
              <a:buChar char="–"/>
              <a:defRPr sz="1600">
                <a:solidFill>
                  <a:schemeClr val="tx1"/>
                </a:solidFill>
                <a:latin typeface="Arial" charset="0"/>
              </a:defRPr>
            </a:lvl4pPr>
            <a:lvl5pPr marL="2057400" indent="-228600" eaLnBrk="0" hangingPunct="0">
              <a:spcAft>
                <a:spcPct val="20000"/>
              </a:spcAft>
              <a:buClr>
                <a:schemeClr val="folHlink"/>
              </a:buClr>
              <a:buChar char="»"/>
              <a:defRPr sz="1600">
                <a:solidFill>
                  <a:schemeClr val="tx1"/>
                </a:solidFill>
                <a:latin typeface="Arial" charset="0"/>
              </a:defRPr>
            </a:lvl5pPr>
            <a:lvl6pPr marL="2514600" indent="-228600" eaLnBrk="0" fontAlgn="base" hangingPunct="0">
              <a:spcBef>
                <a:spcPct val="0"/>
              </a:spcBef>
              <a:spcAft>
                <a:spcPct val="20000"/>
              </a:spcAft>
              <a:buClr>
                <a:schemeClr val="folHlink"/>
              </a:buClr>
              <a:buChar char="»"/>
              <a:defRPr sz="1600">
                <a:solidFill>
                  <a:schemeClr val="tx1"/>
                </a:solidFill>
                <a:latin typeface="Arial" charset="0"/>
              </a:defRPr>
            </a:lvl6pPr>
            <a:lvl7pPr marL="2971800" indent="-228600" eaLnBrk="0" fontAlgn="base" hangingPunct="0">
              <a:spcBef>
                <a:spcPct val="0"/>
              </a:spcBef>
              <a:spcAft>
                <a:spcPct val="20000"/>
              </a:spcAft>
              <a:buClr>
                <a:schemeClr val="folHlink"/>
              </a:buClr>
              <a:buChar char="»"/>
              <a:defRPr sz="1600">
                <a:solidFill>
                  <a:schemeClr val="tx1"/>
                </a:solidFill>
                <a:latin typeface="Arial" charset="0"/>
              </a:defRPr>
            </a:lvl7pPr>
            <a:lvl8pPr marL="3429000" indent="-228600" eaLnBrk="0" fontAlgn="base" hangingPunct="0">
              <a:spcBef>
                <a:spcPct val="0"/>
              </a:spcBef>
              <a:spcAft>
                <a:spcPct val="20000"/>
              </a:spcAft>
              <a:buClr>
                <a:schemeClr val="folHlink"/>
              </a:buClr>
              <a:buChar char="»"/>
              <a:defRPr sz="1600">
                <a:solidFill>
                  <a:schemeClr val="tx1"/>
                </a:solidFill>
                <a:latin typeface="Arial" charset="0"/>
              </a:defRPr>
            </a:lvl8pPr>
            <a:lvl9pPr marL="3886200" indent="-228600" eaLnBrk="0" fontAlgn="base" hangingPunct="0">
              <a:spcBef>
                <a:spcPct val="0"/>
              </a:spcBef>
              <a:spcAft>
                <a:spcPct val="20000"/>
              </a:spcAft>
              <a:buClr>
                <a:schemeClr val="folHlink"/>
              </a:buClr>
              <a:buChar char="»"/>
              <a:defRPr sz="1600">
                <a:solidFill>
                  <a:schemeClr val="tx1"/>
                </a:solidFill>
                <a:latin typeface="Arial" charset="0"/>
              </a:defRPr>
            </a:lvl9pPr>
          </a:lstStyle>
          <a:p>
            <a:pPr eaLnBrk="1" hangingPunct="1">
              <a:spcAft>
                <a:spcPct val="0"/>
              </a:spcAft>
              <a:buClrTx/>
              <a:buNone/>
            </a:pPr>
            <a:r>
              <a:rPr lang="en-US" altLang="fi-FI" sz="900" dirty="0"/>
              <a:t>Outi </a:t>
            </a:r>
            <a:r>
              <a:rPr lang="en-US" altLang="fi-FI" sz="900" dirty="0" smtClean="0"/>
              <a:t>Viitamaa-Tervonen</a:t>
            </a:r>
            <a:endParaRPr lang="en-US" altLang="fi-FI" sz="900" dirty="0"/>
          </a:p>
        </p:txBody>
      </p:sp>
      <p:sp>
        <p:nvSpPr>
          <p:cNvPr id="29700" name="Dian numeron paikkamerkki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ct val="20000"/>
              </a:spcAft>
              <a:buClr>
                <a:schemeClr val="folHlink"/>
              </a:buClr>
              <a:buFont typeface="Wingdings" pitchFamily="2" charset="2"/>
              <a:buChar char="§"/>
              <a:defRPr sz="2400">
                <a:solidFill>
                  <a:schemeClr val="tx1"/>
                </a:solidFill>
                <a:latin typeface="Arial" charset="0"/>
              </a:defRPr>
            </a:lvl1pPr>
            <a:lvl2pPr marL="742950" indent="-285750" eaLnBrk="0" hangingPunct="0">
              <a:spcAft>
                <a:spcPct val="20000"/>
              </a:spcAft>
              <a:buClr>
                <a:schemeClr val="folHlink"/>
              </a:buClr>
              <a:buChar char="–"/>
              <a:defRPr sz="2000">
                <a:solidFill>
                  <a:schemeClr val="tx1"/>
                </a:solidFill>
                <a:latin typeface="Arial" charset="0"/>
              </a:defRPr>
            </a:lvl2pPr>
            <a:lvl3pPr marL="1143000" indent="-228600" eaLnBrk="0" hangingPunct="0">
              <a:spcAft>
                <a:spcPct val="20000"/>
              </a:spcAft>
              <a:buClr>
                <a:schemeClr val="folHlink"/>
              </a:buClr>
              <a:buFont typeface="Wingdings" pitchFamily="2" charset="2"/>
              <a:buChar char="§"/>
              <a:defRPr>
                <a:solidFill>
                  <a:schemeClr val="tx1"/>
                </a:solidFill>
                <a:latin typeface="Arial" charset="0"/>
              </a:defRPr>
            </a:lvl3pPr>
            <a:lvl4pPr marL="1600200" indent="-228600" eaLnBrk="0" hangingPunct="0">
              <a:spcAft>
                <a:spcPct val="20000"/>
              </a:spcAft>
              <a:buClr>
                <a:schemeClr val="folHlink"/>
              </a:buClr>
              <a:buChar char="–"/>
              <a:defRPr sz="1600">
                <a:solidFill>
                  <a:schemeClr val="tx1"/>
                </a:solidFill>
                <a:latin typeface="Arial" charset="0"/>
              </a:defRPr>
            </a:lvl4pPr>
            <a:lvl5pPr marL="2057400" indent="-228600" eaLnBrk="0" hangingPunct="0">
              <a:spcAft>
                <a:spcPct val="20000"/>
              </a:spcAft>
              <a:buClr>
                <a:schemeClr val="folHlink"/>
              </a:buClr>
              <a:buChar char="»"/>
              <a:defRPr sz="1600">
                <a:solidFill>
                  <a:schemeClr val="tx1"/>
                </a:solidFill>
                <a:latin typeface="Arial" charset="0"/>
              </a:defRPr>
            </a:lvl5pPr>
            <a:lvl6pPr marL="2514600" indent="-228600" eaLnBrk="0" fontAlgn="base" hangingPunct="0">
              <a:spcBef>
                <a:spcPct val="0"/>
              </a:spcBef>
              <a:spcAft>
                <a:spcPct val="20000"/>
              </a:spcAft>
              <a:buClr>
                <a:schemeClr val="folHlink"/>
              </a:buClr>
              <a:buChar char="»"/>
              <a:defRPr sz="1600">
                <a:solidFill>
                  <a:schemeClr val="tx1"/>
                </a:solidFill>
                <a:latin typeface="Arial" charset="0"/>
              </a:defRPr>
            </a:lvl6pPr>
            <a:lvl7pPr marL="2971800" indent="-228600" eaLnBrk="0" fontAlgn="base" hangingPunct="0">
              <a:spcBef>
                <a:spcPct val="0"/>
              </a:spcBef>
              <a:spcAft>
                <a:spcPct val="20000"/>
              </a:spcAft>
              <a:buClr>
                <a:schemeClr val="folHlink"/>
              </a:buClr>
              <a:buChar char="»"/>
              <a:defRPr sz="1600">
                <a:solidFill>
                  <a:schemeClr val="tx1"/>
                </a:solidFill>
                <a:latin typeface="Arial" charset="0"/>
              </a:defRPr>
            </a:lvl7pPr>
            <a:lvl8pPr marL="3429000" indent="-228600" eaLnBrk="0" fontAlgn="base" hangingPunct="0">
              <a:spcBef>
                <a:spcPct val="0"/>
              </a:spcBef>
              <a:spcAft>
                <a:spcPct val="20000"/>
              </a:spcAft>
              <a:buClr>
                <a:schemeClr val="folHlink"/>
              </a:buClr>
              <a:buChar char="»"/>
              <a:defRPr sz="1600">
                <a:solidFill>
                  <a:schemeClr val="tx1"/>
                </a:solidFill>
                <a:latin typeface="Arial" charset="0"/>
              </a:defRPr>
            </a:lvl8pPr>
            <a:lvl9pPr marL="3886200" indent="-228600" eaLnBrk="0" fontAlgn="base" hangingPunct="0">
              <a:spcBef>
                <a:spcPct val="0"/>
              </a:spcBef>
              <a:spcAft>
                <a:spcPct val="20000"/>
              </a:spcAft>
              <a:buClr>
                <a:schemeClr val="folHlink"/>
              </a:buClr>
              <a:buChar char="»"/>
              <a:defRPr sz="1600">
                <a:solidFill>
                  <a:schemeClr val="tx1"/>
                </a:solidFill>
                <a:latin typeface="Arial" charset="0"/>
              </a:defRPr>
            </a:lvl9pPr>
          </a:lstStyle>
          <a:p>
            <a:pPr eaLnBrk="1" hangingPunct="1">
              <a:spcAft>
                <a:spcPct val="0"/>
              </a:spcAft>
              <a:buClrTx/>
              <a:buFontTx/>
              <a:buNone/>
            </a:pPr>
            <a:fld id="{DFDD3C6B-DBB2-4A2C-BCA8-A9C876C7373C}" type="slidenum">
              <a:rPr lang="en-US" altLang="fi-FI" sz="900" smtClean="0"/>
              <a:pPr eaLnBrk="1" hangingPunct="1">
                <a:spcAft>
                  <a:spcPct val="0"/>
                </a:spcAft>
                <a:buClrTx/>
                <a:buFontTx/>
                <a:buNone/>
              </a:pPr>
              <a:t>6</a:t>
            </a:fld>
            <a:endParaRPr lang="en-US" altLang="fi-FI" sz="900" smtClean="0"/>
          </a:p>
        </p:txBody>
      </p:sp>
      <p:sp>
        <p:nvSpPr>
          <p:cNvPr id="29701" name="Päivämäärän paikkamerkki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ct val="20000"/>
              </a:spcAft>
              <a:buClr>
                <a:schemeClr val="folHlink"/>
              </a:buClr>
              <a:buFont typeface="Wingdings" pitchFamily="2" charset="2"/>
              <a:buChar char="§"/>
              <a:defRPr sz="2400">
                <a:solidFill>
                  <a:schemeClr val="tx1"/>
                </a:solidFill>
                <a:latin typeface="Arial" charset="0"/>
              </a:defRPr>
            </a:lvl1pPr>
            <a:lvl2pPr marL="742950" indent="-285750" eaLnBrk="0" hangingPunct="0">
              <a:spcAft>
                <a:spcPct val="20000"/>
              </a:spcAft>
              <a:buClr>
                <a:schemeClr val="folHlink"/>
              </a:buClr>
              <a:buChar char="–"/>
              <a:defRPr sz="2000">
                <a:solidFill>
                  <a:schemeClr val="tx1"/>
                </a:solidFill>
                <a:latin typeface="Arial" charset="0"/>
              </a:defRPr>
            </a:lvl2pPr>
            <a:lvl3pPr marL="1143000" indent="-228600" eaLnBrk="0" hangingPunct="0">
              <a:spcAft>
                <a:spcPct val="20000"/>
              </a:spcAft>
              <a:buClr>
                <a:schemeClr val="folHlink"/>
              </a:buClr>
              <a:buFont typeface="Wingdings" pitchFamily="2" charset="2"/>
              <a:buChar char="§"/>
              <a:defRPr>
                <a:solidFill>
                  <a:schemeClr val="tx1"/>
                </a:solidFill>
                <a:latin typeface="Arial" charset="0"/>
              </a:defRPr>
            </a:lvl3pPr>
            <a:lvl4pPr marL="1600200" indent="-228600" eaLnBrk="0" hangingPunct="0">
              <a:spcAft>
                <a:spcPct val="20000"/>
              </a:spcAft>
              <a:buClr>
                <a:schemeClr val="folHlink"/>
              </a:buClr>
              <a:buChar char="–"/>
              <a:defRPr sz="1600">
                <a:solidFill>
                  <a:schemeClr val="tx1"/>
                </a:solidFill>
                <a:latin typeface="Arial" charset="0"/>
              </a:defRPr>
            </a:lvl4pPr>
            <a:lvl5pPr marL="2057400" indent="-228600" eaLnBrk="0" hangingPunct="0">
              <a:spcAft>
                <a:spcPct val="20000"/>
              </a:spcAft>
              <a:buClr>
                <a:schemeClr val="folHlink"/>
              </a:buClr>
              <a:buChar char="»"/>
              <a:defRPr sz="1600">
                <a:solidFill>
                  <a:schemeClr val="tx1"/>
                </a:solidFill>
                <a:latin typeface="Arial" charset="0"/>
              </a:defRPr>
            </a:lvl5pPr>
            <a:lvl6pPr marL="2514600" indent="-228600" eaLnBrk="0" fontAlgn="base" hangingPunct="0">
              <a:spcBef>
                <a:spcPct val="0"/>
              </a:spcBef>
              <a:spcAft>
                <a:spcPct val="20000"/>
              </a:spcAft>
              <a:buClr>
                <a:schemeClr val="folHlink"/>
              </a:buClr>
              <a:buChar char="»"/>
              <a:defRPr sz="1600">
                <a:solidFill>
                  <a:schemeClr val="tx1"/>
                </a:solidFill>
                <a:latin typeface="Arial" charset="0"/>
              </a:defRPr>
            </a:lvl6pPr>
            <a:lvl7pPr marL="2971800" indent="-228600" eaLnBrk="0" fontAlgn="base" hangingPunct="0">
              <a:spcBef>
                <a:spcPct val="0"/>
              </a:spcBef>
              <a:spcAft>
                <a:spcPct val="20000"/>
              </a:spcAft>
              <a:buClr>
                <a:schemeClr val="folHlink"/>
              </a:buClr>
              <a:buChar char="»"/>
              <a:defRPr sz="1600">
                <a:solidFill>
                  <a:schemeClr val="tx1"/>
                </a:solidFill>
                <a:latin typeface="Arial" charset="0"/>
              </a:defRPr>
            </a:lvl7pPr>
            <a:lvl8pPr marL="3429000" indent="-228600" eaLnBrk="0" fontAlgn="base" hangingPunct="0">
              <a:spcBef>
                <a:spcPct val="0"/>
              </a:spcBef>
              <a:spcAft>
                <a:spcPct val="20000"/>
              </a:spcAft>
              <a:buClr>
                <a:schemeClr val="folHlink"/>
              </a:buClr>
              <a:buChar char="»"/>
              <a:defRPr sz="1600">
                <a:solidFill>
                  <a:schemeClr val="tx1"/>
                </a:solidFill>
                <a:latin typeface="Arial" charset="0"/>
              </a:defRPr>
            </a:lvl8pPr>
            <a:lvl9pPr marL="3886200" indent="-228600" eaLnBrk="0" fontAlgn="base" hangingPunct="0">
              <a:spcBef>
                <a:spcPct val="0"/>
              </a:spcBef>
              <a:spcAft>
                <a:spcPct val="20000"/>
              </a:spcAft>
              <a:buClr>
                <a:schemeClr val="folHlink"/>
              </a:buClr>
              <a:buChar char="»"/>
              <a:defRPr sz="1600">
                <a:solidFill>
                  <a:schemeClr val="tx1"/>
                </a:solidFill>
                <a:latin typeface="Arial" charset="0"/>
              </a:defRPr>
            </a:lvl9pPr>
          </a:lstStyle>
          <a:p>
            <a:pPr eaLnBrk="1" hangingPunct="1">
              <a:spcAft>
                <a:spcPct val="0"/>
              </a:spcAft>
              <a:buClrTx/>
              <a:buFontTx/>
              <a:buNone/>
            </a:pPr>
            <a:fld id="{4824466C-38F7-4552-907B-DFD58B284013}" type="datetime1">
              <a:rPr lang="fi-FI" altLang="fi-FI" sz="900" smtClean="0"/>
              <a:t>4.5.2015</a:t>
            </a:fld>
            <a:endParaRPr lang="en-US" altLang="fi-FI" sz="900" smtClean="0"/>
          </a:p>
        </p:txBody>
      </p:sp>
      <p:sp>
        <p:nvSpPr>
          <p:cNvPr id="29702" name="Otsikko 1"/>
          <p:cNvSpPr>
            <a:spLocks noGrp="1"/>
          </p:cNvSpPr>
          <p:nvPr>
            <p:ph type="title"/>
          </p:nvPr>
        </p:nvSpPr>
        <p:spPr/>
        <p:txBody>
          <a:bodyPr/>
          <a:lstStyle/>
          <a:p>
            <a:r>
              <a:rPr lang="fi-FI" altLang="fi-FI" dirty="0" smtClean="0"/>
              <a:t>Palkkakartoitus (6b§, uusi)</a:t>
            </a:r>
          </a:p>
        </p:txBody>
      </p:sp>
      <p:sp>
        <p:nvSpPr>
          <p:cNvPr id="2" name="Nuoli ylös ja alas 1"/>
          <p:cNvSpPr/>
          <p:nvPr/>
        </p:nvSpPr>
        <p:spPr>
          <a:xfrm>
            <a:off x="8172400" y="1988840"/>
            <a:ext cx="484632" cy="309634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isällön paikkamerkki 2"/>
          <p:cNvSpPr>
            <a:spLocks noGrp="1"/>
          </p:cNvSpPr>
          <p:nvPr>
            <p:ph idx="1"/>
          </p:nvPr>
        </p:nvSpPr>
        <p:spPr/>
        <p:txBody>
          <a:bodyPr/>
          <a:lstStyle/>
          <a:p>
            <a:pPr eaLnBrk="1" hangingPunct="1">
              <a:defRPr/>
            </a:pPr>
            <a:r>
              <a:rPr lang="fi-FI" altLang="fi-FI" dirty="0" smtClean="0"/>
              <a:t>Työnantaja vastaa palkkakartoituksen riittävästä tasosta</a:t>
            </a:r>
          </a:p>
          <a:p>
            <a:pPr eaLnBrk="1" hangingPunct="1">
              <a:defRPr/>
            </a:pPr>
            <a:r>
              <a:rPr lang="fi-FI" altLang="fi-FI" sz="1800" dirty="0" smtClean="0"/>
              <a:t>Tarkastelussa sekä palkkausjärjestelmät että toteutuneet palkat  </a:t>
            </a:r>
          </a:p>
          <a:p>
            <a:pPr eaLnBrk="1" hangingPunct="1">
              <a:defRPr/>
            </a:pPr>
            <a:r>
              <a:rPr lang="fi-FI" altLang="fi-FI" sz="1800" dirty="0" smtClean="0"/>
              <a:t>Käydään läpi käytössä olevat palkkausjärjestelmät,  ketkä ovat niiden piirissä ja miten niitä sovelletaan. Selvitetään, kohtelevatko ne naisia ja miehiä tasa-arvoisesti ja tulevatko saman vaativuustason työt kohdelluiksi samalla tavalla. Palkkausjärjestelmien selkeys ja avoimuus on tärkeä lähtökohta</a:t>
            </a:r>
            <a:endParaRPr lang="fi-FI" altLang="fi-FI" sz="1800" dirty="0"/>
          </a:p>
          <a:p>
            <a:pPr eaLnBrk="1" hangingPunct="1">
              <a:defRPr/>
            </a:pPr>
            <a:r>
              <a:rPr lang="fi-FI" altLang="fi-FI" sz="1800" dirty="0" smtClean="0"/>
              <a:t>Palkkakartoituksen tulee kattaa koko henkilöstö, myös osa- ja määrä-aikaiset</a:t>
            </a:r>
          </a:p>
          <a:p>
            <a:pPr eaLnBrk="1" hangingPunct="1">
              <a:defRPr/>
            </a:pPr>
            <a:r>
              <a:rPr lang="fi-FI" altLang="fi-FI" sz="1800" dirty="0" smtClean="0"/>
              <a:t>Palkkoja tarkastellaan kokonaisuudessaan, ks. palkkasyrjintäkielto</a:t>
            </a:r>
          </a:p>
          <a:p>
            <a:pPr eaLnBrk="1" hangingPunct="1">
              <a:defRPr/>
            </a:pPr>
            <a:r>
              <a:rPr lang="fi-FI" altLang="fi-FI" sz="1800" dirty="0" smtClean="0"/>
              <a:t>Aluksi selvitetään, miten naisten ja miesten työt on luokiteltu</a:t>
            </a:r>
          </a:p>
          <a:p>
            <a:pPr eaLnBrk="1" hangingPunct="1">
              <a:defRPr/>
            </a:pPr>
            <a:r>
              <a:rPr lang="fi-FI" altLang="fi-FI" sz="1800" dirty="0" smtClean="0"/>
              <a:t>Luokittelua tai ryhmittelyä valittaessa tulee ottaa huomioon palkkakartoituksen tarkoitus ”sama ja samanarvoinen työ”</a:t>
            </a:r>
          </a:p>
          <a:p>
            <a:pPr marL="0" indent="0" eaLnBrk="1" hangingPunct="1">
              <a:buFont typeface="Wingdings" pitchFamily="2" charset="2"/>
              <a:buNone/>
              <a:defRPr/>
            </a:pPr>
            <a:endParaRPr lang="fi-FI" altLang="fi-FI" dirty="0" smtClean="0"/>
          </a:p>
        </p:txBody>
      </p:sp>
      <p:sp>
        <p:nvSpPr>
          <p:cNvPr id="30723" name="Alatunnisteen paikkamerkki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ct val="20000"/>
              </a:spcAft>
              <a:buClr>
                <a:schemeClr val="folHlink"/>
              </a:buClr>
              <a:buFont typeface="Wingdings" pitchFamily="2" charset="2"/>
              <a:buChar char="§"/>
              <a:defRPr sz="2400">
                <a:solidFill>
                  <a:schemeClr val="tx1"/>
                </a:solidFill>
                <a:latin typeface="Arial" charset="0"/>
              </a:defRPr>
            </a:lvl1pPr>
            <a:lvl2pPr marL="742950" indent="-285750" eaLnBrk="0" hangingPunct="0">
              <a:spcAft>
                <a:spcPct val="20000"/>
              </a:spcAft>
              <a:buClr>
                <a:schemeClr val="folHlink"/>
              </a:buClr>
              <a:buChar char="–"/>
              <a:defRPr sz="2000">
                <a:solidFill>
                  <a:schemeClr val="tx1"/>
                </a:solidFill>
                <a:latin typeface="Arial" charset="0"/>
              </a:defRPr>
            </a:lvl2pPr>
            <a:lvl3pPr marL="1143000" indent="-228600" eaLnBrk="0" hangingPunct="0">
              <a:spcAft>
                <a:spcPct val="20000"/>
              </a:spcAft>
              <a:buClr>
                <a:schemeClr val="folHlink"/>
              </a:buClr>
              <a:buFont typeface="Wingdings" pitchFamily="2" charset="2"/>
              <a:buChar char="§"/>
              <a:defRPr>
                <a:solidFill>
                  <a:schemeClr val="tx1"/>
                </a:solidFill>
                <a:latin typeface="Arial" charset="0"/>
              </a:defRPr>
            </a:lvl3pPr>
            <a:lvl4pPr marL="1600200" indent="-228600" eaLnBrk="0" hangingPunct="0">
              <a:spcAft>
                <a:spcPct val="20000"/>
              </a:spcAft>
              <a:buClr>
                <a:schemeClr val="folHlink"/>
              </a:buClr>
              <a:buChar char="–"/>
              <a:defRPr sz="1600">
                <a:solidFill>
                  <a:schemeClr val="tx1"/>
                </a:solidFill>
                <a:latin typeface="Arial" charset="0"/>
              </a:defRPr>
            </a:lvl4pPr>
            <a:lvl5pPr marL="2057400" indent="-228600" eaLnBrk="0" hangingPunct="0">
              <a:spcAft>
                <a:spcPct val="20000"/>
              </a:spcAft>
              <a:buClr>
                <a:schemeClr val="folHlink"/>
              </a:buClr>
              <a:buChar char="»"/>
              <a:defRPr sz="1600">
                <a:solidFill>
                  <a:schemeClr val="tx1"/>
                </a:solidFill>
                <a:latin typeface="Arial" charset="0"/>
              </a:defRPr>
            </a:lvl5pPr>
            <a:lvl6pPr marL="2514600" indent="-228600" eaLnBrk="0" fontAlgn="base" hangingPunct="0">
              <a:spcBef>
                <a:spcPct val="0"/>
              </a:spcBef>
              <a:spcAft>
                <a:spcPct val="20000"/>
              </a:spcAft>
              <a:buClr>
                <a:schemeClr val="folHlink"/>
              </a:buClr>
              <a:buChar char="»"/>
              <a:defRPr sz="1600">
                <a:solidFill>
                  <a:schemeClr val="tx1"/>
                </a:solidFill>
                <a:latin typeface="Arial" charset="0"/>
              </a:defRPr>
            </a:lvl6pPr>
            <a:lvl7pPr marL="2971800" indent="-228600" eaLnBrk="0" fontAlgn="base" hangingPunct="0">
              <a:spcBef>
                <a:spcPct val="0"/>
              </a:spcBef>
              <a:spcAft>
                <a:spcPct val="20000"/>
              </a:spcAft>
              <a:buClr>
                <a:schemeClr val="folHlink"/>
              </a:buClr>
              <a:buChar char="»"/>
              <a:defRPr sz="1600">
                <a:solidFill>
                  <a:schemeClr val="tx1"/>
                </a:solidFill>
                <a:latin typeface="Arial" charset="0"/>
              </a:defRPr>
            </a:lvl7pPr>
            <a:lvl8pPr marL="3429000" indent="-228600" eaLnBrk="0" fontAlgn="base" hangingPunct="0">
              <a:spcBef>
                <a:spcPct val="0"/>
              </a:spcBef>
              <a:spcAft>
                <a:spcPct val="20000"/>
              </a:spcAft>
              <a:buClr>
                <a:schemeClr val="folHlink"/>
              </a:buClr>
              <a:buChar char="»"/>
              <a:defRPr sz="1600">
                <a:solidFill>
                  <a:schemeClr val="tx1"/>
                </a:solidFill>
                <a:latin typeface="Arial" charset="0"/>
              </a:defRPr>
            </a:lvl8pPr>
            <a:lvl9pPr marL="3886200" indent="-228600" eaLnBrk="0" fontAlgn="base" hangingPunct="0">
              <a:spcBef>
                <a:spcPct val="0"/>
              </a:spcBef>
              <a:spcAft>
                <a:spcPct val="20000"/>
              </a:spcAft>
              <a:buClr>
                <a:schemeClr val="folHlink"/>
              </a:buClr>
              <a:buChar char="»"/>
              <a:defRPr sz="1600">
                <a:solidFill>
                  <a:schemeClr val="tx1"/>
                </a:solidFill>
                <a:latin typeface="Arial" charset="0"/>
              </a:defRPr>
            </a:lvl9pPr>
          </a:lstStyle>
          <a:p>
            <a:pPr eaLnBrk="1" hangingPunct="1">
              <a:spcAft>
                <a:spcPct val="0"/>
              </a:spcAft>
              <a:buClrTx/>
              <a:buNone/>
            </a:pPr>
            <a:r>
              <a:rPr lang="en-US" altLang="fi-FI" sz="900" dirty="0"/>
              <a:t>Outi </a:t>
            </a:r>
            <a:r>
              <a:rPr lang="en-US" altLang="fi-FI" sz="900" dirty="0" smtClean="0"/>
              <a:t>Viitamaa-Tervonen</a:t>
            </a:r>
            <a:endParaRPr lang="en-US" altLang="fi-FI" sz="900" dirty="0"/>
          </a:p>
        </p:txBody>
      </p:sp>
      <p:sp>
        <p:nvSpPr>
          <p:cNvPr id="30724" name="Dian numeron paikkamerkki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ct val="20000"/>
              </a:spcAft>
              <a:buClr>
                <a:schemeClr val="folHlink"/>
              </a:buClr>
              <a:buFont typeface="Wingdings" pitchFamily="2" charset="2"/>
              <a:buChar char="§"/>
              <a:defRPr sz="2400">
                <a:solidFill>
                  <a:schemeClr val="tx1"/>
                </a:solidFill>
                <a:latin typeface="Arial" charset="0"/>
              </a:defRPr>
            </a:lvl1pPr>
            <a:lvl2pPr marL="742950" indent="-285750" eaLnBrk="0" hangingPunct="0">
              <a:spcAft>
                <a:spcPct val="20000"/>
              </a:spcAft>
              <a:buClr>
                <a:schemeClr val="folHlink"/>
              </a:buClr>
              <a:buChar char="–"/>
              <a:defRPr sz="2000">
                <a:solidFill>
                  <a:schemeClr val="tx1"/>
                </a:solidFill>
                <a:latin typeface="Arial" charset="0"/>
              </a:defRPr>
            </a:lvl2pPr>
            <a:lvl3pPr marL="1143000" indent="-228600" eaLnBrk="0" hangingPunct="0">
              <a:spcAft>
                <a:spcPct val="20000"/>
              </a:spcAft>
              <a:buClr>
                <a:schemeClr val="folHlink"/>
              </a:buClr>
              <a:buFont typeface="Wingdings" pitchFamily="2" charset="2"/>
              <a:buChar char="§"/>
              <a:defRPr>
                <a:solidFill>
                  <a:schemeClr val="tx1"/>
                </a:solidFill>
                <a:latin typeface="Arial" charset="0"/>
              </a:defRPr>
            </a:lvl3pPr>
            <a:lvl4pPr marL="1600200" indent="-228600" eaLnBrk="0" hangingPunct="0">
              <a:spcAft>
                <a:spcPct val="20000"/>
              </a:spcAft>
              <a:buClr>
                <a:schemeClr val="folHlink"/>
              </a:buClr>
              <a:buChar char="–"/>
              <a:defRPr sz="1600">
                <a:solidFill>
                  <a:schemeClr val="tx1"/>
                </a:solidFill>
                <a:latin typeface="Arial" charset="0"/>
              </a:defRPr>
            </a:lvl4pPr>
            <a:lvl5pPr marL="2057400" indent="-228600" eaLnBrk="0" hangingPunct="0">
              <a:spcAft>
                <a:spcPct val="20000"/>
              </a:spcAft>
              <a:buClr>
                <a:schemeClr val="folHlink"/>
              </a:buClr>
              <a:buChar char="»"/>
              <a:defRPr sz="1600">
                <a:solidFill>
                  <a:schemeClr val="tx1"/>
                </a:solidFill>
                <a:latin typeface="Arial" charset="0"/>
              </a:defRPr>
            </a:lvl5pPr>
            <a:lvl6pPr marL="2514600" indent="-228600" eaLnBrk="0" fontAlgn="base" hangingPunct="0">
              <a:spcBef>
                <a:spcPct val="0"/>
              </a:spcBef>
              <a:spcAft>
                <a:spcPct val="20000"/>
              </a:spcAft>
              <a:buClr>
                <a:schemeClr val="folHlink"/>
              </a:buClr>
              <a:buChar char="»"/>
              <a:defRPr sz="1600">
                <a:solidFill>
                  <a:schemeClr val="tx1"/>
                </a:solidFill>
                <a:latin typeface="Arial" charset="0"/>
              </a:defRPr>
            </a:lvl6pPr>
            <a:lvl7pPr marL="2971800" indent="-228600" eaLnBrk="0" fontAlgn="base" hangingPunct="0">
              <a:spcBef>
                <a:spcPct val="0"/>
              </a:spcBef>
              <a:spcAft>
                <a:spcPct val="20000"/>
              </a:spcAft>
              <a:buClr>
                <a:schemeClr val="folHlink"/>
              </a:buClr>
              <a:buChar char="»"/>
              <a:defRPr sz="1600">
                <a:solidFill>
                  <a:schemeClr val="tx1"/>
                </a:solidFill>
                <a:latin typeface="Arial" charset="0"/>
              </a:defRPr>
            </a:lvl7pPr>
            <a:lvl8pPr marL="3429000" indent="-228600" eaLnBrk="0" fontAlgn="base" hangingPunct="0">
              <a:spcBef>
                <a:spcPct val="0"/>
              </a:spcBef>
              <a:spcAft>
                <a:spcPct val="20000"/>
              </a:spcAft>
              <a:buClr>
                <a:schemeClr val="folHlink"/>
              </a:buClr>
              <a:buChar char="»"/>
              <a:defRPr sz="1600">
                <a:solidFill>
                  <a:schemeClr val="tx1"/>
                </a:solidFill>
                <a:latin typeface="Arial" charset="0"/>
              </a:defRPr>
            </a:lvl8pPr>
            <a:lvl9pPr marL="3886200" indent="-228600" eaLnBrk="0" fontAlgn="base" hangingPunct="0">
              <a:spcBef>
                <a:spcPct val="0"/>
              </a:spcBef>
              <a:spcAft>
                <a:spcPct val="20000"/>
              </a:spcAft>
              <a:buClr>
                <a:schemeClr val="folHlink"/>
              </a:buClr>
              <a:buChar char="»"/>
              <a:defRPr sz="1600">
                <a:solidFill>
                  <a:schemeClr val="tx1"/>
                </a:solidFill>
                <a:latin typeface="Arial" charset="0"/>
              </a:defRPr>
            </a:lvl9pPr>
          </a:lstStyle>
          <a:p>
            <a:pPr eaLnBrk="1" hangingPunct="1">
              <a:spcAft>
                <a:spcPct val="0"/>
              </a:spcAft>
              <a:buClrTx/>
              <a:buFontTx/>
              <a:buNone/>
            </a:pPr>
            <a:fld id="{E76F3648-5F3B-4AE6-8722-B06059149F61}" type="slidenum">
              <a:rPr lang="en-US" altLang="fi-FI" sz="900" smtClean="0"/>
              <a:pPr eaLnBrk="1" hangingPunct="1">
                <a:spcAft>
                  <a:spcPct val="0"/>
                </a:spcAft>
                <a:buClrTx/>
                <a:buFontTx/>
                <a:buNone/>
              </a:pPr>
              <a:t>7</a:t>
            </a:fld>
            <a:endParaRPr lang="en-US" altLang="fi-FI" sz="900" smtClean="0"/>
          </a:p>
        </p:txBody>
      </p:sp>
      <p:sp>
        <p:nvSpPr>
          <p:cNvPr id="30725" name="Päivämäärän paikkamerkki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ct val="20000"/>
              </a:spcAft>
              <a:buClr>
                <a:schemeClr val="folHlink"/>
              </a:buClr>
              <a:buFont typeface="Wingdings" pitchFamily="2" charset="2"/>
              <a:buChar char="§"/>
              <a:defRPr sz="2400">
                <a:solidFill>
                  <a:schemeClr val="tx1"/>
                </a:solidFill>
                <a:latin typeface="Arial" charset="0"/>
              </a:defRPr>
            </a:lvl1pPr>
            <a:lvl2pPr marL="742950" indent="-285750" eaLnBrk="0" hangingPunct="0">
              <a:spcAft>
                <a:spcPct val="20000"/>
              </a:spcAft>
              <a:buClr>
                <a:schemeClr val="folHlink"/>
              </a:buClr>
              <a:buChar char="–"/>
              <a:defRPr sz="2000">
                <a:solidFill>
                  <a:schemeClr val="tx1"/>
                </a:solidFill>
                <a:latin typeface="Arial" charset="0"/>
              </a:defRPr>
            </a:lvl2pPr>
            <a:lvl3pPr marL="1143000" indent="-228600" eaLnBrk="0" hangingPunct="0">
              <a:spcAft>
                <a:spcPct val="20000"/>
              </a:spcAft>
              <a:buClr>
                <a:schemeClr val="folHlink"/>
              </a:buClr>
              <a:buFont typeface="Wingdings" pitchFamily="2" charset="2"/>
              <a:buChar char="§"/>
              <a:defRPr>
                <a:solidFill>
                  <a:schemeClr val="tx1"/>
                </a:solidFill>
                <a:latin typeface="Arial" charset="0"/>
              </a:defRPr>
            </a:lvl3pPr>
            <a:lvl4pPr marL="1600200" indent="-228600" eaLnBrk="0" hangingPunct="0">
              <a:spcAft>
                <a:spcPct val="20000"/>
              </a:spcAft>
              <a:buClr>
                <a:schemeClr val="folHlink"/>
              </a:buClr>
              <a:buChar char="–"/>
              <a:defRPr sz="1600">
                <a:solidFill>
                  <a:schemeClr val="tx1"/>
                </a:solidFill>
                <a:latin typeface="Arial" charset="0"/>
              </a:defRPr>
            </a:lvl4pPr>
            <a:lvl5pPr marL="2057400" indent="-228600" eaLnBrk="0" hangingPunct="0">
              <a:spcAft>
                <a:spcPct val="20000"/>
              </a:spcAft>
              <a:buClr>
                <a:schemeClr val="folHlink"/>
              </a:buClr>
              <a:buChar char="»"/>
              <a:defRPr sz="1600">
                <a:solidFill>
                  <a:schemeClr val="tx1"/>
                </a:solidFill>
                <a:latin typeface="Arial" charset="0"/>
              </a:defRPr>
            </a:lvl5pPr>
            <a:lvl6pPr marL="2514600" indent="-228600" eaLnBrk="0" fontAlgn="base" hangingPunct="0">
              <a:spcBef>
                <a:spcPct val="0"/>
              </a:spcBef>
              <a:spcAft>
                <a:spcPct val="20000"/>
              </a:spcAft>
              <a:buClr>
                <a:schemeClr val="folHlink"/>
              </a:buClr>
              <a:buChar char="»"/>
              <a:defRPr sz="1600">
                <a:solidFill>
                  <a:schemeClr val="tx1"/>
                </a:solidFill>
                <a:latin typeface="Arial" charset="0"/>
              </a:defRPr>
            </a:lvl6pPr>
            <a:lvl7pPr marL="2971800" indent="-228600" eaLnBrk="0" fontAlgn="base" hangingPunct="0">
              <a:spcBef>
                <a:spcPct val="0"/>
              </a:spcBef>
              <a:spcAft>
                <a:spcPct val="20000"/>
              </a:spcAft>
              <a:buClr>
                <a:schemeClr val="folHlink"/>
              </a:buClr>
              <a:buChar char="»"/>
              <a:defRPr sz="1600">
                <a:solidFill>
                  <a:schemeClr val="tx1"/>
                </a:solidFill>
                <a:latin typeface="Arial" charset="0"/>
              </a:defRPr>
            </a:lvl7pPr>
            <a:lvl8pPr marL="3429000" indent="-228600" eaLnBrk="0" fontAlgn="base" hangingPunct="0">
              <a:spcBef>
                <a:spcPct val="0"/>
              </a:spcBef>
              <a:spcAft>
                <a:spcPct val="20000"/>
              </a:spcAft>
              <a:buClr>
                <a:schemeClr val="folHlink"/>
              </a:buClr>
              <a:buChar char="»"/>
              <a:defRPr sz="1600">
                <a:solidFill>
                  <a:schemeClr val="tx1"/>
                </a:solidFill>
                <a:latin typeface="Arial" charset="0"/>
              </a:defRPr>
            </a:lvl8pPr>
            <a:lvl9pPr marL="3886200" indent="-228600" eaLnBrk="0" fontAlgn="base" hangingPunct="0">
              <a:spcBef>
                <a:spcPct val="0"/>
              </a:spcBef>
              <a:spcAft>
                <a:spcPct val="20000"/>
              </a:spcAft>
              <a:buClr>
                <a:schemeClr val="folHlink"/>
              </a:buClr>
              <a:buChar char="»"/>
              <a:defRPr sz="1600">
                <a:solidFill>
                  <a:schemeClr val="tx1"/>
                </a:solidFill>
                <a:latin typeface="Arial" charset="0"/>
              </a:defRPr>
            </a:lvl9pPr>
          </a:lstStyle>
          <a:p>
            <a:pPr eaLnBrk="1" hangingPunct="1">
              <a:spcAft>
                <a:spcPct val="0"/>
              </a:spcAft>
              <a:buClrTx/>
              <a:buFontTx/>
              <a:buNone/>
            </a:pPr>
            <a:fld id="{DBA578B3-9B5C-4DB7-BB97-5211BF37F0A4}" type="datetime1">
              <a:rPr lang="fi-FI" altLang="fi-FI" sz="900" smtClean="0"/>
              <a:t>4.5.2015</a:t>
            </a:fld>
            <a:endParaRPr lang="en-US" altLang="fi-FI" sz="900" smtClean="0"/>
          </a:p>
        </p:txBody>
      </p:sp>
      <p:sp>
        <p:nvSpPr>
          <p:cNvPr id="30726" name="Otsikko 1"/>
          <p:cNvSpPr>
            <a:spLocks noGrp="1"/>
          </p:cNvSpPr>
          <p:nvPr>
            <p:ph type="title"/>
          </p:nvPr>
        </p:nvSpPr>
        <p:spPr/>
        <p:txBody>
          <a:bodyPr/>
          <a:lstStyle/>
          <a:p>
            <a:r>
              <a:rPr lang="fi-FI" altLang="fi-FI" smtClean="0"/>
              <a:t>Palkkakartoituksen sisältö</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Otsikko 1"/>
          <p:cNvSpPr>
            <a:spLocks noGrp="1"/>
          </p:cNvSpPr>
          <p:nvPr>
            <p:ph type="title"/>
          </p:nvPr>
        </p:nvSpPr>
        <p:spPr>
          <a:xfrm>
            <a:off x="468313" y="188913"/>
            <a:ext cx="8229600" cy="941387"/>
          </a:xfrm>
        </p:spPr>
        <p:txBody>
          <a:bodyPr/>
          <a:lstStyle/>
          <a:p>
            <a:pPr eaLnBrk="1" hangingPunct="1"/>
            <a:r>
              <a:rPr lang="fi-FI" altLang="fi-FI" sz="2400" dirty="0" smtClean="0"/>
              <a:t>Esimerkki </a:t>
            </a:r>
            <a:r>
              <a:rPr lang="fi-FI" altLang="fi-FI" sz="2400" i="1" dirty="0" smtClean="0"/>
              <a:t>Työpaikan palkkakartoitus –</a:t>
            </a:r>
            <a:r>
              <a:rPr lang="fi-FI" altLang="fi-FI" sz="2400" dirty="0" smtClean="0"/>
              <a:t>oppaasta</a:t>
            </a:r>
            <a:endParaRPr lang="fi-FI" altLang="fi-FI" sz="3200" dirty="0" smtClean="0"/>
          </a:p>
        </p:txBody>
      </p:sp>
      <p:sp>
        <p:nvSpPr>
          <p:cNvPr id="43011" name="Suorakulmio 6"/>
          <p:cNvSpPr>
            <a:spLocks noChangeArrowheads="1"/>
          </p:cNvSpPr>
          <p:nvPr/>
        </p:nvSpPr>
        <p:spPr bwMode="auto">
          <a:xfrm>
            <a:off x="9525" y="6211888"/>
            <a:ext cx="81629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fi-FI" altLang="fi-FI" sz="1800" dirty="0"/>
              <a:t>Työpaikan palkkakartoitus  – Tietoa ja kokemuksia.  </a:t>
            </a:r>
            <a:r>
              <a:rPr lang="fi-FI" altLang="fi-FI" sz="1800" dirty="0" err="1"/>
              <a:t>Matinmikko</a:t>
            </a:r>
            <a:r>
              <a:rPr lang="fi-FI" altLang="fi-FI" sz="1800" dirty="0"/>
              <a:t>,  Johanna &amp; Tanhua, Inkeri (toim.) Sosiaali- ja terveysministeriön selvityksiä 2008:25. </a:t>
            </a:r>
          </a:p>
        </p:txBody>
      </p:sp>
      <p:sp>
        <p:nvSpPr>
          <p:cNvPr id="3" name="Dian numeron paikkamerkki 2"/>
          <p:cNvSpPr>
            <a:spLocks noGrp="1"/>
          </p:cNvSpPr>
          <p:nvPr>
            <p:ph type="sldNum" sz="quarter" idx="12"/>
          </p:nvPr>
        </p:nvSpPr>
        <p:spPr/>
        <p:txBody>
          <a:bodyPr/>
          <a:lstStyle/>
          <a:p>
            <a:pPr>
              <a:defRPr/>
            </a:pPr>
            <a:r>
              <a:rPr lang="fi-FI" dirty="0"/>
              <a:t>Dia 3.6 b</a:t>
            </a:r>
          </a:p>
        </p:txBody>
      </p:sp>
      <p:graphicFrame>
        <p:nvGraphicFramePr>
          <p:cNvPr id="6" name="Taulukko 5"/>
          <p:cNvGraphicFramePr>
            <a:graphicFrameLocks noGrp="1"/>
          </p:cNvGraphicFramePr>
          <p:nvPr/>
        </p:nvGraphicFramePr>
        <p:xfrm>
          <a:off x="395536" y="1268760"/>
          <a:ext cx="8352925" cy="4840311"/>
        </p:xfrm>
        <a:graphic>
          <a:graphicData uri="http://schemas.openxmlformats.org/drawingml/2006/table">
            <a:tbl>
              <a:tblPr firstRow="1" bandRow="1">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effectLst>
                  <a:outerShdw blurRad="40000" dist="20000" dir="5400000" rotWithShape="0">
                    <a:srgbClr val="000000">
                      <a:alpha val="38000"/>
                    </a:srgbClr>
                  </a:outerShdw>
                </a:effectLst>
              </a:tblPr>
              <a:tblGrid>
                <a:gridCol w="1193275"/>
                <a:gridCol w="1193275"/>
                <a:gridCol w="1193275"/>
                <a:gridCol w="1193275"/>
                <a:gridCol w="1193275"/>
                <a:gridCol w="1193275"/>
                <a:gridCol w="1193275"/>
              </a:tblGrid>
              <a:tr h="432048">
                <a:tc gridSpan="7">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lnSpc>
                          <a:spcPts val="1700"/>
                        </a:lnSpc>
                        <a:spcAft>
                          <a:spcPts val="0"/>
                        </a:spcAft>
                      </a:pPr>
                      <a:r>
                        <a:rPr lang="fi-FI" sz="2000" dirty="0" smtClean="0">
                          <a:latin typeface="+mn-lt"/>
                          <a:ea typeface="Times New Roman"/>
                          <a:cs typeface="Times New Roman"/>
                        </a:rPr>
                        <a:t>Taulukko 2: Kartoitus naisten ja miesten tehtävien luokituksesta</a:t>
                      </a:r>
                      <a:endParaRPr lang="fi-FI" sz="2000" dirty="0">
                        <a:latin typeface="+mn-lt"/>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25400" cap="flat" cmpd="sng" algn="ctr">
                      <a:solidFill>
                        <a:sysClr val="window" lastClr="FFFFFF"/>
                      </a:solidFill>
                      <a:prstDash val="solid"/>
                    </a:lnB>
                    <a:lnTlToBr w="12700" cmpd="sng">
                      <a:noFill/>
                      <a:prstDash val="solid"/>
                    </a:lnTlToBr>
                    <a:lnBlToTr w="12700" cmpd="sng">
                      <a:noFill/>
                      <a:prstDash val="solid"/>
                    </a:lnBlToTr>
                    <a:solidFill>
                      <a:srgbClr val="9BBB59"/>
                    </a:solidFill>
                  </a:tcPr>
                </a:tc>
                <a:tc hMerge="1">
                  <a:txBody>
                    <a:bodyPr/>
                    <a:lstStyle/>
                    <a:p>
                      <a:pPr algn="ctr">
                        <a:lnSpc>
                          <a:spcPts val="1700"/>
                        </a:lnSpc>
                        <a:spcAft>
                          <a:spcPts val="0"/>
                        </a:spcAft>
                      </a:pPr>
                      <a:endParaRPr lang="fi-FI" sz="1800" dirty="0">
                        <a:latin typeface="Times New Roman"/>
                        <a:ea typeface="Times New Roman"/>
                        <a:cs typeface="Times New Roman"/>
                      </a:endParaRPr>
                    </a:p>
                  </a:txBody>
                  <a:tcPr marL="9525" marR="9525" marT="9525" marB="9525" anchor="ctr"/>
                </a:tc>
                <a:tc hMerge="1">
                  <a:txBody>
                    <a:bodyPr/>
                    <a:lstStyle/>
                    <a:p>
                      <a:endParaRPr lang="fi-FI"/>
                    </a:p>
                  </a:txBody>
                  <a:tcPr/>
                </a:tc>
                <a:tc hMerge="1">
                  <a:txBody>
                    <a:bodyPr/>
                    <a:lstStyle/>
                    <a:p>
                      <a:pPr algn="ctr">
                        <a:lnSpc>
                          <a:spcPts val="1700"/>
                        </a:lnSpc>
                        <a:spcAft>
                          <a:spcPts val="0"/>
                        </a:spcAft>
                      </a:pPr>
                      <a:endParaRPr lang="fi-FI" sz="1800">
                        <a:latin typeface="Times New Roman"/>
                        <a:ea typeface="Times New Roman"/>
                        <a:cs typeface="Times New Roman"/>
                      </a:endParaRPr>
                    </a:p>
                  </a:txBody>
                  <a:tcPr marL="9525" marR="9525" marT="9525" marB="9525" anchor="ctr"/>
                </a:tc>
                <a:tc hMerge="1">
                  <a:txBody>
                    <a:bodyPr/>
                    <a:lstStyle/>
                    <a:p>
                      <a:endParaRPr lang="fi-FI"/>
                    </a:p>
                  </a:txBody>
                  <a:tcPr/>
                </a:tc>
                <a:tc hMerge="1">
                  <a:txBody>
                    <a:bodyPr/>
                    <a:lstStyle/>
                    <a:p>
                      <a:pPr algn="ctr">
                        <a:lnSpc>
                          <a:spcPts val="1700"/>
                        </a:lnSpc>
                        <a:spcAft>
                          <a:spcPts val="0"/>
                        </a:spcAft>
                      </a:pPr>
                      <a:endParaRPr lang="fi-FI" sz="1800" dirty="0">
                        <a:latin typeface="Times New Roman"/>
                        <a:ea typeface="Times New Roman"/>
                        <a:cs typeface="Times New Roman"/>
                      </a:endParaRPr>
                    </a:p>
                  </a:txBody>
                  <a:tcPr marL="9525" marR="9525" marT="9525" marB="9525" anchor="ctr"/>
                </a:tc>
                <a:tc hMerge="1">
                  <a:txBody>
                    <a:bodyPr/>
                    <a:lstStyle/>
                    <a:p>
                      <a:endParaRPr lang="fi-FI"/>
                    </a:p>
                  </a:txBody>
                  <a:tcPr/>
                </a:tc>
              </a:tr>
              <a:tr h="65493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r>
                        <a:rPr lang="fi-FI" sz="1800" dirty="0" smtClean="0"/>
                        <a:t>Vaativuus-luokka</a:t>
                      </a:r>
                      <a:endParaRPr lang="fi-FI" sz="1800" dirty="0">
                        <a:latin typeface="Times New Roman"/>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25400" cap="flat" cmpd="sng" algn="ctr">
                      <a:solidFill>
                        <a:sysClr val="window" lastClr="FFFFFF"/>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solidFill>
                      <a:srgbClr val="9BBB59">
                        <a:alpha val="40000"/>
                      </a:srgbClr>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r>
                        <a:rPr lang="fi-FI" sz="1800" dirty="0"/>
                        <a:t>Naisia</a:t>
                      </a:r>
                      <a:endParaRPr lang="fi-FI" sz="1800" dirty="0">
                        <a:latin typeface="Times New Roman"/>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25400" cap="flat" cmpd="sng" algn="ctr">
                      <a:solidFill>
                        <a:sysClr val="window" lastClr="FFFFFF"/>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solidFill>
                      <a:srgbClr val="9BBB59">
                        <a:alpha val="40000"/>
                      </a:srgbClr>
                    </a:solidFill>
                  </a:tcPr>
                </a:tc>
                <a:tc hMerge="1">
                  <a:txBody>
                    <a:bodyPr/>
                    <a:lstStyle/>
                    <a:p>
                      <a:endParaRPr lang="fi-FI"/>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r>
                        <a:rPr lang="fi-FI" sz="1800"/>
                        <a:t>Miehiä</a:t>
                      </a:r>
                      <a:endParaRPr lang="fi-FI" sz="1800">
                        <a:latin typeface="Times New Roman"/>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25400" cap="flat" cmpd="sng" algn="ctr">
                      <a:solidFill>
                        <a:sysClr val="window" lastClr="FFFFFF"/>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solidFill>
                      <a:srgbClr val="9BBB59">
                        <a:alpha val="40000"/>
                      </a:srgbClr>
                    </a:solidFill>
                  </a:tcPr>
                </a:tc>
                <a:tc hMerge="1">
                  <a:txBody>
                    <a:bodyPr/>
                    <a:lstStyle/>
                    <a:p>
                      <a:endParaRPr lang="fi-FI"/>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r>
                        <a:rPr lang="fi-FI" sz="1800" dirty="0"/>
                        <a:t>Yhteensä</a:t>
                      </a:r>
                      <a:endParaRPr lang="fi-FI" sz="1800" dirty="0">
                        <a:latin typeface="Times New Roman"/>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25400" cap="flat" cmpd="sng" algn="ctr">
                      <a:solidFill>
                        <a:sysClr val="window" lastClr="FFFFFF"/>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solidFill>
                      <a:srgbClr val="9BBB59">
                        <a:alpha val="40000"/>
                      </a:srgbClr>
                    </a:solidFill>
                  </a:tcPr>
                </a:tc>
                <a:tc hMerge="1">
                  <a:txBody>
                    <a:bodyPr/>
                    <a:lstStyle/>
                    <a:p>
                      <a:endParaRPr lang="fi-FI"/>
                    </a:p>
                  </a:txBody>
                  <a:tcPr/>
                </a:tc>
              </a:tr>
              <a:tr h="9692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endParaRPr lang="fi-FI" sz="1800">
                        <a:latin typeface="Microsoft Sans Serif"/>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r>
                        <a:rPr lang="fi-FI" sz="1800"/>
                        <a:t>lkm</a:t>
                      </a:r>
                      <a:endParaRPr lang="fi-FI" sz="1800">
                        <a:latin typeface="Times New Roman"/>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r>
                        <a:rPr lang="fi-FI" sz="1800"/>
                        <a:t>% naisia vaativuus-luokassa</a:t>
                      </a:r>
                      <a:endParaRPr lang="fi-FI" sz="1800">
                        <a:latin typeface="Times New Roman"/>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r>
                        <a:rPr lang="fi-FI" sz="1800"/>
                        <a:t>lkm</a:t>
                      </a:r>
                      <a:endParaRPr lang="fi-FI" sz="1800">
                        <a:latin typeface="Times New Roman"/>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r>
                        <a:rPr lang="fi-FI" sz="1800"/>
                        <a:t>% miehiä vaativuus-luokassa</a:t>
                      </a:r>
                      <a:endParaRPr lang="fi-FI" sz="1800">
                        <a:latin typeface="Times New Roman"/>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r>
                        <a:rPr lang="fi-FI" sz="1800"/>
                        <a:t>lkm</a:t>
                      </a:r>
                      <a:endParaRPr lang="fi-FI" sz="1800">
                        <a:latin typeface="Times New Roman"/>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r>
                        <a:rPr lang="fi-FI" sz="1800"/>
                        <a:t>% koko hekilös-töstä</a:t>
                      </a:r>
                      <a:endParaRPr lang="fi-FI" sz="1800">
                        <a:latin typeface="Times New Roman"/>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noFill/>
                  </a:tcPr>
                </a:tc>
              </a:tr>
              <a:tr h="55682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r>
                        <a:rPr lang="fi-FI" sz="1800"/>
                        <a:t>VTL 1</a:t>
                      </a:r>
                      <a:endParaRPr lang="fi-FI" sz="1800">
                        <a:latin typeface="Times New Roman"/>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solidFill>
                      <a:srgbClr val="9BBB59">
                        <a:alpha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endParaRPr lang="fi-FI" sz="1800">
                        <a:latin typeface="Microsoft Sans Serif"/>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solidFill>
                      <a:srgbClr val="9BBB59">
                        <a:alpha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endParaRPr lang="fi-FI" sz="1800">
                        <a:latin typeface="Microsoft Sans Serif"/>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solidFill>
                      <a:srgbClr val="9BBB59">
                        <a:alpha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endParaRPr lang="fi-FI" sz="1800">
                        <a:latin typeface="Microsoft Sans Serif"/>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solidFill>
                      <a:srgbClr val="9BBB59">
                        <a:alpha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endParaRPr lang="fi-FI" sz="1800">
                        <a:latin typeface="Microsoft Sans Serif"/>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solidFill>
                      <a:srgbClr val="9BBB59">
                        <a:alpha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endParaRPr lang="fi-FI" sz="1800">
                        <a:latin typeface="Microsoft Sans Serif"/>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solidFill>
                      <a:srgbClr val="9BBB59">
                        <a:alpha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endParaRPr lang="fi-FI" sz="1800">
                        <a:latin typeface="Microsoft Sans Serif"/>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solidFill>
                      <a:srgbClr val="9BBB59">
                        <a:alpha val="40000"/>
                      </a:srgbClr>
                    </a:solidFill>
                  </a:tcPr>
                </a:tc>
              </a:tr>
              <a:tr h="55682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r>
                        <a:rPr lang="fi-FI" sz="1800"/>
                        <a:t>VTL 2</a:t>
                      </a:r>
                      <a:endParaRPr lang="fi-FI" sz="1800">
                        <a:latin typeface="Times New Roman"/>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endParaRPr lang="fi-FI" sz="1800" dirty="0">
                        <a:latin typeface="Microsoft Sans Serif"/>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endParaRPr lang="fi-FI" sz="1800">
                        <a:latin typeface="Microsoft Sans Serif"/>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endParaRPr lang="fi-FI" sz="1800">
                        <a:latin typeface="Microsoft Sans Serif"/>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endParaRPr lang="fi-FI" sz="1800">
                        <a:latin typeface="Microsoft Sans Serif"/>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endParaRPr lang="fi-FI" sz="1800">
                        <a:latin typeface="Microsoft Sans Serif"/>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endParaRPr lang="fi-FI" sz="1800">
                        <a:latin typeface="Microsoft Sans Serif"/>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noFill/>
                  </a:tcPr>
                </a:tc>
              </a:tr>
              <a:tr h="55682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r>
                        <a:rPr lang="fi-FI" sz="1800"/>
                        <a:t>VTL 3</a:t>
                      </a:r>
                      <a:endParaRPr lang="fi-FI" sz="1800">
                        <a:latin typeface="Times New Roman"/>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solidFill>
                      <a:srgbClr val="9BBB59">
                        <a:alpha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endParaRPr lang="fi-FI" sz="1800">
                        <a:latin typeface="Microsoft Sans Serif"/>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solidFill>
                      <a:srgbClr val="9BBB59">
                        <a:alpha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endParaRPr lang="fi-FI" sz="1800">
                        <a:latin typeface="Microsoft Sans Serif"/>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solidFill>
                      <a:srgbClr val="9BBB59">
                        <a:alpha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endParaRPr lang="fi-FI" sz="1800" dirty="0">
                        <a:latin typeface="Microsoft Sans Serif"/>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solidFill>
                      <a:srgbClr val="9BBB59">
                        <a:alpha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endParaRPr lang="fi-FI" sz="1800">
                        <a:latin typeface="Microsoft Sans Serif"/>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solidFill>
                      <a:srgbClr val="9BBB59">
                        <a:alpha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endParaRPr lang="fi-FI" sz="1800">
                        <a:latin typeface="Microsoft Sans Serif"/>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solidFill>
                      <a:srgbClr val="9BBB59">
                        <a:alpha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endParaRPr lang="fi-FI" sz="1800" dirty="0">
                        <a:latin typeface="Microsoft Sans Serif"/>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solidFill>
                      <a:srgbClr val="9BBB59">
                        <a:alpha val="40000"/>
                      </a:srgbClr>
                    </a:solidFill>
                  </a:tcPr>
                </a:tc>
              </a:tr>
              <a:tr h="55682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r>
                        <a:rPr lang="fi-FI" sz="1800"/>
                        <a:t>VTL 4</a:t>
                      </a:r>
                      <a:endParaRPr lang="fi-FI" sz="1800">
                        <a:latin typeface="Times New Roman"/>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endParaRPr lang="fi-FI" sz="1800">
                        <a:latin typeface="Microsoft Sans Serif"/>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endParaRPr lang="fi-FI" sz="1800">
                        <a:latin typeface="Microsoft Sans Serif"/>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endParaRPr lang="fi-FI" sz="1800">
                        <a:latin typeface="Microsoft Sans Serif"/>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endParaRPr lang="fi-FI" sz="1800">
                        <a:latin typeface="Microsoft Sans Serif"/>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endParaRPr lang="fi-FI" sz="1800">
                        <a:latin typeface="Microsoft Sans Serif"/>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endParaRPr lang="fi-FI" sz="1800">
                        <a:latin typeface="Microsoft Sans Serif"/>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noFill/>
                  </a:tcPr>
                </a:tc>
              </a:tr>
              <a:tr h="55682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r>
                        <a:rPr lang="fi-FI" sz="1800"/>
                        <a:t>Yhteensä</a:t>
                      </a:r>
                      <a:endParaRPr lang="fi-FI" sz="1800">
                        <a:latin typeface="Times New Roman"/>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solidFill>
                      <a:srgbClr val="9BBB59">
                        <a:alpha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endParaRPr lang="fi-FI" sz="1800">
                        <a:latin typeface="Microsoft Sans Serif"/>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solidFill>
                      <a:srgbClr val="9BBB59">
                        <a:alpha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endParaRPr lang="fi-FI" sz="1800">
                        <a:latin typeface="Microsoft Sans Serif"/>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solidFill>
                      <a:srgbClr val="9BBB59">
                        <a:alpha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endParaRPr lang="fi-FI" sz="1800">
                        <a:latin typeface="Microsoft Sans Serif"/>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solidFill>
                      <a:srgbClr val="9BBB59">
                        <a:alpha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endParaRPr lang="fi-FI" sz="1800">
                        <a:latin typeface="Microsoft Sans Serif"/>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solidFill>
                      <a:srgbClr val="9BBB59">
                        <a:alpha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endParaRPr lang="fi-FI" sz="1800">
                        <a:latin typeface="Microsoft Sans Serif"/>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solidFill>
                      <a:srgbClr val="9BBB59">
                        <a:alpha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ts val="1700"/>
                        </a:lnSpc>
                        <a:spcAft>
                          <a:spcPts val="0"/>
                        </a:spcAft>
                      </a:pPr>
                      <a:endParaRPr lang="fi-FI" sz="1800" dirty="0">
                        <a:latin typeface="Times New Roman"/>
                        <a:ea typeface="Times New Roman"/>
                        <a:cs typeface="Times New Roman"/>
                      </a:endParaRPr>
                    </a:p>
                  </a:txBody>
                  <a:tcPr marL="9525" marR="9525" marT="9525" marB="9525" anchor="ctr">
                    <a:lnL w="9525" cap="flat" cmpd="sng" algn="ctr">
                      <a:solidFill>
                        <a:srgbClr val="9BBB59">
                          <a:shade val="95000"/>
                          <a:satMod val="105000"/>
                        </a:srgbClr>
                      </a:solidFill>
                      <a:prstDash val="solid"/>
                    </a:lnL>
                    <a:lnR w="9525" cap="flat" cmpd="sng" algn="ctr">
                      <a:solidFill>
                        <a:srgbClr val="9BBB59">
                          <a:shade val="95000"/>
                          <a:satMod val="105000"/>
                        </a:srgbClr>
                      </a:solidFill>
                      <a:prstDash val="solid"/>
                    </a:lnR>
                    <a:lnT w="9525" cap="flat" cmpd="sng" algn="ctr">
                      <a:solidFill>
                        <a:srgbClr val="9BBB59">
                          <a:shade val="95000"/>
                          <a:satMod val="105000"/>
                        </a:srgbClr>
                      </a:solidFill>
                      <a:prstDash val="solid"/>
                    </a:lnT>
                    <a:lnB w="9525" cap="flat" cmpd="sng" algn="ctr">
                      <a:solidFill>
                        <a:srgbClr val="9BBB59">
                          <a:shade val="95000"/>
                          <a:satMod val="105000"/>
                        </a:srgbClr>
                      </a:solidFill>
                      <a:prstDash val="solid"/>
                    </a:lnB>
                    <a:lnTlToBr w="12700" cmpd="sng">
                      <a:noFill/>
                      <a:prstDash val="solid"/>
                    </a:lnTlToBr>
                    <a:lnBlToTr w="12700" cmpd="sng">
                      <a:noFill/>
                      <a:prstDash val="solid"/>
                    </a:lnBlToTr>
                    <a:solidFill>
                      <a:srgbClr val="9BBB59">
                        <a:alpha val="40000"/>
                      </a:srgbClr>
                    </a:solidFill>
                  </a:tcPr>
                </a:tc>
              </a:tr>
            </a:tbl>
          </a:graphicData>
        </a:graphic>
      </p:graphicFrame>
      <p:sp>
        <p:nvSpPr>
          <p:cNvPr id="2" name="Päivämäärän paikkamerkki 1"/>
          <p:cNvSpPr>
            <a:spLocks noGrp="1"/>
          </p:cNvSpPr>
          <p:nvPr>
            <p:ph type="dt" sz="half" idx="12"/>
          </p:nvPr>
        </p:nvSpPr>
        <p:spPr/>
        <p:txBody>
          <a:bodyPr/>
          <a:lstStyle/>
          <a:p>
            <a:pPr>
              <a:defRPr/>
            </a:pPr>
            <a:fld id="{A3DB2C6B-3B3D-4113-8824-76F0226731AF}" type="datetime1">
              <a:rPr lang="fi-FI" smtClean="0"/>
              <a:t>4.5.2015</a:t>
            </a:fld>
            <a:endParaRPr lang="en-US"/>
          </a:p>
        </p:txBody>
      </p:sp>
      <p:sp>
        <p:nvSpPr>
          <p:cNvPr id="4" name="Alatunnisteen paikkamerkki 3"/>
          <p:cNvSpPr>
            <a:spLocks noGrp="1"/>
          </p:cNvSpPr>
          <p:nvPr>
            <p:ph type="ftr" sz="quarter" idx="10"/>
          </p:nvPr>
        </p:nvSpPr>
        <p:spPr/>
        <p:txBody>
          <a:bodyPr/>
          <a:lstStyle/>
          <a:p>
            <a:pPr>
              <a:defRPr/>
            </a:pPr>
            <a:r>
              <a:rPr lang="en-US" smtClean="0"/>
              <a:t>Outi Viitamaa-Tervonen</a:t>
            </a:r>
            <a:endParaRPr lang="en-US"/>
          </a:p>
        </p:txBody>
      </p:sp>
    </p:spTree>
    <p:extLst>
      <p:ext uri="{BB962C8B-B14F-4D97-AF65-F5344CB8AC3E}">
        <p14:creationId xmlns:p14="http://schemas.microsoft.com/office/powerpoint/2010/main" val="79729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Otsikko 1"/>
          <p:cNvSpPr>
            <a:spLocks noGrp="1"/>
          </p:cNvSpPr>
          <p:nvPr>
            <p:ph type="title"/>
          </p:nvPr>
        </p:nvSpPr>
        <p:spPr>
          <a:xfrm>
            <a:off x="468313" y="188913"/>
            <a:ext cx="8229600" cy="941387"/>
          </a:xfrm>
        </p:spPr>
        <p:txBody>
          <a:bodyPr/>
          <a:lstStyle/>
          <a:p>
            <a:pPr algn="l" eaLnBrk="1" hangingPunct="1"/>
            <a:r>
              <a:rPr lang="fi-FI" sz="2400" b="1" dirty="0">
                <a:solidFill>
                  <a:srgbClr val="616365"/>
                </a:solidFill>
                <a:latin typeface="Arial"/>
              </a:rPr>
              <a:t>Esimerkki </a:t>
            </a:r>
            <a:r>
              <a:rPr lang="fi-FI" sz="2400" b="1" i="1" dirty="0">
                <a:solidFill>
                  <a:srgbClr val="616365"/>
                </a:solidFill>
                <a:latin typeface="Arial"/>
              </a:rPr>
              <a:t>Työpaikan palkkakartoitus –</a:t>
            </a:r>
            <a:r>
              <a:rPr lang="fi-FI" sz="2400" b="1" dirty="0">
                <a:solidFill>
                  <a:srgbClr val="616365"/>
                </a:solidFill>
                <a:latin typeface="Arial"/>
              </a:rPr>
              <a:t>oppaasta</a:t>
            </a:r>
            <a:r>
              <a:rPr lang="fi-FI" altLang="fi-FI" sz="2400" dirty="0" smtClean="0"/>
              <a:t> </a:t>
            </a:r>
            <a:endParaRPr lang="fi-FI" altLang="fi-FI" sz="2400" b="1" dirty="0" smtClean="0"/>
          </a:p>
        </p:txBody>
      </p:sp>
      <p:sp>
        <p:nvSpPr>
          <p:cNvPr id="44035" name="Suorakulmio 6"/>
          <p:cNvSpPr>
            <a:spLocks noChangeArrowheads="1"/>
          </p:cNvSpPr>
          <p:nvPr/>
        </p:nvSpPr>
        <p:spPr bwMode="auto">
          <a:xfrm>
            <a:off x="9525" y="6211888"/>
            <a:ext cx="81629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fi-FI" altLang="fi-FI" sz="1800">
                <a:solidFill>
                  <a:prstClr val="black"/>
                </a:solidFill>
              </a:rPr>
              <a:t>Työpaikan palkkakartoitus  – Tietoa ja kokemuksia.  Matinmikko,  Johanna &amp; Tanhua, Inkeri (toim.) Sosiaali- ja terveysministeriön selvityksiä 2008:25. </a:t>
            </a:r>
          </a:p>
        </p:txBody>
      </p:sp>
      <p:graphicFrame>
        <p:nvGraphicFramePr>
          <p:cNvPr id="8" name="Taulukko 7"/>
          <p:cNvGraphicFramePr>
            <a:graphicFrameLocks noGrp="1"/>
          </p:cNvGraphicFramePr>
          <p:nvPr/>
        </p:nvGraphicFramePr>
        <p:xfrm>
          <a:off x="323528" y="1124744"/>
          <a:ext cx="8568948" cy="5124569"/>
        </p:xfrm>
        <a:graphic>
          <a:graphicData uri="http://schemas.openxmlformats.org/drawingml/2006/table">
            <a:tbl>
              <a:tblPr firstRow="1" bandRow="1">
                <a:tableStyleId>{69C7853C-536D-4A76-A0AE-DD22124D55A5}</a:tableStyleId>
              </a:tblPr>
              <a:tblGrid>
                <a:gridCol w="792084"/>
                <a:gridCol w="636074"/>
                <a:gridCol w="714079"/>
                <a:gridCol w="714079"/>
                <a:gridCol w="714079"/>
                <a:gridCol w="714079"/>
                <a:gridCol w="714079"/>
                <a:gridCol w="714079"/>
                <a:gridCol w="714079"/>
                <a:gridCol w="558061"/>
                <a:gridCol w="648072"/>
                <a:gridCol w="936104"/>
              </a:tblGrid>
              <a:tr h="504055">
                <a:tc gridSpan="12">
                  <a:txBody>
                    <a:bodyPr/>
                    <a:lstStyle/>
                    <a:p>
                      <a:pPr marL="0" marR="0" indent="0" algn="ctr" defTabSz="914400" rtl="0" eaLnBrk="1" fontAlgn="auto" latinLnBrk="0" hangingPunct="1">
                        <a:lnSpc>
                          <a:spcPts val="1700"/>
                        </a:lnSpc>
                        <a:spcBef>
                          <a:spcPts val="0"/>
                        </a:spcBef>
                        <a:spcAft>
                          <a:spcPts val="0"/>
                        </a:spcAft>
                        <a:buClrTx/>
                        <a:buSzTx/>
                        <a:buFontTx/>
                        <a:buNone/>
                        <a:tabLst/>
                        <a:defRPr/>
                      </a:pPr>
                      <a:r>
                        <a:rPr lang="fi-FI" sz="1800" dirty="0" smtClean="0">
                          <a:latin typeface="+mn-lt"/>
                          <a:ea typeface="Times New Roman"/>
                        </a:rPr>
                        <a:t>Taulukko 3: Kartoitus naisten ja miesten keskimääräisistä palkoista ja palkkaeroista</a:t>
                      </a:r>
                    </a:p>
                  </a:txBody>
                  <a:tcPr marL="9525" marR="9525" marT="9525" marB="9525" anchor="ctr"/>
                </a:tc>
                <a:tc hMerge="1">
                  <a:txBody>
                    <a:bodyPr/>
                    <a:lstStyle/>
                    <a:p>
                      <a:pPr algn="l">
                        <a:lnSpc>
                          <a:spcPts val="1700"/>
                        </a:lnSpc>
                        <a:spcAft>
                          <a:spcPts val="0"/>
                        </a:spcAft>
                      </a:pPr>
                      <a:endParaRPr lang="fi-FI" sz="1800" dirty="0">
                        <a:latin typeface="Times New Roman"/>
                        <a:ea typeface="Times New Roman"/>
                      </a:endParaRPr>
                    </a:p>
                  </a:txBody>
                  <a:tcPr marL="9525" marR="9525" marT="9525" marB="9525" anchor="ctr"/>
                </a:tc>
                <a:tc hMerge="1">
                  <a:txBody>
                    <a:bodyPr/>
                    <a:lstStyle/>
                    <a:p>
                      <a:endParaRPr lang="fi-FI"/>
                    </a:p>
                  </a:txBody>
                  <a:tcPr/>
                </a:tc>
                <a:tc hMerge="1">
                  <a:txBody>
                    <a:bodyPr/>
                    <a:lstStyle/>
                    <a:p>
                      <a:pPr algn="l">
                        <a:lnSpc>
                          <a:spcPts val="1700"/>
                        </a:lnSpc>
                        <a:spcAft>
                          <a:spcPts val="0"/>
                        </a:spcAft>
                      </a:pPr>
                      <a:endParaRPr lang="fi-FI" sz="1800" dirty="0">
                        <a:latin typeface="Times New Roman"/>
                        <a:ea typeface="Times New Roman"/>
                      </a:endParaRPr>
                    </a:p>
                  </a:txBody>
                  <a:tcPr marL="9525" marR="9525" marT="9525" marB="9525" anchor="ctr"/>
                </a:tc>
                <a:tc hMerge="1">
                  <a:txBody>
                    <a:bodyPr/>
                    <a:lstStyle/>
                    <a:p>
                      <a:endParaRPr lang="fi-FI"/>
                    </a:p>
                  </a:txBody>
                  <a:tcPr/>
                </a:tc>
                <a:tc hMerge="1">
                  <a:txBody>
                    <a:bodyPr/>
                    <a:lstStyle/>
                    <a:p>
                      <a:pPr algn="l">
                        <a:lnSpc>
                          <a:spcPts val="1700"/>
                        </a:lnSpc>
                        <a:spcAft>
                          <a:spcPts val="0"/>
                        </a:spcAft>
                      </a:pPr>
                      <a:endParaRPr lang="fi-FI" sz="1800" dirty="0">
                        <a:latin typeface="Times New Roman"/>
                        <a:ea typeface="Times New Roman"/>
                      </a:endParaRPr>
                    </a:p>
                  </a:txBody>
                  <a:tcPr marL="9525" marR="9525" marT="9525" marB="9525" anchor="ctr"/>
                </a:tc>
                <a:tc hMerge="1">
                  <a:txBody>
                    <a:bodyPr/>
                    <a:lstStyle/>
                    <a:p>
                      <a:endParaRPr lang="fi-FI"/>
                    </a:p>
                  </a:txBody>
                  <a:tcPr/>
                </a:tc>
                <a:tc hMerge="1">
                  <a:txBody>
                    <a:bodyPr/>
                    <a:lstStyle/>
                    <a:p>
                      <a:pPr algn="l">
                        <a:lnSpc>
                          <a:spcPts val="1700"/>
                        </a:lnSpc>
                        <a:spcAft>
                          <a:spcPts val="0"/>
                        </a:spcAft>
                      </a:pPr>
                      <a:endParaRPr lang="fi-FI" sz="1800">
                        <a:latin typeface="Times New Roman"/>
                        <a:ea typeface="Times New Roman"/>
                      </a:endParaRPr>
                    </a:p>
                  </a:txBody>
                  <a:tcPr marL="9525" marR="9525" marT="9525" marB="9525" anchor="ctr"/>
                </a:tc>
                <a:tc hMerge="1">
                  <a:txBody>
                    <a:bodyPr/>
                    <a:lstStyle/>
                    <a:p>
                      <a:endParaRPr lang="fi-FI"/>
                    </a:p>
                  </a:txBody>
                  <a:tcPr/>
                </a:tc>
                <a:tc hMerge="1">
                  <a:txBody>
                    <a:bodyPr/>
                    <a:lstStyle/>
                    <a:p>
                      <a:pPr algn="l">
                        <a:lnSpc>
                          <a:spcPts val="1700"/>
                        </a:lnSpc>
                        <a:spcAft>
                          <a:spcPts val="0"/>
                        </a:spcAft>
                      </a:pPr>
                      <a:endParaRPr lang="fi-FI" sz="1800">
                        <a:latin typeface="Times New Roman"/>
                        <a:ea typeface="Times New Roman"/>
                      </a:endParaRPr>
                    </a:p>
                  </a:txBody>
                  <a:tcPr marL="9525" marR="9525" marT="9525" marB="9525" anchor="ctr"/>
                </a:tc>
                <a:tc hMerge="1">
                  <a:txBody>
                    <a:bodyPr/>
                    <a:lstStyle/>
                    <a:p>
                      <a:endParaRPr lang="fi-FI"/>
                    </a:p>
                  </a:txBody>
                  <a:tcPr/>
                </a:tc>
                <a:tc hMerge="1">
                  <a:txBody>
                    <a:bodyPr/>
                    <a:lstStyle/>
                    <a:p>
                      <a:pPr algn="l">
                        <a:lnSpc>
                          <a:spcPts val="1700"/>
                        </a:lnSpc>
                        <a:spcAft>
                          <a:spcPts val="0"/>
                        </a:spcAft>
                      </a:pPr>
                      <a:endParaRPr lang="fi-FI" sz="1800" dirty="0">
                        <a:latin typeface="Times New Roman"/>
                        <a:ea typeface="Times New Roman"/>
                      </a:endParaRPr>
                    </a:p>
                  </a:txBody>
                  <a:tcPr marL="9525" marR="9525" marT="9525" marB="9525" anchor="ctr"/>
                </a:tc>
              </a:tr>
              <a:tr h="1677976">
                <a:tc>
                  <a:txBody>
                    <a:bodyPr/>
                    <a:lstStyle/>
                    <a:p>
                      <a:pPr algn="l">
                        <a:lnSpc>
                          <a:spcPts val="1700"/>
                        </a:lnSpc>
                        <a:spcAft>
                          <a:spcPts val="0"/>
                        </a:spcAft>
                      </a:pPr>
                      <a:r>
                        <a:rPr lang="fi-FI" sz="1800" dirty="0" err="1" smtClean="0"/>
                        <a:t>Vaati-vuus-luokka</a:t>
                      </a:r>
                      <a:r>
                        <a:rPr lang="fi-FI" sz="1800" dirty="0"/>
                        <a:t>/ tehtäväryhmä</a:t>
                      </a:r>
                      <a:endParaRPr lang="fi-FI" sz="1800" dirty="0">
                        <a:latin typeface="Times New Roman"/>
                        <a:ea typeface="Times New Roman"/>
                      </a:endParaRPr>
                    </a:p>
                  </a:txBody>
                  <a:tcPr marL="9525" marR="9525" marT="9525" marB="9525" anchor="ctr"/>
                </a:tc>
                <a:tc gridSpan="2">
                  <a:txBody>
                    <a:bodyPr/>
                    <a:lstStyle/>
                    <a:p>
                      <a:pPr algn="l">
                        <a:lnSpc>
                          <a:spcPts val="1700"/>
                        </a:lnSpc>
                        <a:spcAft>
                          <a:spcPts val="0"/>
                        </a:spcAft>
                      </a:pPr>
                      <a:r>
                        <a:rPr lang="fi-FI" sz="1800" dirty="0"/>
                        <a:t>Tehtävä-kohtainen palkanosa keskimäärin</a:t>
                      </a:r>
                    </a:p>
                    <a:p>
                      <a:pPr algn="l">
                        <a:lnSpc>
                          <a:spcPts val="1700"/>
                        </a:lnSpc>
                        <a:spcAft>
                          <a:spcPts val="0"/>
                        </a:spcAft>
                      </a:pPr>
                      <a:r>
                        <a:rPr lang="fi-FI" sz="1800" dirty="0"/>
                        <a:t>€/kk</a:t>
                      </a:r>
                      <a:endParaRPr lang="fi-FI" sz="1800" dirty="0">
                        <a:latin typeface="Times New Roman"/>
                        <a:ea typeface="Times New Roman"/>
                      </a:endParaRPr>
                    </a:p>
                  </a:txBody>
                  <a:tcPr marL="9525" marR="9525" marT="9525" marB="9525" anchor="ctr"/>
                </a:tc>
                <a:tc hMerge="1">
                  <a:txBody>
                    <a:bodyPr/>
                    <a:lstStyle/>
                    <a:p>
                      <a:endParaRPr lang="fi-FI"/>
                    </a:p>
                  </a:txBody>
                  <a:tcPr/>
                </a:tc>
                <a:tc gridSpan="2">
                  <a:txBody>
                    <a:bodyPr/>
                    <a:lstStyle/>
                    <a:p>
                      <a:pPr algn="l">
                        <a:lnSpc>
                          <a:spcPts val="1700"/>
                        </a:lnSpc>
                        <a:spcAft>
                          <a:spcPts val="0"/>
                        </a:spcAft>
                      </a:pPr>
                      <a:r>
                        <a:rPr lang="fi-FI" sz="1800" dirty="0"/>
                        <a:t>Henkilö-kohtainen palkanosa keskimäärin</a:t>
                      </a:r>
                    </a:p>
                    <a:p>
                      <a:pPr algn="l">
                        <a:lnSpc>
                          <a:spcPts val="1700"/>
                        </a:lnSpc>
                        <a:spcAft>
                          <a:spcPts val="0"/>
                        </a:spcAft>
                      </a:pPr>
                      <a:r>
                        <a:rPr lang="fi-FI" sz="1800" dirty="0"/>
                        <a:t>€/kk</a:t>
                      </a:r>
                      <a:endParaRPr lang="fi-FI" sz="1800" dirty="0">
                        <a:latin typeface="Times New Roman"/>
                        <a:ea typeface="Times New Roman"/>
                      </a:endParaRPr>
                    </a:p>
                  </a:txBody>
                  <a:tcPr marL="9525" marR="9525" marT="9525" marB="9525" anchor="ctr"/>
                </a:tc>
                <a:tc hMerge="1">
                  <a:txBody>
                    <a:bodyPr/>
                    <a:lstStyle/>
                    <a:p>
                      <a:endParaRPr lang="fi-FI"/>
                    </a:p>
                  </a:txBody>
                  <a:tcPr/>
                </a:tc>
                <a:tc gridSpan="2">
                  <a:txBody>
                    <a:bodyPr/>
                    <a:lstStyle/>
                    <a:p>
                      <a:pPr algn="l">
                        <a:lnSpc>
                          <a:spcPts val="1700"/>
                        </a:lnSpc>
                        <a:spcAft>
                          <a:spcPts val="0"/>
                        </a:spcAft>
                      </a:pPr>
                      <a:r>
                        <a:rPr lang="fi-FI" sz="1800" dirty="0"/>
                        <a:t>Lisät keskimäärin  €/kk</a:t>
                      </a:r>
                      <a:endParaRPr lang="fi-FI" sz="1800" dirty="0">
                        <a:latin typeface="Times New Roman"/>
                        <a:ea typeface="Times New Roman"/>
                      </a:endParaRPr>
                    </a:p>
                  </a:txBody>
                  <a:tcPr marL="9525" marR="9525" marT="9525" marB="9525" anchor="ctr"/>
                </a:tc>
                <a:tc hMerge="1">
                  <a:txBody>
                    <a:bodyPr/>
                    <a:lstStyle/>
                    <a:p>
                      <a:endParaRPr lang="fi-FI"/>
                    </a:p>
                  </a:txBody>
                  <a:tcPr/>
                </a:tc>
                <a:tc gridSpan="2">
                  <a:txBody>
                    <a:bodyPr/>
                    <a:lstStyle/>
                    <a:p>
                      <a:pPr algn="l">
                        <a:lnSpc>
                          <a:spcPts val="1700"/>
                        </a:lnSpc>
                        <a:spcAft>
                          <a:spcPts val="0"/>
                        </a:spcAft>
                      </a:pPr>
                      <a:r>
                        <a:rPr lang="fi-FI" sz="1800"/>
                        <a:t>Tulos/ suoritus </a:t>
                      </a:r>
                    </a:p>
                    <a:p>
                      <a:pPr algn="l">
                        <a:lnSpc>
                          <a:spcPts val="1700"/>
                        </a:lnSpc>
                        <a:spcAft>
                          <a:spcPts val="0"/>
                        </a:spcAft>
                      </a:pPr>
                      <a:r>
                        <a:rPr lang="fi-FI" sz="1800"/>
                        <a:t>€/kk</a:t>
                      </a:r>
                      <a:endParaRPr lang="fi-FI" sz="1800">
                        <a:latin typeface="Times New Roman"/>
                        <a:ea typeface="Times New Roman"/>
                      </a:endParaRPr>
                    </a:p>
                  </a:txBody>
                  <a:tcPr marL="9525" marR="9525" marT="9525" marB="9525" anchor="ctr"/>
                </a:tc>
                <a:tc hMerge="1">
                  <a:txBody>
                    <a:bodyPr/>
                    <a:lstStyle/>
                    <a:p>
                      <a:endParaRPr lang="fi-FI"/>
                    </a:p>
                  </a:txBody>
                  <a:tcPr/>
                </a:tc>
                <a:tc gridSpan="2">
                  <a:txBody>
                    <a:bodyPr/>
                    <a:lstStyle/>
                    <a:p>
                      <a:pPr algn="l">
                        <a:lnSpc>
                          <a:spcPts val="1700"/>
                        </a:lnSpc>
                        <a:spcAft>
                          <a:spcPts val="0"/>
                        </a:spcAft>
                      </a:pPr>
                      <a:r>
                        <a:rPr lang="fi-FI" sz="1800"/>
                        <a:t>Keski-määräinen kokonais-palkka €/kk</a:t>
                      </a:r>
                      <a:endParaRPr lang="fi-FI" sz="1800">
                        <a:latin typeface="Times New Roman"/>
                        <a:ea typeface="Times New Roman"/>
                      </a:endParaRPr>
                    </a:p>
                  </a:txBody>
                  <a:tcPr marL="9525" marR="9525" marT="9525" marB="9525" anchor="ctr"/>
                </a:tc>
                <a:tc hMerge="1">
                  <a:txBody>
                    <a:bodyPr/>
                    <a:lstStyle/>
                    <a:p>
                      <a:endParaRPr lang="fi-FI"/>
                    </a:p>
                  </a:txBody>
                  <a:tcPr/>
                </a:tc>
                <a:tc>
                  <a:txBody>
                    <a:bodyPr/>
                    <a:lstStyle/>
                    <a:p>
                      <a:pPr algn="l">
                        <a:lnSpc>
                          <a:spcPts val="1700"/>
                        </a:lnSpc>
                        <a:spcAft>
                          <a:spcPts val="0"/>
                        </a:spcAft>
                      </a:pPr>
                      <a:r>
                        <a:rPr lang="fi-FI" sz="1800" dirty="0"/>
                        <a:t>Naisten palkat % miesten palkoista</a:t>
                      </a:r>
                      <a:endParaRPr lang="fi-FI" sz="1800" dirty="0">
                        <a:latin typeface="Times New Roman"/>
                        <a:ea typeface="Times New Roman"/>
                      </a:endParaRPr>
                    </a:p>
                  </a:txBody>
                  <a:tcPr marL="9525" marR="9525" marT="9525" marB="9525" anchor="ctr"/>
                </a:tc>
              </a:tr>
              <a:tr h="473400">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r>
                        <a:rPr lang="fi-FI" sz="1800"/>
                        <a:t>Naiset</a:t>
                      </a:r>
                      <a:endParaRPr lang="fi-FI" sz="1800">
                        <a:latin typeface="Times New Roman"/>
                        <a:ea typeface="Times New Roman"/>
                      </a:endParaRPr>
                    </a:p>
                  </a:txBody>
                  <a:tcPr marL="9525" marR="9525" marT="9525" marB="9525" anchor="ctr"/>
                </a:tc>
                <a:tc>
                  <a:txBody>
                    <a:bodyPr/>
                    <a:lstStyle/>
                    <a:p>
                      <a:pPr algn="l">
                        <a:lnSpc>
                          <a:spcPts val="1700"/>
                        </a:lnSpc>
                        <a:spcAft>
                          <a:spcPts val="0"/>
                        </a:spcAft>
                      </a:pPr>
                      <a:r>
                        <a:rPr lang="fi-FI" sz="1800"/>
                        <a:t>Miehet</a:t>
                      </a:r>
                      <a:endParaRPr lang="fi-FI" sz="1800">
                        <a:latin typeface="Times New Roman"/>
                        <a:ea typeface="Times New Roman"/>
                      </a:endParaRPr>
                    </a:p>
                  </a:txBody>
                  <a:tcPr marL="9525" marR="9525" marT="9525" marB="9525" anchor="ctr"/>
                </a:tc>
                <a:tc>
                  <a:txBody>
                    <a:bodyPr/>
                    <a:lstStyle/>
                    <a:p>
                      <a:pPr algn="l">
                        <a:lnSpc>
                          <a:spcPts val="1700"/>
                        </a:lnSpc>
                        <a:spcAft>
                          <a:spcPts val="0"/>
                        </a:spcAft>
                      </a:pPr>
                      <a:r>
                        <a:rPr lang="fi-FI" sz="1800"/>
                        <a:t>N</a:t>
                      </a:r>
                      <a:endParaRPr lang="fi-FI" sz="1800">
                        <a:latin typeface="Times New Roman"/>
                        <a:ea typeface="Times New Roman"/>
                      </a:endParaRPr>
                    </a:p>
                  </a:txBody>
                  <a:tcPr marL="9525" marR="9525" marT="9525" marB="9525" anchor="ctr"/>
                </a:tc>
                <a:tc>
                  <a:txBody>
                    <a:bodyPr/>
                    <a:lstStyle/>
                    <a:p>
                      <a:pPr algn="l">
                        <a:lnSpc>
                          <a:spcPts val="1700"/>
                        </a:lnSpc>
                        <a:spcAft>
                          <a:spcPts val="0"/>
                        </a:spcAft>
                      </a:pPr>
                      <a:r>
                        <a:rPr lang="fi-FI" sz="1800"/>
                        <a:t>M</a:t>
                      </a:r>
                      <a:endParaRPr lang="fi-FI" sz="1800">
                        <a:latin typeface="Times New Roman"/>
                        <a:ea typeface="Times New Roman"/>
                      </a:endParaRPr>
                    </a:p>
                  </a:txBody>
                  <a:tcPr marL="9525" marR="9525" marT="9525" marB="9525" anchor="ctr"/>
                </a:tc>
                <a:tc>
                  <a:txBody>
                    <a:bodyPr/>
                    <a:lstStyle/>
                    <a:p>
                      <a:pPr algn="l">
                        <a:lnSpc>
                          <a:spcPts val="1700"/>
                        </a:lnSpc>
                        <a:spcAft>
                          <a:spcPts val="0"/>
                        </a:spcAft>
                      </a:pPr>
                      <a:r>
                        <a:rPr lang="fi-FI" sz="1800"/>
                        <a:t>N</a:t>
                      </a:r>
                      <a:endParaRPr lang="fi-FI" sz="1800">
                        <a:latin typeface="Times New Roman"/>
                        <a:ea typeface="Times New Roman"/>
                      </a:endParaRPr>
                    </a:p>
                  </a:txBody>
                  <a:tcPr marL="9525" marR="9525" marT="9525" marB="9525" anchor="ctr"/>
                </a:tc>
                <a:tc>
                  <a:txBody>
                    <a:bodyPr/>
                    <a:lstStyle/>
                    <a:p>
                      <a:pPr algn="l">
                        <a:lnSpc>
                          <a:spcPts val="1700"/>
                        </a:lnSpc>
                        <a:spcAft>
                          <a:spcPts val="0"/>
                        </a:spcAft>
                      </a:pPr>
                      <a:r>
                        <a:rPr lang="fi-FI" sz="1800" dirty="0"/>
                        <a:t>M</a:t>
                      </a:r>
                      <a:endParaRPr lang="fi-FI" sz="1800" dirty="0">
                        <a:latin typeface="Times New Roman"/>
                        <a:ea typeface="Times New Roman"/>
                      </a:endParaRPr>
                    </a:p>
                  </a:txBody>
                  <a:tcPr marL="9525" marR="9525" marT="9525" marB="9525" anchor="ctr"/>
                </a:tc>
                <a:tc>
                  <a:txBody>
                    <a:bodyPr/>
                    <a:lstStyle/>
                    <a:p>
                      <a:pPr algn="l">
                        <a:lnSpc>
                          <a:spcPts val="1700"/>
                        </a:lnSpc>
                        <a:spcAft>
                          <a:spcPts val="0"/>
                        </a:spcAft>
                      </a:pPr>
                      <a:r>
                        <a:rPr lang="fi-FI" sz="1800"/>
                        <a:t>N</a:t>
                      </a:r>
                      <a:endParaRPr lang="fi-FI" sz="1800">
                        <a:latin typeface="Times New Roman"/>
                        <a:ea typeface="Times New Roman"/>
                      </a:endParaRPr>
                    </a:p>
                  </a:txBody>
                  <a:tcPr marL="9525" marR="9525" marT="9525" marB="9525" anchor="ctr"/>
                </a:tc>
                <a:tc>
                  <a:txBody>
                    <a:bodyPr/>
                    <a:lstStyle/>
                    <a:p>
                      <a:pPr algn="l">
                        <a:lnSpc>
                          <a:spcPts val="1700"/>
                        </a:lnSpc>
                        <a:spcAft>
                          <a:spcPts val="0"/>
                        </a:spcAft>
                      </a:pPr>
                      <a:r>
                        <a:rPr lang="fi-FI" sz="1800"/>
                        <a:t>M</a:t>
                      </a:r>
                      <a:endParaRPr lang="fi-FI" sz="1800">
                        <a:latin typeface="Times New Roman"/>
                        <a:ea typeface="Times New Roman"/>
                      </a:endParaRPr>
                    </a:p>
                  </a:txBody>
                  <a:tcPr marL="9525" marR="9525" marT="9525" marB="9525" anchor="ctr"/>
                </a:tc>
                <a:tc>
                  <a:txBody>
                    <a:bodyPr/>
                    <a:lstStyle/>
                    <a:p>
                      <a:pPr algn="l">
                        <a:lnSpc>
                          <a:spcPts val="1700"/>
                        </a:lnSpc>
                        <a:spcAft>
                          <a:spcPts val="0"/>
                        </a:spcAft>
                      </a:pPr>
                      <a:r>
                        <a:rPr lang="fi-FI" sz="1800"/>
                        <a:t>N</a:t>
                      </a:r>
                      <a:endParaRPr lang="fi-FI" sz="1800">
                        <a:latin typeface="Times New Roman"/>
                        <a:ea typeface="Times New Roman"/>
                      </a:endParaRPr>
                    </a:p>
                  </a:txBody>
                  <a:tcPr marL="9525" marR="9525" marT="9525" marB="9525" anchor="ctr"/>
                </a:tc>
                <a:tc>
                  <a:txBody>
                    <a:bodyPr/>
                    <a:lstStyle/>
                    <a:p>
                      <a:pPr algn="l">
                        <a:lnSpc>
                          <a:spcPts val="1700"/>
                        </a:lnSpc>
                        <a:spcAft>
                          <a:spcPts val="0"/>
                        </a:spcAft>
                      </a:pPr>
                      <a:r>
                        <a:rPr lang="fi-FI" sz="1800"/>
                        <a:t>M</a:t>
                      </a:r>
                      <a:endParaRPr lang="fi-FI" sz="1800">
                        <a:latin typeface="Times New Roman"/>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r>
              <a:tr h="473400">
                <a:tc>
                  <a:txBody>
                    <a:bodyPr/>
                    <a:lstStyle/>
                    <a:p>
                      <a:pPr algn="l">
                        <a:lnSpc>
                          <a:spcPts val="1700"/>
                        </a:lnSpc>
                        <a:spcAft>
                          <a:spcPts val="0"/>
                        </a:spcAft>
                      </a:pPr>
                      <a:r>
                        <a:rPr lang="fi-FI" sz="1800"/>
                        <a:t>VTL 1</a:t>
                      </a:r>
                      <a:endParaRPr lang="fi-FI" sz="1800">
                        <a:latin typeface="Times New Roman"/>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dirty="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r>
              <a:tr h="473400">
                <a:tc>
                  <a:txBody>
                    <a:bodyPr/>
                    <a:lstStyle/>
                    <a:p>
                      <a:pPr algn="l">
                        <a:lnSpc>
                          <a:spcPts val="1700"/>
                        </a:lnSpc>
                        <a:spcAft>
                          <a:spcPts val="0"/>
                        </a:spcAft>
                      </a:pPr>
                      <a:r>
                        <a:rPr lang="fi-FI" sz="1800"/>
                        <a:t>VTL 2</a:t>
                      </a:r>
                      <a:endParaRPr lang="fi-FI" sz="1800">
                        <a:latin typeface="Times New Roman"/>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dirty="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dirty="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r>
              <a:tr h="473400">
                <a:tc>
                  <a:txBody>
                    <a:bodyPr/>
                    <a:lstStyle/>
                    <a:p>
                      <a:pPr algn="l">
                        <a:lnSpc>
                          <a:spcPts val="1700"/>
                        </a:lnSpc>
                        <a:spcAft>
                          <a:spcPts val="0"/>
                        </a:spcAft>
                      </a:pPr>
                      <a:r>
                        <a:rPr lang="fi-FI" sz="1800"/>
                        <a:t>VTL 3</a:t>
                      </a:r>
                      <a:endParaRPr lang="fi-FI" sz="1800">
                        <a:latin typeface="Times New Roman"/>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dirty="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dirty="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r>
              <a:tr h="473400">
                <a:tc>
                  <a:txBody>
                    <a:bodyPr/>
                    <a:lstStyle/>
                    <a:p>
                      <a:pPr algn="l">
                        <a:lnSpc>
                          <a:spcPts val="1700"/>
                        </a:lnSpc>
                        <a:spcAft>
                          <a:spcPts val="0"/>
                        </a:spcAft>
                      </a:pPr>
                      <a:r>
                        <a:rPr lang="fi-FI" sz="1800"/>
                        <a:t>VTL 4</a:t>
                      </a:r>
                      <a:endParaRPr lang="fi-FI" sz="1800">
                        <a:latin typeface="Times New Roman"/>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dirty="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dirty="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dirty="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r>
              <a:tr h="575538">
                <a:tc>
                  <a:txBody>
                    <a:bodyPr/>
                    <a:lstStyle/>
                    <a:p>
                      <a:pPr algn="l">
                        <a:lnSpc>
                          <a:spcPts val="1700"/>
                        </a:lnSpc>
                        <a:spcAft>
                          <a:spcPts val="0"/>
                        </a:spcAft>
                      </a:pPr>
                      <a:r>
                        <a:rPr lang="fi-FI" sz="1800" dirty="0"/>
                        <a:t>Kaikki ryhmät</a:t>
                      </a:r>
                      <a:endParaRPr lang="fi-FI" sz="1800" dirty="0">
                        <a:latin typeface="Times New Roman"/>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dirty="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dirty="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dirty="0">
                        <a:latin typeface="Microsoft Sans Serif"/>
                        <a:ea typeface="Times New Roman"/>
                      </a:endParaRPr>
                    </a:p>
                  </a:txBody>
                  <a:tcPr marL="9525" marR="9525" marT="9525" marB="9525" anchor="ctr"/>
                </a:tc>
                <a:tc>
                  <a:txBody>
                    <a:bodyPr/>
                    <a:lstStyle/>
                    <a:p>
                      <a:pPr algn="l">
                        <a:lnSpc>
                          <a:spcPts val="1700"/>
                        </a:lnSpc>
                        <a:spcAft>
                          <a:spcPts val="0"/>
                        </a:spcAft>
                      </a:pPr>
                      <a:endParaRPr lang="fi-FI" sz="1800" dirty="0">
                        <a:latin typeface="Microsoft Sans Serif"/>
                        <a:ea typeface="Times New Roman"/>
                      </a:endParaRPr>
                    </a:p>
                  </a:txBody>
                  <a:tcPr marL="9525" marR="9525" marT="9525" marB="9525" anchor="ctr"/>
                </a:tc>
              </a:tr>
            </a:tbl>
          </a:graphicData>
        </a:graphic>
      </p:graphicFrame>
      <p:sp>
        <p:nvSpPr>
          <p:cNvPr id="3" name="Dian numeron paikkamerkki 2"/>
          <p:cNvSpPr>
            <a:spLocks noGrp="1"/>
          </p:cNvSpPr>
          <p:nvPr>
            <p:ph type="sldNum" sz="quarter" idx="12"/>
          </p:nvPr>
        </p:nvSpPr>
        <p:spPr/>
        <p:txBody>
          <a:bodyPr/>
          <a:lstStyle/>
          <a:p>
            <a:pPr>
              <a:defRPr/>
            </a:pPr>
            <a:r>
              <a:rPr lang="fi-FI" dirty="0">
                <a:solidFill>
                  <a:prstClr val="black">
                    <a:tint val="75000"/>
                  </a:prstClr>
                </a:solidFill>
              </a:rPr>
              <a:t>Dia 3.6 c</a:t>
            </a:r>
          </a:p>
        </p:txBody>
      </p:sp>
      <p:sp>
        <p:nvSpPr>
          <p:cNvPr id="2" name="Päivämäärän paikkamerkki 1"/>
          <p:cNvSpPr>
            <a:spLocks noGrp="1"/>
          </p:cNvSpPr>
          <p:nvPr>
            <p:ph type="dt" sz="half" idx="10"/>
          </p:nvPr>
        </p:nvSpPr>
        <p:spPr/>
        <p:txBody>
          <a:bodyPr/>
          <a:lstStyle/>
          <a:p>
            <a:pPr>
              <a:defRPr/>
            </a:pPr>
            <a:fld id="{D00D05F7-9DF8-4260-8969-B351F1A17F08}" type="datetime1">
              <a:rPr lang="fi-FI" smtClean="0">
                <a:solidFill>
                  <a:prstClr val="black">
                    <a:tint val="75000"/>
                  </a:prstClr>
                </a:solidFill>
              </a:rPr>
              <a:t>4.5.2015</a:t>
            </a:fld>
            <a:endParaRPr lang="fi-FI">
              <a:solidFill>
                <a:prstClr val="black">
                  <a:tint val="75000"/>
                </a:prstClr>
              </a:solidFill>
            </a:endParaRPr>
          </a:p>
        </p:txBody>
      </p:sp>
      <p:sp>
        <p:nvSpPr>
          <p:cNvPr id="4" name="Alatunnisteen paikkamerkki 3"/>
          <p:cNvSpPr>
            <a:spLocks noGrp="1"/>
          </p:cNvSpPr>
          <p:nvPr>
            <p:ph type="ftr" sz="quarter" idx="11"/>
          </p:nvPr>
        </p:nvSpPr>
        <p:spPr/>
        <p:txBody>
          <a:bodyPr/>
          <a:lstStyle/>
          <a:p>
            <a:pPr>
              <a:defRPr/>
            </a:pPr>
            <a:r>
              <a:rPr lang="fi-FI" smtClean="0">
                <a:solidFill>
                  <a:prstClr val="black">
                    <a:tint val="75000"/>
                  </a:prstClr>
                </a:solidFill>
              </a:rPr>
              <a:t>Outi Viitamaa-Tervonen</a:t>
            </a:r>
            <a:endParaRPr lang="fi-FI">
              <a:solidFill>
                <a:prstClr val="black">
                  <a:tint val="75000"/>
                </a:prstClr>
              </a:solidFill>
            </a:endParaRPr>
          </a:p>
        </p:txBody>
      </p:sp>
    </p:spTree>
    <p:extLst>
      <p:ext uri="{BB962C8B-B14F-4D97-AF65-F5344CB8AC3E}">
        <p14:creationId xmlns:p14="http://schemas.microsoft.com/office/powerpoint/2010/main" val="2002618127"/>
      </p:ext>
    </p:extLst>
  </p:cSld>
  <p:clrMapOvr>
    <a:masterClrMapping/>
  </p:clrMapOvr>
  <p:timing>
    <p:tnLst>
      <p:par>
        <p:cTn id="1" dur="indefinite" restart="never" nodeType="tmRoot"/>
      </p:par>
    </p:tnLst>
  </p:timing>
</p:sld>
</file>

<file path=ppt/theme/theme1.xml><?xml version="1.0" encoding="utf-8"?>
<a:theme xmlns:a="http://schemas.openxmlformats.org/drawingml/2006/main" name="stm_060310">
  <a:themeElements>
    <a:clrScheme name="stm_060310 1">
      <a:dk1>
        <a:srgbClr val="616365"/>
      </a:dk1>
      <a:lt1>
        <a:srgbClr val="FFFFFF"/>
      </a:lt1>
      <a:dk2>
        <a:srgbClr val="616365"/>
      </a:dk2>
      <a:lt2>
        <a:srgbClr val="DEDFE0"/>
      </a:lt2>
      <a:accent1>
        <a:srgbClr val="F0AB00"/>
      </a:accent1>
      <a:accent2>
        <a:srgbClr val="E98300"/>
      </a:accent2>
      <a:accent3>
        <a:srgbClr val="FFFFFF"/>
      </a:accent3>
      <a:accent4>
        <a:srgbClr val="525355"/>
      </a:accent4>
      <a:accent5>
        <a:srgbClr val="F6D2AA"/>
      </a:accent5>
      <a:accent6>
        <a:srgbClr val="D37600"/>
      </a:accent6>
      <a:hlink>
        <a:srgbClr val="FADD80"/>
      </a:hlink>
      <a:folHlink>
        <a:srgbClr val="009AA6"/>
      </a:folHlink>
    </a:clrScheme>
    <a:fontScheme name="stm_0603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m_060310 1">
        <a:dk1>
          <a:srgbClr val="616365"/>
        </a:dk1>
        <a:lt1>
          <a:srgbClr val="FFFFFF"/>
        </a:lt1>
        <a:dk2>
          <a:srgbClr val="616365"/>
        </a:dk2>
        <a:lt2>
          <a:srgbClr val="DEDFE0"/>
        </a:lt2>
        <a:accent1>
          <a:srgbClr val="F0AB00"/>
        </a:accent1>
        <a:accent2>
          <a:srgbClr val="E98300"/>
        </a:accent2>
        <a:accent3>
          <a:srgbClr val="FFFFFF"/>
        </a:accent3>
        <a:accent4>
          <a:srgbClr val="525355"/>
        </a:accent4>
        <a:accent5>
          <a:srgbClr val="F6D2AA"/>
        </a:accent5>
        <a:accent6>
          <a:srgbClr val="D37600"/>
        </a:accent6>
        <a:hlink>
          <a:srgbClr val="FADD80"/>
        </a:hlink>
        <a:folHlink>
          <a:srgbClr val="009AA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616365"/>
      </a:dk1>
      <a:lt1>
        <a:srgbClr val="FFFFFF"/>
      </a:lt1>
      <a:dk2>
        <a:srgbClr val="616365"/>
      </a:dk2>
      <a:lt2>
        <a:srgbClr val="DEDFE0"/>
      </a:lt2>
      <a:accent1>
        <a:srgbClr val="F0AB00"/>
      </a:accent1>
      <a:accent2>
        <a:srgbClr val="E98300"/>
      </a:accent2>
      <a:accent3>
        <a:srgbClr val="FFFFFF"/>
      </a:accent3>
      <a:accent4>
        <a:srgbClr val="525355"/>
      </a:accent4>
      <a:accent5>
        <a:srgbClr val="F6D2AA"/>
      </a:accent5>
      <a:accent6>
        <a:srgbClr val="D37600"/>
      </a:accent6>
      <a:hlink>
        <a:srgbClr val="FADD80"/>
      </a:hlink>
      <a:folHlink>
        <a:srgbClr val="009AA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ema">
  <a:themeElements>
    <a:clrScheme name="">
      <a:dk1>
        <a:srgbClr val="616365"/>
      </a:dk1>
      <a:lt1>
        <a:srgbClr val="FFFFFF"/>
      </a:lt1>
      <a:dk2>
        <a:srgbClr val="616365"/>
      </a:dk2>
      <a:lt2>
        <a:srgbClr val="DEDFE0"/>
      </a:lt2>
      <a:accent1>
        <a:srgbClr val="F0AB00"/>
      </a:accent1>
      <a:accent2>
        <a:srgbClr val="E98300"/>
      </a:accent2>
      <a:accent3>
        <a:srgbClr val="FFFFFF"/>
      </a:accent3>
      <a:accent4>
        <a:srgbClr val="525355"/>
      </a:accent4>
      <a:accent5>
        <a:srgbClr val="F6D2AA"/>
      </a:accent5>
      <a:accent6>
        <a:srgbClr val="D37600"/>
      </a:accent6>
      <a:hlink>
        <a:srgbClr val="FADD80"/>
      </a:hlink>
      <a:folHlink>
        <a:srgbClr val="009AA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K:\Testaus\stm_060310.pot</Template>
  <TotalTime>3058</TotalTime>
  <Words>2177</Words>
  <Application>Microsoft Office PowerPoint</Application>
  <PresentationFormat>Näytössä katseltava diaesitys (4:3)</PresentationFormat>
  <Paragraphs>299</Paragraphs>
  <Slides>13</Slides>
  <Notes>13</Notes>
  <HiddenSlides>0</HiddenSlides>
  <MMClips>0</MMClips>
  <ScaleCrop>false</ScaleCrop>
  <HeadingPairs>
    <vt:vector size="4" baseType="variant">
      <vt:variant>
        <vt:lpstr>Teema</vt:lpstr>
      </vt:variant>
      <vt:variant>
        <vt:i4>2</vt:i4>
      </vt:variant>
      <vt:variant>
        <vt:lpstr>Dian otsikot</vt:lpstr>
      </vt:variant>
      <vt:variant>
        <vt:i4>13</vt:i4>
      </vt:variant>
    </vt:vector>
  </HeadingPairs>
  <TitlesOfParts>
    <vt:vector size="15" baseType="lpstr">
      <vt:lpstr>stm_060310</vt:lpstr>
      <vt:lpstr>Office-teema</vt:lpstr>
      <vt:lpstr>Tasa-arvon edistäminen ja palkkakartoitus </vt:lpstr>
      <vt:lpstr>Naisten ja miesten tasa-arvo työelämässä</vt:lpstr>
      <vt:lpstr>Palkkatasa-arvo</vt:lpstr>
      <vt:lpstr>Tasa-arvon edistäminen (6 §, 6 c §)</vt:lpstr>
      <vt:lpstr>Tasa-arvosuunnittelu (6 a-c §)</vt:lpstr>
      <vt:lpstr>Palkkakartoitus (6b§, uusi)</vt:lpstr>
      <vt:lpstr>Palkkakartoituksen sisältö</vt:lpstr>
      <vt:lpstr>Esimerkki Työpaikan palkkakartoitus –oppaasta</vt:lpstr>
      <vt:lpstr>Esimerkki Työpaikan palkkakartoitus –oppaasta </vt:lpstr>
      <vt:lpstr>Palkkojen vertailu ja palkkaerojen syyt</vt:lpstr>
      <vt:lpstr>Palkkaerojen syyt ja hyväksyttävyys</vt:lpstr>
      <vt:lpstr>Henkilöstön edustajan osallistuminen ja vaikuttaminen</vt:lpstr>
      <vt:lpstr>Palkkakartoituksen raportointi osana tasa-arvosuunnitelman tiedottamista</vt:lpstr>
    </vt:vector>
  </TitlesOfParts>
  <Company>stm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stmppel</dc:creator>
  <cp:lastModifiedBy>Viitamaa-Tervonen Outi STM</cp:lastModifiedBy>
  <cp:revision>193</cp:revision>
  <cp:lastPrinted>2015-04-29T07:46:04Z</cp:lastPrinted>
  <dcterms:created xsi:type="dcterms:W3CDTF">2010-08-24T07:23:35Z</dcterms:created>
  <dcterms:modified xsi:type="dcterms:W3CDTF">2015-05-04T06:46:26Z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webKey">
    <vt:lpwstr>ec58c6ebf794cb48c014feefc091df#stmpsdok.vnv.fi!/TWeb/toaxfront!8443!-1</vt:lpwstr>
  </property>
  <property fmtid="{D5CDD505-2E9C-101B-9397-08002B2CF9AE}" pid="3" name="_AdHocReviewCycleID">
    <vt:i4>456816828</vt:i4>
  </property>
  <property fmtid="{D5CDD505-2E9C-101B-9397-08002B2CF9AE}" pid="4" name="_NewReviewCycle">
    <vt:lpwstr/>
  </property>
  <property fmtid="{D5CDD505-2E9C-101B-9397-08002B2CF9AE}" pid="5" name="_EmailSubject">
    <vt:lpwstr>Yhdenvertaisuus- ja tasa-arvolakikoulutuksen 5.5. 2015 klo 9-12.15 tilaisuuteen</vt:lpwstr>
  </property>
  <property fmtid="{D5CDD505-2E9C-101B-9397-08002B2CF9AE}" pid="6" name="_AuthorEmail">
    <vt:lpwstr>outi.viitamaa-tervonen@stm.fi</vt:lpwstr>
  </property>
  <property fmtid="{D5CDD505-2E9C-101B-9397-08002B2CF9AE}" pid="7" name="_AuthorEmailDisplayName">
    <vt:lpwstr>Viitamaa-Tervonen Outi (STM)</vt:lpwstr>
  </property>
  <property fmtid="{D5CDD505-2E9C-101B-9397-08002B2CF9AE}" pid="8" name="_PreviousAdHocReviewCycleID">
    <vt:i4>1070420153</vt:i4>
  </property>
</Properties>
</file>