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7" r:id="rId2"/>
  </p:sldMasterIdLst>
  <p:notesMasterIdLst>
    <p:notesMasterId r:id="rId20"/>
  </p:notesMasterIdLst>
  <p:sldIdLst>
    <p:sldId id="256" r:id="rId3"/>
    <p:sldId id="279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70" r:id="rId13"/>
    <p:sldId id="272" r:id="rId14"/>
    <p:sldId id="273" r:id="rId15"/>
    <p:sldId id="269" r:id="rId16"/>
    <p:sldId id="277" r:id="rId17"/>
    <p:sldId id="278" r:id="rId18"/>
    <p:sldId id="265" r:id="rId19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842" y="-780"/>
      </p:cViewPr>
      <p:guideLst>
        <p:guide orient="horz" pos="2160"/>
        <p:guide pos="3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D8D62-E5A4-4E8E-A027-D5F2A5B6C1D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B06AF99-D23E-4E71-B5EB-722DBE443BAA}">
      <dgm:prSet phldrT="[Teksti]"/>
      <dgm:spPr/>
      <dgm:t>
        <a:bodyPr/>
        <a:lstStyle/>
        <a:p>
          <a:r>
            <a:rPr lang="fi-FI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Vammaisuus</a:t>
          </a:r>
          <a:endParaRPr lang="fi-FI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3B6CE2-AB07-4E79-9443-1417557FD26E}" type="parTrans" cxnId="{9A5FEE22-B3EB-4A4E-9ABD-5F1C9AA67426}">
      <dgm:prSet/>
      <dgm:spPr/>
      <dgm:t>
        <a:bodyPr/>
        <a:lstStyle/>
        <a:p>
          <a:endParaRPr lang="fi-FI"/>
        </a:p>
      </dgm:t>
    </dgm:pt>
    <dgm:pt modelId="{8522D906-3219-4809-A6C8-160B1D43D97B}" type="sibTrans" cxnId="{9A5FEE22-B3EB-4A4E-9ABD-5F1C9AA67426}">
      <dgm:prSet/>
      <dgm:spPr/>
      <dgm:t>
        <a:bodyPr/>
        <a:lstStyle/>
        <a:p>
          <a:endParaRPr lang="fi-FI"/>
        </a:p>
      </dgm:t>
    </dgm:pt>
    <dgm:pt modelId="{B35B68C8-91D2-44A6-915B-E3CE93417FDA}">
      <dgm:prSet phldrT="[Teksti]"/>
      <dgm:spPr/>
      <dgm:t>
        <a:bodyPr/>
        <a:lstStyle/>
        <a:p>
          <a:r>
            <a:rPr lang="fi-FI" smtClean="0"/>
            <a:t>Tilojen esteettömyys ja saavutettavuus</a:t>
          </a:r>
          <a:endParaRPr lang="fi-FI"/>
        </a:p>
      </dgm:t>
    </dgm:pt>
    <dgm:pt modelId="{C76D7581-118E-47FF-BAB4-916A3947171B}" type="parTrans" cxnId="{ACC869BE-6320-44CA-901F-0FA03E8377A9}">
      <dgm:prSet/>
      <dgm:spPr/>
      <dgm:t>
        <a:bodyPr/>
        <a:lstStyle/>
        <a:p>
          <a:endParaRPr lang="fi-FI"/>
        </a:p>
      </dgm:t>
    </dgm:pt>
    <dgm:pt modelId="{CE8964A0-AC66-4A9A-8432-BBDDA8B36086}" type="sibTrans" cxnId="{ACC869BE-6320-44CA-901F-0FA03E8377A9}">
      <dgm:prSet/>
      <dgm:spPr/>
      <dgm:t>
        <a:bodyPr/>
        <a:lstStyle/>
        <a:p>
          <a:endParaRPr lang="fi-FI"/>
        </a:p>
      </dgm:t>
    </dgm:pt>
    <dgm:pt modelId="{81BBAB1A-7A71-4E00-AA78-A7E8174B4684}">
      <dgm:prSet phldrT="[Teksti]"/>
      <dgm:spPr/>
      <dgm:t>
        <a:bodyPr/>
        <a:lstStyle/>
        <a:p>
          <a:r>
            <a:rPr lang="fi-FI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Alkuperä</a:t>
          </a:r>
          <a:endParaRPr lang="fi-FI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CC7FD2-C685-4D56-AFE8-FE85D58023BF}" type="parTrans" cxnId="{74CA19B7-5EBB-4D5E-93A0-62E6B6BECE4C}">
      <dgm:prSet/>
      <dgm:spPr/>
      <dgm:t>
        <a:bodyPr/>
        <a:lstStyle/>
        <a:p>
          <a:endParaRPr lang="fi-FI"/>
        </a:p>
      </dgm:t>
    </dgm:pt>
    <dgm:pt modelId="{E4E9CA45-7574-4D3D-B5DE-6CE11C2D7F59}" type="sibTrans" cxnId="{74CA19B7-5EBB-4D5E-93A0-62E6B6BECE4C}">
      <dgm:prSet/>
      <dgm:spPr/>
      <dgm:t>
        <a:bodyPr/>
        <a:lstStyle/>
        <a:p>
          <a:endParaRPr lang="fi-FI"/>
        </a:p>
      </dgm:t>
    </dgm:pt>
    <dgm:pt modelId="{D81501AA-F40B-42DF-9285-AD9B30132F18}">
      <dgm:prSet phldrT="[Teksti]"/>
      <dgm:spPr/>
      <dgm:t>
        <a:bodyPr/>
        <a:lstStyle/>
        <a:p>
          <a:r>
            <a:rPr lang="fi-FI" smtClean="0"/>
            <a:t>Rekrytointisyrjintä</a:t>
          </a:r>
          <a:endParaRPr lang="fi-FI"/>
        </a:p>
      </dgm:t>
    </dgm:pt>
    <dgm:pt modelId="{E0E45453-93B2-4747-A3B8-10FF6CCAF645}" type="parTrans" cxnId="{F33EF201-1CB5-4BDE-B757-24B8CD2245FE}">
      <dgm:prSet/>
      <dgm:spPr/>
      <dgm:t>
        <a:bodyPr/>
        <a:lstStyle/>
        <a:p>
          <a:endParaRPr lang="fi-FI"/>
        </a:p>
      </dgm:t>
    </dgm:pt>
    <dgm:pt modelId="{C867EB65-96FA-4F45-953D-F59C3E1A06AB}" type="sibTrans" cxnId="{F33EF201-1CB5-4BDE-B757-24B8CD2245FE}">
      <dgm:prSet/>
      <dgm:spPr/>
      <dgm:t>
        <a:bodyPr/>
        <a:lstStyle/>
        <a:p>
          <a:endParaRPr lang="fi-FI"/>
        </a:p>
      </dgm:t>
    </dgm:pt>
    <dgm:pt modelId="{B87BADD9-66BC-4308-AD3D-CA085ACADD7C}">
      <dgm:prSet phldrT="[Teksti]"/>
      <dgm:spPr/>
      <dgm:t>
        <a:bodyPr/>
        <a:lstStyle/>
        <a:p>
          <a:r>
            <a:rPr lang="fi-FI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Uskonto ja vakaumus</a:t>
          </a:r>
          <a:endParaRPr lang="fi-FI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5BEA2D-90C5-474D-B5C5-36564233B925}" type="parTrans" cxnId="{DC1C3C22-85E4-4E58-91BE-691F2A0E4269}">
      <dgm:prSet/>
      <dgm:spPr/>
      <dgm:t>
        <a:bodyPr/>
        <a:lstStyle/>
        <a:p>
          <a:endParaRPr lang="fi-FI"/>
        </a:p>
      </dgm:t>
    </dgm:pt>
    <dgm:pt modelId="{200F48A8-8F6A-40F2-A11D-703B56E72E8E}" type="sibTrans" cxnId="{DC1C3C22-85E4-4E58-91BE-691F2A0E4269}">
      <dgm:prSet/>
      <dgm:spPr/>
      <dgm:t>
        <a:bodyPr/>
        <a:lstStyle/>
        <a:p>
          <a:endParaRPr lang="fi-FI"/>
        </a:p>
      </dgm:t>
    </dgm:pt>
    <dgm:pt modelId="{CBAAE18D-EE6F-481C-8640-10983D4430F3}">
      <dgm:prSet phldrT="[Teksti]"/>
      <dgm:spPr/>
      <dgm:t>
        <a:bodyPr/>
        <a:lstStyle/>
        <a:p>
          <a:r>
            <a:rPr lang="fi-FI" smtClean="0"/>
            <a:t>Uskonnollinen pukeutuminen työtehtävissä</a:t>
          </a:r>
          <a:endParaRPr lang="fi-FI"/>
        </a:p>
      </dgm:t>
    </dgm:pt>
    <dgm:pt modelId="{264FC286-3A91-40D2-AE96-3AAB5061F1CE}" type="parTrans" cxnId="{AE547A4A-85C1-44A2-A755-F24B256CF3CB}">
      <dgm:prSet/>
      <dgm:spPr/>
      <dgm:t>
        <a:bodyPr/>
        <a:lstStyle/>
        <a:p>
          <a:endParaRPr lang="fi-FI"/>
        </a:p>
      </dgm:t>
    </dgm:pt>
    <dgm:pt modelId="{391CB35E-3755-4D68-9C8F-FA4C602E0170}" type="sibTrans" cxnId="{AE547A4A-85C1-44A2-A755-F24B256CF3CB}">
      <dgm:prSet/>
      <dgm:spPr/>
      <dgm:t>
        <a:bodyPr/>
        <a:lstStyle/>
        <a:p>
          <a:endParaRPr lang="fi-FI"/>
        </a:p>
      </dgm:t>
    </dgm:pt>
    <dgm:pt modelId="{C302F909-1642-44EB-AA63-78DD9F3F8CD9}">
      <dgm:prSet phldrT="[Teksti]"/>
      <dgm:spPr/>
      <dgm:t>
        <a:bodyPr/>
        <a:lstStyle/>
        <a:p>
          <a:r>
            <a:rPr lang="fi-FI" smtClean="0"/>
            <a:t>Uskonnollisten juhlien ja juhlapyhien viettäminen</a:t>
          </a:r>
          <a:endParaRPr lang="fi-FI"/>
        </a:p>
      </dgm:t>
    </dgm:pt>
    <dgm:pt modelId="{18036E36-C672-4F93-A052-567DA50DE5FE}" type="parTrans" cxnId="{BD9456AF-4B39-418C-8403-CF4DCC621A73}">
      <dgm:prSet/>
      <dgm:spPr/>
      <dgm:t>
        <a:bodyPr/>
        <a:lstStyle/>
        <a:p>
          <a:endParaRPr lang="fi-FI"/>
        </a:p>
      </dgm:t>
    </dgm:pt>
    <dgm:pt modelId="{F695E302-8E76-4BE3-8D7F-DB44BBB74F0B}" type="sibTrans" cxnId="{BD9456AF-4B39-418C-8403-CF4DCC621A73}">
      <dgm:prSet/>
      <dgm:spPr/>
      <dgm:t>
        <a:bodyPr/>
        <a:lstStyle/>
        <a:p>
          <a:endParaRPr lang="fi-FI"/>
        </a:p>
      </dgm:t>
    </dgm:pt>
    <dgm:pt modelId="{4A4BD789-0D90-4993-87E1-FCB95FF6DCBF}">
      <dgm:prSet/>
      <dgm:spPr/>
      <dgm:t>
        <a:bodyPr/>
        <a:lstStyle/>
        <a:p>
          <a:r>
            <a:rPr lang="fi-FI" smtClean="0"/>
            <a:t>Asenteet vammaisia työnhakijoita kohtaan</a:t>
          </a:r>
        </a:p>
      </dgm:t>
    </dgm:pt>
    <dgm:pt modelId="{00302A65-4F4D-451B-BF44-A8693EF154D1}" type="parTrans" cxnId="{0540A760-0CB4-4707-8311-01A2CA2E142E}">
      <dgm:prSet/>
      <dgm:spPr/>
      <dgm:t>
        <a:bodyPr/>
        <a:lstStyle/>
        <a:p>
          <a:endParaRPr lang="fi-FI"/>
        </a:p>
      </dgm:t>
    </dgm:pt>
    <dgm:pt modelId="{267F6E4A-89D6-4409-85CA-99AC8898017E}" type="sibTrans" cxnId="{0540A760-0CB4-4707-8311-01A2CA2E142E}">
      <dgm:prSet/>
      <dgm:spPr/>
      <dgm:t>
        <a:bodyPr/>
        <a:lstStyle/>
        <a:p>
          <a:endParaRPr lang="fi-FI"/>
        </a:p>
      </dgm:t>
    </dgm:pt>
    <dgm:pt modelId="{CA0C448F-57DF-4D97-88C8-BED4AD01D681}">
      <dgm:prSet/>
      <dgm:spPr/>
      <dgm:t>
        <a:bodyPr/>
        <a:lstStyle/>
        <a:p>
          <a:r>
            <a:rPr lang="fi-FI" smtClean="0"/>
            <a:t>Tiedon puutteet eri vammaisryhmien erityistarpeista</a:t>
          </a:r>
        </a:p>
      </dgm:t>
    </dgm:pt>
    <dgm:pt modelId="{1C261D96-661C-4798-BBCD-5273C12C88D0}" type="parTrans" cxnId="{58C442D4-4266-4AC7-BA1F-CBC3614E910B}">
      <dgm:prSet/>
      <dgm:spPr/>
      <dgm:t>
        <a:bodyPr/>
        <a:lstStyle/>
        <a:p>
          <a:endParaRPr lang="fi-FI"/>
        </a:p>
      </dgm:t>
    </dgm:pt>
    <dgm:pt modelId="{9CDC64B1-14AA-486C-B7E3-EE76045D4129}" type="sibTrans" cxnId="{58C442D4-4266-4AC7-BA1F-CBC3614E910B}">
      <dgm:prSet/>
      <dgm:spPr/>
      <dgm:t>
        <a:bodyPr/>
        <a:lstStyle/>
        <a:p>
          <a:endParaRPr lang="fi-FI"/>
        </a:p>
      </dgm:t>
    </dgm:pt>
    <dgm:pt modelId="{5A1371CA-D607-44EF-9A0D-46653C69C63C}">
      <dgm:prSet/>
      <dgm:spPr/>
      <dgm:t>
        <a:bodyPr/>
        <a:lstStyle/>
        <a:p>
          <a:r>
            <a:rPr lang="fi-FI" smtClean="0"/>
            <a:t>Kielitaito- ja vuorovaikutukseen liittyvät haasteet</a:t>
          </a:r>
        </a:p>
      </dgm:t>
    </dgm:pt>
    <dgm:pt modelId="{B985C389-CA3E-4F12-99B4-3CF87715BCFD}" type="parTrans" cxnId="{D0FD0A5B-BE00-42FC-BBC3-173608880075}">
      <dgm:prSet/>
      <dgm:spPr/>
      <dgm:t>
        <a:bodyPr/>
        <a:lstStyle/>
        <a:p>
          <a:endParaRPr lang="fi-FI"/>
        </a:p>
      </dgm:t>
    </dgm:pt>
    <dgm:pt modelId="{80B09BC2-0DF9-48FA-A8A2-9758D9B4789C}" type="sibTrans" cxnId="{D0FD0A5B-BE00-42FC-BBC3-173608880075}">
      <dgm:prSet/>
      <dgm:spPr/>
      <dgm:t>
        <a:bodyPr/>
        <a:lstStyle/>
        <a:p>
          <a:endParaRPr lang="fi-FI"/>
        </a:p>
      </dgm:t>
    </dgm:pt>
    <dgm:pt modelId="{453410ED-0674-457D-9E5C-C05DA6A8278A}">
      <dgm:prSet/>
      <dgm:spPr/>
      <dgm:t>
        <a:bodyPr/>
        <a:lstStyle/>
        <a:p>
          <a:r>
            <a:rPr lang="fi-FI" smtClean="0"/>
            <a:t>Romaninuorten vaikea päästä työharjoitteluun</a:t>
          </a:r>
        </a:p>
      </dgm:t>
    </dgm:pt>
    <dgm:pt modelId="{59EF2D67-4B95-4A3F-80DD-7DC2078DB6DB}" type="parTrans" cxnId="{E58918A2-7DBE-477D-B8C0-63B5DE15F413}">
      <dgm:prSet/>
      <dgm:spPr/>
      <dgm:t>
        <a:bodyPr/>
        <a:lstStyle/>
        <a:p>
          <a:endParaRPr lang="fi-FI"/>
        </a:p>
      </dgm:t>
    </dgm:pt>
    <dgm:pt modelId="{1DA9FEB1-CF78-4CA8-8B9D-7ACC86FAC89D}" type="sibTrans" cxnId="{E58918A2-7DBE-477D-B8C0-63B5DE15F413}">
      <dgm:prSet/>
      <dgm:spPr/>
      <dgm:t>
        <a:bodyPr/>
        <a:lstStyle/>
        <a:p>
          <a:endParaRPr lang="fi-FI"/>
        </a:p>
      </dgm:t>
    </dgm:pt>
    <dgm:pt modelId="{621318D1-3A60-42AB-8334-9EFE07EEC2C3}" type="pres">
      <dgm:prSet presAssocID="{0F3D8D62-E5A4-4E8E-A027-D5F2A5B6C1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6EA6A1F1-5CE4-439F-AB36-1C0E71495657}" type="pres">
      <dgm:prSet presAssocID="{2B06AF99-D23E-4E71-B5EB-722DBE443BAA}" presName="composite" presStyleCnt="0"/>
      <dgm:spPr/>
    </dgm:pt>
    <dgm:pt modelId="{F79E60A1-7A9E-4115-AA06-08D9A58E3BF4}" type="pres">
      <dgm:prSet presAssocID="{2B06AF99-D23E-4E71-B5EB-722DBE443BA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A1D9060-567E-4533-9CAA-AD23519C7374}" type="pres">
      <dgm:prSet presAssocID="{2B06AF99-D23E-4E71-B5EB-722DBE443BA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0E4BF20-2258-4AEC-961A-8556A7B96534}" type="pres">
      <dgm:prSet presAssocID="{8522D906-3219-4809-A6C8-160B1D43D97B}" presName="space" presStyleCnt="0"/>
      <dgm:spPr/>
    </dgm:pt>
    <dgm:pt modelId="{07F0D3CD-61B8-420A-A636-EDF42B414EF7}" type="pres">
      <dgm:prSet presAssocID="{81BBAB1A-7A71-4E00-AA78-A7E8174B4684}" presName="composite" presStyleCnt="0"/>
      <dgm:spPr/>
    </dgm:pt>
    <dgm:pt modelId="{5CEBFE6C-F9C5-476A-B5F0-D53BF493CDE8}" type="pres">
      <dgm:prSet presAssocID="{81BBAB1A-7A71-4E00-AA78-A7E8174B468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67826AC-8422-4089-829A-898E426029A7}" type="pres">
      <dgm:prSet presAssocID="{81BBAB1A-7A71-4E00-AA78-A7E8174B468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B40EB84-43B0-4110-AD55-FDB13550E35D}" type="pres">
      <dgm:prSet presAssocID="{E4E9CA45-7574-4D3D-B5DE-6CE11C2D7F59}" presName="space" presStyleCnt="0"/>
      <dgm:spPr/>
    </dgm:pt>
    <dgm:pt modelId="{AAE1E76B-43B2-4463-B7ED-0D908253614C}" type="pres">
      <dgm:prSet presAssocID="{B87BADD9-66BC-4308-AD3D-CA085ACADD7C}" presName="composite" presStyleCnt="0"/>
      <dgm:spPr/>
    </dgm:pt>
    <dgm:pt modelId="{F6958A03-81D2-407B-AC8F-F88A909C48DB}" type="pres">
      <dgm:prSet presAssocID="{B87BADD9-66BC-4308-AD3D-CA085ACADD7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3136D93-EA89-46BA-AF14-11C8810202F8}" type="pres">
      <dgm:prSet presAssocID="{B87BADD9-66BC-4308-AD3D-CA085ACADD7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41234685-8D9C-49AD-B8E1-6422E68ED9E5}" type="presOf" srcId="{CA0C448F-57DF-4D97-88C8-BED4AD01D681}" destId="{8A1D9060-567E-4533-9CAA-AD23519C7374}" srcOrd="0" destOrd="2" presId="urn:microsoft.com/office/officeart/2005/8/layout/hList1"/>
    <dgm:cxn modelId="{ACC869BE-6320-44CA-901F-0FA03E8377A9}" srcId="{2B06AF99-D23E-4E71-B5EB-722DBE443BAA}" destId="{B35B68C8-91D2-44A6-915B-E3CE93417FDA}" srcOrd="0" destOrd="0" parTransId="{C76D7581-118E-47FF-BAB4-916A3947171B}" sibTransId="{CE8964A0-AC66-4A9A-8432-BBDDA8B36086}"/>
    <dgm:cxn modelId="{33C0383E-46F3-4D4E-AFD1-A5391CCAC3DF}" type="presOf" srcId="{453410ED-0674-457D-9E5C-C05DA6A8278A}" destId="{E67826AC-8422-4089-829A-898E426029A7}" srcOrd="0" destOrd="2" presId="urn:microsoft.com/office/officeart/2005/8/layout/hList1"/>
    <dgm:cxn modelId="{1FE6C7D2-D91A-4E76-8B40-9436BFEEB117}" type="presOf" srcId="{4A4BD789-0D90-4993-87E1-FCB95FF6DCBF}" destId="{8A1D9060-567E-4533-9CAA-AD23519C7374}" srcOrd="0" destOrd="1" presId="urn:microsoft.com/office/officeart/2005/8/layout/hList1"/>
    <dgm:cxn modelId="{E1979786-153C-4BC5-8433-6540BAD6D3FB}" type="presOf" srcId="{0F3D8D62-E5A4-4E8E-A027-D5F2A5B6C1DD}" destId="{621318D1-3A60-42AB-8334-9EFE07EEC2C3}" srcOrd="0" destOrd="0" presId="urn:microsoft.com/office/officeart/2005/8/layout/hList1"/>
    <dgm:cxn modelId="{74CA19B7-5EBB-4D5E-93A0-62E6B6BECE4C}" srcId="{0F3D8D62-E5A4-4E8E-A027-D5F2A5B6C1DD}" destId="{81BBAB1A-7A71-4E00-AA78-A7E8174B4684}" srcOrd="1" destOrd="0" parTransId="{94CC7FD2-C685-4D56-AFE8-FE85D58023BF}" sibTransId="{E4E9CA45-7574-4D3D-B5DE-6CE11C2D7F59}"/>
    <dgm:cxn modelId="{F33EF201-1CB5-4BDE-B757-24B8CD2245FE}" srcId="{81BBAB1A-7A71-4E00-AA78-A7E8174B4684}" destId="{D81501AA-F40B-42DF-9285-AD9B30132F18}" srcOrd="0" destOrd="0" parTransId="{E0E45453-93B2-4747-A3B8-10FF6CCAF645}" sibTransId="{C867EB65-96FA-4F45-953D-F59C3E1A06AB}"/>
    <dgm:cxn modelId="{A23231DD-5A2F-49FB-BF0D-3252264BA18A}" type="presOf" srcId="{D81501AA-F40B-42DF-9285-AD9B30132F18}" destId="{E67826AC-8422-4089-829A-898E426029A7}" srcOrd="0" destOrd="0" presId="urn:microsoft.com/office/officeart/2005/8/layout/hList1"/>
    <dgm:cxn modelId="{DA7BE7E5-3C0E-4CDA-A75E-05CA802C0E76}" type="presOf" srcId="{2B06AF99-D23E-4E71-B5EB-722DBE443BAA}" destId="{F79E60A1-7A9E-4115-AA06-08D9A58E3BF4}" srcOrd="0" destOrd="0" presId="urn:microsoft.com/office/officeart/2005/8/layout/hList1"/>
    <dgm:cxn modelId="{EE74E5F1-CC1D-4FDE-B609-BFDFA2783BEA}" type="presOf" srcId="{B87BADD9-66BC-4308-AD3D-CA085ACADD7C}" destId="{F6958A03-81D2-407B-AC8F-F88A909C48DB}" srcOrd="0" destOrd="0" presId="urn:microsoft.com/office/officeart/2005/8/layout/hList1"/>
    <dgm:cxn modelId="{0540A760-0CB4-4707-8311-01A2CA2E142E}" srcId="{2B06AF99-D23E-4E71-B5EB-722DBE443BAA}" destId="{4A4BD789-0D90-4993-87E1-FCB95FF6DCBF}" srcOrd="1" destOrd="0" parTransId="{00302A65-4F4D-451B-BF44-A8693EF154D1}" sibTransId="{267F6E4A-89D6-4409-85CA-99AC8898017E}"/>
    <dgm:cxn modelId="{D0FD0A5B-BE00-42FC-BBC3-173608880075}" srcId="{81BBAB1A-7A71-4E00-AA78-A7E8174B4684}" destId="{5A1371CA-D607-44EF-9A0D-46653C69C63C}" srcOrd="1" destOrd="0" parTransId="{B985C389-CA3E-4F12-99B4-3CF87715BCFD}" sibTransId="{80B09BC2-0DF9-48FA-A8A2-9758D9B4789C}"/>
    <dgm:cxn modelId="{AE547A4A-85C1-44A2-A755-F24B256CF3CB}" srcId="{B87BADD9-66BC-4308-AD3D-CA085ACADD7C}" destId="{CBAAE18D-EE6F-481C-8640-10983D4430F3}" srcOrd="0" destOrd="0" parTransId="{264FC286-3A91-40D2-AE96-3AAB5061F1CE}" sibTransId="{391CB35E-3755-4D68-9C8F-FA4C602E0170}"/>
    <dgm:cxn modelId="{0A668EC3-D2AB-4DA8-A523-7F3185E21910}" type="presOf" srcId="{5A1371CA-D607-44EF-9A0D-46653C69C63C}" destId="{E67826AC-8422-4089-829A-898E426029A7}" srcOrd="0" destOrd="1" presId="urn:microsoft.com/office/officeart/2005/8/layout/hList1"/>
    <dgm:cxn modelId="{1004A884-C3F8-4A4C-B134-0B9007414A87}" type="presOf" srcId="{CBAAE18D-EE6F-481C-8640-10983D4430F3}" destId="{E3136D93-EA89-46BA-AF14-11C8810202F8}" srcOrd="0" destOrd="0" presId="urn:microsoft.com/office/officeart/2005/8/layout/hList1"/>
    <dgm:cxn modelId="{C4189421-1C93-4986-A0BF-70D47A5C881E}" type="presOf" srcId="{B35B68C8-91D2-44A6-915B-E3CE93417FDA}" destId="{8A1D9060-567E-4533-9CAA-AD23519C7374}" srcOrd="0" destOrd="0" presId="urn:microsoft.com/office/officeart/2005/8/layout/hList1"/>
    <dgm:cxn modelId="{BD9456AF-4B39-418C-8403-CF4DCC621A73}" srcId="{B87BADD9-66BC-4308-AD3D-CA085ACADD7C}" destId="{C302F909-1642-44EB-AA63-78DD9F3F8CD9}" srcOrd="1" destOrd="0" parTransId="{18036E36-C672-4F93-A052-567DA50DE5FE}" sibTransId="{F695E302-8E76-4BE3-8D7F-DB44BBB74F0B}"/>
    <dgm:cxn modelId="{DC1C3C22-85E4-4E58-91BE-691F2A0E4269}" srcId="{0F3D8D62-E5A4-4E8E-A027-D5F2A5B6C1DD}" destId="{B87BADD9-66BC-4308-AD3D-CA085ACADD7C}" srcOrd="2" destOrd="0" parTransId="{D55BEA2D-90C5-474D-B5C5-36564233B925}" sibTransId="{200F48A8-8F6A-40F2-A11D-703B56E72E8E}"/>
    <dgm:cxn modelId="{58C442D4-4266-4AC7-BA1F-CBC3614E910B}" srcId="{2B06AF99-D23E-4E71-B5EB-722DBE443BAA}" destId="{CA0C448F-57DF-4D97-88C8-BED4AD01D681}" srcOrd="2" destOrd="0" parTransId="{1C261D96-661C-4798-BBCD-5273C12C88D0}" sibTransId="{9CDC64B1-14AA-486C-B7E3-EE76045D4129}"/>
    <dgm:cxn modelId="{E58918A2-7DBE-477D-B8C0-63B5DE15F413}" srcId="{81BBAB1A-7A71-4E00-AA78-A7E8174B4684}" destId="{453410ED-0674-457D-9E5C-C05DA6A8278A}" srcOrd="2" destOrd="0" parTransId="{59EF2D67-4B95-4A3F-80DD-7DC2078DB6DB}" sibTransId="{1DA9FEB1-CF78-4CA8-8B9D-7ACC86FAC89D}"/>
    <dgm:cxn modelId="{9DF39E4C-3D7D-44B3-82C3-CB8C3729C77E}" type="presOf" srcId="{81BBAB1A-7A71-4E00-AA78-A7E8174B4684}" destId="{5CEBFE6C-F9C5-476A-B5F0-D53BF493CDE8}" srcOrd="0" destOrd="0" presId="urn:microsoft.com/office/officeart/2005/8/layout/hList1"/>
    <dgm:cxn modelId="{632C35F3-7F8A-48AC-B814-D5A7FC3D314B}" type="presOf" srcId="{C302F909-1642-44EB-AA63-78DD9F3F8CD9}" destId="{E3136D93-EA89-46BA-AF14-11C8810202F8}" srcOrd="0" destOrd="1" presId="urn:microsoft.com/office/officeart/2005/8/layout/hList1"/>
    <dgm:cxn modelId="{9A5FEE22-B3EB-4A4E-9ABD-5F1C9AA67426}" srcId="{0F3D8D62-E5A4-4E8E-A027-D5F2A5B6C1DD}" destId="{2B06AF99-D23E-4E71-B5EB-722DBE443BAA}" srcOrd="0" destOrd="0" parTransId="{E03B6CE2-AB07-4E79-9443-1417557FD26E}" sibTransId="{8522D906-3219-4809-A6C8-160B1D43D97B}"/>
    <dgm:cxn modelId="{9898C717-9650-4AA4-81A5-3A44C0BE77F0}" type="presParOf" srcId="{621318D1-3A60-42AB-8334-9EFE07EEC2C3}" destId="{6EA6A1F1-5CE4-439F-AB36-1C0E71495657}" srcOrd="0" destOrd="0" presId="urn:microsoft.com/office/officeart/2005/8/layout/hList1"/>
    <dgm:cxn modelId="{4E4D129A-3891-41BC-AF7C-0D9B3A0ADF2E}" type="presParOf" srcId="{6EA6A1F1-5CE4-439F-AB36-1C0E71495657}" destId="{F79E60A1-7A9E-4115-AA06-08D9A58E3BF4}" srcOrd="0" destOrd="0" presId="urn:microsoft.com/office/officeart/2005/8/layout/hList1"/>
    <dgm:cxn modelId="{602FEEA3-521A-4B86-8FA9-5CA28028B7DE}" type="presParOf" srcId="{6EA6A1F1-5CE4-439F-AB36-1C0E71495657}" destId="{8A1D9060-567E-4533-9CAA-AD23519C7374}" srcOrd="1" destOrd="0" presId="urn:microsoft.com/office/officeart/2005/8/layout/hList1"/>
    <dgm:cxn modelId="{CB366991-A56F-4498-843E-710A1EA91CCA}" type="presParOf" srcId="{621318D1-3A60-42AB-8334-9EFE07EEC2C3}" destId="{20E4BF20-2258-4AEC-961A-8556A7B96534}" srcOrd="1" destOrd="0" presId="urn:microsoft.com/office/officeart/2005/8/layout/hList1"/>
    <dgm:cxn modelId="{4607E8F0-CF99-4568-95D2-1B4084AC1BF7}" type="presParOf" srcId="{621318D1-3A60-42AB-8334-9EFE07EEC2C3}" destId="{07F0D3CD-61B8-420A-A636-EDF42B414EF7}" srcOrd="2" destOrd="0" presId="urn:microsoft.com/office/officeart/2005/8/layout/hList1"/>
    <dgm:cxn modelId="{44309BAF-E1B9-4E88-9771-C3EB8CEDC84C}" type="presParOf" srcId="{07F0D3CD-61B8-420A-A636-EDF42B414EF7}" destId="{5CEBFE6C-F9C5-476A-B5F0-D53BF493CDE8}" srcOrd="0" destOrd="0" presId="urn:microsoft.com/office/officeart/2005/8/layout/hList1"/>
    <dgm:cxn modelId="{55BCEA2E-8102-4071-9D0F-53333FAD7D05}" type="presParOf" srcId="{07F0D3CD-61B8-420A-A636-EDF42B414EF7}" destId="{E67826AC-8422-4089-829A-898E426029A7}" srcOrd="1" destOrd="0" presId="urn:microsoft.com/office/officeart/2005/8/layout/hList1"/>
    <dgm:cxn modelId="{00D2A529-E025-43BE-92EE-C583CF51280F}" type="presParOf" srcId="{621318D1-3A60-42AB-8334-9EFE07EEC2C3}" destId="{6B40EB84-43B0-4110-AD55-FDB13550E35D}" srcOrd="3" destOrd="0" presId="urn:microsoft.com/office/officeart/2005/8/layout/hList1"/>
    <dgm:cxn modelId="{119FD9CE-B6D6-4A7A-BD14-04667E706E2B}" type="presParOf" srcId="{621318D1-3A60-42AB-8334-9EFE07EEC2C3}" destId="{AAE1E76B-43B2-4463-B7ED-0D908253614C}" srcOrd="4" destOrd="0" presId="urn:microsoft.com/office/officeart/2005/8/layout/hList1"/>
    <dgm:cxn modelId="{F677EC40-F202-44A4-9162-4E93BD9EFEE8}" type="presParOf" srcId="{AAE1E76B-43B2-4463-B7ED-0D908253614C}" destId="{F6958A03-81D2-407B-AC8F-F88A909C48DB}" srcOrd="0" destOrd="0" presId="urn:microsoft.com/office/officeart/2005/8/layout/hList1"/>
    <dgm:cxn modelId="{3C987F6F-F3B2-41E5-8816-C499B1F5EB04}" type="presParOf" srcId="{AAE1E76B-43B2-4463-B7ED-0D908253614C}" destId="{E3136D93-EA89-46BA-AF14-11C8810202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D8D62-E5A4-4E8E-A027-D5F2A5B6C1D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B06AF99-D23E-4E71-B5EB-722DBE443BAA}">
      <dgm:prSet phldrT="[Teksti]"/>
      <dgm:spPr/>
      <dgm:t>
        <a:bodyPr/>
        <a:lstStyle/>
        <a:p>
          <a:r>
            <a:rPr lang="fi-FI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Eri ikäryhmät</a:t>
          </a:r>
          <a:endParaRPr lang="fi-FI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3B6CE2-AB07-4E79-9443-1417557FD26E}" type="parTrans" cxnId="{9A5FEE22-B3EB-4A4E-9ABD-5F1C9AA67426}">
      <dgm:prSet/>
      <dgm:spPr/>
      <dgm:t>
        <a:bodyPr/>
        <a:lstStyle/>
        <a:p>
          <a:endParaRPr lang="fi-FI"/>
        </a:p>
      </dgm:t>
    </dgm:pt>
    <dgm:pt modelId="{8522D906-3219-4809-A6C8-160B1D43D97B}" type="sibTrans" cxnId="{9A5FEE22-B3EB-4A4E-9ABD-5F1C9AA67426}">
      <dgm:prSet/>
      <dgm:spPr/>
      <dgm:t>
        <a:bodyPr/>
        <a:lstStyle/>
        <a:p>
          <a:endParaRPr lang="fi-FI"/>
        </a:p>
      </dgm:t>
    </dgm:pt>
    <dgm:pt modelId="{B35B68C8-91D2-44A6-915B-E3CE93417FDA}">
      <dgm:prSet phldrT="[Teksti]"/>
      <dgm:spPr/>
      <dgm:t>
        <a:bodyPr/>
        <a:lstStyle/>
        <a:p>
          <a:r>
            <a:rPr lang="fi-FI" smtClean="0"/>
            <a:t>Vanhempien  sekä nuorten työnhakijoiden heikkompi asema työmarkkinoilla</a:t>
          </a:r>
          <a:endParaRPr lang="fi-FI"/>
        </a:p>
      </dgm:t>
    </dgm:pt>
    <dgm:pt modelId="{C76D7581-118E-47FF-BAB4-916A3947171B}" type="parTrans" cxnId="{ACC869BE-6320-44CA-901F-0FA03E8377A9}">
      <dgm:prSet/>
      <dgm:spPr/>
      <dgm:t>
        <a:bodyPr/>
        <a:lstStyle/>
        <a:p>
          <a:endParaRPr lang="fi-FI"/>
        </a:p>
      </dgm:t>
    </dgm:pt>
    <dgm:pt modelId="{CE8964A0-AC66-4A9A-8432-BBDDA8B36086}" type="sibTrans" cxnId="{ACC869BE-6320-44CA-901F-0FA03E8377A9}">
      <dgm:prSet/>
      <dgm:spPr/>
      <dgm:t>
        <a:bodyPr/>
        <a:lstStyle/>
        <a:p>
          <a:endParaRPr lang="fi-FI"/>
        </a:p>
      </dgm:t>
    </dgm:pt>
    <dgm:pt modelId="{81BBAB1A-7A71-4E00-AA78-A7E8174B4684}">
      <dgm:prSet phldrT="[Teksti]"/>
      <dgm:spPr/>
      <dgm:t>
        <a:bodyPr/>
        <a:lstStyle/>
        <a:p>
          <a:r>
            <a:rPr lang="fi-FI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Seksuaalivähemmistöt</a:t>
          </a:r>
          <a:endParaRPr lang="fi-FI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CC7FD2-C685-4D56-AFE8-FE85D58023BF}" type="parTrans" cxnId="{74CA19B7-5EBB-4D5E-93A0-62E6B6BECE4C}">
      <dgm:prSet/>
      <dgm:spPr/>
      <dgm:t>
        <a:bodyPr/>
        <a:lstStyle/>
        <a:p>
          <a:endParaRPr lang="fi-FI"/>
        </a:p>
      </dgm:t>
    </dgm:pt>
    <dgm:pt modelId="{E4E9CA45-7574-4D3D-B5DE-6CE11C2D7F59}" type="sibTrans" cxnId="{74CA19B7-5EBB-4D5E-93A0-62E6B6BECE4C}">
      <dgm:prSet/>
      <dgm:spPr/>
      <dgm:t>
        <a:bodyPr/>
        <a:lstStyle/>
        <a:p>
          <a:endParaRPr lang="fi-FI"/>
        </a:p>
      </dgm:t>
    </dgm:pt>
    <dgm:pt modelId="{D81501AA-F40B-42DF-9285-AD9B30132F18}">
      <dgm:prSet phldrT="[Teksti]"/>
      <dgm:spPr/>
      <dgm:t>
        <a:bodyPr/>
        <a:lstStyle/>
        <a:p>
          <a:r>
            <a:rPr lang="fi-FI" smtClean="0"/>
            <a:t>Seksuaalivähemmistöihin kohdistuva epäasiallinen puhe työpaikoilla</a:t>
          </a:r>
          <a:endParaRPr lang="fi-FI"/>
        </a:p>
      </dgm:t>
    </dgm:pt>
    <dgm:pt modelId="{E0E45453-93B2-4747-A3B8-10FF6CCAF645}" type="parTrans" cxnId="{F33EF201-1CB5-4BDE-B757-24B8CD2245FE}">
      <dgm:prSet/>
      <dgm:spPr/>
      <dgm:t>
        <a:bodyPr/>
        <a:lstStyle/>
        <a:p>
          <a:endParaRPr lang="fi-FI"/>
        </a:p>
      </dgm:t>
    </dgm:pt>
    <dgm:pt modelId="{C867EB65-96FA-4F45-953D-F59C3E1A06AB}" type="sibTrans" cxnId="{F33EF201-1CB5-4BDE-B757-24B8CD2245FE}">
      <dgm:prSet/>
      <dgm:spPr/>
      <dgm:t>
        <a:bodyPr/>
        <a:lstStyle/>
        <a:p>
          <a:endParaRPr lang="fi-FI"/>
        </a:p>
      </dgm:t>
    </dgm:pt>
    <dgm:pt modelId="{B87BADD9-66BC-4308-AD3D-CA085ACADD7C}">
      <dgm:prSet phldrT="[Teksti]"/>
      <dgm:spPr/>
      <dgm:t>
        <a:bodyPr/>
        <a:lstStyle/>
        <a:p>
          <a:r>
            <a:rPr lang="fi-FI" b="1" smtClean="0"/>
            <a:t>Terveydentila</a:t>
          </a:r>
          <a:endParaRPr lang="fi-FI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5BEA2D-90C5-474D-B5C5-36564233B925}" type="parTrans" cxnId="{DC1C3C22-85E4-4E58-91BE-691F2A0E4269}">
      <dgm:prSet/>
      <dgm:spPr/>
      <dgm:t>
        <a:bodyPr/>
        <a:lstStyle/>
        <a:p>
          <a:endParaRPr lang="fi-FI"/>
        </a:p>
      </dgm:t>
    </dgm:pt>
    <dgm:pt modelId="{200F48A8-8F6A-40F2-A11D-703B56E72E8E}" type="sibTrans" cxnId="{DC1C3C22-85E4-4E58-91BE-691F2A0E4269}">
      <dgm:prSet/>
      <dgm:spPr/>
      <dgm:t>
        <a:bodyPr/>
        <a:lstStyle/>
        <a:p>
          <a:endParaRPr lang="fi-FI"/>
        </a:p>
      </dgm:t>
    </dgm:pt>
    <dgm:pt modelId="{CBAAE18D-EE6F-481C-8640-10983D4430F3}">
      <dgm:prSet phldrT="[Teksti]"/>
      <dgm:spPr/>
      <dgm:t>
        <a:bodyPr/>
        <a:lstStyle/>
        <a:p>
          <a:r>
            <a:rPr lang="fi-FI" smtClean="0"/>
            <a:t>Työsuhteiden päättäminen terveydentilan perusteella</a:t>
          </a:r>
          <a:endParaRPr lang="fi-FI"/>
        </a:p>
      </dgm:t>
    </dgm:pt>
    <dgm:pt modelId="{264FC286-3A91-40D2-AE96-3AAB5061F1CE}" type="parTrans" cxnId="{AE547A4A-85C1-44A2-A755-F24B256CF3CB}">
      <dgm:prSet/>
      <dgm:spPr/>
      <dgm:t>
        <a:bodyPr/>
        <a:lstStyle/>
        <a:p>
          <a:endParaRPr lang="fi-FI"/>
        </a:p>
      </dgm:t>
    </dgm:pt>
    <dgm:pt modelId="{391CB35E-3755-4D68-9C8F-FA4C602E0170}" type="sibTrans" cxnId="{AE547A4A-85C1-44A2-A755-F24B256CF3CB}">
      <dgm:prSet/>
      <dgm:spPr/>
      <dgm:t>
        <a:bodyPr/>
        <a:lstStyle/>
        <a:p>
          <a:endParaRPr lang="fi-FI"/>
        </a:p>
      </dgm:t>
    </dgm:pt>
    <dgm:pt modelId="{8DF08722-6DA6-446E-B780-8D4565BE235A}">
      <dgm:prSet/>
      <dgm:spPr/>
      <dgm:t>
        <a:bodyPr/>
        <a:lstStyle/>
        <a:p>
          <a:r>
            <a:rPr lang="fi-FI" smtClean="0"/>
            <a:t>Ikääntyneiden työntekijöiden asema irtisanomistilanteissa</a:t>
          </a:r>
        </a:p>
      </dgm:t>
    </dgm:pt>
    <dgm:pt modelId="{1D4A73DD-C9DB-4652-B26D-27E90DE0CB46}" type="parTrans" cxnId="{C3CF1065-0A6B-4AD3-84E6-B44693B2A1EC}">
      <dgm:prSet/>
      <dgm:spPr/>
      <dgm:t>
        <a:bodyPr/>
        <a:lstStyle/>
        <a:p>
          <a:endParaRPr lang="fi-FI"/>
        </a:p>
      </dgm:t>
    </dgm:pt>
    <dgm:pt modelId="{9FD43CA8-968B-4E3B-B720-7500F85EF986}" type="sibTrans" cxnId="{C3CF1065-0A6B-4AD3-84E6-B44693B2A1EC}">
      <dgm:prSet/>
      <dgm:spPr/>
      <dgm:t>
        <a:bodyPr/>
        <a:lstStyle/>
        <a:p>
          <a:endParaRPr lang="fi-FI"/>
        </a:p>
      </dgm:t>
    </dgm:pt>
    <dgm:pt modelId="{04366EBC-E41F-4407-B42F-6B7908688491}">
      <dgm:prSet phldrT="[Teksti]"/>
      <dgm:spPr/>
      <dgm:t>
        <a:bodyPr/>
        <a:lstStyle/>
        <a:p>
          <a:endParaRPr lang="fi-FI"/>
        </a:p>
      </dgm:t>
    </dgm:pt>
    <dgm:pt modelId="{BE95F746-97E3-480A-BF4C-FC079E332BAA}" type="parTrans" cxnId="{195E9E4C-1E0B-4F5F-B279-B6A9D8CDF115}">
      <dgm:prSet/>
      <dgm:spPr/>
      <dgm:t>
        <a:bodyPr/>
        <a:lstStyle/>
        <a:p>
          <a:endParaRPr lang="fi-FI"/>
        </a:p>
      </dgm:t>
    </dgm:pt>
    <dgm:pt modelId="{4E03D662-38D2-46F7-AD51-50E38F12D9D4}" type="sibTrans" cxnId="{195E9E4C-1E0B-4F5F-B279-B6A9D8CDF115}">
      <dgm:prSet/>
      <dgm:spPr/>
      <dgm:t>
        <a:bodyPr/>
        <a:lstStyle/>
        <a:p>
          <a:endParaRPr lang="fi-FI"/>
        </a:p>
      </dgm:t>
    </dgm:pt>
    <dgm:pt modelId="{C9130F0A-7725-4CD7-B177-02A1D9377B4D}">
      <dgm:prSet phldrT="[Teksti]"/>
      <dgm:spPr/>
      <dgm:t>
        <a:bodyPr/>
        <a:lstStyle/>
        <a:p>
          <a:r>
            <a:rPr lang="fi-FI" smtClean="0"/>
            <a:t>Työpaikkojen heteronormatiivisuus</a:t>
          </a:r>
          <a:endParaRPr lang="fi-FI"/>
        </a:p>
      </dgm:t>
    </dgm:pt>
    <dgm:pt modelId="{17ED7ADF-4A5B-48BE-B27E-C94AF7AA3957}" type="parTrans" cxnId="{6FFFCC9A-2D79-4103-AE63-4939D727F81C}">
      <dgm:prSet/>
      <dgm:spPr/>
      <dgm:t>
        <a:bodyPr/>
        <a:lstStyle/>
        <a:p>
          <a:endParaRPr lang="fi-FI"/>
        </a:p>
      </dgm:t>
    </dgm:pt>
    <dgm:pt modelId="{763F817C-381A-4B7A-9D82-814AA8EEDFC7}" type="sibTrans" cxnId="{6FFFCC9A-2D79-4103-AE63-4939D727F81C}">
      <dgm:prSet/>
      <dgm:spPr/>
      <dgm:t>
        <a:bodyPr/>
        <a:lstStyle/>
        <a:p>
          <a:endParaRPr lang="fi-FI"/>
        </a:p>
      </dgm:t>
    </dgm:pt>
    <dgm:pt modelId="{4B5DF0D8-1A75-4238-A1CA-DBC1F9987E6D}">
      <dgm:prSet phldrT="[Teksti]"/>
      <dgm:spPr/>
      <dgm:t>
        <a:bodyPr/>
        <a:lstStyle/>
        <a:p>
          <a:r>
            <a:rPr lang="fi-FI" smtClean="0"/>
            <a:t>Pelko syrjityksi tulemisesta</a:t>
          </a:r>
          <a:endParaRPr lang="fi-FI"/>
        </a:p>
      </dgm:t>
    </dgm:pt>
    <dgm:pt modelId="{861AB7F9-7D15-4A20-A833-08FB2D41B8FA}" type="parTrans" cxnId="{2739B1F6-490B-41AA-8C90-4B0BB7E92F82}">
      <dgm:prSet/>
      <dgm:spPr/>
      <dgm:t>
        <a:bodyPr/>
        <a:lstStyle/>
        <a:p>
          <a:endParaRPr lang="fi-FI"/>
        </a:p>
      </dgm:t>
    </dgm:pt>
    <dgm:pt modelId="{287CB636-D428-49C3-B5BA-A651C24F08AC}" type="sibTrans" cxnId="{2739B1F6-490B-41AA-8C90-4B0BB7E92F82}">
      <dgm:prSet/>
      <dgm:spPr/>
      <dgm:t>
        <a:bodyPr/>
        <a:lstStyle/>
        <a:p>
          <a:endParaRPr lang="fi-FI"/>
        </a:p>
      </dgm:t>
    </dgm:pt>
    <dgm:pt modelId="{C2CA137F-104A-4498-8490-C94F2A533DC3}">
      <dgm:prSet phldrT="[Teksti]"/>
      <dgm:spPr/>
      <dgm:t>
        <a:bodyPr/>
        <a:lstStyle/>
        <a:p>
          <a:r>
            <a:rPr lang="fi-FI" smtClean="0"/>
            <a:t>Terveydentilaan perustuva syrjivä tai eriarvoinen kohtelu työpaikoilla	</a:t>
          </a:r>
          <a:endParaRPr lang="fi-FI"/>
        </a:p>
      </dgm:t>
    </dgm:pt>
    <dgm:pt modelId="{CCF25308-DC2B-4630-8CCB-4D32811F0B68}" type="parTrans" cxnId="{F87E649B-DE2B-43D6-9019-5A3DA44AA1DD}">
      <dgm:prSet/>
      <dgm:spPr/>
      <dgm:t>
        <a:bodyPr/>
        <a:lstStyle/>
        <a:p>
          <a:endParaRPr lang="fi-FI"/>
        </a:p>
      </dgm:t>
    </dgm:pt>
    <dgm:pt modelId="{1596AC0E-A247-414E-9FB3-C6F006A73514}" type="sibTrans" cxnId="{F87E649B-DE2B-43D6-9019-5A3DA44AA1DD}">
      <dgm:prSet/>
      <dgm:spPr/>
      <dgm:t>
        <a:bodyPr/>
        <a:lstStyle/>
        <a:p>
          <a:endParaRPr lang="fi-FI"/>
        </a:p>
      </dgm:t>
    </dgm:pt>
    <dgm:pt modelId="{621318D1-3A60-42AB-8334-9EFE07EEC2C3}" type="pres">
      <dgm:prSet presAssocID="{0F3D8D62-E5A4-4E8E-A027-D5F2A5B6C1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6EA6A1F1-5CE4-439F-AB36-1C0E71495657}" type="pres">
      <dgm:prSet presAssocID="{2B06AF99-D23E-4E71-B5EB-722DBE443BAA}" presName="composite" presStyleCnt="0"/>
      <dgm:spPr/>
    </dgm:pt>
    <dgm:pt modelId="{F79E60A1-7A9E-4115-AA06-08D9A58E3BF4}" type="pres">
      <dgm:prSet presAssocID="{2B06AF99-D23E-4E71-B5EB-722DBE443BA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A1D9060-567E-4533-9CAA-AD23519C7374}" type="pres">
      <dgm:prSet presAssocID="{2B06AF99-D23E-4E71-B5EB-722DBE443BA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0E4BF20-2258-4AEC-961A-8556A7B96534}" type="pres">
      <dgm:prSet presAssocID="{8522D906-3219-4809-A6C8-160B1D43D97B}" presName="space" presStyleCnt="0"/>
      <dgm:spPr/>
    </dgm:pt>
    <dgm:pt modelId="{07F0D3CD-61B8-420A-A636-EDF42B414EF7}" type="pres">
      <dgm:prSet presAssocID="{81BBAB1A-7A71-4E00-AA78-A7E8174B4684}" presName="composite" presStyleCnt="0"/>
      <dgm:spPr/>
    </dgm:pt>
    <dgm:pt modelId="{5CEBFE6C-F9C5-476A-B5F0-D53BF493CDE8}" type="pres">
      <dgm:prSet presAssocID="{81BBAB1A-7A71-4E00-AA78-A7E8174B468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67826AC-8422-4089-829A-898E426029A7}" type="pres">
      <dgm:prSet presAssocID="{81BBAB1A-7A71-4E00-AA78-A7E8174B4684}" presName="desTx" presStyleLbl="alignAccFollowNode1" presStyleIdx="1" presStyleCnt="3" custLinFactNeighborY="-216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B40EB84-43B0-4110-AD55-FDB13550E35D}" type="pres">
      <dgm:prSet presAssocID="{E4E9CA45-7574-4D3D-B5DE-6CE11C2D7F59}" presName="space" presStyleCnt="0"/>
      <dgm:spPr/>
    </dgm:pt>
    <dgm:pt modelId="{AAE1E76B-43B2-4463-B7ED-0D908253614C}" type="pres">
      <dgm:prSet presAssocID="{B87BADD9-66BC-4308-AD3D-CA085ACADD7C}" presName="composite" presStyleCnt="0"/>
      <dgm:spPr/>
    </dgm:pt>
    <dgm:pt modelId="{F6958A03-81D2-407B-AC8F-F88A909C48DB}" type="pres">
      <dgm:prSet presAssocID="{B87BADD9-66BC-4308-AD3D-CA085ACADD7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3136D93-EA89-46BA-AF14-11C8810202F8}" type="pres">
      <dgm:prSet presAssocID="{B87BADD9-66BC-4308-AD3D-CA085ACADD7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CF0B30A-190A-4423-A87F-CC5E291F3BE5}" type="presOf" srcId="{B35B68C8-91D2-44A6-915B-E3CE93417FDA}" destId="{8A1D9060-567E-4533-9CAA-AD23519C7374}" srcOrd="0" destOrd="0" presId="urn:microsoft.com/office/officeart/2005/8/layout/hList1"/>
    <dgm:cxn modelId="{60FEA75B-7313-44DB-9840-D97EE107668D}" type="presOf" srcId="{4B5DF0D8-1A75-4238-A1CA-DBC1F9987E6D}" destId="{E67826AC-8422-4089-829A-898E426029A7}" srcOrd="0" destOrd="2" presId="urn:microsoft.com/office/officeart/2005/8/layout/hList1"/>
    <dgm:cxn modelId="{9E57C81F-4B1D-4E9B-BE24-495A130DCD5F}" type="presOf" srcId="{8DF08722-6DA6-446E-B780-8D4565BE235A}" destId="{8A1D9060-567E-4533-9CAA-AD23519C7374}" srcOrd="0" destOrd="1" presId="urn:microsoft.com/office/officeart/2005/8/layout/hList1"/>
    <dgm:cxn modelId="{6A509590-CDB4-4634-977D-34065EE2F5E9}" type="presOf" srcId="{81BBAB1A-7A71-4E00-AA78-A7E8174B4684}" destId="{5CEBFE6C-F9C5-476A-B5F0-D53BF493CDE8}" srcOrd="0" destOrd="0" presId="urn:microsoft.com/office/officeart/2005/8/layout/hList1"/>
    <dgm:cxn modelId="{ACC869BE-6320-44CA-901F-0FA03E8377A9}" srcId="{2B06AF99-D23E-4E71-B5EB-722DBE443BAA}" destId="{B35B68C8-91D2-44A6-915B-E3CE93417FDA}" srcOrd="0" destOrd="0" parTransId="{C76D7581-118E-47FF-BAB4-916A3947171B}" sibTransId="{CE8964A0-AC66-4A9A-8432-BBDDA8B36086}"/>
    <dgm:cxn modelId="{6FFFCC9A-2D79-4103-AE63-4939D727F81C}" srcId="{81BBAB1A-7A71-4E00-AA78-A7E8174B4684}" destId="{C9130F0A-7725-4CD7-B177-02A1D9377B4D}" srcOrd="1" destOrd="0" parTransId="{17ED7ADF-4A5B-48BE-B27E-C94AF7AA3957}" sibTransId="{763F817C-381A-4B7A-9D82-814AA8EEDFC7}"/>
    <dgm:cxn modelId="{6FAC427F-76B4-4845-A072-2D79CB03A288}" type="presOf" srcId="{CBAAE18D-EE6F-481C-8640-10983D4430F3}" destId="{E3136D93-EA89-46BA-AF14-11C8810202F8}" srcOrd="0" destOrd="0" presId="urn:microsoft.com/office/officeart/2005/8/layout/hList1"/>
    <dgm:cxn modelId="{D6544697-CF91-4593-9858-B69CAA1FFA76}" type="presOf" srcId="{2B06AF99-D23E-4E71-B5EB-722DBE443BAA}" destId="{F79E60A1-7A9E-4115-AA06-08D9A58E3BF4}" srcOrd="0" destOrd="0" presId="urn:microsoft.com/office/officeart/2005/8/layout/hList1"/>
    <dgm:cxn modelId="{74CA19B7-5EBB-4D5E-93A0-62E6B6BECE4C}" srcId="{0F3D8D62-E5A4-4E8E-A027-D5F2A5B6C1DD}" destId="{81BBAB1A-7A71-4E00-AA78-A7E8174B4684}" srcOrd="1" destOrd="0" parTransId="{94CC7FD2-C685-4D56-AFE8-FE85D58023BF}" sibTransId="{E4E9CA45-7574-4D3D-B5DE-6CE11C2D7F59}"/>
    <dgm:cxn modelId="{F33EF201-1CB5-4BDE-B757-24B8CD2245FE}" srcId="{81BBAB1A-7A71-4E00-AA78-A7E8174B4684}" destId="{D81501AA-F40B-42DF-9285-AD9B30132F18}" srcOrd="0" destOrd="0" parTransId="{E0E45453-93B2-4747-A3B8-10FF6CCAF645}" sibTransId="{C867EB65-96FA-4F45-953D-F59C3E1A06AB}"/>
    <dgm:cxn modelId="{3764DC47-1C8B-4E1A-8F7A-3C947279751D}" type="presOf" srcId="{C9130F0A-7725-4CD7-B177-02A1D9377B4D}" destId="{E67826AC-8422-4089-829A-898E426029A7}" srcOrd="0" destOrd="1" presId="urn:microsoft.com/office/officeart/2005/8/layout/hList1"/>
    <dgm:cxn modelId="{AE547A4A-85C1-44A2-A755-F24B256CF3CB}" srcId="{B87BADD9-66BC-4308-AD3D-CA085ACADD7C}" destId="{CBAAE18D-EE6F-481C-8640-10983D4430F3}" srcOrd="0" destOrd="0" parTransId="{264FC286-3A91-40D2-AE96-3AAB5061F1CE}" sibTransId="{391CB35E-3755-4D68-9C8F-FA4C602E0170}"/>
    <dgm:cxn modelId="{195E9E4C-1E0B-4F5F-B279-B6A9D8CDF115}" srcId="{81BBAB1A-7A71-4E00-AA78-A7E8174B4684}" destId="{04366EBC-E41F-4407-B42F-6B7908688491}" srcOrd="3" destOrd="0" parTransId="{BE95F746-97E3-480A-BF4C-FC079E332BAA}" sibTransId="{4E03D662-38D2-46F7-AD51-50E38F12D9D4}"/>
    <dgm:cxn modelId="{2739B1F6-490B-41AA-8C90-4B0BB7E92F82}" srcId="{81BBAB1A-7A71-4E00-AA78-A7E8174B4684}" destId="{4B5DF0D8-1A75-4238-A1CA-DBC1F9987E6D}" srcOrd="2" destOrd="0" parTransId="{861AB7F9-7D15-4A20-A833-08FB2D41B8FA}" sibTransId="{287CB636-D428-49C3-B5BA-A651C24F08AC}"/>
    <dgm:cxn modelId="{F87E649B-DE2B-43D6-9019-5A3DA44AA1DD}" srcId="{B87BADD9-66BC-4308-AD3D-CA085ACADD7C}" destId="{C2CA137F-104A-4498-8490-C94F2A533DC3}" srcOrd="1" destOrd="0" parTransId="{CCF25308-DC2B-4630-8CCB-4D32811F0B68}" sibTransId="{1596AC0E-A247-414E-9FB3-C6F006A73514}"/>
    <dgm:cxn modelId="{C3CF1065-0A6B-4AD3-84E6-B44693B2A1EC}" srcId="{2B06AF99-D23E-4E71-B5EB-722DBE443BAA}" destId="{8DF08722-6DA6-446E-B780-8D4565BE235A}" srcOrd="1" destOrd="0" parTransId="{1D4A73DD-C9DB-4652-B26D-27E90DE0CB46}" sibTransId="{9FD43CA8-968B-4E3B-B720-7500F85EF986}"/>
    <dgm:cxn modelId="{342F03DA-EADC-44A0-8DF9-C379042BEBA9}" type="presOf" srcId="{0F3D8D62-E5A4-4E8E-A027-D5F2A5B6C1DD}" destId="{621318D1-3A60-42AB-8334-9EFE07EEC2C3}" srcOrd="0" destOrd="0" presId="urn:microsoft.com/office/officeart/2005/8/layout/hList1"/>
    <dgm:cxn modelId="{DC1C3C22-85E4-4E58-91BE-691F2A0E4269}" srcId="{0F3D8D62-E5A4-4E8E-A027-D5F2A5B6C1DD}" destId="{B87BADD9-66BC-4308-AD3D-CA085ACADD7C}" srcOrd="2" destOrd="0" parTransId="{D55BEA2D-90C5-474D-B5C5-36564233B925}" sibTransId="{200F48A8-8F6A-40F2-A11D-703B56E72E8E}"/>
    <dgm:cxn modelId="{5CA64BD9-40E3-41D5-9CA6-4E40C0A7FDF4}" type="presOf" srcId="{C2CA137F-104A-4498-8490-C94F2A533DC3}" destId="{E3136D93-EA89-46BA-AF14-11C8810202F8}" srcOrd="0" destOrd="1" presId="urn:microsoft.com/office/officeart/2005/8/layout/hList1"/>
    <dgm:cxn modelId="{9A5FEE22-B3EB-4A4E-9ABD-5F1C9AA67426}" srcId="{0F3D8D62-E5A4-4E8E-A027-D5F2A5B6C1DD}" destId="{2B06AF99-D23E-4E71-B5EB-722DBE443BAA}" srcOrd="0" destOrd="0" parTransId="{E03B6CE2-AB07-4E79-9443-1417557FD26E}" sibTransId="{8522D906-3219-4809-A6C8-160B1D43D97B}"/>
    <dgm:cxn modelId="{C8EAEA8C-543C-48D3-BAE8-D12715F783A3}" type="presOf" srcId="{B87BADD9-66BC-4308-AD3D-CA085ACADD7C}" destId="{F6958A03-81D2-407B-AC8F-F88A909C48DB}" srcOrd="0" destOrd="0" presId="urn:microsoft.com/office/officeart/2005/8/layout/hList1"/>
    <dgm:cxn modelId="{329D7632-DEC7-4214-85D2-306B258C7B33}" type="presOf" srcId="{04366EBC-E41F-4407-B42F-6B7908688491}" destId="{E67826AC-8422-4089-829A-898E426029A7}" srcOrd="0" destOrd="3" presId="urn:microsoft.com/office/officeart/2005/8/layout/hList1"/>
    <dgm:cxn modelId="{2E2B6387-D541-4B18-9EFF-2B5ACCFFCA3A}" type="presOf" srcId="{D81501AA-F40B-42DF-9285-AD9B30132F18}" destId="{E67826AC-8422-4089-829A-898E426029A7}" srcOrd="0" destOrd="0" presId="urn:microsoft.com/office/officeart/2005/8/layout/hList1"/>
    <dgm:cxn modelId="{F653A1E8-4701-4C7A-AC30-0BD81EDF3DB3}" type="presParOf" srcId="{621318D1-3A60-42AB-8334-9EFE07EEC2C3}" destId="{6EA6A1F1-5CE4-439F-AB36-1C0E71495657}" srcOrd="0" destOrd="0" presId="urn:microsoft.com/office/officeart/2005/8/layout/hList1"/>
    <dgm:cxn modelId="{87692E2F-C8AD-45F3-9611-347085476194}" type="presParOf" srcId="{6EA6A1F1-5CE4-439F-AB36-1C0E71495657}" destId="{F79E60A1-7A9E-4115-AA06-08D9A58E3BF4}" srcOrd="0" destOrd="0" presId="urn:microsoft.com/office/officeart/2005/8/layout/hList1"/>
    <dgm:cxn modelId="{1A9E7D01-F4AB-4413-9E1A-8AB543FE6AC8}" type="presParOf" srcId="{6EA6A1F1-5CE4-439F-AB36-1C0E71495657}" destId="{8A1D9060-567E-4533-9CAA-AD23519C7374}" srcOrd="1" destOrd="0" presId="urn:microsoft.com/office/officeart/2005/8/layout/hList1"/>
    <dgm:cxn modelId="{9B666312-327F-4CDD-A104-7B4017D7D163}" type="presParOf" srcId="{621318D1-3A60-42AB-8334-9EFE07EEC2C3}" destId="{20E4BF20-2258-4AEC-961A-8556A7B96534}" srcOrd="1" destOrd="0" presId="urn:microsoft.com/office/officeart/2005/8/layout/hList1"/>
    <dgm:cxn modelId="{CD470B71-CCBA-4588-9F62-9F37059D956E}" type="presParOf" srcId="{621318D1-3A60-42AB-8334-9EFE07EEC2C3}" destId="{07F0D3CD-61B8-420A-A636-EDF42B414EF7}" srcOrd="2" destOrd="0" presId="urn:microsoft.com/office/officeart/2005/8/layout/hList1"/>
    <dgm:cxn modelId="{3786B4FC-AC6F-4B62-B3C7-9D15E6BDEB7B}" type="presParOf" srcId="{07F0D3CD-61B8-420A-A636-EDF42B414EF7}" destId="{5CEBFE6C-F9C5-476A-B5F0-D53BF493CDE8}" srcOrd="0" destOrd="0" presId="urn:microsoft.com/office/officeart/2005/8/layout/hList1"/>
    <dgm:cxn modelId="{A5932417-CA43-4DEF-A6C3-AC784FE16803}" type="presParOf" srcId="{07F0D3CD-61B8-420A-A636-EDF42B414EF7}" destId="{E67826AC-8422-4089-829A-898E426029A7}" srcOrd="1" destOrd="0" presId="urn:microsoft.com/office/officeart/2005/8/layout/hList1"/>
    <dgm:cxn modelId="{9BD3D891-FAD7-4B51-A655-B255937B834C}" type="presParOf" srcId="{621318D1-3A60-42AB-8334-9EFE07EEC2C3}" destId="{6B40EB84-43B0-4110-AD55-FDB13550E35D}" srcOrd="3" destOrd="0" presId="urn:microsoft.com/office/officeart/2005/8/layout/hList1"/>
    <dgm:cxn modelId="{68C2DF4B-EFC0-4F8D-B188-E1436F3815F8}" type="presParOf" srcId="{621318D1-3A60-42AB-8334-9EFE07EEC2C3}" destId="{AAE1E76B-43B2-4463-B7ED-0D908253614C}" srcOrd="4" destOrd="0" presId="urn:microsoft.com/office/officeart/2005/8/layout/hList1"/>
    <dgm:cxn modelId="{FA68B832-E30B-41A2-9971-8F43D41E1071}" type="presParOf" srcId="{AAE1E76B-43B2-4463-B7ED-0D908253614C}" destId="{F6958A03-81D2-407B-AC8F-F88A909C48DB}" srcOrd="0" destOrd="0" presId="urn:microsoft.com/office/officeart/2005/8/layout/hList1"/>
    <dgm:cxn modelId="{571D2B9D-FFC1-405C-AAC4-8FB19B64927C}" type="presParOf" srcId="{AAE1E76B-43B2-4463-B7ED-0D908253614C}" destId="{E3136D93-EA89-46BA-AF14-11C8810202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E60A1-7A9E-4115-AA06-08D9A58E3BF4}">
      <dsp:nvSpPr>
        <dsp:cNvPr id="0" name=""/>
        <dsp:cNvSpPr/>
      </dsp:nvSpPr>
      <dsp:spPr>
        <a:xfrm>
          <a:off x="2649" y="256488"/>
          <a:ext cx="258299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Vammaisuus</a:t>
          </a:r>
          <a:endParaRPr lang="fi-FI" sz="2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49" y="256488"/>
        <a:ext cx="2582999" cy="576000"/>
      </dsp:txXfrm>
    </dsp:sp>
    <dsp:sp modelId="{8A1D9060-567E-4533-9CAA-AD23519C7374}">
      <dsp:nvSpPr>
        <dsp:cNvPr id="0" name=""/>
        <dsp:cNvSpPr/>
      </dsp:nvSpPr>
      <dsp:spPr>
        <a:xfrm>
          <a:off x="2649" y="832488"/>
          <a:ext cx="2582999" cy="29096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Tilojen esteettömyys ja saavutettavuus</a:t>
          </a:r>
          <a:endParaRPr lang="fi-FI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Asenteet vammaisia työnhakijoita kohtaan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Tiedon puutteet eri vammaisryhmien erityistarpeista</a:t>
          </a:r>
        </a:p>
      </dsp:txBody>
      <dsp:txXfrm>
        <a:off x="2649" y="832488"/>
        <a:ext cx="2582999" cy="2909699"/>
      </dsp:txXfrm>
    </dsp:sp>
    <dsp:sp modelId="{5CEBFE6C-F9C5-476A-B5F0-D53BF493CDE8}">
      <dsp:nvSpPr>
        <dsp:cNvPr id="0" name=""/>
        <dsp:cNvSpPr/>
      </dsp:nvSpPr>
      <dsp:spPr>
        <a:xfrm>
          <a:off x="2947269" y="256488"/>
          <a:ext cx="258299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Alkuperä</a:t>
          </a:r>
          <a:endParaRPr lang="fi-FI" sz="2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47269" y="256488"/>
        <a:ext cx="2582999" cy="576000"/>
      </dsp:txXfrm>
    </dsp:sp>
    <dsp:sp modelId="{E67826AC-8422-4089-829A-898E426029A7}">
      <dsp:nvSpPr>
        <dsp:cNvPr id="0" name=""/>
        <dsp:cNvSpPr/>
      </dsp:nvSpPr>
      <dsp:spPr>
        <a:xfrm>
          <a:off x="2947269" y="832488"/>
          <a:ext cx="2582999" cy="29096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Rekrytointisyrjintä</a:t>
          </a:r>
          <a:endParaRPr lang="fi-FI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Kielitaito- ja vuorovaikutukseen liittyvät haasteet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Romaninuorten vaikea päästä työharjoitteluun</a:t>
          </a:r>
        </a:p>
      </dsp:txBody>
      <dsp:txXfrm>
        <a:off x="2947269" y="832488"/>
        <a:ext cx="2582999" cy="2909699"/>
      </dsp:txXfrm>
    </dsp:sp>
    <dsp:sp modelId="{F6958A03-81D2-407B-AC8F-F88A909C48DB}">
      <dsp:nvSpPr>
        <dsp:cNvPr id="0" name=""/>
        <dsp:cNvSpPr/>
      </dsp:nvSpPr>
      <dsp:spPr>
        <a:xfrm>
          <a:off x="5891888" y="256488"/>
          <a:ext cx="2582999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Uskonto ja vakaumus</a:t>
          </a:r>
          <a:endParaRPr lang="fi-FI" sz="2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1888" y="256488"/>
        <a:ext cx="2582999" cy="576000"/>
      </dsp:txXfrm>
    </dsp:sp>
    <dsp:sp modelId="{E3136D93-EA89-46BA-AF14-11C8810202F8}">
      <dsp:nvSpPr>
        <dsp:cNvPr id="0" name=""/>
        <dsp:cNvSpPr/>
      </dsp:nvSpPr>
      <dsp:spPr>
        <a:xfrm>
          <a:off x="5891888" y="832488"/>
          <a:ext cx="2582999" cy="29096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Uskonnollinen pukeutuminen työtehtävissä</a:t>
          </a:r>
          <a:endParaRPr lang="fi-FI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000" kern="1200" smtClean="0"/>
            <a:t>Uskonnollisten juhlien ja juhlapyhien viettäminen</a:t>
          </a:r>
          <a:endParaRPr lang="fi-FI" sz="2000" kern="1200"/>
        </a:p>
      </dsp:txBody>
      <dsp:txXfrm>
        <a:off x="5891888" y="832488"/>
        <a:ext cx="2582999" cy="29096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E60A1-7A9E-4115-AA06-08D9A58E3BF4}">
      <dsp:nvSpPr>
        <dsp:cNvPr id="0" name=""/>
        <dsp:cNvSpPr/>
      </dsp:nvSpPr>
      <dsp:spPr>
        <a:xfrm>
          <a:off x="2809" y="938432"/>
          <a:ext cx="2739628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Eri ikäryhmät</a:t>
          </a:r>
          <a:endParaRPr lang="fi-FI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09" y="938432"/>
        <a:ext cx="2739628" cy="518400"/>
      </dsp:txXfrm>
    </dsp:sp>
    <dsp:sp modelId="{8A1D9060-567E-4533-9CAA-AD23519C7374}">
      <dsp:nvSpPr>
        <dsp:cNvPr id="0" name=""/>
        <dsp:cNvSpPr/>
      </dsp:nvSpPr>
      <dsp:spPr>
        <a:xfrm>
          <a:off x="2809" y="1456832"/>
          <a:ext cx="2739628" cy="23994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smtClean="0"/>
            <a:t>Vanhempien  sekä nuorten työnhakijoiden heikkompi asema työmarkkinoilla</a:t>
          </a:r>
          <a:endParaRPr lang="fi-FI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smtClean="0"/>
            <a:t>Ikääntyneiden työntekijöiden asema irtisanomistilanteissa</a:t>
          </a:r>
        </a:p>
      </dsp:txBody>
      <dsp:txXfrm>
        <a:off x="2809" y="1456832"/>
        <a:ext cx="2739628" cy="2399473"/>
      </dsp:txXfrm>
    </dsp:sp>
    <dsp:sp modelId="{5CEBFE6C-F9C5-476A-B5F0-D53BF493CDE8}">
      <dsp:nvSpPr>
        <dsp:cNvPr id="0" name=""/>
        <dsp:cNvSpPr/>
      </dsp:nvSpPr>
      <dsp:spPr>
        <a:xfrm>
          <a:off x="3125985" y="938432"/>
          <a:ext cx="2739628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Seksuaalivähemmistöt</a:t>
          </a:r>
          <a:endParaRPr lang="fi-FI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25985" y="938432"/>
        <a:ext cx="2739628" cy="518400"/>
      </dsp:txXfrm>
    </dsp:sp>
    <dsp:sp modelId="{E67826AC-8422-4089-829A-898E426029A7}">
      <dsp:nvSpPr>
        <dsp:cNvPr id="0" name=""/>
        <dsp:cNvSpPr/>
      </dsp:nvSpPr>
      <dsp:spPr>
        <a:xfrm>
          <a:off x="3125985" y="1404931"/>
          <a:ext cx="2739628" cy="23994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smtClean="0"/>
            <a:t>Seksuaalivähemmistöihin kohdistuva epäasiallinen puhe työpaikoilla</a:t>
          </a:r>
          <a:endParaRPr lang="fi-FI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smtClean="0"/>
            <a:t>Työpaikkojen heteronormatiivisuus</a:t>
          </a:r>
          <a:endParaRPr lang="fi-FI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smtClean="0"/>
            <a:t>Pelko syrjityksi tulemisesta</a:t>
          </a:r>
          <a:endParaRPr lang="fi-FI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800" kern="1200"/>
        </a:p>
      </dsp:txBody>
      <dsp:txXfrm>
        <a:off x="3125985" y="1404931"/>
        <a:ext cx="2739628" cy="2399473"/>
      </dsp:txXfrm>
    </dsp:sp>
    <dsp:sp modelId="{F6958A03-81D2-407B-AC8F-F88A909C48DB}">
      <dsp:nvSpPr>
        <dsp:cNvPr id="0" name=""/>
        <dsp:cNvSpPr/>
      </dsp:nvSpPr>
      <dsp:spPr>
        <a:xfrm>
          <a:off x="6249161" y="938432"/>
          <a:ext cx="2739628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Terveydentila</a:t>
          </a:r>
          <a:endParaRPr lang="fi-FI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49161" y="938432"/>
        <a:ext cx="2739628" cy="518400"/>
      </dsp:txXfrm>
    </dsp:sp>
    <dsp:sp modelId="{E3136D93-EA89-46BA-AF14-11C8810202F8}">
      <dsp:nvSpPr>
        <dsp:cNvPr id="0" name=""/>
        <dsp:cNvSpPr/>
      </dsp:nvSpPr>
      <dsp:spPr>
        <a:xfrm>
          <a:off x="6249161" y="1456832"/>
          <a:ext cx="2739628" cy="23994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smtClean="0"/>
            <a:t>Työsuhteiden päättäminen terveydentilan perusteella</a:t>
          </a:r>
          <a:endParaRPr lang="fi-FI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smtClean="0"/>
            <a:t>Terveydentilaan perustuva syrjivä tai eriarvoinen kohtelu työpaikoilla	</a:t>
          </a:r>
          <a:endParaRPr lang="fi-FI" sz="1800" kern="1200"/>
        </a:p>
      </dsp:txBody>
      <dsp:txXfrm>
        <a:off x="6249161" y="1456832"/>
        <a:ext cx="2739628" cy="2399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A307F-AA24-42FF-91B4-59AA1A770A24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5BB4E-A220-495F-85E1-17803DDD0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2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smtClean="0"/>
              <a:t>20.3.2014    Raija-Liisa Meikäläinen</a:t>
            </a:r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Tilaisuuden nimi tulee tähän</a:t>
            </a:r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43508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3488" y="0"/>
            <a:ext cx="1810512" cy="4468368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2" y="6476199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2" y="1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1558" y="611160"/>
            <a:ext cx="7435245" cy="637897"/>
          </a:xfr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2600" b="1" i="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9944" y="1484746"/>
            <a:ext cx="7565773" cy="4057285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buClr>
                <a:srgbClr val="00857D"/>
              </a:buClr>
              <a:defRPr sz="2000">
                <a:latin typeface="Arial"/>
                <a:cs typeface="Arial"/>
              </a:defRPr>
            </a:lvl1pPr>
            <a:lvl2pPr>
              <a:lnSpc>
                <a:spcPts val="2400"/>
              </a:lnSpc>
              <a:spcBef>
                <a:spcPts val="0"/>
              </a:spcBef>
              <a:defRPr sz="1800">
                <a:latin typeface="Arial"/>
                <a:cs typeface="Arial"/>
              </a:defRPr>
            </a:lvl2pPr>
            <a:lvl3pPr>
              <a:lnSpc>
                <a:spcPts val="2400"/>
              </a:lnSpc>
              <a:defRPr sz="2400">
                <a:latin typeface="Arial"/>
                <a:cs typeface="Arial"/>
              </a:defRPr>
            </a:lvl3pPr>
            <a:lvl4pPr>
              <a:lnSpc>
                <a:spcPts val="2400"/>
              </a:lnSpc>
              <a:defRPr sz="2400">
                <a:latin typeface="Arial"/>
                <a:cs typeface="Arial"/>
              </a:defRPr>
            </a:lvl4pPr>
            <a:lvl5pPr>
              <a:lnSpc>
                <a:spcPts val="2400"/>
              </a:lnSpc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8" name="Suorakulmio 17"/>
          <p:cNvSpPr/>
          <p:nvPr/>
        </p:nvSpPr>
        <p:spPr>
          <a:xfrm rot="2700000">
            <a:off x="7137769" y="6080622"/>
            <a:ext cx="434273" cy="434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9" name="Kuva 18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7" y="5825433"/>
            <a:ext cx="1567075" cy="484477"/>
          </a:xfrm>
          <a:prstGeom prst="rect">
            <a:avLst/>
          </a:prstGeom>
        </p:spPr>
      </p:pic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>
          <a:xfrm>
            <a:off x="835021" y="6493046"/>
            <a:ext cx="1012147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3F145B96-5A6E-6B4C-ACCC-788EF9247BEA}" type="datetime1">
              <a:rPr lang="fi-FI"/>
              <a:pPr/>
              <a:t>4.5.2015</a:t>
            </a:fld>
            <a:endParaRPr lang="fi-FI" dirty="0"/>
          </a:p>
        </p:txBody>
      </p:sp>
      <p:sp>
        <p:nvSpPr>
          <p:cNvPr id="32" name="Dian numeron paikkamerkki 31"/>
          <p:cNvSpPr>
            <a:spLocks noGrp="1"/>
          </p:cNvSpPr>
          <p:nvPr>
            <p:ph type="sldNum" sz="quarter" idx="12"/>
          </p:nvPr>
        </p:nvSpPr>
        <p:spPr>
          <a:xfrm>
            <a:off x="8196804" y="6493046"/>
            <a:ext cx="745641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29AF27E8-FD70-5F4A-9691-8CB39737F5E4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2" y="6476199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2" y="1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Suorakulmio 14"/>
          <p:cNvSpPr/>
          <p:nvPr/>
        </p:nvSpPr>
        <p:spPr>
          <a:xfrm rot="2700000">
            <a:off x="7137769" y="6080622"/>
            <a:ext cx="434273" cy="434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6" name="Kuva 15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7" y="5825433"/>
            <a:ext cx="1567075" cy="484477"/>
          </a:xfrm>
          <a:prstGeom prst="rect">
            <a:avLst/>
          </a:prstGeom>
        </p:spPr>
      </p:pic>
      <p:sp>
        <p:nvSpPr>
          <p:cNvPr id="17" name="Suorakulmio 16"/>
          <p:cNvSpPr/>
          <p:nvPr userDrawn="1"/>
        </p:nvSpPr>
        <p:spPr>
          <a:xfrm>
            <a:off x="2" y="6476199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0" name="Suorakulmio 19"/>
          <p:cNvSpPr/>
          <p:nvPr userDrawn="1"/>
        </p:nvSpPr>
        <p:spPr>
          <a:xfrm>
            <a:off x="2" y="1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2" name="Suorakulmio 21"/>
          <p:cNvSpPr/>
          <p:nvPr userDrawn="1"/>
        </p:nvSpPr>
        <p:spPr>
          <a:xfrm rot="2700000">
            <a:off x="7137769" y="6080622"/>
            <a:ext cx="434273" cy="434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23" name="Kuva 22" descr="logo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7" y="5825433"/>
            <a:ext cx="1567075" cy="48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13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3488" y="0"/>
            <a:ext cx="1810512" cy="4468368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2" y="6476199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2" y="1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1558" y="611160"/>
            <a:ext cx="7435245" cy="637897"/>
          </a:xfr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2600" b="1" i="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8" name="Suorakulmio 17"/>
          <p:cNvSpPr/>
          <p:nvPr/>
        </p:nvSpPr>
        <p:spPr>
          <a:xfrm rot="2700000">
            <a:off x="7137769" y="6080622"/>
            <a:ext cx="434273" cy="434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9" name="Kuva 18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7" y="5825433"/>
            <a:ext cx="1567075" cy="484477"/>
          </a:xfrm>
          <a:prstGeom prst="rect">
            <a:avLst/>
          </a:prstGeom>
        </p:spPr>
      </p:pic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>
          <a:xfrm>
            <a:off x="835021" y="6493046"/>
            <a:ext cx="1012147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3F145B96-5A6E-6B4C-ACCC-788EF9247BEA}" type="datetime1">
              <a:rPr lang="fi-FI"/>
              <a:pPr/>
              <a:t>4.5.2015</a:t>
            </a:fld>
            <a:endParaRPr lang="fi-FI" dirty="0"/>
          </a:p>
        </p:txBody>
      </p:sp>
      <p:sp>
        <p:nvSpPr>
          <p:cNvPr id="32" name="Dian numeron paikkamerkki 31"/>
          <p:cNvSpPr>
            <a:spLocks noGrp="1"/>
          </p:cNvSpPr>
          <p:nvPr>
            <p:ph type="sldNum" sz="quarter" idx="12"/>
          </p:nvPr>
        </p:nvSpPr>
        <p:spPr>
          <a:xfrm>
            <a:off x="8196804" y="6493046"/>
            <a:ext cx="745641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29AF27E8-FD70-5F4A-9691-8CB39737F5E4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10" name="Suorakulmio 9"/>
          <p:cNvSpPr/>
          <p:nvPr/>
        </p:nvSpPr>
        <p:spPr>
          <a:xfrm>
            <a:off x="2" y="6476199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2" y="1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 rot="2700000">
            <a:off x="7137769" y="6080622"/>
            <a:ext cx="434273" cy="434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5" name="Kuva 14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7" y="5825433"/>
            <a:ext cx="1567075" cy="484477"/>
          </a:xfrm>
          <a:prstGeom prst="rect">
            <a:avLst/>
          </a:prstGeom>
        </p:spPr>
      </p:pic>
      <p:sp>
        <p:nvSpPr>
          <p:cNvPr id="16" name="Suorakulmio 15"/>
          <p:cNvSpPr/>
          <p:nvPr userDrawn="1"/>
        </p:nvSpPr>
        <p:spPr>
          <a:xfrm>
            <a:off x="2" y="6476199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7" name="Suorakulmio 16"/>
          <p:cNvSpPr/>
          <p:nvPr userDrawn="1"/>
        </p:nvSpPr>
        <p:spPr>
          <a:xfrm>
            <a:off x="2" y="1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1" name="Suorakulmio 20"/>
          <p:cNvSpPr/>
          <p:nvPr userDrawn="1"/>
        </p:nvSpPr>
        <p:spPr>
          <a:xfrm rot="2700000">
            <a:off x="7137769" y="6080622"/>
            <a:ext cx="434273" cy="434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22" name="Kuva 21" descr="logo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7" y="5825433"/>
            <a:ext cx="1567075" cy="48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0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20.3.2014    </a:t>
            </a:r>
            <a:r>
              <a:rPr lang="en-GB" noProof="0" err="1" smtClean="0"/>
              <a:t>Raija-Liisa</a:t>
            </a:r>
            <a:r>
              <a:rPr lang="en-GB" noProof="0" smtClean="0"/>
              <a:t> </a:t>
            </a:r>
            <a:r>
              <a:rPr lang="en-GB" noProof="0" err="1" smtClean="0"/>
              <a:t>Meikäläinen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err="1" smtClean="0"/>
              <a:t>Tilaisuuden</a:t>
            </a:r>
            <a:r>
              <a:rPr lang="en-GB" noProof="0" smtClean="0"/>
              <a:t> </a:t>
            </a:r>
            <a:r>
              <a:rPr lang="en-GB" noProof="0" err="1" smtClean="0"/>
              <a:t>nimi</a:t>
            </a:r>
            <a:r>
              <a:rPr lang="en-GB" noProof="0" smtClean="0"/>
              <a:t> </a:t>
            </a:r>
            <a:r>
              <a:rPr lang="en-GB" noProof="0" err="1" smtClean="0"/>
              <a:t>tulee</a:t>
            </a:r>
            <a:r>
              <a:rPr lang="en-GB" noProof="0" smtClean="0"/>
              <a:t> </a:t>
            </a:r>
            <a:r>
              <a:rPr lang="en-GB" noProof="0" err="1" smtClean="0"/>
              <a:t>tähän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0143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20.3.2014    Raija-Liisa Meikäläinen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Tilaisuuden nimi tulee tähän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1" y="-7434"/>
            <a:ext cx="4788418" cy="87782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937200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17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70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43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</a:t>
            </a:r>
            <a:r>
              <a:rPr lang="en-GB" noProof="0" dirty="0" err="1" smtClean="0"/>
              <a:t>levelf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noProof="0" smtClean="0"/>
              <a:t>20.3.2014    </a:t>
            </a:r>
            <a:r>
              <a:rPr lang="en-GB" noProof="0" err="1" smtClean="0"/>
              <a:t>Raija-Liisa</a:t>
            </a:r>
            <a:r>
              <a:rPr lang="en-GB" noProof="0" smtClean="0"/>
              <a:t> </a:t>
            </a:r>
            <a:r>
              <a:rPr lang="en-GB" noProof="0" err="1" smtClean="0"/>
              <a:t>Meikäläinen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noProof="0" err="1" smtClean="0"/>
              <a:t>Tilaisuuden</a:t>
            </a:r>
            <a:r>
              <a:rPr lang="en-GB" noProof="0" smtClean="0"/>
              <a:t> </a:t>
            </a:r>
            <a:r>
              <a:rPr lang="en-GB" noProof="0" err="1" smtClean="0"/>
              <a:t>nimi</a:t>
            </a:r>
            <a:r>
              <a:rPr lang="en-GB" noProof="0" smtClean="0"/>
              <a:t> </a:t>
            </a:r>
            <a:r>
              <a:rPr lang="en-GB" noProof="0" err="1" smtClean="0"/>
              <a:t>tulee</a:t>
            </a:r>
            <a:r>
              <a:rPr lang="en-GB" noProof="0" smtClean="0"/>
              <a:t> </a:t>
            </a:r>
            <a:r>
              <a:rPr lang="en-GB" noProof="0" err="1" smtClean="0"/>
              <a:t>tähän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2" t="8586"/>
          <a:stretch/>
        </p:blipFill>
        <p:spPr>
          <a:xfrm>
            <a:off x="6182714" y="55293"/>
            <a:ext cx="2741131" cy="92784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685543" y="648000"/>
            <a:ext cx="246459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1" y="648000"/>
            <a:ext cx="612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97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54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46" y="2097323"/>
            <a:ext cx="8280000" cy="642732"/>
          </a:xfrm>
        </p:spPr>
        <p:txBody>
          <a:bodyPr>
            <a:normAutofit fontScale="90000"/>
          </a:bodyPr>
          <a:lstStyle/>
          <a:p>
            <a:r>
              <a:rPr lang="fi-FI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Syrjintä </a:t>
            </a:r>
            <a:r>
              <a:rPr lang="fi-FI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ilmiönä ja sen näyttäytyminen työelämässä 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000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Johtaja</a:t>
            </a:r>
            <a:r>
              <a:rPr lang="en-US" sz="40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Johanna Suurpää</a:t>
            </a:r>
            <a:br>
              <a:rPr lang="en-US" sz="40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Oikeusministeriö</a:t>
            </a:r>
            <a:endParaRPr lang="fi-FI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369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Tutkimuksen mukaan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Terveydentila on yleisin syrjintäperuste viranomaisaineistoissa, työsuojeluviranomaisten tapauksissa ja poliisin työsyrjintäepäilyissä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Työsuojeluviranomaiselle tulleissa yhteydenotoissa tai työsyrjintäepäilyissä toiseksi yleisin peruste oli kansalaisuus tai etninen/kansallinen alkuperä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Sukupuoleen </a:t>
            </a:r>
            <a:r>
              <a:rPr lang="fi-FI" dirty="0" smtClean="0"/>
              <a:t>perustuva syrjintä kohdistuu selvästi useammin naisiin kuin </a:t>
            </a:r>
            <a:r>
              <a:rPr lang="fi-FI" dirty="0" smtClean="0"/>
              <a:t>miehiin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10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7290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9599" y="901569"/>
            <a:ext cx="8348585" cy="880339"/>
          </a:xfrm>
        </p:spPr>
        <p:txBody>
          <a:bodyPr/>
          <a:lstStyle/>
          <a:p>
            <a:r>
              <a:rPr lang="fi-FI" smtClean="0"/>
              <a:t/>
            </a:r>
            <a:br>
              <a:rPr lang="fi-FI" smtClean="0"/>
            </a:br>
            <a:r>
              <a:rPr lang="fi-FI" sz="3200" smtClean="0"/>
              <a:t>Tuomioistuinten syrjintätapauksista  </a:t>
            </a:r>
            <a:endParaRPr lang="fi-FI" sz="32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000" y="1606062"/>
            <a:ext cx="8280000" cy="4801938"/>
          </a:xfrm>
        </p:spPr>
        <p:txBody>
          <a:bodyPr>
            <a:normAutofit fontScale="92500" lnSpcReduction="20000"/>
          </a:bodyPr>
          <a:lstStyle/>
          <a:p>
            <a:endParaRPr lang="fi-FI" b="1" smtClean="0"/>
          </a:p>
          <a:p>
            <a:r>
              <a:rPr lang="fi-FI" b="1" smtClean="0"/>
              <a:t>LÄHDE: Aaltonen, Heino, Villa (2013) </a:t>
            </a:r>
            <a:r>
              <a:rPr lang="fi-FI"/>
              <a:t>”Riiteleminen </a:t>
            </a:r>
            <a:r>
              <a:rPr lang="fi-FI" smtClean="0"/>
              <a:t>on pienelle ihmiselle raskasta”</a:t>
            </a:r>
            <a:br>
              <a:rPr lang="fi-FI" smtClean="0"/>
            </a:br>
            <a:r>
              <a:rPr lang="fi-FI" smtClean="0"/>
              <a:t>Selvitys </a:t>
            </a:r>
            <a:r>
              <a:rPr lang="fi-FI"/>
              <a:t>syrjinnän uhrien </a:t>
            </a:r>
            <a:r>
              <a:rPr lang="fi-FI" smtClean="0"/>
              <a:t>oikeusturvakeinojen saavutettavuudesta </a:t>
            </a:r>
            <a:r>
              <a:rPr lang="fi-FI"/>
              <a:t>ja </a:t>
            </a:r>
            <a:r>
              <a:rPr lang="fi-FI" smtClean="0"/>
              <a:t>vaikuttavuudesta. Sisäministeriön julkaisu 13/2013</a:t>
            </a:r>
            <a:endParaRPr lang="fi-FI" b="1" smtClean="0"/>
          </a:p>
          <a:p>
            <a:endParaRPr lang="fi-FI" b="1" smtClean="0"/>
          </a:p>
          <a:p>
            <a:r>
              <a:rPr lang="fi-FI" b="1" smtClean="0"/>
              <a:t>Työsyrjintärikokset</a:t>
            </a:r>
          </a:p>
          <a:p>
            <a:r>
              <a:rPr lang="fi-FI" smtClean="0"/>
              <a:t>Vuosina </a:t>
            </a:r>
            <a:r>
              <a:rPr lang="fi-FI"/>
              <a:t>2008–2011 käräjäoikeuksissa käsiteltiin </a:t>
            </a:r>
            <a:r>
              <a:rPr lang="fi-FI" b="1"/>
              <a:t>108 työsyrjintärikosta </a:t>
            </a:r>
            <a:r>
              <a:rPr lang="fi-FI"/>
              <a:t>/ </a:t>
            </a:r>
            <a:r>
              <a:rPr lang="fi-FI" smtClean="0"/>
              <a:t>kiskonnantapaista </a:t>
            </a:r>
            <a:r>
              <a:rPr lang="fi-FI"/>
              <a:t>työsyrjintää. </a:t>
            </a:r>
            <a:r>
              <a:rPr lang="fi-FI" smtClean="0"/>
              <a:t>Tuomioittain </a:t>
            </a:r>
            <a:r>
              <a:rPr lang="fi-FI"/>
              <a:t>tarkasteltuna yleisimmät syrjintäperusteet olivat </a:t>
            </a:r>
            <a:r>
              <a:rPr lang="fi-FI" smtClean="0"/>
              <a:t> terveydentila </a:t>
            </a:r>
            <a:r>
              <a:rPr lang="fi-FI"/>
              <a:t>(35) ja etninen alkuperä (32), asiaomistajittain etninen </a:t>
            </a:r>
            <a:r>
              <a:rPr lang="fi-FI" smtClean="0"/>
              <a:t> alkuperä </a:t>
            </a:r>
            <a:r>
              <a:rPr lang="fi-FI"/>
              <a:t>oli selvästi yleisin</a:t>
            </a:r>
            <a:r>
              <a:rPr lang="fi-FI" smtClean="0"/>
              <a:t>. </a:t>
            </a:r>
            <a:r>
              <a:rPr lang="fi-FI"/>
              <a:t>Lähes puolessa tapauksista syrjintä ilmeni työsuhteen päättämisessä. </a:t>
            </a:r>
            <a:endParaRPr lang="fi-FI" smtClean="0"/>
          </a:p>
          <a:p>
            <a:r>
              <a:rPr lang="fi-FI" b="1" smtClean="0"/>
              <a:t>Riita-asiat</a:t>
            </a:r>
          </a:p>
          <a:p>
            <a:r>
              <a:rPr lang="fi-FI"/>
              <a:t>Vuosina 2008–2011 käräjäoikeuksissa käsiteltiin 15 </a:t>
            </a:r>
            <a:r>
              <a:rPr lang="fi-FI" b="1"/>
              <a:t>yhdenvertaisuuslakiin </a:t>
            </a:r>
            <a:r>
              <a:rPr lang="fi-FI" b="1" smtClean="0"/>
              <a:t/>
            </a:r>
            <a:br>
              <a:rPr lang="fi-FI" b="1" smtClean="0"/>
            </a:br>
            <a:r>
              <a:rPr lang="fi-FI" b="1" smtClean="0"/>
              <a:t>liittyvää </a:t>
            </a:r>
            <a:r>
              <a:rPr lang="fi-FI" b="1"/>
              <a:t>riita-asiaa </a:t>
            </a:r>
            <a:r>
              <a:rPr lang="fi-FI"/>
              <a:t>ja 95 </a:t>
            </a:r>
            <a:r>
              <a:rPr lang="fi-FI" b="1"/>
              <a:t>tasa-arvolakiin liittyvää riita-asiaa</a:t>
            </a:r>
            <a:r>
              <a:rPr lang="fi-FI"/>
              <a:t>. </a:t>
            </a:r>
            <a:r>
              <a:rPr lang="fi-FI" smtClean="0"/>
              <a:t/>
            </a:r>
            <a:br>
              <a:rPr lang="fi-FI" smtClean="0"/>
            </a:br>
            <a:r>
              <a:rPr lang="fi-FI" smtClean="0"/>
              <a:t>Yleisin </a:t>
            </a:r>
            <a:r>
              <a:rPr lang="fi-FI"/>
              <a:t>syrjintäperuste yhdenvertaisuuslakiin liittyvissä riita-asioissa </a:t>
            </a:r>
            <a:r>
              <a:rPr lang="fi-FI" smtClean="0"/>
              <a:t>oli </a:t>
            </a:r>
            <a:r>
              <a:rPr lang="fi-FI"/>
              <a:t>ikä ja syrjintä ilmeni yleensä työsuhteen päättämisessä tai </a:t>
            </a:r>
            <a:r>
              <a:rPr lang="fi-FI" smtClean="0"/>
              <a:t>irtisanomisessa</a:t>
            </a:r>
            <a:r>
              <a:rPr lang="fi-FI"/>
              <a:t>. </a:t>
            </a:r>
            <a:endParaRPr lang="fi-FI" smtClean="0"/>
          </a:p>
          <a:p>
            <a:endParaRPr lang="fi-FI" smtClean="0"/>
          </a:p>
          <a:p>
            <a:endParaRPr lang="fi-FI"/>
          </a:p>
          <a:p>
            <a:endParaRPr lang="fi-FI" b="1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11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8326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Kaaviokuva 8"/>
          <p:cNvGraphicFramePr/>
          <p:nvPr>
            <p:extLst>
              <p:ext uri="{D42A27DB-BD31-4B8C-83A1-F6EECF244321}">
                <p14:modId xmlns:p14="http://schemas.microsoft.com/office/powerpoint/2010/main" val="2930132692"/>
              </p:ext>
            </p:extLst>
          </p:nvPr>
        </p:nvGraphicFramePr>
        <p:xfrm>
          <a:off x="175847" y="1991815"/>
          <a:ext cx="8477538" cy="399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smtClean="0"/>
              <a:t>20.3.2014    Raija-Liisa Meikäläinen</a:t>
            </a:r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Tilaisuuden nimi tulee tähän</a:t>
            </a:r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12</a:t>
            </a:fld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363415" y="762000"/>
            <a:ext cx="8348585" cy="1356732"/>
          </a:xfrm>
        </p:spPr>
        <p:txBody>
          <a:bodyPr>
            <a:normAutofit fontScale="90000"/>
          </a:bodyPr>
          <a:lstStyle/>
          <a:p>
            <a:r>
              <a:rPr lang="fi-FI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Esimerkkejä syrjinnästä ja yhdenvertaisuuteen liittyvistä haasteista </a:t>
            </a:r>
            <a:r>
              <a:rPr lang="fi-FI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i-FI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Kaaviokuva 8"/>
          <p:cNvGraphicFramePr/>
          <p:nvPr>
            <p:extLst>
              <p:ext uri="{D42A27DB-BD31-4B8C-83A1-F6EECF244321}">
                <p14:modId xmlns:p14="http://schemas.microsoft.com/office/powerpoint/2010/main" val="3337853937"/>
              </p:ext>
            </p:extLst>
          </p:nvPr>
        </p:nvGraphicFramePr>
        <p:xfrm>
          <a:off x="152400" y="1195755"/>
          <a:ext cx="8991600" cy="479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smtClean="0"/>
              <a:t>20.3.2014    Raija-Liisa Meikäläinen</a:t>
            </a:r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Tilaisuuden nimi tulee tähän</a:t>
            </a:r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13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673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3384" y="1007077"/>
            <a:ext cx="8280000" cy="642732"/>
          </a:xfrm>
        </p:spPr>
        <p:txBody>
          <a:bodyPr>
            <a:normAutofit/>
          </a:bodyPr>
          <a:lstStyle/>
          <a:p>
            <a:r>
              <a:rPr lang="fi-FI" sz="4400" smtClean="0"/>
              <a:t>Miten syrjintään voidaan puuttua?</a:t>
            </a:r>
            <a:endParaRPr lang="fi-FI" sz="44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Lainsäädännöllä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Yhdenvertaisuutta ja syrjimättömyyttä edistävillä toimintatavoilla ja menetelmillä</a:t>
            </a:r>
            <a:endParaRPr lang="fi-FI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Syrjintää </a:t>
            </a:r>
            <a:r>
              <a:rPr lang="fi-FI" sz="2800" dirty="0" smtClean="0"/>
              <a:t>voidaan ennaltaehkäistä vaikuttamalla yhteisön (esimerkiksi työyhteisön) asenteisiin</a:t>
            </a:r>
            <a:r>
              <a:rPr lang="fi-FI" sz="2800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/>
              <a:t>Vaikuttamalla eri </a:t>
            </a:r>
            <a:r>
              <a:rPr lang="fi-FI" sz="2800" dirty="0" smtClean="0"/>
              <a:t>ryhmien väliseen vuorovaikutukseen ja osallisuuteen</a:t>
            </a:r>
            <a:r>
              <a:rPr lang="fi-FI" sz="2800" dirty="0" smtClean="0"/>
              <a:t>.</a:t>
            </a:r>
          </a:p>
          <a:p>
            <a:endParaRPr lang="fi-FI" sz="28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14</a:t>
            </a:fld>
            <a:endParaRPr lang="fi-FI" noProof="0"/>
          </a:p>
        </p:txBody>
      </p:sp>
      <p:sp>
        <p:nvSpPr>
          <p:cNvPr id="5" name="Nuoli oikealle 4"/>
          <p:cNvSpPr/>
          <p:nvPr/>
        </p:nvSpPr>
        <p:spPr>
          <a:xfrm>
            <a:off x="1207477" y="5732585"/>
            <a:ext cx="357553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Ennakoinnilla yhdenvertaisuuteen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883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i-FI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Yhdenvertaisuuden edistäminen</a:t>
            </a:r>
            <a:endParaRPr lang="fi-FI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3754" y="2590800"/>
            <a:ext cx="8278246" cy="38172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altLang="fi-FI" sz="1800" dirty="0" smtClean="0"/>
              <a:t>Yhdenvertaisuuden edistämisvelvollisuus koskee viranomaisia, koulutuksen järjestäjiä ja oppilaitoksia sekä työnantajia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altLang="fi-FI" sz="1800" dirty="0" smtClean="0"/>
              <a:t>Edistämisvelvollisuus koskee kaikkia kiellettyjä syrjintäperusteita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altLang="fi-FI" sz="1800" dirty="0" smtClean="0"/>
              <a:t>Edistäminen edellyttää arvion tekemistä yhdenvertaisuustilanteesta 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altLang="fi-FI" sz="1800" dirty="0" smtClean="0"/>
              <a:t>Viranomaisen ja oppilaitoksen yhdenvertaisuussuunnitelma kattaa toiminnan ja työnantajaroolin, työnantajan vain työnantajaroolin (yli 30 työntekijää)   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altLang="fi-FI" sz="1800" dirty="0" smtClean="0"/>
              <a:t>Viranomaisen kannattaa yhdistää toiminnallinen ja työnantajan yhdenvertaisuussuunnitelma kuten aiemminkin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 smtClean="0"/>
              <a:t>Suunnitteluvelvollisuus </a:t>
            </a:r>
            <a:r>
              <a:rPr lang="fi-FI" sz="1800" dirty="0"/>
              <a:t>voidaan toteuttaa eri tavoin joko erillisenä yhdenvertaisuussuunnitelmana tai osana jotain muuta suunnitelmaa </a:t>
            </a:r>
            <a:r>
              <a:rPr lang="fi-FI" sz="1800" dirty="0" smtClean="0"/>
              <a:t>kuten henkilöstösuunnitelmaa, tasa-arvosuunnitelmaa </a:t>
            </a:r>
            <a:r>
              <a:rPr lang="fi-FI" sz="1800" dirty="0"/>
              <a:t>ja työsuojelun </a:t>
            </a:r>
            <a:r>
              <a:rPr lang="fi-FI" sz="1800" dirty="0" smtClean="0"/>
              <a:t>toimintaohjelmaa. </a:t>
            </a:r>
            <a:endParaRPr lang="fi-FI" altLang="fi-FI" sz="1800" dirty="0" smtClean="0"/>
          </a:p>
          <a:p>
            <a:pPr>
              <a:lnSpc>
                <a:spcPct val="73000"/>
              </a:lnSpc>
            </a:pPr>
            <a:r>
              <a:rPr lang="fi-FI" altLang="fi-FI" sz="1800" dirty="0" smtClean="0"/>
              <a:t> </a:t>
            </a:r>
            <a:endParaRPr lang="en-US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Sinikka Keskinen, OM/DKY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Jyväskylä 25.3.2015</a:t>
            </a:r>
          </a:p>
          <a:p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15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13263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000" dirty="0" smtClean="0"/>
              <a:t>Hyvä yhdenvertaisuussuunnitelma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Tavoitteena suunnitelman käyttökelpoisuus ja konkreettisuus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Suunnitteluun, toimeenpanoon ja suunnitelman uudistamiseen panostetaan, jos se nähdään hyödylliseksi – suunnitteluvelvoitteen muodollinen täyttäminen on resurssien tuhlausta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Lähtökohtana viranomaisen, koulutuksen järjestäjän tai työnantajan oma tarve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Tarpeen arvioinnissa on otettava huomioon, että syrjintäperusteet eroavat toisistaan näkyvyyden, arkaluonteisuuden jne. osalta. </a:t>
            </a:r>
            <a:r>
              <a:rPr lang="fi-FI" dirty="0"/>
              <a:t>Ei ole syytä olettaa, ettei työpaikalla olisi edustettuna jokin vähemmistöryhmä, vaikkei siitä ole ”näkyviä todisteita”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Keskittyminen pääasioihin ja/tai korjaamista vaativiin seikkoihin &gt; selkeä ja helposti sisäistettävissä oleva suunnitelma toimii parhaiten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Sinikka Keskinen, OM/DKY</a:t>
            </a:r>
            <a:endParaRPr lang="fi-FI" dirty="0"/>
          </a:p>
          <a:p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Jyväskylä 25.3.2015</a:t>
            </a:r>
          </a:p>
          <a:p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16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7367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18E6EA-0B8E-427C-915F-2F4C8D68537D}" type="datetime1">
              <a:rPr lang="fi-FI" altLang="fi-FI"/>
              <a:pPr eaLnBrk="1" hangingPunct="1"/>
              <a:t>4.5.2015</a:t>
            </a:fld>
            <a:endParaRPr lang="en-US" altLang="fi-FI"/>
          </a:p>
        </p:txBody>
      </p:sp>
      <p:sp>
        <p:nvSpPr>
          <p:cNvPr id="18435" name="Dian numeron paikkamerkki 4"/>
          <p:cNvSpPr>
            <a:spLocks noGrp="1"/>
          </p:cNvSpPr>
          <p:nvPr>
            <p:ph type="sldNum" sz="quarter" idx="4294967295"/>
          </p:nvPr>
        </p:nvSpPr>
        <p:spPr>
          <a:xfrm>
            <a:off x="7524750" y="6462713"/>
            <a:ext cx="1079500" cy="2794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CEA6C2-8ACA-4927-9AC5-1587AA7676EA}" type="slidenum">
              <a:rPr lang="en-US" altLang="fi-FI"/>
              <a:pPr eaLnBrk="1" hangingPunct="1"/>
              <a:t>17</a:t>
            </a:fld>
            <a:endParaRPr lang="en-US" altLang="fi-FI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848600" cy="1081088"/>
          </a:xfrm>
        </p:spPr>
        <p:txBody>
          <a:bodyPr/>
          <a:lstStyle/>
          <a:p>
            <a:pPr eaLnBrk="1" hangingPunct="1"/>
            <a:endParaRPr lang="fi-FI" altLang="fi-FI" sz="2400" b="1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fi-FI" altLang="fi-FI" smtClean="0"/>
          </a:p>
          <a:p>
            <a:pPr eaLnBrk="1" hangingPunct="1">
              <a:buFontTx/>
              <a:buNone/>
            </a:pPr>
            <a:endParaRPr lang="fi-FI" altLang="fi-FI" smtClean="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95288" y="1916113"/>
            <a:ext cx="8353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i-FI" altLang="fi-FI"/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39750" y="2060575"/>
            <a:ext cx="799306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i-FI" altLang="fi-FI"/>
          </a:p>
          <a:p>
            <a:pPr eaLnBrk="1" hangingPunct="1">
              <a:spcBef>
                <a:spcPct val="50000"/>
              </a:spcBef>
            </a:pPr>
            <a:endParaRPr lang="fi-FI" altLang="fi-FI"/>
          </a:p>
          <a:p>
            <a:pPr eaLnBrk="1" hangingPunct="1">
              <a:spcBef>
                <a:spcPct val="50000"/>
              </a:spcBef>
            </a:pPr>
            <a:endParaRPr lang="fi-FI" altLang="fi-FI"/>
          </a:p>
          <a:p>
            <a:pPr eaLnBrk="1" hangingPunct="1">
              <a:spcBef>
                <a:spcPct val="50000"/>
              </a:spcBef>
            </a:pPr>
            <a:endParaRPr lang="fi-FI" altLang="fi-FI"/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8424862" cy="365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i-FI" altLang="fi-FI" sz="2400"/>
          </a:p>
          <a:p>
            <a:pPr eaLnBrk="1" hangingPunct="1"/>
            <a:endParaRPr lang="fi-FI" altLang="fi-FI"/>
          </a:p>
          <a:p>
            <a:pPr eaLnBrk="1" hangingPunct="1"/>
            <a:endParaRPr lang="fi-FI" altLang="fi-FI"/>
          </a:p>
          <a:p>
            <a:pPr eaLnBrk="1" hangingPunct="1"/>
            <a:endParaRPr lang="fi-FI" altLang="fi-FI" sz="2400"/>
          </a:p>
          <a:p>
            <a:pPr eaLnBrk="1" hangingPunct="1"/>
            <a:endParaRPr lang="fi-FI" altLang="fi-FI">
              <a:cs typeface="Arial" charset="0"/>
            </a:endParaRPr>
          </a:p>
          <a:p>
            <a:pPr eaLnBrk="1" hangingPunct="1"/>
            <a:r>
              <a:rPr lang="fi-FI" altLang="fi-FI" sz="2400"/>
              <a:t> </a:t>
            </a:r>
            <a:r>
              <a:rPr lang="fi-FI" altLang="fi-FI"/>
              <a:t> </a:t>
            </a:r>
          </a:p>
          <a:p>
            <a:pPr eaLnBrk="1" hangingPunct="1"/>
            <a:endParaRPr lang="fi-FI" altLang="fi-FI"/>
          </a:p>
          <a:p>
            <a:pPr eaLnBrk="1" hangingPunct="1"/>
            <a:endParaRPr lang="fi-FI" altLang="fi-FI"/>
          </a:p>
          <a:p>
            <a:pPr eaLnBrk="1" hangingPunct="1"/>
            <a:endParaRPr lang="fi-FI" altLang="fi-FI"/>
          </a:p>
          <a:p>
            <a:pPr eaLnBrk="1" hangingPunct="1"/>
            <a:endParaRPr lang="fi-FI" altLang="fi-FI"/>
          </a:p>
          <a:p>
            <a:pPr eaLnBrk="1" hangingPunct="1"/>
            <a:endParaRPr lang="fi-FI" altLang="fi-FI"/>
          </a:p>
          <a:p>
            <a:pPr eaLnBrk="1" hangingPunct="1"/>
            <a:endParaRPr lang="en-US" altLang="fi-FI"/>
          </a:p>
        </p:txBody>
      </p:sp>
      <p:pic>
        <p:nvPicPr>
          <p:cNvPr id="18441" name="Picture 7" descr="sv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3"/>
            <a:ext cx="91440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8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Demokratia-, kieli- ja perusoikeusasioiden yksikkö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400" dirty="0" smtClean="0"/>
              <a:t>Demokratia ja kansalaisvaikuttaminen</a:t>
            </a:r>
          </a:p>
          <a:p>
            <a:pPr marL="5949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400" dirty="0" smtClean="0"/>
              <a:t>ETNO, KANE, sähköiset vaikuttamiskanavat, demokratian ja kansalaisvaikuttamisen edistäminen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/>
              <a:t>Vaalit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400" dirty="0" smtClean="0"/>
              <a:t>Kielet</a:t>
            </a:r>
          </a:p>
          <a:p>
            <a:pPr marL="5949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400" dirty="0" smtClean="0"/>
              <a:t>Kansalliskielet, saamenkielet, romanikieli, muut kielet ml. viittomakieli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400" dirty="0" smtClean="0"/>
              <a:t>Perusoikeudet ja syrjimättömyys</a:t>
            </a:r>
          </a:p>
          <a:p>
            <a:pPr marL="5949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400" dirty="0" smtClean="0"/>
              <a:t>Perus- ja ihmisoikeuskysymykset, yhdenvertaisuus ja syrjimättömyys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 smtClean="0"/>
              <a:t>Sinikka Keskinen, OM/DKY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0614" y="6516000"/>
            <a:ext cx="2052000" cy="252000"/>
          </a:xfrm>
        </p:spPr>
        <p:txBody>
          <a:bodyPr/>
          <a:lstStyle/>
          <a:p>
            <a:r>
              <a:rPr lang="fi-FI" dirty="0"/>
              <a:t>Jyväskylä 25.3.2015</a:t>
            </a:r>
          </a:p>
          <a:p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2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0957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2338"/>
            <a:ext cx="9390553" cy="7392926"/>
          </a:xfr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3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5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829" y="0"/>
            <a:ext cx="9579164" cy="6858000"/>
          </a:xfr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4.5.2015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74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4.5.2015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5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672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Syrjintä työelämässä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Tietoa monesta lähteestä: viranomaisaineistot, kyselytutkimukset, rekisteriaineistot,  tuomioistuintilastot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Syrjintää voi esiintyä esimerkiksi työhön pääsyssä, palvelussuhteen aikana sekä palvelussuhteen päättyessä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Syrjintää voi esiintyä myös palveluiden tarjoamisessa tai asiakaspalvelutyössä (myös asiakkaiden työntekijöihin kohdistama syrjintä)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Yhdenvertaisuuslaki määrittelee syrjinnäksi välittömän  ja välillisen syrjinnän, häirinnän, kohtuullisten mukautusten epäämisen sekä </a:t>
            </a:r>
            <a:r>
              <a:rPr lang="fi-FI" dirty="0" smtClean="0"/>
              <a:t>ohjeen tai käskyn syrjiä.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Rikoslaki </a:t>
            </a:r>
            <a:r>
              <a:rPr lang="fi-FI" dirty="0" smtClean="0"/>
              <a:t>kieltää syrjinnän (11:11§), työsyrjinnän (47:3 §)ja kiskonnan tapaisen työsyrjinnän (47:3 a §)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Työturvallisuuslaissa myös oma häirintää koskeva pykälä (28 §)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6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4354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000" y="961292"/>
            <a:ext cx="8280000" cy="762000"/>
          </a:xfrm>
        </p:spPr>
        <p:txBody>
          <a:bodyPr/>
          <a:lstStyle/>
          <a:p>
            <a:r>
              <a:rPr lang="fi-FI" dirty="0" smtClean="0"/>
              <a:t>Syrjintä uhrin kannalta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000" y="1699846"/>
            <a:ext cx="8280000" cy="4708154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fi-FI" dirty="0" smtClean="0"/>
              <a:t>Kokemus syrjinnästä henkilökohtainen.</a:t>
            </a:r>
          </a:p>
          <a:p>
            <a:pPr marL="342900" indent="-342900">
              <a:buFontTx/>
              <a:buChar char="-"/>
            </a:pPr>
            <a:r>
              <a:rPr lang="fi-FI" dirty="0" smtClean="0"/>
              <a:t>Syrjintä ilmiönä aliraportoitu (vrt. EU </a:t>
            </a:r>
            <a:r>
              <a:rPr lang="fi-FI" dirty="0" err="1" smtClean="0"/>
              <a:t>Midis</a:t>
            </a:r>
            <a:r>
              <a:rPr lang="fi-FI" dirty="0" smtClean="0"/>
              <a:t>, </a:t>
            </a:r>
            <a:r>
              <a:rPr lang="fi-FI" dirty="0" err="1" smtClean="0"/>
              <a:t>FI-Somali</a:t>
            </a:r>
            <a:r>
              <a:rPr lang="fi-FI" dirty="0" smtClean="0"/>
              <a:t> </a:t>
            </a:r>
            <a:r>
              <a:rPr lang="fi-FI" dirty="0" err="1" smtClean="0"/>
              <a:t>discrimination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47 % in the </a:t>
            </a:r>
            <a:r>
              <a:rPr lang="fi-FI" dirty="0" err="1" smtClean="0"/>
              <a:t>past</a:t>
            </a:r>
            <a:r>
              <a:rPr lang="fi-FI" dirty="0" smtClean="0"/>
              <a:t> 12 </a:t>
            </a:r>
            <a:r>
              <a:rPr lang="fi-FI" dirty="0" err="1" smtClean="0"/>
              <a:t>months</a:t>
            </a:r>
            <a:r>
              <a:rPr lang="fi-FI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fi-FI" dirty="0" smtClean="0"/>
              <a:t>Yleisimmin syrjintää oli koettu työnhaussa ja työelämässä</a:t>
            </a:r>
          </a:p>
          <a:p>
            <a:pPr marL="342900" indent="-342900">
              <a:buFontTx/>
              <a:buChar char="-"/>
            </a:pPr>
            <a:r>
              <a:rPr lang="fi-FI" dirty="0" smtClean="0"/>
              <a:t>Kysyttäessä miksi ei raportoinut:</a:t>
            </a:r>
          </a:p>
          <a:p>
            <a:pPr marL="594900" lvl="1" indent="-342900">
              <a:buFontTx/>
              <a:buChar char="-"/>
            </a:pPr>
            <a:r>
              <a:rPr lang="fi-FI" dirty="0" smtClean="0"/>
              <a:t>Ei muuttaisi mitään</a:t>
            </a:r>
          </a:p>
          <a:p>
            <a:pPr marL="594900" lvl="1" indent="-342900">
              <a:buFontTx/>
              <a:buChar char="-"/>
            </a:pPr>
            <a:r>
              <a:rPr lang="fi-FI" dirty="0" smtClean="0"/>
              <a:t>”</a:t>
            </a:r>
            <a:r>
              <a:rPr lang="fi-FI" dirty="0" err="1" smtClean="0"/>
              <a:t>It´s</a:t>
            </a:r>
            <a:r>
              <a:rPr lang="fi-FI" dirty="0" smtClean="0"/>
              <a:t> </a:t>
            </a:r>
            <a:r>
              <a:rPr lang="fi-FI" dirty="0" err="1" smtClean="0"/>
              <a:t>normal</a:t>
            </a:r>
            <a:r>
              <a:rPr lang="fi-FI" dirty="0" smtClean="0"/>
              <a:t>, </a:t>
            </a:r>
            <a:r>
              <a:rPr lang="fi-FI" dirty="0" err="1" smtClean="0"/>
              <a:t>happens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the </a:t>
            </a:r>
            <a:r>
              <a:rPr lang="fi-FI" dirty="0" err="1" smtClean="0"/>
              <a:t>time</a:t>
            </a:r>
            <a:r>
              <a:rPr lang="fi-FI" dirty="0" smtClean="0"/>
              <a:t>”</a:t>
            </a:r>
          </a:p>
          <a:p>
            <a:pPr marL="594900" lvl="1" indent="-342900">
              <a:buFontTx/>
              <a:buChar char="-"/>
            </a:pPr>
            <a:r>
              <a:rPr lang="fi-FI" dirty="0" smtClean="0"/>
              <a:t>Ei tiennyt minne tulisi raportoida.</a:t>
            </a:r>
          </a:p>
          <a:p>
            <a:pPr marL="594900" lvl="1" indent="-342900">
              <a:buFontTx/>
              <a:buChar char="-"/>
            </a:pPr>
            <a:r>
              <a:rPr lang="fi-FI" dirty="0" smtClean="0"/>
              <a:t>FRA LGBT </a:t>
            </a:r>
            <a:r>
              <a:rPr lang="fi-FI" dirty="0" err="1" smtClean="0"/>
              <a:t>Survey</a:t>
            </a:r>
            <a:r>
              <a:rPr lang="fi-FI" dirty="0" smtClean="0"/>
              <a:t>: Suomessa 15 % oli kokenut tulleensa syrjityksi työelämässä viimeisen 12 kk aikana. </a:t>
            </a:r>
          </a:p>
          <a:p>
            <a:pPr lvl="1" indent="0">
              <a:buNone/>
            </a:pPr>
            <a:r>
              <a:rPr lang="fi-FI" dirty="0" smtClean="0"/>
              <a:t>&gt; Luottamuksen merkitys. Tieto käytettävistä mekanismeista tärkeää.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smtClean="0"/>
              <a:t>20.3.2014    Raija-Liisa Meikäläinen</a:t>
            </a:r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Tilaisuuden nimi tulee tähän</a:t>
            </a:r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7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77588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smtClean="0"/>
              <a:t>20.3.2014    Raija-Liisa Meikäläinen</a:t>
            </a:r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Tilaisuuden nimi tulee tähän</a:t>
            </a:r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8</a:t>
            </a:fld>
            <a:endParaRPr lang="fi-FI" noProof="0"/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6" y="121414"/>
            <a:ext cx="9146136" cy="6736586"/>
          </a:xfrm>
        </p:spPr>
      </p:pic>
    </p:spTree>
    <p:extLst>
      <p:ext uri="{BB962C8B-B14F-4D97-AF65-F5344CB8AC3E}">
        <p14:creationId xmlns:p14="http://schemas.microsoft.com/office/powerpoint/2010/main" val="6476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60" y="956244"/>
            <a:ext cx="9180560" cy="5901756"/>
          </a:xfr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smtClean="0"/>
              <a:t>20.3.2014    Raija-Liisa Meikäläinen</a:t>
            </a:r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Tilaisuuden nimi tulee tähän</a:t>
            </a:r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9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3207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_2014_fi_sv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vr_2014" id="{14A2C84C-1729-44C3-9A2E-15EA5B5C80CA}" vid="{C3882C1C-F050-44BD-9F29-6D765962B28E}"/>
    </a:ext>
  </a:extLst>
</a:theme>
</file>

<file path=ppt/theme/theme2.xml><?xml version="1.0" encoding="utf-8"?>
<a:theme xmlns:a="http://schemas.openxmlformats.org/drawingml/2006/main" name="OM_2014_en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vr_2014" id="{14A2C84C-1729-44C3-9A2E-15EA5B5C80CA}" vid="{C3882C1C-F050-44BD-9F29-6D765962B28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tvr_2014</Template>
  <TotalTime>1870</TotalTime>
  <Words>613</Words>
  <Application>Microsoft Office PowerPoint</Application>
  <PresentationFormat>Näytössä katseltava diaesitys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17</vt:i4>
      </vt:variant>
    </vt:vector>
  </HeadingPairs>
  <TitlesOfParts>
    <vt:vector size="19" baseType="lpstr">
      <vt:lpstr>OM_2014_fi_sv</vt:lpstr>
      <vt:lpstr>OM_2014_en</vt:lpstr>
      <vt:lpstr>Syrjintä ilmiönä ja sen näyttäytyminen työelämässä   Johtaja Johanna Suurpää Oikeusministeriö</vt:lpstr>
      <vt:lpstr>Demokratia-, kieli- ja perusoikeusasioiden yksikkö</vt:lpstr>
      <vt:lpstr>PowerPoint-esitys</vt:lpstr>
      <vt:lpstr>PowerPoint-esitys</vt:lpstr>
      <vt:lpstr>PowerPoint-esitys</vt:lpstr>
      <vt:lpstr>Syrjintä työelämässä</vt:lpstr>
      <vt:lpstr>Syrjintä uhrin kannalta</vt:lpstr>
      <vt:lpstr>PowerPoint-esitys</vt:lpstr>
      <vt:lpstr>PowerPoint-esitys</vt:lpstr>
      <vt:lpstr>Tutkimuksen mukaan</vt:lpstr>
      <vt:lpstr> Tuomioistuinten syrjintätapauksista  </vt:lpstr>
      <vt:lpstr>Esimerkkejä syrjinnästä ja yhdenvertaisuuteen liittyvistä haasteista  </vt:lpstr>
      <vt:lpstr>PowerPoint-esitys</vt:lpstr>
      <vt:lpstr>Miten syrjintään voidaan puuttua?</vt:lpstr>
      <vt:lpstr>Yhdenvertaisuuden edistäminen</vt:lpstr>
      <vt:lpstr>Hyvä yhdenvertaisuussuunnitelma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innocorp/Jukka</dc:creator>
  <cp:lastModifiedBy>Suurpää Johanna</cp:lastModifiedBy>
  <cp:revision>101</cp:revision>
  <cp:lastPrinted>2015-02-06T13:34:07Z</cp:lastPrinted>
  <dcterms:created xsi:type="dcterms:W3CDTF">2014-03-20T11:00:53Z</dcterms:created>
  <dcterms:modified xsi:type="dcterms:W3CDTF">2015-05-04T14:46:19Z</dcterms:modified>
</cp:coreProperties>
</file>