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5"/>
  </p:notesMasterIdLst>
  <p:handoutMasterIdLst>
    <p:handoutMasterId r:id="rId26"/>
  </p:handoutMasterIdLst>
  <p:sldIdLst>
    <p:sldId id="287" r:id="rId2"/>
    <p:sldId id="326" r:id="rId3"/>
    <p:sldId id="328" r:id="rId4"/>
    <p:sldId id="329" r:id="rId5"/>
    <p:sldId id="344" r:id="rId6"/>
    <p:sldId id="330" r:id="rId7"/>
    <p:sldId id="332" r:id="rId8"/>
    <p:sldId id="345" r:id="rId9"/>
    <p:sldId id="354" r:id="rId10"/>
    <p:sldId id="356" r:id="rId11"/>
    <p:sldId id="341" r:id="rId12"/>
    <p:sldId id="336" r:id="rId13"/>
    <p:sldId id="347" r:id="rId14"/>
    <p:sldId id="346" r:id="rId15"/>
    <p:sldId id="348" r:id="rId16"/>
    <p:sldId id="349" r:id="rId17"/>
    <p:sldId id="350" r:id="rId18"/>
    <p:sldId id="351" r:id="rId19"/>
    <p:sldId id="352" r:id="rId20"/>
    <p:sldId id="353" r:id="rId21"/>
    <p:sldId id="343" r:id="rId22"/>
    <p:sldId id="342" r:id="rId23"/>
    <p:sldId id="333" r:id="rId24"/>
  </p:sldIdLst>
  <p:sldSz cx="9144000" cy="6858000" type="screen4x3"/>
  <p:notesSz cx="6669088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>
        <p:scale>
          <a:sx n="90" d="100"/>
          <a:sy n="90" d="100"/>
        </p:scale>
        <p:origin x="-81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21454225308450617"/>
                  <c:y val="0.13160597840191668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chemeClr val="bg1"/>
                        </a:solidFill>
                      </a:rPr>
                      <a:t>Valtio
32 %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0862412270421032E-2"/>
                  <c:y val="-0.23328073703490823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chemeClr val="bg1"/>
                        </a:solidFill>
                      </a:rPr>
                      <a:t>Kunnat
38 %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342107500311406"/>
                  <c:y val="2.4932422614905414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ysClr val="windowText" lastClr="000000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6723649122681622"/>
                  <c:y val="0.185302507543582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Vakuutus-yhtiöt 
2 %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'SOTE-menojen rahoitus 2012'!$D$183:$J$183</c:f>
              <c:strCache>
                <c:ptCount val="7"/>
                <c:pt idx="0">
                  <c:v>Valtio</c:v>
                </c:pt>
                <c:pt idx="1">
                  <c:v>Kunnat</c:v>
                </c:pt>
                <c:pt idx="2">
                  <c:v>Kela</c:v>
                </c:pt>
                <c:pt idx="3">
                  <c:v>Kotitaloudet</c:v>
                </c:pt>
                <c:pt idx="4">
                  <c:v>Työnantajat</c:v>
                </c:pt>
                <c:pt idx="5">
                  <c:v>Vakuutusyhtiöt </c:v>
                </c:pt>
                <c:pt idx="6">
                  <c:v>Muut</c:v>
                </c:pt>
              </c:strCache>
            </c:strRef>
          </c:cat>
          <c:val>
            <c:numRef>
              <c:f>'SOTE-menojen rahoitus 2012'!$D$185:$J$185</c:f>
              <c:numCache>
                <c:formatCode>0.0</c:formatCode>
                <c:ptCount val="7"/>
                <c:pt idx="0">
                  <c:v>32.31470780682767</c:v>
                </c:pt>
                <c:pt idx="1">
                  <c:v>38.364052967993878</c:v>
                </c:pt>
                <c:pt idx="2">
                  <c:v>9.8261510669790457</c:v>
                </c:pt>
                <c:pt idx="3">
                  <c:v>14.650061165584034</c:v>
                </c:pt>
                <c:pt idx="4">
                  <c:v>2.0667354644856313</c:v>
                </c:pt>
                <c:pt idx="5">
                  <c:v>1.9551295601912071</c:v>
                </c:pt>
                <c:pt idx="6">
                  <c:v>0.82316196793852636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30841372410096785"/>
                  <c:y val="-0.16067797474486706"/>
                </c:manualLayout>
              </c:layout>
              <c:tx>
                <c:rich>
                  <a:bodyPr/>
                  <a:lstStyle/>
                  <a:p>
                    <a:r>
                      <a:rPr lang="en-US" sz="900">
                        <a:solidFill>
                          <a:schemeClr val="bg1"/>
                        </a:solidFill>
                      </a:rPr>
                      <a:t>Verotus </a:t>
                    </a:r>
                  </a:p>
                  <a:p>
                    <a:r>
                      <a:rPr lang="en-US" sz="900">
                        <a:solidFill>
                          <a:schemeClr val="bg1"/>
                        </a:solidFill>
                      </a:rPr>
                      <a:t>(valtio &amp; kunnat)
71 %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60908940815174"/>
                  <c:y val="2.7670096971915571E-2"/>
                </c:manualLayout>
              </c:layout>
              <c:tx>
                <c:rich>
                  <a:bodyPr/>
                  <a:lstStyle/>
                  <a:p>
                    <a:r>
                      <a:rPr lang="en-US" sz="900">
                        <a:solidFill>
                          <a:schemeClr val="bg1"/>
                        </a:solidFill>
                      </a:rPr>
                      <a:t>Asiakasmaksut </a:t>
                    </a:r>
                  </a:p>
                  <a:p>
                    <a:r>
                      <a:rPr lang="en-US" sz="900">
                        <a:solidFill>
                          <a:schemeClr val="bg1"/>
                        </a:solidFill>
                      </a:rPr>
                      <a:t>ja omavastuut
14 %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388570207004668"/>
                  <c:y val="0.13002520724513397"/>
                </c:manualLayout>
              </c:layout>
              <c:tx>
                <c:rich>
                  <a:bodyPr/>
                  <a:lstStyle/>
                  <a:p>
                    <a:r>
                      <a:rPr lang="en-US" sz="900"/>
                      <a:t>Vakuutus </a:t>
                    </a:r>
                  </a:p>
                  <a:p>
                    <a:r>
                      <a:rPr lang="en-US" sz="900"/>
                      <a:t>(pakollinen &amp; vapaaehtoinen)
12 %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0521411643525927E-3"/>
                  <c:y val="1.3243966249072132E-2"/>
                </c:manualLayout>
              </c:layout>
              <c:tx>
                <c:rich>
                  <a:bodyPr/>
                  <a:lstStyle/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r>
                      <a:rPr lang="en-US" sz="900">
                        <a:solidFill>
                          <a:sysClr val="windowText" lastClr="000000"/>
                        </a:solidFill>
                      </a:rPr>
                      <a:t>Muut
3 %</a:t>
                    </a:r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'SOTE-menojen rahoitus 2012'!$D$187:$G$187</c:f>
              <c:strCache>
                <c:ptCount val="4"/>
                <c:pt idx="0">
                  <c:v>Verotus (valtio &amp; kunnat)</c:v>
                </c:pt>
                <c:pt idx="1">
                  <c:v>Asiakasmaksut ja omavastuut</c:v>
                </c:pt>
                <c:pt idx="2">
                  <c:v>Vakuutus (pakollinen &amp; vapaaehtoinen)</c:v>
                </c:pt>
                <c:pt idx="3">
                  <c:v>Muut</c:v>
                </c:pt>
              </c:strCache>
            </c:strRef>
          </c:cat>
          <c:val>
            <c:numRef>
              <c:f>'SOTE-menojen rahoitus 2012'!$D$188:$G$188</c:f>
              <c:numCache>
                <c:formatCode>0.0</c:formatCode>
                <c:ptCount val="4"/>
                <c:pt idx="0">
                  <c:v>70.678760774821541</c:v>
                </c:pt>
                <c:pt idx="1">
                  <c:v>14.650061165584034</c:v>
                </c:pt>
                <c:pt idx="2">
                  <c:v>11.781280627170252</c:v>
                </c:pt>
                <c:pt idx="3">
                  <c:v>2.8898974324241578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4" y="1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630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4" y="9428630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792943AD-DF9C-46F1-8FCA-EE7F73FACD8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0986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4" y="1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258" y="4715114"/>
            <a:ext cx="4622572" cy="470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630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4" y="9428630"/>
            <a:ext cx="2889108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3DAEB1E2-8D04-4135-AE92-3EF8BCC626C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5497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AEB1E2-8D04-4135-AE92-3EF8BCC626C1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427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42875" y="1998663"/>
            <a:ext cx="8858250" cy="4706937"/>
            <a:chOff x="68" y="1237"/>
            <a:chExt cx="5621" cy="2987"/>
          </a:xfrm>
        </p:grpSpPr>
        <p:sp>
          <p:nvSpPr>
            <p:cNvPr id="5" name="Freeform 23"/>
            <p:cNvSpPr>
              <a:spLocks/>
            </p:cNvSpPr>
            <p:nvPr userDrawn="1"/>
          </p:nvSpPr>
          <p:spPr bwMode="auto">
            <a:xfrm>
              <a:off x="68" y="1237"/>
              <a:ext cx="5621" cy="2657"/>
            </a:xfrm>
            <a:custGeom>
              <a:avLst/>
              <a:gdLst>
                <a:gd name="T0" fmla="*/ 136 w 5621"/>
                <a:gd name="T1" fmla="*/ 1934 h 2657"/>
                <a:gd name="T2" fmla="*/ 310 w 5621"/>
                <a:gd name="T3" fmla="*/ 1812 h 2657"/>
                <a:gd name="T4" fmla="*/ 490 w 5621"/>
                <a:gd name="T5" fmla="*/ 1698 h 2657"/>
                <a:gd name="T6" fmla="*/ 676 w 5621"/>
                <a:gd name="T7" fmla="*/ 1598 h 2657"/>
                <a:gd name="T8" fmla="*/ 868 w 5621"/>
                <a:gd name="T9" fmla="*/ 1515 h 2657"/>
                <a:gd name="T10" fmla="*/ 1025 w 5621"/>
                <a:gd name="T11" fmla="*/ 1464 h 2657"/>
                <a:gd name="T12" fmla="*/ 1189 w 5621"/>
                <a:gd name="T13" fmla="*/ 1430 h 2657"/>
                <a:gd name="T14" fmla="*/ 1370 w 5621"/>
                <a:gd name="T15" fmla="*/ 1407 h 2657"/>
                <a:gd name="T16" fmla="*/ 1580 w 5621"/>
                <a:gd name="T17" fmla="*/ 1400 h 2657"/>
                <a:gd name="T18" fmla="*/ 1746 w 5621"/>
                <a:gd name="T19" fmla="*/ 1409 h 2657"/>
                <a:gd name="T20" fmla="*/ 1875 w 5621"/>
                <a:gd name="T21" fmla="*/ 1423 h 2657"/>
                <a:gd name="T22" fmla="*/ 2124 w 5621"/>
                <a:gd name="T23" fmla="*/ 1467 h 2657"/>
                <a:gd name="T24" fmla="*/ 2421 w 5621"/>
                <a:gd name="T25" fmla="*/ 1541 h 2657"/>
                <a:gd name="T26" fmla="*/ 2813 w 5621"/>
                <a:gd name="T27" fmla="*/ 1651 h 2657"/>
                <a:gd name="T28" fmla="*/ 3055 w 5621"/>
                <a:gd name="T29" fmla="*/ 1709 h 2657"/>
                <a:gd name="T30" fmla="*/ 3213 w 5621"/>
                <a:gd name="T31" fmla="*/ 1734 h 2657"/>
                <a:gd name="T32" fmla="*/ 3370 w 5621"/>
                <a:gd name="T33" fmla="*/ 1745 h 2657"/>
                <a:gd name="T34" fmla="*/ 3531 w 5621"/>
                <a:gd name="T35" fmla="*/ 1738 h 2657"/>
                <a:gd name="T36" fmla="*/ 3679 w 5621"/>
                <a:gd name="T37" fmla="*/ 1717 h 2657"/>
                <a:gd name="T38" fmla="*/ 3818 w 5621"/>
                <a:gd name="T39" fmla="*/ 1685 h 2657"/>
                <a:gd name="T40" fmla="*/ 3950 w 5621"/>
                <a:gd name="T41" fmla="*/ 1644 h 2657"/>
                <a:gd name="T42" fmla="*/ 4099 w 5621"/>
                <a:gd name="T43" fmla="*/ 1582 h 2657"/>
                <a:gd name="T44" fmla="*/ 4217 w 5621"/>
                <a:gd name="T45" fmla="*/ 1522 h 2657"/>
                <a:gd name="T46" fmla="*/ 4331 w 5621"/>
                <a:gd name="T47" fmla="*/ 1454 h 2657"/>
                <a:gd name="T48" fmla="*/ 4484 w 5621"/>
                <a:gd name="T49" fmla="*/ 1345 h 2657"/>
                <a:gd name="T50" fmla="*/ 4695 w 5621"/>
                <a:gd name="T51" fmla="*/ 1167 h 2657"/>
                <a:gd name="T52" fmla="*/ 4863 w 5621"/>
                <a:gd name="T53" fmla="*/ 1008 h 2657"/>
                <a:gd name="T54" fmla="*/ 5071 w 5621"/>
                <a:gd name="T55" fmla="*/ 793 h 2657"/>
                <a:gd name="T56" fmla="*/ 5185 w 5621"/>
                <a:gd name="T57" fmla="*/ 653 h 2657"/>
                <a:gd name="T58" fmla="*/ 5333 w 5621"/>
                <a:gd name="T59" fmla="*/ 445 h 2657"/>
                <a:gd name="T60" fmla="*/ 5621 w 5621"/>
                <a:gd name="T61" fmla="*/ 0 h 2657"/>
                <a:gd name="T62" fmla="*/ 5508 w 5621"/>
                <a:gd name="T63" fmla="*/ 1338 h 2657"/>
                <a:gd name="T64" fmla="*/ 5320 w 5621"/>
                <a:gd name="T65" fmla="*/ 1503 h 2657"/>
                <a:gd name="T66" fmla="*/ 5121 w 5621"/>
                <a:gd name="T67" fmla="*/ 1654 h 2657"/>
                <a:gd name="T68" fmla="*/ 4936 w 5621"/>
                <a:gd name="T69" fmla="*/ 1762 h 2657"/>
                <a:gd name="T70" fmla="*/ 4749 w 5621"/>
                <a:gd name="T71" fmla="*/ 1844 h 2657"/>
                <a:gd name="T72" fmla="*/ 4560 w 5621"/>
                <a:gd name="T73" fmla="*/ 1902 h 2657"/>
                <a:gd name="T74" fmla="*/ 4370 w 5621"/>
                <a:gd name="T75" fmla="*/ 1940 h 2657"/>
                <a:gd name="T76" fmla="*/ 4181 w 5621"/>
                <a:gd name="T77" fmla="*/ 1958 h 2657"/>
                <a:gd name="T78" fmla="*/ 4004 w 5621"/>
                <a:gd name="T79" fmla="*/ 1960 h 2657"/>
                <a:gd name="T80" fmla="*/ 3844 w 5621"/>
                <a:gd name="T81" fmla="*/ 1951 h 2657"/>
                <a:gd name="T82" fmla="*/ 3686 w 5621"/>
                <a:gd name="T83" fmla="*/ 1931 h 2657"/>
                <a:gd name="T84" fmla="*/ 3501 w 5621"/>
                <a:gd name="T85" fmla="*/ 1899 h 2657"/>
                <a:gd name="T86" fmla="*/ 3205 w 5621"/>
                <a:gd name="T87" fmla="*/ 1826 h 2657"/>
                <a:gd name="T88" fmla="*/ 2909 w 5621"/>
                <a:gd name="T89" fmla="*/ 1737 h 2657"/>
                <a:gd name="T90" fmla="*/ 2714 w 5621"/>
                <a:gd name="T91" fmla="*/ 1688 h 2657"/>
                <a:gd name="T92" fmla="*/ 2440 w 5621"/>
                <a:gd name="T93" fmla="*/ 1633 h 2657"/>
                <a:gd name="T94" fmla="*/ 2263 w 5621"/>
                <a:gd name="T95" fmla="*/ 1610 h 2657"/>
                <a:gd name="T96" fmla="*/ 2083 w 5621"/>
                <a:gd name="T97" fmla="*/ 1598 h 2657"/>
                <a:gd name="T98" fmla="*/ 1878 w 5621"/>
                <a:gd name="T99" fmla="*/ 1601 h 2657"/>
                <a:gd name="T100" fmla="*/ 1660 w 5621"/>
                <a:gd name="T101" fmla="*/ 1626 h 2657"/>
                <a:gd name="T102" fmla="*/ 1484 w 5621"/>
                <a:gd name="T103" fmla="*/ 1663 h 2657"/>
                <a:gd name="T104" fmla="*/ 1375 w 5621"/>
                <a:gd name="T105" fmla="*/ 1696 h 2657"/>
                <a:gd name="T106" fmla="*/ 1245 w 5621"/>
                <a:gd name="T107" fmla="*/ 1745 h 2657"/>
                <a:gd name="T108" fmla="*/ 1101 w 5621"/>
                <a:gd name="T109" fmla="*/ 1819 h 2657"/>
                <a:gd name="T110" fmla="*/ 903 w 5621"/>
                <a:gd name="T111" fmla="*/ 1947 h 2657"/>
                <a:gd name="T112" fmla="*/ 709 w 5621"/>
                <a:gd name="T113" fmla="*/ 2096 h 2657"/>
                <a:gd name="T114" fmla="*/ 350 w 5621"/>
                <a:gd name="T115" fmla="*/ 2394 h 2657"/>
                <a:gd name="T116" fmla="*/ 159 w 5621"/>
                <a:gd name="T117" fmla="*/ 2544 h 2657"/>
                <a:gd name="T118" fmla="*/ 23 w 5621"/>
                <a:gd name="T119" fmla="*/ 2642 h 265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621" h="2657">
                  <a:moveTo>
                    <a:pt x="0" y="2657"/>
                  </a:moveTo>
                  <a:lnTo>
                    <a:pt x="0" y="2037"/>
                  </a:lnTo>
                  <a:lnTo>
                    <a:pt x="68" y="1985"/>
                  </a:lnTo>
                  <a:lnTo>
                    <a:pt x="102" y="1960"/>
                  </a:lnTo>
                  <a:lnTo>
                    <a:pt x="136" y="1934"/>
                  </a:lnTo>
                  <a:lnTo>
                    <a:pt x="171" y="1909"/>
                  </a:lnTo>
                  <a:lnTo>
                    <a:pt x="205" y="1885"/>
                  </a:lnTo>
                  <a:lnTo>
                    <a:pt x="240" y="1859"/>
                  </a:lnTo>
                  <a:lnTo>
                    <a:pt x="275" y="1835"/>
                  </a:lnTo>
                  <a:lnTo>
                    <a:pt x="310" y="1812"/>
                  </a:lnTo>
                  <a:lnTo>
                    <a:pt x="345" y="1787"/>
                  </a:lnTo>
                  <a:lnTo>
                    <a:pt x="382" y="1765"/>
                  </a:lnTo>
                  <a:lnTo>
                    <a:pt x="418" y="1741"/>
                  </a:lnTo>
                  <a:lnTo>
                    <a:pt x="454" y="1719"/>
                  </a:lnTo>
                  <a:lnTo>
                    <a:pt x="490" y="1698"/>
                  </a:lnTo>
                  <a:lnTo>
                    <a:pt x="526" y="1676"/>
                  </a:lnTo>
                  <a:lnTo>
                    <a:pt x="564" y="1656"/>
                  </a:lnTo>
                  <a:lnTo>
                    <a:pt x="600" y="1636"/>
                  </a:lnTo>
                  <a:lnTo>
                    <a:pt x="638" y="1616"/>
                  </a:lnTo>
                  <a:lnTo>
                    <a:pt x="676" y="1598"/>
                  </a:lnTo>
                  <a:lnTo>
                    <a:pt x="713" y="1580"/>
                  </a:lnTo>
                  <a:lnTo>
                    <a:pt x="752" y="1563"/>
                  </a:lnTo>
                  <a:lnTo>
                    <a:pt x="789" y="1546"/>
                  </a:lnTo>
                  <a:lnTo>
                    <a:pt x="828" y="1530"/>
                  </a:lnTo>
                  <a:lnTo>
                    <a:pt x="868" y="1515"/>
                  </a:lnTo>
                  <a:lnTo>
                    <a:pt x="887" y="1508"/>
                  </a:lnTo>
                  <a:lnTo>
                    <a:pt x="906" y="1501"/>
                  </a:lnTo>
                  <a:lnTo>
                    <a:pt x="946" y="1488"/>
                  </a:lnTo>
                  <a:lnTo>
                    <a:pt x="985" y="1475"/>
                  </a:lnTo>
                  <a:lnTo>
                    <a:pt x="1025" y="1464"/>
                  </a:lnTo>
                  <a:lnTo>
                    <a:pt x="1066" y="1454"/>
                  </a:lnTo>
                  <a:lnTo>
                    <a:pt x="1106" y="1445"/>
                  </a:lnTo>
                  <a:lnTo>
                    <a:pt x="1127" y="1441"/>
                  </a:lnTo>
                  <a:lnTo>
                    <a:pt x="1147" y="1437"/>
                  </a:lnTo>
                  <a:lnTo>
                    <a:pt x="1189" y="1430"/>
                  </a:lnTo>
                  <a:lnTo>
                    <a:pt x="1234" y="1422"/>
                  </a:lnTo>
                  <a:lnTo>
                    <a:pt x="1257" y="1419"/>
                  </a:lnTo>
                  <a:lnTo>
                    <a:pt x="1280" y="1416"/>
                  </a:lnTo>
                  <a:lnTo>
                    <a:pt x="1326" y="1411"/>
                  </a:lnTo>
                  <a:lnTo>
                    <a:pt x="1370" y="1407"/>
                  </a:lnTo>
                  <a:lnTo>
                    <a:pt x="1414" y="1404"/>
                  </a:lnTo>
                  <a:lnTo>
                    <a:pt x="1459" y="1402"/>
                  </a:lnTo>
                  <a:lnTo>
                    <a:pt x="1503" y="1401"/>
                  </a:lnTo>
                  <a:lnTo>
                    <a:pt x="1546" y="1400"/>
                  </a:lnTo>
                  <a:lnTo>
                    <a:pt x="1580" y="1400"/>
                  </a:lnTo>
                  <a:lnTo>
                    <a:pt x="1613" y="1401"/>
                  </a:lnTo>
                  <a:lnTo>
                    <a:pt x="1647" y="1402"/>
                  </a:lnTo>
                  <a:lnTo>
                    <a:pt x="1680" y="1404"/>
                  </a:lnTo>
                  <a:lnTo>
                    <a:pt x="1713" y="1406"/>
                  </a:lnTo>
                  <a:lnTo>
                    <a:pt x="1746" y="1409"/>
                  </a:lnTo>
                  <a:lnTo>
                    <a:pt x="1763" y="1410"/>
                  </a:lnTo>
                  <a:lnTo>
                    <a:pt x="1779" y="1412"/>
                  </a:lnTo>
                  <a:lnTo>
                    <a:pt x="1811" y="1415"/>
                  </a:lnTo>
                  <a:lnTo>
                    <a:pt x="1843" y="1418"/>
                  </a:lnTo>
                  <a:lnTo>
                    <a:pt x="1875" y="1423"/>
                  </a:lnTo>
                  <a:lnTo>
                    <a:pt x="1907" y="1427"/>
                  </a:lnTo>
                  <a:lnTo>
                    <a:pt x="1938" y="1433"/>
                  </a:lnTo>
                  <a:lnTo>
                    <a:pt x="2001" y="1443"/>
                  </a:lnTo>
                  <a:lnTo>
                    <a:pt x="2063" y="1454"/>
                  </a:lnTo>
                  <a:lnTo>
                    <a:pt x="2124" y="1467"/>
                  </a:lnTo>
                  <a:lnTo>
                    <a:pt x="2185" y="1480"/>
                  </a:lnTo>
                  <a:lnTo>
                    <a:pt x="2245" y="1495"/>
                  </a:lnTo>
                  <a:lnTo>
                    <a:pt x="2304" y="1510"/>
                  </a:lnTo>
                  <a:lnTo>
                    <a:pt x="2363" y="1525"/>
                  </a:lnTo>
                  <a:lnTo>
                    <a:pt x="2421" y="1541"/>
                  </a:lnTo>
                  <a:lnTo>
                    <a:pt x="2478" y="1557"/>
                  </a:lnTo>
                  <a:lnTo>
                    <a:pt x="2536" y="1573"/>
                  </a:lnTo>
                  <a:lnTo>
                    <a:pt x="2647" y="1605"/>
                  </a:lnTo>
                  <a:lnTo>
                    <a:pt x="2758" y="1637"/>
                  </a:lnTo>
                  <a:lnTo>
                    <a:pt x="2813" y="1651"/>
                  </a:lnTo>
                  <a:lnTo>
                    <a:pt x="2867" y="1666"/>
                  </a:lnTo>
                  <a:lnTo>
                    <a:pt x="2921" y="1679"/>
                  </a:lnTo>
                  <a:lnTo>
                    <a:pt x="2975" y="1692"/>
                  </a:lnTo>
                  <a:lnTo>
                    <a:pt x="3028" y="1704"/>
                  </a:lnTo>
                  <a:lnTo>
                    <a:pt x="3055" y="1709"/>
                  </a:lnTo>
                  <a:lnTo>
                    <a:pt x="3081" y="1714"/>
                  </a:lnTo>
                  <a:lnTo>
                    <a:pt x="3134" y="1723"/>
                  </a:lnTo>
                  <a:lnTo>
                    <a:pt x="3160" y="1727"/>
                  </a:lnTo>
                  <a:lnTo>
                    <a:pt x="3187" y="1731"/>
                  </a:lnTo>
                  <a:lnTo>
                    <a:pt x="3213" y="1734"/>
                  </a:lnTo>
                  <a:lnTo>
                    <a:pt x="3239" y="1737"/>
                  </a:lnTo>
                  <a:lnTo>
                    <a:pt x="3292" y="1742"/>
                  </a:lnTo>
                  <a:lnTo>
                    <a:pt x="3317" y="1743"/>
                  </a:lnTo>
                  <a:lnTo>
                    <a:pt x="3343" y="1744"/>
                  </a:lnTo>
                  <a:lnTo>
                    <a:pt x="3370" y="1745"/>
                  </a:lnTo>
                  <a:lnTo>
                    <a:pt x="3395" y="1745"/>
                  </a:lnTo>
                  <a:lnTo>
                    <a:pt x="3430" y="1745"/>
                  </a:lnTo>
                  <a:lnTo>
                    <a:pt x="3463" y="1744"/>
                  </a:lnTo>
                  <a:lnTo>
                    <a:pt x="3497" y="1741"/>
                  </a:lnTo>
                  <a:lnTo>
                    <a:pt x="3531" y="1738"/>
                  </a:lnTo>
                  <a:lnTo>
                    <a:pt x="3562" y="1735"/>
                  </a:lnTo>
                  <a:lnTo>
                    <a:pt x="3591" y="1731"/>
                  </a:lnTo>
                  <a:lnTo>
                    <a:pt x="3621" y="1726"/>
                  </a:lnTo>
                  <a:lnTo>
                    <a:pt x="3650" y="1722"/>
                  </a:lnTo>
                  <a:lnTo>
                    <a:pt x="3679" y="1717"/>
                  </a:lnTo>
                  <a:lnTo>
                    <a:pt x="3707" y="1711"/>
                  </a:lnTo>
                  <a:lnTo>
                    <a:pt x="3735" y="1705"/>
                  </a:lnTo>
                  <a:lnTo>
                    <a:pt x="3763" y="1699"/>
                  </a:lnTo>
                  <a:lnTo>
                    <a:pt x="3790" y="1692"/>
                  </a:lnTo>
                  <a:lnTo>
                    <a:pt x="3818" y="1685"/>
                  </a:lnTo>
                  <a:lnTo>
                    <a:pt x="3844" y="1677"/>
                  </a:lnTo>
                  <a:lnTo>
                    <a:pt x="3872" y="1669"/>
                  </a:lnTo>
                  <a:lnTo>
                    <a:pt x="3898" y="1661"/>
                  </a:lnTo>
                  <a:lnTo>
                    <a:pt x="3923" y="1653"/>
                  </a:lnTo>
                  <a:lnTo>
                    <a:pt x="3950" y="1644"/>
                  </a:lnTo>
                  <a:lnTo>
                    <a:pt x="3975" y="1635"/>
                  </a:lnTo>
                  <a:lnTo>
                    <a:pt x="4001" y="1625"/>
                  </a:lnTo>
                  <a:lnTo>
                    <a:pt x="4025" y="1614"/>
                  </a:lnTo>
                  <a:lnTo>
                    <a:pt x="4075" y="1593"/>
                  </a:lnTo>
                  <a:lnTo>
                    <a:pt x="4099" y="1582"/>
                  </a:lnTo>
                  <a:lnTo>
                    <a:pt x="4123" y="1571"/>
                  </a:lnTo>
                  <a:lnTo>
                    <a:pt x="4147" y="1560"/>
                  </a:lnTo>
                  <a:lnTo>
                    <a:pt x="4170" y="1547"/>
                  </a:lnTo>
                  <a:lnTo>
                    <a:pt x="4194" y="1535"/>
                  </a:lnTo>
                  <a:lnTo>
                    <a:pt x="4217" y="1522"/>
                  </a:lnTo>
                  <a:lnTo>
                    <a:pt x="4240" y="1509"/>
                  </a:lnTo>
                  <a:lnTo>
                    <a:pt x="4264" y="1496"/>
                  </a:lnTo>
                  <a:lnTo>
                    <a:pt x="4286" y="1482"/>
                  </a:lnTo>
                  <a:lnTo>
                    <a:pt x="4308" y="1468"/>
                  </a:lnTo>
                  <a:lnTo>
                    <a:pt x="4331" y="1454"/>
                  </a:lnTo>
                  <a:lnTo>
                    <a:pt x="4353" y="1439"/>
                  </a:lnTo>
                  <a:lnTo>
                    <a:pt x="4398" y="1409"/>
                  </a:lnTo>
                  <a:lnTo>
                    <a:pt x="4419" y="1394"/>
                  </a:lnTo>
                  <a:lnTo>
                    <a:pt x="4441" y="1378"/>
                  </a:lnTo>
                  <a:lnTo>
                    <a:pt x="4484" y="1345"/>
                  </a:lnTo>
                  <a:lnTo>
                    <a:pt x="4527" y="1312"/>
                  </a:lnTo>
                  <a:lnTo>
                    <a:pt x="4570" y="1277"/>
                  </a:lnTo>
                  <a:lnTo>
                    <a:pt x="4612" y="1242"/>
                  </a:lnTo>
                  <a:lnTo>
                    <a:pt x="4654" y="1205"/>
                  </a:lnTo>
                  <a:lnTo>
                    <a:pt x="4695" y="1167"/>
                  </a:lnTo>
                  <a:lnTo>
                    <a:pt x="4738" y="1129"/>
                  </a:lnTo>
                  <a:lnTo>
                    <a:pt x="4780" y="1089"/>
                  </a:lnTo>
                  <a:lnTo>
                    <a:pt x="4800" y="1070"/>
                  </a:lnTo>
                  <a:lnTo>
                    <a:pt x="4821" y="1050"/>
                  </a:lnTo>
                  <a:lnTo>
                    <a:pt x="4863" y="1008"/>
                  </a:lnTo>
                  <a:lnTo>
                    <a:pt x="4905" y="966"/>
                  </a:lnTo>
                  <a:lnTo>
                    <a:pt x="4947" y="923"/>
                  </a:lnTo>
                  <a:lnTo>
                    <a:pt x="5033" y="834"/>
                  </a:lnTo>
                  <a:lnTo>
                    <a:pt x="5052" y="814"/>
                  </a:lnTo>
                  <a:lnTo>
                    <a:pt x="5071" y="793"/>
                  </a:lnTo>
                  <a:lnTo>
                    <a:pt x="5091" y="771"/>
                  </a:lnTo>
                  <a:lnTo>
                    <a:pt x="5110" y="749"/>
                  </a:lnTo>
                  <a:lnTo>
                    <a:pt x="5148" y="702"/>
                  </a:lnTo>
                  <a:lnTo>
                    <a:pt x="5167" y="678"/>
                  </a:lnTo>
                  <a:lnTo>
                    <a:pt x="5185" y="653"/>
                  </a:lnTo>
                  <a:lnTo>
                    <a:pt x="5223" y="604"/>
                  </a:lnTo>
                  <a:lnTo>
                    <a:pt x="5241" y="578"/>
                  </a:lnTo>
                  <a:lnTo>
                    <a:pt x="5260" y="552"/>
                  </a:lnTo>
                  <a:lnTo>
                    <a:pt x="5297" y="499"/>
                  </a:lnTo>
                  <a:lnTo>
                    <a:pt x="5333" y="445"/>
                  </a:lnTo>
                  <a:lnTo>
                    <a:pt x="5370" y="390"/>
                  </a:lnTo>
                  <a:lnTo>
                    <a:pt x="5407" y="335"/>
                  </a:lnTo>
                  <a:lnTo>
                    <a:pt x="5478" y="223"/>
                  </a:lnTo>
                  <a:lnTo>
                    <a:pt x="5550" y="111"/>
                  </a:lnTo>
                  <a:lnTo>
                    <a:pt x="5621" y="0"/>
                  </a:lnTo>
                  <a:lnTo>
                    <a:pt x="5621" y="614"/>
                  </a:lnTo>
                  <a:lnTo>
                    <a:pt x="5621" y="1227"/>
                  </a:lnTo>
                  <a:lnTo>
                    <a:pt x="5586" y="1263"/>
                  </a:lnTo>
                  <a:lnTo>
                    <a:pt x="5548" y="1300"/>
                  </a:lnTo>
                  <a:lnTo>
                    <a:pt x="5508" y="1338"/>
                  </a:lnTo>
                  <a:lnTo>
                    <a:pt x="5487" y="1357"/>
                  </a:lnTo>
                  <a:lnTo>
                    <a:pt x="5466" y="1378"/>
                  </a:lnTo>
                  <a:lnTo>
                    <a:pt x="5420" y="1418"/>
                  </a:lnTo>
                  <a:lnTo>
                    <a:pt x="5372" y="1460"/>
                  </a:lnTo>
                  <a:lnTo>
                    <a:pt x="5320" y="1503"/>
                  </a:lnTo>
                  <a:lnTo>
                    <a:pt x="5266" y="1547"/>
                  </a:lnTo>
                  <a:lnTo>
                    <a:pt x="5230" y="1576"/>
                  </a:lnTo>
                  <a:lnTo>
                    <a:pt x="5194" y="1603"/>
                  </a:lnTo>
                  <a:lnTo>
                    <a:pt x="5158" y="1629"/>
                  </a:lnTo>
                  <a:lnTo>
                    <a:pt x="5121" y="1654"/>
                  </a:lnTo>
                  <a:lnTo>
                    <a:pt x="5085" y="1677"/>
                  </a:lnTo>
                  <a:lnTo>
                    <a:pt x="5047" y="1701"/>
                  </a:lnTo>
                  <a:lnTo>
                    <a:pt x="5010" y="1722"/>
                  </a:lnTo>
                  <a:lnTo>
                    <a:pt x="4974" y="1742"/>
                  </a:lnTo>
                  <a:lnTo>
                    <a:pt x="4936" y="1762"/>
                  </a:lnTo>
                  <a:lnTo>
                    <a:pt x="4899" y="1780"/>
                  </a:lnTo>
                  <a:lnTo>
                    <a:pt x="4861" y="1797"/>
                  </a:lnTo>
                  <a:lnTo>
                    <a:pt x="4824" y="1814"/>
                  </a:lnTo>
                  <a:lnTo>
                    <a:pt x="4787" y="1830"/>
                  </a:lnTo>
                  <a:lnTo>
                    <a:pt x="4749" y="1844"/>
                  </a:lnTo>
                  <a:lnTo>
                    <a:pt x="4711" y="1857"/>
                  </a:lnTo>
                  <a:lnTo>
                    <a:pt x="4673" y="1870"/>
                  </a:lnTo>
                  <a:lnTo>
                    <a:pt x="4636" y="1882"/>
                  </a:lnTo>
                  <a:lnTo>
                    <a:pt x="4598" y="1893"/>
                  </a:lnTo>
                  <a:lnTo>
                    <a:pt x="4560" y="1902"/>
                  </a:lnTo>
                  <a:lnTo>
                    <a:pt x="4522" y="1911"/>
                  </a:lnTo>
                  <a:lnTo>
                    <a:pt x="4484" y="1920"/>
                  </a:lnTo>
                  <a:lnTo>
                    <a:pt x="4447" y="1927"/>
                  </a:lnTo>
                  <a:lnTo>
                    <a:pt x="4408" y="1933"/>
                  </a:lnTo>
                  <a:lnTo>
                    <a:pt x="4370" y="1940"/>
                  </a:lnTo>
                  <a:lnTo>
                    <a:pt x="4333" y="1945"/>
                  </a:lnTo>
                  <a:lnTo>
                    <a:pt x="4294" y="1949"/>
                  </a:lnTo>
                  <a:lnTo>
                    <a:pt x="4257" y="1953"/>
                  </a:lnTo>
                  <a:lnTo>
                    <a:pt x="4219" y="1956"/>
                  </a:lnTo>
                  <a:lnTo>
                    <a:pt x="4181" y="1958"/>
                  </a:lnTo>
                  <a:lnTo>
                    <a:pt x="4144" y="1960"/>
                  </a:lnTo>
                  <a:lnTo>
                    <a:pt x="4106" y="1961"/>
                  </a:lnTo>
                  <a:lnTo>
                    <a:pt x="4069" y="1961"/>
                  </a:lnTo>
                  <a:lnTo>
                    <a:pt x="4036" y="1961"/>
                  </a:lnTo>
                  <a:lnTo>
                    <a:pt x="4004" y="1960"/>
                  </a:lnTo>
                  <a:lnTo>
                    <a:pt x="3972" y="1959"/>
                  </a:lnTo>
                  <a:lnTo>
                    <a:pt x="3940" y="1957"/>
                  </a:lnTo>
                  <a:lnTo>
                    <a:pt x="3907" y="1956"/>
                  </a:lnTo>
                  <a:lnTo>
                    <a:pt x="3876" y="1953"/>
                  </a:lnTo>
                  <a:lnTo>
                    <a:pt x="3844" y="1951"/>
                  </a:lnTo>
                  <a:lnTo>
                    <a:pt x="3812" y="1948"/>
                  </a:lnTo>
                  <a:lnTo>
                    <a:pt x="3780" y="1944"/>
                  </a:lnTo>
                  <a:lnTo>
                    <a:pt x="3749" y="1940"/>
                  </a:lnTo>
                  <a:lnTo>
                    <a:pt x="3717" y="1935"/>
                  </a:lnTo>
                  <a:lnTo>
                    <a:pt x="3686" y="1931"/>
                  </a:lnTo>
                  <a:lnTo>
                    <a:pt x="3655" y="1926"/>
                  </a:lnTo>
                  <a:lnTo>
                    <a:pt x="3624" y="1921"/>
                  </a:lnTo>
                  <a:lnTo>
                    <a:pt x="3562" y="1910"/>
                  </a:lnTo>
                  <a:lnTo>
                    <a:pt x="3531" y="1905"/>
                  </a:lnTo>
                  <a:lnTo>
                    <a:pt x="3501" y="1899"/>
                  </a:lnTo>
                  <a:lnTo>
                    <a:pt x="3441" y="1886"/>
                  </a:lnTo>
                  <a:lnTo>
                    <a:pt x="3381" y="1871"/>
                  </a:lnTo>
                  <a:lnTo>
                    <a:pt x="3321" y="1856"/>
                  </a:lnTo>
                  <a:lnTo>
                    <a:pt x="3263" y="1841"/>
                  </a:lnTo>
                  <a:lnTo>
                    <a:pt x="3205" y="1826"/>
                  </a:lnTo>
                  <a:lnTo>
                    <a:pt x="3148" y="1808"/>
                  </a:lnTo>
                  <a:lnTo>
                    <a:pt x="3092" y="1792"/>
                  </a:lnTo>
                  <a:lnTo>
                    <a:pt x="3032" y="1774"/>
                  </a:lnTo>
                  <a:lnTo>
                    <a:pt x="2971" y="1756"/>
                  </a:lnTo>
                  <a:lnTo>
                    <a:pt x="2909" y="1737"/>
                  </a:lnTo>
                  <a:lnTo>
                    <a:pt x="2846" y="1720"/>
                  </a:lnTo>
                  <a:lnTo>
                    <a:pt x="2813" y="1712"/>
                  </a:lnTo>
                  <a:lnTo>
                    <a:pt x="2781" y="1704"/>
                  </a:lnTo>
                  <a:lnTo>
                    <a:pt x="2747" y="1696"/>
                  </a:lnTo>
                  <a:lnTo>
                    <a:pt x="2714" y="1688"/>
                  </a:lnTo>
                  <a:lnTo>
                    <a:pt x="2681" y="1679"/>
                  </a:lnTo>
                  <a:lnTo>
                    <a:pt x="2647" y="1672"/>
                  </a:lnTo>
                  <a:lnTo>
                    <a:pt x="2579" y="1658"/>
                  </a:lnTo>
                  <a:lnTo>
                    <a:pt x="2510" y="1645"/>
                  </a:lnTo>
                  <a:lnTo>
                    <a:pt x="2440" y="1633"/>
                  </a:lnTo>
                  <a:lnTo>
                    <a:pt x="2406" y="1628"/>
                  </a:lnTo>
                  <a:lnTo>
                    <a:pt x="2370" y="1623"/>
                  </a:lnTo>
                  <a:lnTo>
                    <a:pt x="2335" y="1618"/>
                  </a:lnTo>
                  <a:lnTo>
                    <a:pt x="2299" y="1613"/>
                  </a:lnTo>
                  <a:lnTo>
                    <a:pt x="2263" y="1610"/>
                  </a:lnTo>
                  <a:lnTo>
                    <a:pt x="2228" y="1606"/>
                  </a:lnTo>
                  <a:lnTo>
                    <a:pt x="2191" y="1604"/>
                  </a:lnTo>
                  <a:lnTo>
                    <a:pt x="2155" y="1601"/>
                  </a:lnTo>
                  <a:lnTo>
                    <a:pt x="2119" y="1599"/>
                  </a:lnTo>
                  <a:lnTo>
                    <a:pt x="2083" y="1598"/>
                  </a:lnTo>
                  <a:lnTo>
                    <a:pt x="2046" y="1597"/>
                  </a:lnTo>
                  <a:lnTo>
                    <a:pt x="2009" y="1597"/>
                  </a:lnTo>
                  <a:lnTo>
                    <a:pt x="1966" y="1597"/>
                  </a:lnTo>
                  <a:lnTo>
                    <a:pt x="1922" y="1599"/>
                  </a:lnTo>
                  <a:lnTo>
                    <a:pt x="1878" y="1601"/>
                  </a:lnTo>
                  <a:lnTo>
                    <a:pt x="1835" y="1604"/>
                  </a:lnTo>
                  <a:lnTo>
                    <a:pt x="1791" y="1607"/>
                  </a:lnTo>
                  <a:lnTo>
                    <a:pt x="1747" y="1612"/>
                  </a:lnTo>
                  <a:lnTo>
                    <a:pt x="1704" y="1618"/>
                  </a:lnTo>
                  <a:lnTo>
                    <a:pt x="1660" y="1626"/>
                  </a:lnTo>
                  <a:lnTo>
                    <a:pt x="1615" y="1633"/>
                  </a:lnTo>
                  <a:lnTo>
                    <a:pt x="1572" y="1642"/>
                  </a:lnTo>
                  <a:lnTo>
                    <a:pt x="1528" y="1652"/>
                  </a:lnTo>
                  <a:lnTo>
                    <a:pt x="1506" y="1657"/>
                  </a:lnTo>
                  <a:lnTo>
                    <a:pt x="1484" y="1663"/>
                  </a:lnTo>
                  <a:lnTo>
                    <a:pt x="1462" y="1669"/>
                  </a:lnTo>
                  <a:lnTo>
                    <a:pt x="1441" y="1675"/>
                  </a:lnTo>
                  <a:lnTo>
                    <a:pt x="1418" y="1681"/>
                  </a:lnTo>
                  <a:lnTo>
                    <a:pt x="1397" y="1689"/>
                  </a:lnTo>
                  <a:lnTo>
                    <a:pt x="1375" y="1696"/>
                  </a:lnTo>
                  <a:lnTo>
                    <a:pt x="1353" y="1704"/>
                  </a:lnTo>
                  <a:lnTo>
                    <a:pt x="1309" y="1719"/>
                  </a:lnTo>
                  <a:lnTo>
                    <a:pt x="1288" y="1727"/>
                  </a:lnTo>
                  <a:lnTo>
                    <a:pt x="1267" y="1736"/>
                  </a:lnTo>
                  <a:lnTo>
                    <a:pt x="1245" y="1745"/>
                  </a:lnTo>
                  <a:lnTo>
                    <a:pt x="1224" y="1755"/>
                  </a:lnTo>
                  <a:lnTo>
                    <a:pt x="1204" y="1765"/>
                  </a:lnTo>
                  <a:lnTo>
                    <a:pt x="1183" y="1775"/>
                  </a:lnTo>
                  <a:lnTo>
                    <a:pt x="1142" y="1796"/>
                  </a:lnTo>
                  <a:lnTo>
                    <a:pt x="1101" y="1819"/>
                  </a:lnTo>
                  <a:lnTo>
                    <a:pt x="1061" y="1842"/>
                  </a:lnTo>
                  <a:lnTo>
                    <a:pt x="1021" y="1866"/>
                  </a:lnTo>
                  <a:lnTo>
                    <a:pt x="981" y="1892"/>
                  </a:lnTo>
                  <a:lnTo>
                    <a:pt x="942" y="1919"/>
                  </a:lnTo>
                  <a:lnTo>
                    <a:pt x="903" y="1947"/>
                  </a:lnTo>
                  <a:lnTo>
                    <a:pt x="864" y="1975"/>
                  </a:lnTo>
                  <a:lnTo>
                    <a:pt x="825" y="2005"/>
                  </a:lnTo>
                  <a:lnTo>
                    <a:pt x="786" y="2034"/>
                  </a:lnTo>
                  <a:lnTo>
                    <a:pt x="748" y="2066"/>
                  </a:lnTo>
                  <a:lnTo>
                    <a:pt x="709" y="2096"/>
                  </a:lnTo>
                  <a:lnTo>
                    <a:pt x="669" y="2129"/>
                  </a:lnTo>
                  <a:lnTo>
                    <a:pt x="592" y="2194"/>
                  </a:lnTo>
                  <a:lnTo>
                    <a:pt x="513" y="2260"/>
                  </a:lnTo>
                  <a:lnTo>
                    <a:pt x="433" y="2327"/>
                  </a:lnTo>
                  <a:lnTo>
                    <a:pt x="350" y="2394"/>
                  </a:lnTo>
                  <a:lnTo>
                    <a:pt x="310" y="2427"/>
                  </a:lnTo>
                  <a:lnTo>
                    <a:pt x="267" y="2461"/>
                  </a:lnTo>
                  <a:lnTo>
                    <a:pt x="225" y="2494"/>
                  </a:lnTo>
                  <a:lnTo>
                    <a:pt x="181" y="2528"/>
                  </a:lnTo>
                  <a:lnTo>
                    <a:pt x="159" y="2544"/>
                  </a:lnTo>
                  <a:lnTo>
                    <a:pt x="137" y="2560"/>
                  </a:lnTo>
                  <a:lnTo>
                    <a:pt x="92" y="2593"/>
                  </a:lnTo>
                  <a:lnTo>
                    <a:pt x="69" y="2609"/>
                  </a:lnTo>
                  <a:lnTo>
                    <a:pt x="47" y="2625"/>
                  </a:lnTo>
                  <a:lnTo>
                    <a:pt x="23" y="2642"/>
                  </a:lnTo>
                  <a:lnTo>
                    <a:pt x="0" y="2657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" name="Freeform 22"/>
            <p:cNvSpPr>
              <a:spLocks/>
            </p:cNvSpPr>
            <p:nvPr userDrawn="1"/>
          </p:nvSpPr>
          <p:spPr bwMode="auto">
            <a:xfrm>
              <a:off x="203" y="3046"/>
              <a:ext cx="5466" cy="1178"/>
            </a:xfrm>
            <a:custGeom>
              <a:avLst/>
              <a:gdLst>
                <a:gd name="T0" fmla="*/ 41 w 5466"/>
                <a:gd name="T1" fmla="*/ 1157 h 1178"/>
                <a:gd name="T2" fmla="*/ 171 w 5466"/>
                <a:gd name="T3" fmla="*/ 1081 h 1178"/>
                <a:gd name="T4" fmla="*/ 331 w 5466"/>
                <a:gd name="T5" fmla="*/ 967 h 1178"/>
                <a:gd name="T6" fmla="*/ 663 w 5466"/>
                <a:gd name="T7" fmla="*/ 700 h 1178"/>
                <a:gd name="T8" fmla="*/ 907 w 5466"/>
                <a:gd name="T9" fmla="*/ 516 h 1178"/>
                <a:gd name="T10" fmla="*/ 1154 w 5466"/>
                <a:gd name="T11" fmla="*/ 355 h 1178"/>
                <a:gd name="T12" fmla="*/ 1334 w 5466"/>
                <a:gd name="T13" fmla="*/ 257 h 1178"/>
                <a:gd name="T14" fmla="*/ 1528 w 5466"/>
                <a:gd name="T15" fmla="*/ 169 h 1178"/>
                <a:gd name="T16" fmla="*/ 1700 w 5466"/>
                <a:gd name="T17" fmla="*/ 107 h 1178"/>
                <a:gd name="T18" fmla="*/ 1888 w 5466"/>
                <a:gd name="T19" fmla="*/ 56 h 1178"/>
                <a:gd name="T20" fmla="*/ 2075 w 5466"/>
                <a:gd name="T21" fmla="*/ 22 h 1178"/>
                <a:gd name="T22" fmla="*/ 2253 w 5466"/>
                <a:gd name="T23" fmla="*/ 6 h 1178"/>
                <a:gd name="T24" fmla="*/ 2439 w 5466"/>
                <a:gd name="T25" fmla="*/ 5 h 1178"/>
                <a:gd name="T26" fmla="*/ 2639 w 5466"/>
                <a:gd name="T27" fmla="*/ 23 h 1178"/>
                <a:gd name="T28" fmla="*/ 2824 w 5466"/>
                <a:gd name="T29" fmla="*/ 55 h 1178"/>
                <a:gd name="T30" fmla="*/ 2994 w 5466"/>
                <a:gd name="T31" fmla="*/ 98 h 1178"/>
                <a:gd name="T32" fmla="*/ 3261 w 5466"/>
                <a:gd name="T33" fmla="*/ 185 h 1178"/>
                <a:gd name="T34" fmla="*/ 3621 w 5466"/>
                <a:gd name="T35" fmla="*/ 312 h 1178"/>
                <a:gd name="T36" fmla="*/ 3808 w 5466"/>
                <a:gd name="T37" fmla="*/ 367 h 1178"/>
                <a:gd name="T38" fmla="*/ 3947 w 5466"/>
                <a:gd name="T39" fmla="*/ 399 h 1178"/>
                <a:gd name="T40" fmla="*/ 4094 w 5466"/>
                <a:gd name="T41" fmla="*/ 421 h 1178"/>
                <a:gd name="T42" fmla="*/ 4254 w 5466"/>
                <a:gd name="T43" fmla="*/ 432 h 1178"/>
                <a:gd name="T44" fmla="*/ 4445 w 5466"/>
                <a:gd name="T45" fmla="*/ 430 h 1178"/>
                <a:gd name="T46" fmla="*/ 4595 w 5466"/>
                <a:gd name="T47" fmla="*/ 417 h 1178"/>
                <a:gd name="T48" fmla="*/ 4727 w 5466"/>
                <a:gd name="T49" fmla="*/ 390 h 1178"/>
                <a:gd name="T50" fmla="*/ 4880 w 5466"/>
                <a:gd name="T51" fmla="*/ 337 h 1178"/>
                <a:gd name="T52" fmla="*/ 5065 w 5466"/>
                <a:gd name="T53" fmla="*/ 251 h 1178"/>
                <a:gd name="T54" fmla="*/ 5230 w 5466"/>
                <a:gd name="T55" fmla="*/ 159 h 1178"/>
                <a:gd name="T56" fmla="*/ 5417 w 5466"/>
                <a:gd name="T57" fmla="*/ 36 h 1178"/>
                <a:gd name="T58" fmla="*/ 5380 w 5466"/>
                <a:gd name="T59" fmla="*/ 69 h 1178"/>
                <a:gd name="T60" fmla="*/ 5217 w 5466"/>
                <a:gd name="T61" fmla="*/ 179 h 1178"/>
                <a:gd name="T62" fmla="*/ 5029 w 5466"/>
                <a:gd name="T63" fmla="*/ 284 h 1178"/>
                <a:gd name="T64" fmla="*/ 4852 w 5466"/>
                <a:gd name="T65" fmla="*/ 363 h 1178"/>
                <a:gd name="T66" fmla="*/ 4681 w 5466"/>
                <a:gd name="T67" fmla="*/ 420 h 1178"/>
                <a:gd name="T68" fmla="*/ 4552 w 5466"/>
                <a:gd name="T69" fmla="*/ 451 h 1178"/>
                <a:gd name="T70" fmla="*/ 4418 w 5466"/>
                <a:gd name="T71" fmla="*/ 469 h 1178"/>
                <a:gd name="T72" fmla="*/ 4232 w 5466"/>
                <a:gd name="T73" fmla="*/ 477 h 1178"/>
                <a:gd name="T74" fmla="*/ 4031 w 5466"/>
                <a:gd name="T75" fmla="*/ 466 h 1178"/>
                <a:gd name="T76" fmla="*/ 3838 w 5466"/>
                <a:gd name="T77" fmla="*/ 434 h 1178"/>
                <a:gd name="T78" fmla="*/ 3456 w 5466"/>
                <a:gd name="T79" fmla="*/ 359 h 1178"/>
                <a:gd name="T80" fmla="*/ 3051 w 5466"/>
                <a:gd name="T81" fmla="*/ 288 h 1178"/>
                <a:gd name="T82" fmla="*/ 2803 w 5466"/>
                <a:gd name="T83" fmla="*/ 261 h 1178"/>
                <a:gd name="T84" fmla="*/ 2608 w 5466"/>
                <a:gd name="T85" fmla="*/ 256 h 1178"/>
                <a:gd name="T86" fmla="*/ 2439 w 5466"/>
                <a:gd name="T87" fmla="*/ 270 h 1178"/>
                <a:gd name="T88" fmla="*/ 2322 w 5466"/>
                <a:gd name="T89" fmla="*/ 293 h 1178"/>
                <a:gd name="T90" fmla="*/ 2169 w 5466"/>
                <a:gd name="T91" fmla="*/ 341 h 1178"/>
                <a:gd name="T92" fmla="*/ 2010 w 5466"/>
                <a:gd name="T93" fmla="*/ 409 h 1178"/>
                <a:gd name="T94" fmla="*/ 1841 w 5466"/>
                <a:gd name="T95" fmla="*/ 504 h 1178"/>
                <a:gd name="T96" fmla="*/ 1738 w 5466"/>
                <a:gd name="T97" fmla="*/ 575 h 1178"/>
                <a:gd name="T98" fmla="*/ 1592 w 5466"/>
                <a:gd name="T99" fmla="*/ 688 h 1178"/>
                <a:gd name="T100" fmla="*/ 1212 w 5466"/>
                <a:gd name="T101" fmla="*/ 1001 h 1178"/>
                <a:gd name="T102" fmla="*/ 1044 w 5466"/>
                <a:gd name="T103" fmla="*/ 1132 h 117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466" h="1178">
                  <a:moveTo>
                    <a:pt x="982" y="1178"/>
                  </a:moveTo>
                  <a:lnTo>
                    <a:pt x="491" y="1178"/>
                  </a:lnTo>
                  <a:lnTo>
                    <a:pt x="0" y="1178"/>
                  </a:lnTo>
                  <a:lnTo>
                    <a:pt x="20" y="1168"/>
                  </a:lnTo>
                  <a:lnTo>
                    <a:pt x="41" y="1157"/>
                  </a:lnTo>
                  <a:lnTo>
                    <a:pt x="79" y="1135"/>
                  </a:lnTo>
                  <a:lnTo>
                    <a:pt x="99" y="1124"/>
                  </a:lnTo>
                  <a:lnTo>
                    <a:pt x="118" y="1113"/>
                  </a:lnTo>
                  <a:lnTo>
                    <a:pt x="155" y="1092"/>
                  </a:lnTo>
                  <a:lnTo>
                    <a:pt x="171" y="1081"/>
                  </a:lnTo>
                  <a:lnTo>
                    <a:pt x="188" y="1070"/>
                  </a:lnTo>
                  <a:lnTo>
                    <a:pt x="223" y="1047"/>
                  </a:lnTo>
                  <a:lnTo>
                    <a:pt x="257" y="1022"/>
                  </a:lnTo>
                  <a:lnTo>
                    <a:pt x="294" y="995"/>
                  </a:lnTo>
                  <a:lnTo>
                    <a:pt x="331" y="967"/>
                  </a:lnTo>
                  <a:lnTo>
                    <a:pt x="369" y="937"/>
                  </a:lnTo>
                  <a:lnTo>
                    <a:pt x="448" y="874"/>
                  </a:lnTo>
                  <a:lnTo>
                    <a:pt x="530" y="807"/>
                  </a:lnTo>
                  <a:lnTo>
                    <a:pt x="618" y="736"/>
                  </a:lnTo>
                  <a:lnTo>
                    <a:pt x="663" y="700"/>
                  </a:lnTo>
                  <a:lnTo>
                    <a:pt x="710" y="664"/>
                  </a:lnTo>
                  <a:lnTo>
                    <a:pt x="757" y="626"/>
                  </a:lnTo>
                  <a:lnTo>
                    <a:pt x="806" y="590"/>
                  </a:lnTo>
                  <a:lnTo>
                    <a:pt x="857" y="553"/>
                  </a:lnTo>
                  <a:lnTo>
                    <a:pt x="907" y="516"/>
                  </a:lnTo>
                  <a:lnTo>
                    <a:pt x="960" y="479"/>
                  </a:lnTo>
                  <a:lnTo>
                    <a:pt x="1014" y="443"/>
                  </a:lnTo>
                  <a:lnTo>
                    <a:pt x="1069" y="408"/>
                  </a:lnTo>
                  <a:lnTo>
                    <a:pt x="1126" y="372"/>
                  </a:lnTo>
                  <a:lnTo>
                    <a:pt x="1154" y="355"/>
                  </a:lnTo>
                  <a:lnTo>
                    <a:pt x="1184" y="338"/>
                  </a:lnTo>
                  <a:lnTo>
                    <a:pt x="1243" y="305"/>
                  </a:lnTo>
                  <a:lnTo>
                    <a:pt x="1273" y="289"/>
                  </a:lnTo>
                  <a:lnTo>
                    <a:pt x="1304" y="273"/>
                  </a:lnTo>
                  <a:lnTo>
                    <a:pt x="1334" y="257"/>
                  </a:lnTo>
                  <a:lnTo>
                    <a:pt x="1365" y="241"/>
                  </a:lnTo>
                  <a:lnTo>
                    <a:pt x="1429" y="212"/>
                  </a:lnTo>
                  <a:lnTo>
                    <a:pt x="1462" y="197"/>
                  </a:lnTo>
                  <a:lnTo>
                    <a:pt x="1494" y="183"/>
                  </a:lnTo>
                  <a:lnTo>
                    <a:pt x="1528" y="169"/>
                  </a:lnTo>
                  <a:lnTo>
                    <a:pt x="1562" y="156"/>
                  </a:lnTo>
                  <a:lnTo>
                    <a:pt x="1595" y="144"/>
                  </a:lnTo>
                  <a:lnTo>
                    <a:pt x="1630" y="131"/>
                  </a:lnTo>
                  <a:lnTo>
                    <a:pt x="1664" y="119"/>
                  </a:lnTo>
                  <a:lnTo>
                    <a:pt x="1700" y="107"/>
                  </a:lnTo>
                  <a:lnTo>
                    <a:pt x="1735" y="96"/>
                  </a:lnTo>
                  <a:lnTo>
                    <a:pt x="1771" y="86"/>
                  </a:lnTo>
                  <a:lnTo>
                    <a:pt x="1810" y="76"/>
                  </a:lnTo>
                  <a:lnTo>
                    <a:pt x="1849" y="66"/>
                  </a:lnTo>
                  <a:lnTo>
                    <a:pt x="1888" y="56"/>
                  </a:lnTo>
                  <a:lnTo>
                    <a:pt x="1925" y="48"/>
                  </a:lnTo>
                  <a:lnTo>
                    <a:pt x="1964" y="40"/>
                  </a:lnTo>
                  <a:lnTo>
                    <a:pt x="2001" y="34"/>
                  </a:lnTo>
                  <a:lnTo>
                    <a:pt x="2038" y="28"/>
                  </a:lnTo>
                  <a:lnTo>
                    <a:pt x="2075" y="22"/>
                  </a:lnTo>
                  <a:lnTo>
                    <a:pt x="2111" y="18"/>
                  </a:lnTo>
                  <a:lnTo>
                    <a:pt x="2147" y="14"/>
                  </a:lnTo>
                  <a:lnTo>
                    <a:pt x="2183" y="11"/>
                  </a:lnTo>
                  <a:lnTo>
                    <a:pt x="2218" y="8"/>
                  </a:lnTo>
                  <a:lnTo>
                    <a:pt x="2253" y="6"/>
                  </a:lnTo>
                  <a:lnTo>
                    <a:pt x="2288" y="5"/>
                  </a:lnTo>
                  <a:lnTo>
                    <a:pt x="2321" y="4"/>
                  </a:lnTo>
                  <a:lnTo>
                    <a:pt x="2356" y="4"/>
                  </a:lnTo>
                  <a:lnTo>
                    <a:pt x="2398" y="4"/>
                  </a:lnTo>
                  <a:lnTo>
                    <a:pt x="2439" y="5"/>
                  </a:lnTo>
                  <a:lnTo>
                    <a:pt x="2481" y="7"/>
                  </a:lnTo>
                  <a:lnTo>
                    <a:pt x="2522" y="10"/>
                  </a:lnTo>
                  <a:lnTo>
                    <a:pt x="2561" y="14"/>
                  </a:lnTo>
                  <a:lnTo>
                    <a:pt x="2601" y="18"/>
                  </a:lnTo>
                  <a:lnTo>
                    <a:pt x="2639" y="23"/>
                  </a:lnTo>
                  <a:lnTo>
                    <a:pt x="2678" y="28"/>
                  </a:lnTo>
                  <a:lnTo>
                    <a:pt x="2716" y="34"/>
                  </a:lnTo>
                  <a:lnTo>
                    <a:pt x="2752" y="40"/>
                  </a:lnTo>
                  <a:lnTo>
                    <a:pt x="2789" y="47"/>
                  </a:lnTo>
                  <a:lnTo>
                    <a:pt x="2824" y="55"/>
                  </a:lnTo>
                  <a:lnTo>
                    <a:pt x="2860" y="63"/>
                  </a:lnTo>
                  <a:lnTo>
                    <a:pt x="2894" y="72"/>
                  </a:lnTo>
                  <a:lnTo>
                    <a:pt x="2928" y="80"/>
                  </a:lnTo>
                  <a:lnTo>
                    <a:pt x="2961" y="89"/>
                  </a:lnTo>
                  <a:lnTo>
                    <a:pt x="2994" y="98"/>
                  </a:lnTo>
                  <a:lnTo>
                    <a:pt x="3026" y="107"/>
                  </a:lnTo>
                  <a:lnTo>
                    <a:pt x="3088" y="126"/>
                  </a:lnTo>
                  <a:lnTo>
                    <a:pt x="3148" y="147"/>
                  </a:lnTo>
                  <a:lnTo>
                    <a:pt x="3206" y="166"/>
                  </a:lnTo>
                  <a:lnTo>
                    <a:pt x="3261" y="185"/>
                  </a:lnTo>
                  <a:lnTo>
                    <a:pt x="3314" y="205"/>
                  </a:lnTo>
                  <a:lnTo>
                    <a:pt x="3411" y="240"/>
                  </a:lnTo>
                  <a:lnTo>
                    <a:pt x="3516" y="277"/>
                  </a:lnTo>
                  <a:lnTo>
                    <a:pt x="3569" y="295"/>
                  </a:lnTo>
                  <a:lnTo>
                    <a:pt x="3621" y="312"/>
                  </a:lnTo>
                  <a:lnTo>
                    <a:pt x="3674" y="330"/>
                  </a:lnTo>
                  <a:lnTo>
                    <a:pt x="3700" y="338"/>
                  </a:lnTo>
                  <a:lnTo>
                    <a:pt x="3726" y="345"/>
                  </a:lnTo>
                  <a:lnTo>
                    <a:pt x="3780" y="360"/>
                  </a:lnTo>
                  <a:lnTo>
                    <a:pt x="3808" y="367"/>
                  </a:lnTo>
                  <a:lnTo>
                    <a:pt x="3834" y="374"/>
                  </a:lnTo>
                  <a:lnTo>
                    <a:pt x="3863" y="381"/>
                  </a:lnTo>
                  <a:lnTo>
                    <a:pt x="3890" y="388"/>
                  </a:lnTo>
                  <a:lnTo>
                    <a:pt x="3918" y="394"/>
                  </a:lnTo>
                  <a:lnTo>
                    <a:pt x="3947" y="399"/>
                  </a:lnTo>
                  <a:lnTo>
                    <a:pt x="3975" y="404"/>
                  </a:lnTo>
                  <a:lnTo>
                    <a:pt x="4005" y="409"/>
                  </a:lnTo>
                  <a:lnTo>
                    <a:pt x="4034" y="414"/>
                  </a:lnTo>
                  <a:lnTo>
                    <a:pt x="4064" y="418"/>
                  </a:lnTo>
                  <a:lnTo>
                    <a:pt x="4094" y="421"/>
                  </a:lnTo>
                  <a:lnTo>
                    <a:pt x="4125" y="424"/>
                  </a:lnTo>
                  <a:lnTo>
                    <a:pt x="4156" y="427"/>
                  </a:lnTo>
                  <a:lnTo>
                    <a:pt x="4189" y="429"/>
                  </a:lnTo>
                  <a:lnTo>
                    <a:pt x="4221" y="431"/>
                  </a:lnTo>
                  <a:lnTo>
                    <a:pt x="4254" y="432"/>
                  </a:lnTo>
                  <a:lnTo>
                    <a:pt x="4287" y="433"/>
                  </a:lnTo>
                  <a:lnTo>
                    <a:pt x="4322" y="433"/>
                  </a:lnTo>
                  <a:lnTo>
                    <a:pt x="4382" y="433"/>
                  </a:lnTo>
                  <a:lnTo>
                    <a:pt x="4413" y="432"/>
                  </a:lnTo>
                  <a:lnTo>
                    <a:pt x="4445" y="430"/>
                  </a:lnTo>
                  <a:lnTo>
                    <a:pt x="4476" y="428"/>
                  </a:lnTo>
                  <a:lnTo>
                    <a:pt x="4510" y="426"/>
                  </a:lnTo>
                  <a:lnTo>
                    <a:pt x="4542" y="423"/>
                  </a:lnTo>
                  <a:lnTo>
                    <a:pt x="4577" y="420"/>
                  </a:lnTo>
                  <a:lnTo>
                    <a:pt x="4595" y="417"/>
                  </a:lnTo>
                  <a:lnTo>
                    <a:pt x="4613" y="415"/>
                  </a:lnTo>
                  <a:lnTo>
                    <a:pt x="4633" y="412"/>
                  </a:lnTo>
                  <a:lnTo>
                    <a:pt x="4651" y="408"/>
                  </a:lnTo>
                  <a:lnTo>
                    <a:pt x="4688" y="400"/>
                  </a:lnTo>
                  <a:lnTo>
                    <a:pt x="4727" y="390"/>
                  </a:lnTo>
                  <a:lnTo>
                    <a:pt x="4766" y="378"/>
                  </a:lnTo>
                  <a:lnTo>
                    <a:pt x="4804" y="366"/>
                  </a:lnTo>
                  <a:lnTo>
                    <a:pt x="4824" y="359"/>
                  </a:lnTo>
                  <a:lnTo>
                    <a:pt x="4842" y="352"/>
                  </a:lnTo>
                  <a:lnTo>
                    <a:pt x="4880" y="337"/>
                  </a:lnTo>
                  <a:lnTo>
                    <a:pt x="4918" y="322"/>
                  </a:lnTo>
                  <a:lnTo>
                    <a:pt x="4956" y="304"/>
                  </a:lnTo>
                  <a:lnTo>
                    <a:pt x="4993" y="287"/>
                  </a:lnTo>
                  <a:lnTo>
                    <a:pt x="5030" y="270"/>
                  </a:lnTo>
                  <a:lnTo>
                    <a:pt x="5065" y="251"/>
                  </a:lnTo>
                  <a:lnTo>
                    <a:pt x="5100" y="232"/>
                  </a:lnTo>
                  <a:lnTo>
                    <a:pt x="5134" y="214"/>
                  </a:lnTo>
                  <a:lnTo>
                    <a:pt x="5167" y="196"/>
                  </a:lnTo>
                  <a:lnTo>
                    <a:pt x="5199" y="177"/>
                  </a:lnTo>
                  <a:lnTo>
                    <a:pt x="5230" y="159"/>
                  </a:lnTo>
                  <a:lnTo>
                    <a:pt x="5258" y="141"/>
                  </a:lnTo>
                  <a:lnTo>
                    <a:pt x="5287" y="123"/>
                  </a:lnTo>
                  <a:lnTo>
                    <a:pt x="5338" y="90"/>
                  </a:lnTo>
                  <a:lnTo>
                    <a:pt x="5381" y="61"/>
                  </a:lnTo>
                  <a:lnTo>
                    <a:pt x="5417" y="36"/>
                  </a:lnTo>
                  <a:lnTo>
                    <a:pt x="5443" y="18"/>
                  </a:lnTo>
                  <a:lnTo>
                    <a:pt x="5466" y="0"/>
                  </a:lnTo>
                  <a:lnTo>
                    <a:pt x="5443" y="19"/>
                  </a:lnTo>
                  <a:lnTo>
                    <a:pt x="5417" y="41"/>
                  </a:lnTo>
                  <a:lnTo>
                    <a:pt x="5380" y="69"/>
                  </a:lnTo>
                  <a:lnTo>
                    <a:pt x="5334" y="102"/>
                  </a:lnTo>
                  <a:lnTo>
                    <a:pt x="5307" y="119"/>
                  </a:lnTo>
                  <a:lnTo>
                    <a:pt x="5280" y="139"/>
                  </a:lnTo>
                  <a:lnTo>
                    <a:pt x="5249" y="159"/>
                  </a:lnTo>
                  <a:lnTo>
                    <a:pt x="5217" y="179"/>
                  </a:lnTo>
                  <a:lnTo>
                    <a:pt x="5182" y="200"/>
                  </a:lnTo>
                  <a:lnTo>
                    <a:pt x="5147" y="221"/>
                  </a:lnTo>
                  <a:lnTo>
                    <a:pt x="5109" y="242"/>
                  </a:lnTo>
                  <a:lnTo>
                    <a:pt x="5069" y="263"/>
                  </a:lnTo>
                  <a:lnTo>
                    <a:pt x="5029" y="284"/>
                  </a:lnTo>
                  <a:lnTo>
                    <a:pt x="4987" y="304"/>
                  </a:lnTo>
                  <a:lnTo>
                    <a:pt x="4965" y="314"/>
                  </a:lnTo>
                  <a:lnTo>
                    <a:pt x="4943" y="325"/>
                  </a:lnTo>
                  <a:lnTo>
                    <a:pt x="4898" y="344"/>
                  </a:lnTo>
                  <a:lnTo>
                    <a:pt x="4852" y="363"/>
                  </a:lnTo>
                  <a:lnTo>
                    <a:pt x="4804" y="380"/>
                  </a:lnTo>
                  <a:lnTo>
                    <a:pt x="4781" y="390"/>
                  </a:lnTo>
                  <a:lnTo>
                    <a:pt x="4757" y="398"/>
                  </a:lnTo>
                  <a:lnTo>
                    <a:pt x="4707" y="413"/>
                  </a:lnTo>
                  <a:lnTo>
                    <a:pt x="4681" y="420"/>
                  </a:lnTo>
                  <a:lnTo>
                    <a:pt x="4656" y="427"/>
                  </a:lnTo>
                  <a:lnTo>
                    <a:pt x="4631" y="433"/>
                  </a:lnTo>
                  <a:lnTo>
                    <a:pt x="4604" y="439"/>
                  </a:lnTo>
                  <a:lnTo>
                    <a:pt x="4579" y="445"/>
                  </a:lnTo>
                  <a:lnTo>
                    <a:pt x="4552" y="451"/>
                  </a:lnTo>
                  <a:lnTo>
                    <a:pt x="4526" y="455"/>
                  </a:lnTo>
                  <a:lnTo>
                    <a:pt x="4500" y="460"/>
                  </a:lnTo>
                  <a:lnTo>
                    <a:pt x="4473" y="463"/>
                  </a:lnTo>
                  <a:lnTo>
                    <a:pt x="4446" y="466"/>
                  </a:lnTo>
                  <a:lnTo>
                    <a:pt x="4418" y="469"/>
                  </a:lnTo>
                  <a:lnTo>
                    <a:pt x="4392" y="471"/>
                  </a:lnTo>
                  <a:lnTo>
                    <a:pt x="4349" y="474"/>
                  </a:lnTo>
                  <a:lnTo>
                    <a:pt x="4309" y="476"/>
                  </a:lnTo>
                  <a:lnTo>
                    <a:pt x="4269" y="477"/>
                  </a:lnTo>
                  <a:lnTo>
                    <a:pt x="4232" y="477"/>
                  </a:lnTo>
                  <a:lnTo>
                    <a:pt x="4185" y="477"/>
                  </a:lnTo>
                  <a:lnTo>
                    <a:pt x="4139" y="475"/>
                  </a:lnTo>
                  <a:lnTo>
                    <a:pt x="4095" y="472"/>
                  </a:lnTo>
                  <a:lnTo>
                    <a:pt x="4053" y="468"/>
                  </a:lnTo>
                  <a:lnTo>
                    <a:pt x="4031" y="466"/>
                  </a:lnTo>
                  <a:lnTo>
                    <a:pt x="4011" y="463"/>
                  </a:lnTo>
                  <a:lnTo>
                    <a:pt x="3968" y="457"/>
                  </a:lnTo>
                  <a:lnTo>
                    <a:pt x="3926" y="451"/>
                  </a:lnTo>
                  <a:lnTo>
                    <a:pt x="3883" y="442"/>
                  </a:lnTo>
                  <a:lnTo>
                    <a:pt x="3838" y="434"/>
                  </a:lnTo>
                  <a:lnTo>
                    <a:pt x="3792" y="425"/>
                  </a:lnTo>
                  <a:lnTo>
                    <a:pt x="3693" y="405"/>
                  </a:lnTo>
                  <a:lnTo>
                    <a:pt x="3582" y="382"/>
                  </a:lnTo>
                  <a:lnTo>
                    <a:pt x="3521" y="371"/>
                  </a:lnTo>
                  <a:lnTo>
                    <a:pt x="3456" y="359"/>
                  </a:lnTo>
                  <a:lnTo>
                    <a:pt x="3354" y="340"/>
                  </a:lnTo>
                  <a:lnTo>
                    <a:pt x="3252" y="322"/>
                  </a:lnTo>
                  <a:lnTo>
                    <a:pt x="3151" y="304"/>
                  </a:lnTo>
                  <a:lnTo>
                    <a:pt x="3101" y="296"/>
                  </a:lnTo>
                  <a:lnTo>
                    <a:pt x="3051" y="288"/>
                  </a:lnTo>
                  <a:lnTo>
                    <a:pt x="3001" y="281"/>
                  </a:lnTo>
                  <a:lnTo>
                    <a:pt x="2951" y="275"/>
                  </a:lnTo>
                  <a:lnTo>
                    <a:pt x="2902" y="269"/>
                  </a:lnTo>
                  <a:lnTo>
                    <a:pt x="2852" y="265"/>
                  </a:lnTo>
                  <a:lnTo>
                    <a:pt x="2803" y="261"/>
                  </a:lnTo>
                  <a:lnTo>
                    <a:pt x="2754" y="258"/>
                  </a:lnTo>
                  <a:lnTo>
                    <a:pt x="2705" y="256"/>
                  </a:lnTo>
                  <a:lnTo>
                    <a:pt x="2681" y="256"/>
                  </a:lnTo>
                  <a:lnTo>
                    <a:pt x="2658" y="256"/>
                  </a:lnTo>
                  <a:lnTo>
                    <a:pt x="2608" y="256"/>
                  </a:lnTo>
                  <a:lnTo>
                    <a:pt x="2559" y="258"/>
                  </a:lnTo>
                  <a:lnTo>
                    <a:pt x="2536" y="260"/>
                  </a:lnTo>
                  <a:lnTo>
                    <a:pt x="2511" y="262"/>
                  </a:lnTo>
                  <a:lnTo>
                    <a:pt x="2464" y="267"/>
                  </a:lnTo>
                  <a:lnTo>
                    <a:pt x="2439" y="270"/>
                  </a:lnTo>
                  <a:lnTo>
                    <a:pt x="2416" y="274"/>
                  </a:lnTo>
                  <a:lnTo>
                    <a:pt x="2393" y="278"/>
                  </a:lnTo>
                  <a:lnTo>
                    <a:pt x="2368" y="282"/>
                  </a:lnTo>
                  <a:lnTo>
                    <a:pt x="2346" y="287"/>
                  </a:lnTo>
                  <a:lnTo>
                    <a:pt x="2322" y="293"/>
                  </a:lnTo>
                  <a:lnTo>
                    <a:pt x="2299" y="299"/>
                  </a:lnTo>
                  <a:lnTo>
                    <a:pt x="2276" y="305"/>
                  </a:lnTo>
                  <a:lnTo>
                    <a:pt x="2239" y="317"/>
                  </a:lnTo>
                  <a:lnTo>
                    <a:pt x="2204" y="329"/>
                  </a:lnTo>
                  <a:lnTo>
                    <a:pt x="2169" y="341"/>
                  </a:lnTo>
                  <a:lnTo>
                    <a:pt x="2136" y="354"/>
                  </a:lnTo>
                  <a:lnTo>
                    <a:pt x="2102" y="367"/>
                  </a:lnTo>
                  <a:lnTo>
                    <a:pt x="2071" y="380"/>
                  </a:lnTo>
                  <a:lnTo>
                    <a:pt x="2039" y="395"/>
                  </a:lnTo>
                  <a:lnTo>
                    <a:pt x="2010" y="409"/>
                  </a:lnTo>
                  <a:lnTo>
                    <a:pt x="1980" y="424"/>
                  </a:lnTo>
                  <a:lnTo>
                    <a:pt x="1951" y="439"/>
                  </a:lnTo>
                  <a:lnTo>
                    <a:pt x="1922" y="455"/>
                  </a:lnTo>
                  <a:lnTo>
                    <a:pt x="1895" y="471"/>
                  </a:lnTo>
                  <a:lnTo>
                    <a:pt x="1841" y="504"/>
                  </a:lnTo>
                  <a:lnTo>
                    <a:pt x="1815" y="522"/>
                  </a:lnTo>
                  <a:lnTo>
                    <a:pt x="1802" y="530"/>
                  </a:lnTo>
                  <a:lnTo>
                    <a:pt x="1789" y="539"/>
                  </a:lnTo>
                  <a:lnTo>
                    <a:pt x="1764" y="556"/>
                  </a:lnTo>
                  <a:lnTo>
                    <a:pt x="1738" y="575"/>
                  </a:lnTo>
                  <a:lnTo>
                    <a:pt x="1714" y="593"/>
                  </a:lnTo>
                  <a:lnTo>
                    <a:pt x="1690" y="611"/>
                  </a:lnTo>
                  <a:lnTo>
                    <a:pt x="1664" y="630"/>
                  </a:lnTo>
                  <a:lnTo>
                    <a:pt x="1640" y="650"/>
                  </a:lnTo>
                  <a:lnTo>
                    <a:pt x="1592" y="688"/>
                  </a:lnTo>
                  <a:lnTo>
                    <a:pt x="1543" y="729"/>
                  </a:lnTo>
                  <a:lnTo>
                    <a:pt x="1493" y="770"/>
                  </a:lnTo>
                  <a:lnTo>
                    <a:pt x="1392" y="854"/>
                  </a:lnTo>
                  <a:lnTo>
                    <a:pt x="1309" y="923"/>
                  </a:lnTo>
                  <a:lnTo>
                    <a:pt x="1212" y="1001"/>
                  </a:lnTo>
                  <a:lnTo>
                    <a:pt x="1187" y="1023"/>
                  </a:lnTo>
                  <a:lnTo>
                    <a:pt x="1159" y="1044"/>
                  </a:lnTo>
                  <a:lnTo>
                    <a:pt x="1132" y="1065"/>
                  </a:lnTo>
                  <a:lnTo>
                    <a:pt x="1103" y="1088"/>
                  </a:lnTo>
                  <a:lnTo>
                    <a:pt x="1044" y="1132"/>
                  </a:lnTo>
                  <a:lnTo>
                    <a:pt x="1014" y="1156"/>
                  </a:lnTo>
                  <a:lnTo>
                    <a:pt x="982" y="1178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pic>
        <p:nvPicPr>
          <p:cNvPr id="7" name="Picture 28" descr="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524625"/>
            <a:ext cx="22304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5" y="836613"/>
            <a:ext cx="4535488" cy="1800225"/>
          </a:xfrm>
        </p:spPr>
        <p:txBody>
          <a:bodyPr/>
          <a:lstStyle>
            <a:lvl1pPr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636838"/>
            <a:ext cx="4535488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ftr" sz="quarter" idx="10"/>
          </p:nvPr>
        </p:nvSpPr>
        <p:spPr>
          <a:xfrm>
            <a:off x="1692275" y="3789363"/>
            <a:ext cx="1584325" cy="401637"/>
          </a:xfrm>
        </p:spPr>
        <p:txBody>
          <a:bodyPr anchor="t"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dt" sz="quarter" idx="11"/>
          </p:nvPr>
        </p:nvSpPr>
        <p:spPr>
          <a:xfrm>
            <a:off x="3348038" y="3789363"/>
            <a:ext cx="1439862" cy="401637"/>
          </a:xfrm>
        </p:spPr>
        <p:txBody>
          <a:bodyPr anchor="t"/>
          <a:lstStyle>
            <a:lvl1pPr algn="l">
              <a:defRPr sz="1000"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1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82B1-266B-48DA-ADF2-FEAA89851B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7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80175" y="274638"/>
            <a:ext cx="1908175" cy="567531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572125" cy="567531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C7B3-97F2-49AA-83B9-62BBD83F2F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1AA09-E3E5-4C22-80E7-759B0EFAED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8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084DB-827B-45C5-9706-0D92E3AFF8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6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DE20-BAE6-4578-B0E5-9CA408DA8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4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79FA-2631-404E-9140-5EE98A0A6E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9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8C368-E9E7-4B72-B0EC-E23C18397D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0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4574-43B3-4676-8C60-763FDD3BBF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2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46614-5FAF-4067-BCE9-8278F7621C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3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"/>
          <p:cNvGrpSpPr>
            <a:grpSpLocks/>
          </p:cNvGrpSpPr>
          <p:nvPr/>
        </p:nvGrpSpPr>
        <p:grpSpPr bwMode="auto">
          <a:xfrm>
            <a:off x="4752975" y="4997450"/>
            <a:ext cx="4248150" cy="1708150"/>
            <a:chOff x="2731" y="3056"/>
            <a:chExt cx="2961" cy="1191"/>
          </a:xfrm>
        </p:grpSpPr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3405" y="3806"/>
              <a:ext cx="2153" cy="441"/>
            </a:xfrm>
            <a:custGeom>
              <a:avLst/>
              <a:gdLst>
                <a:gd name="T0" fmla="*/ 14 w 2153"/>
                <a:gd name="T1" fmla="*/ 433 h 441"/>
                <a:gd name="T2" fmla="*/ 57 w 2153"/>
                <a:gd name="T3" fmla="*/ 402 h 441"/>
                <a:gd name="T4" fmla="*/ 189 w 2153"/>
                <a:gd name="T5" fmla="*/ 297 h 441"/>
                <a:gd name="T6" fmla="*/ 285 w 2153"/>
                <a:gd name="T7" fmla="*/ 223 h 441"/>
                <a:gd name="T8" fmla="*/ 349 w 2153"/>
                <a:gd name="T9" fmla="*/ 179 h 441"/>
                <a:gd name="T10" fmla="*/ 418 w 2153"/>
                <a:gd name="T11" fmla="*/ 136 h 441"/>
                <a:gd name="T12" fmla="*/ 492 w 2153"/>
                <a:gd name="T13" fmla="*/ 97 h 441"/>
                <a:gd name="T14" fmla="*/ 544 w 2153"/>
                <a:gd name="T15" fmla="*/ 74 h 441"/>
                <a:gd name="T16" fmla="*/ 627 w 2153"/>
                <a:gd name="T17" fmla="*/ 43 h 441"/>
                <a:gd name="T18" fmla="*/ 711 w 2153"/>
                <a:gd name="T19" fmla="*/ 20 h 441"/>
                <a:gd name="T20" fmla="*/ 791 w 2153"/>
                <a:gd name="T21" fmla="*/ 7 h 441"/>
                <a:gd name="T22" fmla="*/ 867 w 2153"/>
                <a:gd name="T23" fmla="*/ 1 h 441"/>
                <a:gd name="T24" fmla="*/ 938 w 2153"/>
                <a:gd name="T25" fmla="*/ 2 h 441"/>
                <a:gd name="T26" fmla="*/ 1006 w 2153"/>
                <a:gd name="T27" fmla="*/ 8 h 441"/>
                <a:gd name="T28" fmla="*/ 1069 w 2153"/>
                <a:gd name="T29" fmla="*/ 19 h 441"/>
                <a:gd name="T30" fmla="*/ 1146 w 2153"/>
                <a:gd name="T31" fmla="*/ 38 h 441"/>
                <a:gd name="T32" fmla="*/ 1232 w 2153"/>
                <a:gd name="T33" fmla="*/ 65 h 441"/>
                <a:gd name="T34" fmla="*/ 1320 w 2153"/>
                <a:gd name="T35" fmla="*/ 97 h 441"/>
                <a:gd name="T36" fmla="*/ 1423 w 2153"/>
                <a:gd name="T37" fmla="*/ 132 h 441"/>
                <a:gd name="T38" fmla="*/ 1503 w 2153"/>
                <a:gd name="T39" fmla="*/ 154 h 441"/>
                <a:gd name="T40" fmla="*/ 1589 w 2153"/>
                <a:gd name="T41" fmla="*/ 169 h 441"/>
                <a:gd name="T42" fmla="*/ 1667 w 2153"/>
                <a:gd name="T43" fmla="*/ 175 h 441"/>
                <a:gd name="T44" fmla="*/ 1719 w 2153"/>
                <a:gd name="T45" fmla="*/ 175 h 441"/>
                <a:gd name="T46" fmla="*/ 1792 w 2153"/>
                <a:gd name="T47" fmla="*/ 169 h 441"/>
                <a:gd name="T48" fmla="*/ 1838 w 2153"/>
                <a:gd name="T49" fmla="*/ 161 h 441"/>
                <a:gd name="T50" fmla="*/ 1900 w 2153"/>
                <a:gd name="T51" fmla="*/ 142 h 441"/>
                <a:gd name="T52" fmla="*/ 1946 w 2153"/>
                <a:gd name="T53" fmla="*/ 123 h 441"/>
                <a:gd name="T54" fmla="*/ 2005 w 2153"/>
                <a:gd name="T55" fmla="*/ 94 h 441"/>
                <a:gd name="T56" fmla="*/ 2080 w 2153"/>
                <a:gd name="T57" fmla="*/ 49 h 441"/>
                <a:gd name="T58" fmla="*/ 2153 w 2153"/>
                <a:gd name="T59" fmla="*/ 0 h 441"/>
                <a:gd name="T60" fmla="*/ 2118 w 2153"/>
                <a:gd name="T61" fmla="*/ 27 h 441"/>
                <a:gd name="T62" fmla="*/ 2052 w 2153"/>
                <a:gd name="T63" fmla="*/ 72 h 441"/>
                <a:gd name="T64" fmla="*/ 1992 w 2153"/>
                <a:gd name="T65" fmla="*/ 106 h 441"/>
                <a:gd name="T66" fmla="*/ 1941 w 2153"/>
                <a:gd name="T67" fmla="*/ 131 h 441"/>
                <a:gd name="T68" fmla="*/ 1885 w 2153"/>
                <a:gd name="T69" fmla="*/ 154 h 441"/>
                <a:gd name="T70" fmla="*/ 1825 w 2153"/>
                <a:gd name="T71" fmla="*/ 172 h 441"/>
                <a:gd name="T72" fmla="*/ 1761 w 2153"/>
                <a:gd name="T73" fmla="*/ 185 h 441"/>
                <a:gd name="T74" fmla="*/ 1691 w 2153"/>
                <a:gd name="T75" fmla="*/ 192 h 441"/>
                <a:gd name="T76" fmla="*/ 1621 w 2153"/>
                <a:gd name="T77" fmla="*/ 192 h 441"/>
                <a:gd name="T78" fmla="*/ 1558 w 2153"/>
                <a:gd name="T79" fmla="*/ 186 h 441"/>
                <a:gd name="T80" fmla="*/ 1450 w 2153"/>
                <a:gd name="T81" fmla="*/ 167 h 441"/>
                <a:gd name="T82" fmla="*/ 1275 w 2153"/>
                <a:gd name="T83" fmla="*/ 133 h 441"/>
                <a:gd name="T84" fmla="*/ 1182 w 2153"/>
                <a:gd name="T85" fmla="*/ 117 h 441"/>
                <a:gd name="T86" fmla="*/ 1091 w 2153"/>
                <a:gd name="T87" fmla="*/ 106 h 441"/>
                <a:gd name="T88" fmla="*/ 1002 w 2153"/>
                <a:gd name="T89" fmla="*/ 103 h 441"/>
                <a:gd name="T90" fmla="*/ 958 w 2153"/>
                <a:gd name="T91" fmla="*/ 105 h 441"/>
                <a:gd name="T92" fmla="*/ 916 w 2153"/>
                <a:gd name="T93" fmla="*/ 110 h 441"/>
                <a:gd name="T94" fmla="*/ 874 w 2153"/>
                <a:gd name="T95" fmla="*/ 119 h 441"/>
                <a:gd name="T96" fmla="*/ 803 w 2153"/>
                <a:gd name="T97" fmla="*/ 143 h 441"/>
                <a:gd name="T98" fmla="*/ 728 w 2153"/>
                <a:gd name="T99" fmla="*/ 177 h 441"/>
                <a:gd name="T100" fmla="*/ 684 w 2153"/>
                <a:gd name="T101" fmla="*/ 204 h 441"/>
                <a:gd name="T102" fmla="*/ 622 w 2153"/>
                <a:gd name="T103" fmla="*/ 247 h 441"/>
                <a:gd name="T104" fmla="*/ 502 w 2153"/>
                <a:gd name="T105" fmla="*/ 345 h 441"/>
                <a:gd name="T106" fmla="*/ 384 w 2153"/>
                <a:gd name="T107" fmla="*/ 441 h 4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53" h="441">
                  <a:moveTo>
                    <a:pt x="384" y="441"/>
                  </a:moveTo>
                  <a:lnTo>
                    <a:pt x="0" y="441"/>
                  </a:lnTo>
                  <a:lnTo>
                    <a:pt x="14" y="433"/>
                  </a:lnTo>
                  <a:lnTo>
                    <a:pt x="28" y="423"/>
                  </a:lnTo>
                  <a:lnTo>
                    <a:pt x="42" y="413"/>
                  </a:lnTo>
                  <a:lnTo>
                    <a:pt x="57" y="402"/>
                  </a:lnTo>
                  <a:lnTo>
                    <a:pt x="88" y="379"/>
                  </a:lnTo>
                  <a:lnTo>
                    <a:pt x="120" y="353"/>
                  </a:lnTo>
                  <a:lnTo>
                    <a:pt x="189" y="297"/>
                  </a:lnTo>
                  <a:lnTo>
                    <a:pt x="226" y="268"/>
                  </a:lnTo>
                  <a:lnTo>
                    <a:pt x="265" y="238"/>
                  </a:lnTo>
                  <a:lnTo>
                    <a:pt x="285" y="223"/>
                  </a:lnTo>
                  <a:lnTo>
                    <a:pt x="306" y="208"/>
                  </a:lnTo>
                  <a:lnTo>
                    <a:pt x="327" y="193"/>
                  </a:lnTo>
                  <a:lnTo>
                    <a:pt x="349" y="179"/>
                  </a:lnTo>
                  <a:lnTo>
                    <a:pt x="372" y="164"/>
                  </a:lnTo>
                  <a:lnTo>
                    <a:pt x="394" y="150"/>
                  </a:lnTo>
                  <a:lnTo>
                    <a:pt x="418" y="136"/>
                  </a:lnTo>
                  <a:lnTo>
                    <a:pt x="442" y="123"/>
                  </a:lnTo>
                  <a:lnTo>
                    <a:pt x="466" y="110"/>
                  </a:lnTo>
                  <a:lnTo>
                    <a:pt x="492" y="97"/>
                  </a:lnTo>
                  <a:lnTo>
                    <a:pt x="504" y="91"/>
                  </a:lnTo>
                  <a:lnTo>
                    <a:pt x="517" y="85"/>
                  </a:lnTo>
                  <a:lnTo>
                    <a:pt x="544" y="74"/>
                  </a:lnTo>
                  <a:lnTo>
                    <a:pt x="571" y="63"/>
                  </a:lnTo>
                  <a:lnTo>
                    <a:pt x="598" y="53"/>
                  </a:lnTo>
                  <a:lnTo>
                    <a:pt x="627" y="43"/>
                  </a:lnTo>
                  <a:lnTo>
                    <a:pt x="655" y="34"/>
                  </a:lnTo>
                  <a:lnTo>
                    <a:pt x="683" y="27"/>
                  </a:lnTo>
                  <a:lnTo>
                    <a:pt x="711" y="20"/>
                  </a:lnTo>
                  <a:lnTo>
                    <a:pt x="738" y="15"/>
                  </a:lnTo>
                  <a:lnTo>
                    <a:pt x="765" y="11"/>
                  </a:lnTo>
                  <a:lnTo>
                    <a:pt x="791" y="7"/>
                  </a:lnTo>
                  <a:lnTo>
                    <a:pt x="817" y="4"/>
                  </a:lnTo>
                  <a:lnTo>
                    <a:pt x="842" y="2"/>
                  </a:lnTo>
                  <a:lnTo>
                    <a:pt x="867" y="1"/>
                  </a:lnTo>
                  <a:lnTo>
                    <a:pt x="891" y="1"/>
                  </a:lnTo>
                  <a:lnTo>
                    <a:pt x="915" y="1"/>
                  </a:lnTo>
                  <a:lnTo>
                    <a:pt x="938" y="2"/>
                  </a:lnTo>
                  <a:lnTo>
                    <a:pt x="961" y="4"/>
                  </a:lnTo>
                  <a:lnTo>
                    <a:pt x="984" y="6"/>
                  </a:lnTo>
                  <a:lnTo>
                    <a:pt x="1006" y="8"/>
                  </a:lnTo>
                  <a:lnTo>
                    <a:pt x="1027" y="12"/>
                  </a:lnTo>
                  <a:lnTo>
                    <a:pt x="1048" y="15"/>
                  </a:lnTo>
                  <a:lnTo>
                    <a:pt x="1069" y="19"/>
                  </a:lnTo>
                  <a:lnTo>
                    <a:pt x="1089" y="23"/>
                  </a:lnTo>
                  <a:lnTo>
                    <a:pt x="1128" y="33"/>
                  </a:lnTo>
                  <a:lnTo>
                    <a:pt x="1146" y="38"/>
                  </a:lnTo>
                  <a:lnTo>
                    <a:pt x="1165" y="43"/>
                  </a:lnTo>
                  <a:lnTo>
                    <a:pt x="1199" y="54"/>
                  </a:lnTo>
                  <a:lnTo>
                    <a:pt x="1232" y="65"/>
                  </a:lnTo>
                  <a:lnTo>
                    <a:pt x="1263" y="76"/>
                  </a:lnTo>
                  <a:lnTo>
                    <a:pt x="1293" y="87"/>
                  </a:lnTo>
                  <a:lnTo>
                    <a:pt x="1320" y="97"/>
                  </a:lnTo>
                  <a:lnTo>
                    <a:pt x="1371" y="115"/>
                  </a:lnTo>
                  <a:lnTo>
                    <a:pt x="1397" y="124"/>
                  </a:lnTo>
                  <a:lnTo>
                    <a:pt x="1423" y="132"/>
                  </a:lnTo>
                  <a:lnTo>
                    <a:pt x="1449" y="140"/>
                  </a:lnTo>
                  <a:lnTo>
                    <a:pt x="1476" y="147"/>
                  </a:lnTo>
                  <a:lnTo>
                    <a:pt x="1503" y="154"/>
                  </a:lnTo>
                  <a:lnTo>
                    <a:pt x="1530" y="160"/>
                  </a:lnTo>
                  <a:lnTo>
                    <a:pt x="1560" y="165"/>
                  </a:lnTo>
                  <a:lnTo>
                    <a:pt x="1589" y="169"/>
                  </a:lnTo>
                  <a:lnTo>
                    <a:pt x="1619" y="172"/>
                  </a:lnTo>
                  <a:lnTo>
                    <a:pt x="1651" y="174"/>
                  </a:lnTo>
                  <a:lnTo>
                    <a:pt x="1667" y="175"/>
                  </a:lnTo>
                  <a:lnTo>
                    <a:pt x="1684" y="175"/>
                  </a:lnTo>
                  <a:lnTo>
                    <a:pt x="1701" y="175"/>
                  </a:lnTo>
                  <a:lnTo>
                    <a:pt x="1719" y="175"/>
                  </a:lnTo>
                  <a:lnTo>
                    <a:pt x="1755" y="173"/>
                  </a:lnTo>
                  <a:lnTo>
                    <a:pt x="1773" y="171"/>
                  </a:lnTo>
                  <a:lnTo>
                    <a:pt x="1792" y="169"/>
                  </a:lnTo>
                  <a:lnTo>
                    <a:pt x="1807" y="167"/>
                  </a:lnTo>
                  <a:lnTo>
                    <a:pt x="1823" y="165"/>
                  </a:lnTo>
                  <a:lnTo>
                    <a:pt x="1838" y="161"/>
                  </a:lnTo>
                  <a:lnTo>
                    <a:pt x="1854" y="157"/>
                  </a:lnTo>
                  <a:lnTo>
                    <a:pt x="1885" y="148"/>
                  </a:lnTo>
                  <a:lnTo>
                    <a:pt x="1900" y="142"/>
                  </a:lnTo>
                  <a:lnTo>
                    <a:pt x="1916" y="136"/>
                  </a:lnTo>
                  <a:lnTo>
                    <a:pt x="1931" y="130"/>
                  </a:lnTo>
                  <a:lnTo>
                    <a:pt x="1946" y="123"/>
                  </a:lnTo>
                  <a:lnTo>
                    <a:pt x="1961" y="116"/>
                  </a:lnTo>
                  <a:lnTo>
                    <a:pt x="1976" y="109"/>
                  </a:lnTo>
                  <a:lnTo>
                    <a:pt x="2005" y="94"/>
                  </a:lnTo>
                  <a:lnTo>
                    <a:pt x="2032" y="79"/>
                  </a:lnTo>
                  <a:lnTo>
                    <a:pt x="2057" y="64"/>
                  </a:lnTo>
                  <a:lnTo>
                    <a:pt x="2080" y="49"/>
                  </a:lnTo>
                  <a:lnTo>
                    <a:pt x="2118" y="24"/>
                  </a:lnTo>
                  <a:lnTo>
                    <a:pt x="2143" y="7"/>
                  </a:lnTo>
                  <a:lnTo>
                    <a:pt x="2153" y="0"/>
                  </a:lnTo>
                  <a:lnTo>
                    <a:pt x="2144" y="7"/>
                  </a:lnTo>
                  <a:lnTo>
                    <a:pt x="2133" y="16"/>
                  </a:lnTo>
                  <a:lnTo>
                    <a:pt x="2118" y="27"/>
                  </a:lnTo>
                  <a:lnTo>
                    <a:pt x="2099" y="41"/>
                  </a:lnTo>
                  <a:lnTo>
                    <a:pt x="2077" y="56"/>
                  </a:lnTo>
                  <a:lnTo>
                    <a:pt x="2052" y="72"/>
                  </a:lnTo>
                  <a:lnTo>
                    <a:pt x="2024" y="89"/>
                  </a:lnTo>
                  <a:lnTo>
                    <a:pt x="2008" y="97"/>
                  </a:lnTo>
                  <a:lnTo>
                    <a:pt x="1992" y="106"/>
                  </a:lnTo>
                  <a:lnTo>
                    <a:pt x="1976" y="114"/>
                  </a:lnTo>
                  <a:lnTo>
                    <a:pt x="1959" y="123"/>
                  </a:lnTo>
                  <a:lnTo>
                    <a:pt x="1941" y="131"/>
                  </a:lnTo>
                  <a:lnTo>
                    <a:pt x="1923" y="139"/>
                  </a:lnTo>
                  <a:lnTo>
                    <a:pt x="1904" y="146"/>
                  </a:lnTo>
                  <a:lnTo>
                    <a:pt x="1885" y="154"/>
                  </a:lnTo>
                  <a:lnTo>
                    <a:pt x="1865" y="160"/>
                  </a:lnTo>
                  <a:lnTo>
                    <a:pt x="1845" y="167"/>
                  </a:lnTo>
                  <a:lnTo>
                    <a:pt x="1825" y="172"/>
                  </a:lnTo>
                  <a:lnTo>
                    <a:pt x="1804" y="177"/>
                  </a:lnTo>
                  <a:lnTo>
                    <a:pt x="1783" y="182"/>
                  </a:lnTo>
                  <a:lnTo>
                    <a:pt x="1761" y="185"/>
                  </a:lnTo>
                  <a:lnTo>
                    <a:pt x="1740" y="188"/>
                  </a:lnTo>
                  <a:lnTo>
                    <a:pt x="1718" y="190"/>
                  </a:lnTo>
                  <a:lnTo>
                    <a:pt x="1691" y="192"/>
                  </a:lnTo>
                  <a:lnTo>
                    <a:pt x="1666" y="193"/>
                  </a:lnTo>
                  <a:lnTo>
                    <a:pt x="1643" y="193"/>
                  </a:lnTo>
                  <a:lnTo>
                    <a:pt x="1621" y="192"/>
                  </a:lnTo>
                  <a:lnTo>
                    <a:pt x="1599" y="191"/>
                  </a:lnTo>
                  <a:lnTo>
                    <a:pt x="1579" y="189"/>
                  </a:lnTo>
                  <a:lnTo>
                    <a:pt x="1558" y="186"/>
                  </a:lnTo>
                  <a:lnTo>
                    <a:pt x="1537" y="183"/>
                  </a:lnTo>
                  <a:lnTo>
                    <a:pt x="1495" y="176"/>
                  </a:lnTo>
                  <a:lnTo>
                    <a:pt x="1450" y="167"/>
                  </a:lnTo>
                  <a:lnTo>
                    <a:pt x="1398" y="156"/>
                  </a:lnTo>
                  <a:lnTo>
                    <a:pt x="1338" y="145"/>
                  </a:lnTo>
                  <a:lnTo>
                    <a:pt x="1275" y="133"/>
                  </a:lnTo>
                  <a:lnTo>
                    <a:pt x="1244" y="128"/>
                  </a:lnTo>
                  <a:lnTo>
                    <a:pt x="1213" y="122"/>
                  </a:lnTo>
                  <a:lnTo>
                    <a:pt x="1182" y="117"/>
                  </a:lnTo>
                  <a:lnTo>
                    <a:pt x="1152" y="113"/>
                  </a:lnTo>
                  <a:lnTo>
                    <a:pt x="1121" y="109"/>
                  </a:lnTo>
                  <a:lnTo>
                    <a:pt x="1091" y="106"/>
                  </a:lnTo>
                  <a:lnTo>
                    <a:pt x="1061" y="104"/>
                  </a:lnTo>
                  <a:lnTo>
                    <a:pt x="1031" y="103"/>
                  </a:lnTo>
                  <a:lnTo>
                    <a:pt x="1002" y="103"/>
                  </a:lnTo>
                  <a:lnTo>
                    <a:pt x="987" y="103"/>
                  </a:lnTo>
                  <a:lnTo>
                    <a:pt x="973" y="104"/>
                  </a:lnTo>
                  <a:lnTo>
                    <a:pt x="958" y="105"/>
                  </a:lnTo>
                  <a:lnTo>
                    <a:pt x="944" y="107"/>
                  </a:lnTo>
                  <a:lnTo>
                    <a:pt x="930" y="108"/>
                  </a:lnTo>
                  <a:lnTo>
                    <a:pt x="916" y="110"/>
                  </a:lnTo>
                  <a:lnTo>
                    <a:pt x="902" y="113"/>
                  </a:lnTo>
                  <a:lnTo>
                    <a:pt x="888" y="116"/>
                  </a:lnTo>
                  <a:lnTo>
                    <a:pt x="874" y="119"/>
                  </a:lnTo>
                  <a:lnTo>
                    <a:pt x="860" y="123"/>
                  </a:lnTo>
                  <a:lnTo>
                    <a:pt x="831" y="133"/>
                  </a:lnTo>
                  <a:lnTo>
                    <a:pt x="803" y="143"/>
                  </a:lnTo>
                  <a:lnTo>
                    <a:pt x="777" y="154"/>
                  </a:lnTo>
                  <a:lnTo>
                    <a:pt x="752" y="165"/>
                  </a:lnTo>
                  <a:lnTo>
                    <a:pt x="728" y="177"/>
                  </a:lnTo>
                  <a:lnTo>
                    <a:pt x="706" y="190"/>
                  </a:lnTo>
                  <a:lnTo>
                    <a:pt x="695" y="197"/>
                  </a:lnTo>
                  <a:lnTo>
                    <a:pt x="684" y="204"/>
                  </a:lnTo>
                  <a:lnTo>
                    <a:pt x="663" y="218"/>
                  </a:lnTo>
                  <a:lnTo>
                    <a:pt x="642" y="232"/>
                  </a:lnTo>
                  <a:lnTo>
                    <a:pt x="622" y="247"/>
                  </a:lnTo>
                  <a:lnTo>
                    <a:pt x="583" y="278"/>
                  </a:lnTo>
                  <a:lnTo>
                    <a:pt x="543" y="311"/>
                  </a:lnTo>
                  <a:lnTo>
                    <a:pt x="502" y="345"/>
                  </a:lnTo>
                  <a:lnTo>
                    <a:pt x="449" y="389"/>
                  </a:lnTo>
                  <a:lnTo>
                    <a:pt x="418" y="414"/>
                  </a:lnTo>
                  <a:lnTo>
                    <a:pt x="384" y="441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2731" y="3056"/>
              <a:ext cx="2961" cy="1191"/>
            </a:xfrm>
            <a:custGeom>
              <a:avLst/>
              <a:gdLst>
                <a:gd name="T0" fmla="*/ 1111 w 2961"/>
                <a:gd name="T1" fmla="*/ 586 h 1191"/>
                <a:gd name="T2" fmla="*/ 1232 w 2961"/>
                <a:gd name="T3" fmla="*/ 584 h 1191"/>
                <a:gd name="T4" fmla="*/ 1313 w 2961"/>
                <a:gd name="T5" fmla="*/ 592 h 1191"/>
                <a:gd name="T6" fmla="*/ 1423 w 2961"/>
                <a:gd name="T7" fmla="*/ 612 h 1191"/>
                <a:gd name="T8" fmla="*/ 1556 w 2961"/>
                <a:gd name="T9" fmla="*/ 646 h 1191"/>
                <a:gd name="T10" fmla="*/ 1777 w 2961"/>
                <a:gd name="T11" fmla="*/ 705 h 1191"/>
                <a:gd name="T12" fmla="*/ 1857 w 2961"/>
                <a:gd name="T13" fmla="*/ 719 h 1191"/>
                <a:gd name="T14" fmla="*/ 1962 w 2961"/>
                <a:gd name="T15" fmla="*/ 723 h 1191"/>
                <a:gd name="T16" fmla="*/ 2036 w 2961"/>
                <a:gd name="T17" fmla="*/ 714 h 1191"/>
                <a:gd name="T18" fmla="*/ 2125 w 2961"/>
                <a:gd name="T19" fmla="*/ 693 h 1191"/>
                <a:gd name="T20" fmla="*/ 2188 w 2961"/>
                <a:gd name="T21" fmla="*/ 671 h 1191"/>
                <a:gd name="T22" fmla="*/ 2247 w 2961"/>
                <a:gd name="T23" fmla="*/ 644 h 1191"/>
                <a:gd name="T24" fmla="*/ 2322 w 2961"/>
                <a:gd name="T25" fmla="*/ 600 h 1191"/>
                <a:gd name="T26" fmla="*/ 2392 w 2961"/>
                <a:gd name="T27" fmla="*/ 547 h 1191"/>
                <a:gd name="T28" fmla="*/ 2494 w 2961"/>
                <a:gd name="T29" fmla="*/ 457 h 1191"/>
                <a:gd name="T30" fmla="*/ 2682 w 2961"/>
                <a:gd name="T31" fmla="*/ 264 h 1191"/>
                <a:gd name="T32" fmla="*/ 2819 w 2961"/>
                <a:gd name="T33" fmla="*/ 124 h 1191"/>
                <a:gd name="T34" fmla="*/ 2914 w 2961"/>
                <a:gd name="T35" fmla="*/ 38 h 1191"/>
                <a:gd name="T36" fmla="*/ 2942 w 2961"/>
                <a:gd name="T37" fmla="*/ 385 h 1191"/>
                <a:gd name="T38" fmla="*/ 2867 w 2961"/>
                <a:gd name="T39" fmla="*/ 479 h 1191"/>
                <a:gd name="T40" fmla="*/ 2793 w 2961"/>
                <a:gd name="T41" fmla="*/ 554 h 1191"/>
                <a:gd name="T42" fmla="*/ 2691 w 2961"/>
                <a:gd name="T43" fmla="*/ 644 h 1191"/>
                <a:gd name="T44" fmla="*/ 2609 w 2961"/>
                <a:gd name="T45" fmla="*/ 702 h 1191"/>
                <a:gd name="T46" fmla="*/ 2553 w 2961"/>
                <a:gd name="T47" fmla="*/ 733 h 1191"/>
                <a:gd name="T48" fmla="*/ 2454 w 2961"/>
                <a:gd name="T49" fmla="*/ 773 h 1191"/>
                <a:gd name="T50" fmla="*/ 2382 w 2961"/>
                <a:gd name="T51" fmla="*/ 793 h 1191"/>
                <a:gd name="T52" fmla="*/ 2268 w 2961"/>
                <a:gd name="T53" fmla="*/ 809 h 1191"/>
                <a:gd name="T54" fmla="*/ 2154 w 2961"/>
                <a:gd name="T55" fmla="*/ 810 h 1191"/>
                <a:gd name="T56" fmla="*/ 2043 w 2961"/>
                <a:gd name="T57" fmla="*/ 798 h 1191"/>
                <a:gd name="T58" fmla="*/ 1936 w 2961"/>
                <a:gd name="T59" fmla="*/ 777 h 1191"/>
                <a:gd name="T60" fmla="*/ 1810 w 2961"/>
                <a:gd name="T61" fmla="*/ 743 h 1191"/>
                <a:gd name="T62" fmla="*/ 1647 w 2961"/>
                <a:gd name="T63" fmla="*/ 698 h 1191"/>
                <a:gd name="T64" fmla="*/ 1536 w 2961"/>
                <a:gd name="T65" fmla="*/ 677 h 1191"/>
                <a:gd name="T66" fmla="*/ 1444 w 2961"/>
                <a:gd name="T67" fmla="*/ 666 h 1191"/>
                <a:gd name="T68" fmla="*/ 1350 w 2961"/>
                <a:gd name="T69" fmla="*/ 664 h 1191"/>
                <a:gd name="T70" fmla="*/ 1279 w 2961"/>
                <a:gd name="T71" fmla="*/ 668 h 1191"/>
                <a:gd name="T72" fmla="*/ 1183 w 2961"/>
                <a:gd name="T73" fmla="*/ 684 h 1191"/>
                <a:gd name="T74" fmla="*/ 1112 w 2961"/>
                <a:gd name="T75" fmla="*/ 705 h 1191"/>
                <a:gd name="T76" fmla="*/ 1044 w 2961"/>
                <a:gd name="T77" fmla="*/ 732 h 1191"/>
                <a:gd name="T78" fmla="*/ 961 w 2961"/>
                <a:gd name="T79" fmla="*/ 779 h 1191"/>
                <a:gd name="T80" fmla="*/ 841 w 2961"/>
                <a:gd name="T81" fmla="*/ 869 h 1191"/>
                <a:gd name="T82" fmla="*/ 653 w 2961"/>
                <a:gd name="T83" fmla="*/ 1023 h 1191"/>
                <a:gd name="T84" fmla="*/ 562 w 2961"/>
                <a:gd name="T85" fmla="*/ 1090 h 1191"/>
                <a:gd name="T86" fmla="*/ 461 w 2961"/>
                <a:gd name="T87" fmla="*/ 1151 h 1191"/>
                <a:gd name="T88" fmla="*/ 0 w 2961"/>
                <a:gd name="T89" fmla="*/ 1191 h 1191"/>
                <a:gd name="T90" fmla="*/ 127 w 2961"/>
                <a:gd name="T91" fmla="*/ 1145 h 1191"/>
                <a:gd name="T92" fmla="*/ 226 w 2961"/>
                <a:gd name="T93" fmla="*/ 1094 h 1191"/>
                <a:gd name="T94" fmla="*/ 327 w 2961"/>
                <a:gd name="T95" fmla="*/ 1024 h 1191"/>
                <a:gd name="T96" fmla="*/ 542 w 2961"/>
                <a:gd name="T97" fmla="*/ 854 h 1191"/>
                <a:gd name="T98" fmla="*/ 656 w 2961"/>
                <a:gd name="T99" fmla="*/ 768 h 1191"/>
                <a:gd name="T100" fmla="*/ 747 w 2961"/>
                <a:gd name="T101" fmla="*/ 710 h 1191"/>
                <a:gd name="T102" fmla="*/ 872 w 2961"/>
                <a:gd name="T103" fmla="*/ 645 h 1191"/>
                <a:gd name="T104" fmla="*/ 937 w 2961"/>
                <a:gd name="T105" fmla="*/ 621 h 1191"/>
                <a:gd name="T106" fmla="*/ 1022 w 2961"/>
                <a:gd name="T107" fmla="*/ 599 h 11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61" h="1191">
                  <a:moveTo>
                    <a:pt x="1039" y="596"/>
                  </a:moveTo>
                  <a:lnTo>
                    <a:pt x="1075" y="590"/>
                  </a:lnTo>
                  <a:lnTo>
                    <a:pt x="1093" y="588"/>
                  </a:lnTo>
                  <a:lnTo>
                    <a:pt x="1111" y="586"/>
                  </a:lnTo>
                  <a:lnTo>
                    <a:pt x="1146" y="584"/>
                  </a:lnTo>
                  <a:lnTo>
                    <a:pt x="1181" y="583"/>
                  </a:lnTo>
                  <a:lnTo>
                    <a:pt x="1215" y="584"/>
                  </a:lnTo>
                  <a:lnTo>
                    <a:pt x="1232" y="584"/>
                  </a:lnTo>
                  <a:lnTo>
                    <a:pt x="1248" y="585"/>
                  </a:lnTo>
                  <a:lnTo>
                    <a:pt x="1281" y="588"/>
                  </a:lnTo>
                  <a:lnTo>
                    <a:pt x="1297" y="590"/>
                  </a:lnTo>
                  <a:lnTo>
                    <a:pt x="1313" y="592"/>
                  </a:lnTo>
                  <a:lnTo>
                    <a:pt x="1345" y="597"/>
                  </a:lnTo>
                  <a:lnTo>
                    <a:pt x="1377" y="603"/>
                  </a:lnTo>
                  <a:lnTo>
                    <a:pt x="1408" y="609"/>
                  </a:lnTo>
                  <a:lnTo>
                    <a:pt x="1423" y="612"/>
                  </a:lnTo>
                  <a:lnTo>
                    <a:pt x="1438" y="615"/>
                  </a:lnTo>
                  <a:lnTo>
                    <a:pt x="1468" y="623"/>
                  </a:lnTo>
                  <a:lnTo>
                    <a:pt x="1498" y="630"/>
                  </a:lnTo>
                  <a:lnTo>
                    <a:pt x="1556" y="646"/>
                  </a:lnTo>
                  <a:lnTo>
                    <a:pt x="1669" y="678"/>
                  </a:lnTo>
                  <a:lnTo>
                    <a:pt x="1724" y="693"/>
                  </a:lnTo>
                  <a:lnTo>
                    <a:pt x="1751" y="699"/>
                  </a:lnTo>
                  <a:lnTo>
                    <a:pt x="1777" y="705"/>
                  </a:lnTo>
                  <a:lnTo>
                    <a:pt x="1804" y="711"/>
                  </a:lnTo>
                  <a:lnTo>
                    <a:pt x="1831" y="715"/>
                  </a:lnTo>
                  <a:lnTo>
                    <a:pt x="1844" y="717"/>
                  </a:lnTo>
                  <a:lnTo>
                    <a:pt x="1857" y="719"/>
                  </a:lnTo>
                  <a:lnTo>
                    <a:pt x="1883" y="722"/>
                  </a:lnTo>
                  <a:lnTo>
                    <a:pt x="1909" y="723"/>
                  </a:lnTo>
                  <a:lnTo>
                    <a:pt x="1936" y="724"/>
                  </a:lnTo>
                  <a:lnTo>
                    <a:pt x="1962" y="723"/>
                  </a:lnTo>
                  <a:lnTo>
                    <a:pt x="1988" y="721"/>
                  </a:lnTo>
                  <a:lnTo>
                    <a:pt x="2012" y="718"/>
                  </a:lnTo>
                  <a:lnTo>
                    <a:pt x="2024" y="716"/>
                  </a:lnTo>
                  <a:lnTo>
                    <a:pt x="2036" y="714"/>
                  </a:lnTo>
                  <a:lnTo>
                    <a:pt x="2059" y="710"/>
                  </a:lnTo>
                  <a:lnTo>
                    <a:pt x="2082" y="705"/>
                  </a:lnTo>
                  <a:lnTo>
                    <a:pt x="2104" y="699"/>
                  </a:lnTo>
                  <a:lnTo>
                    <a:pt x="2125" y="693"/>
                  </a:lnTo>
                  <a:lnTo>
                    <a:pt x="2147" y="686"/>
                  </a:lnTo>
                  <a:lnTo>
                    <a:pt x="2157" y="683"/>
                  </a:lnTo>
                  <a:lnTo>
                    <a:pt x="2167" y="679"/>
                  </a:lnTo>
                  <a:lnTo>
                    <a:pt x="2188" y="671"/>
                  </a:lnTo>
                  <a:lnTo>
                    <a:pt x="2208" y="662"/>
                  </a:lnTo>
                  <a:lnTo>
                    <a:pt x="2228" y="653"/>
                  </a:lnTo>
                  <a:lnTo>
                    <a:pt x="2238" y="648"/>
                  </a:lnTo>
                  <a:lnTo>
                    <a:pt x="2247" y="644"/>
                  </a:lnTo>
                  <a:lnTo>
                    <a:pt x="2266" y="633"/>
                  </a:lnTo>
                  <a:lnTo>
                    <a:pt x="2285" y="623"/>
                  </a:lnTo>
                  <a:lnTo>
                    <a:pt x="2303" y="611"/>
                  </a:lnTo>
                  <a:lnTo>
                    <a:pt x="2322" y="600"/>
                  </a:lnTo>
                  <a:lnTo>
                    <a:pt x="2339" y="587"/>
                  </a:lnTo>
                  <a:lnTo>
                    <a:pt x="2357" y="574"/>
                  </a:lnTo>
                  <a:lnTo>
                    <a:pt x="2375" y="561"/>
                  </a:lnTo>
                  <a:lnTo>
                    <a:pt x="2392" y="547"/>
                  </a:lnTo>
                  <a:lnTo>
                    <a:pt x="2409" y="533"/>
                  </a:lnTo>
                  <a:lnTo>
                    <a:pt x="2426" y="519"/>
                  </a:lnTo>
                  <a:lnTo>
                    <a:pt x="2460" y="489"/>
                  </a:lnTo>
                  <a:lnTo>
                    <a:pt x="2494" y="457"/>
                  </a:lnTo>
                  <a:lnTo>
                    <a:pt x="2528" y="424"/>
                  </a:lnTo>
                  <a:lnTo>
                    <a:pt x="2562" y="390"/>
                  </a:lnTo>
                  <a:lnTo>
                    <a:pt x="2597" y="354"/>
                  </a:lnTo>
                  <a:lnTo>
                    <a:pt x="2682" y="264"/>
                  </a:lnTo>
                  <a:lnTo>
                    <a:pt x="2727" y="217"/>
                  </a:lnTo>
                  <a:lnTo>
                    <a:pt x="2750" y="194"/>
                  </a:lnTo>
                  <a:lnTo>
                    <a:pt x="2773" y="170"/>
                  </a:lnTo>
                  <a:lnTo>
                    <a:pt x="2819" y="124"/>
                  </a:lnTo>
                  <a:lnTo>
                    <a:pt x="2843" y="102"/>
                  </a:lnTo>
                  <a:lnTo>
                    <a:pt x="2867" y="80"/>
                  </a:lnTo>
                  <a:lnTo>
                    <a:pt x="2890" y="59"/>
                  </a:lnTo>
                  <a:lnTo>
                    <a:pt x="2914" y="38"/>
                  </a:lnTo>
                  <a:lnTo>
                    <a:pt x="2938" y="19"/>
                  </a:lnTo>
                  <a:lnTo>
                    <a:pt x="2961" y="0"/>
                  </a:lnTo>
                  <a:lnTo>
                    <a:pt x="2961" y="358"/>
                  </a:lnTo>
                  <a:lnTo>
                    <a:pt x="2942" y="385"/>
                  </a:lnTo>
                  <a:lnTo>
                    <a:pt x="2920" y="414"/>
                  </a:lnTo>
                  <a:lnTo>
                    <a:pt x="2895" y="445"/>
                  </a:lnTo>
                  <a:lnTo>
                    <a:pt x="2882" y="461"/>
                  </a:lnTo>
                  <a:lnTo>
                    <a:pt x="2867" y="479"/>
                  </a:lnTo>
                  <a:lnTo>
                    <a:pt x="2851" y="496"/>
                  </a:lnTo>
                  <a:lnTo>
                    <a:pt x="2833" y="515"/>
                  </a:lnTo>
                  <a:lnTo>
                    <a:pt x="2814" y="534"/>
                  </a:lnTo>
                  <a:lnTo>
                    <a:pt x="2793" y="554"/>
                  </a:lnTo>
                  <a:lnTo>
                    <a:pt x="2771" y="575"/>
                  </a:lnTo>
                  <a:lnTo>
                    <a:pt x="2746" y="598"/>
                  </a:lnTo>
                  <a:lnTo>
                    <a:pt x="2720" y="620"/>
                  </a:lnTo>
                  <a:lnTo>
                    <a:pt x="2691" y="644"/>
                  </a:lnTo>
                  <a:lnTo>
                    <a:pt x="2664" y="665"/>
                  </a:lnTo>
                  <a:lnTo>
                    <a:pt x="2636" y="684"/>
                  </a:lnTo>
                  <a:lnTo>
                    <a:pt x="2623" y="693"/>
                  </a:lnTo>
                  <a:lnTo>
                    <a:pt x="2609" y="702"/>
                  </a:lnTo>
                  <a:lnTo>
                    <a:pt x="2595" y="710"/>
                  </a:lnTo>
                  <a:lnTo>
                    <a:pt x="2581" y="718"/>
                  </a:lnTo>
                  <a:lnTo>
                    <a:pt x="2567" y="726"/>
                  </a:lnTo>
                  <a:lnTo>
                    <a:pt x="2553" y="733"/>
                  </a:lnTo>
                  <a:lnTo>
                    <a:pt x="2525" y="746"/>
                  </a:lnTo>
                  <a:lnTo>
                    <a:pt x="2496" y="758"/>
                  </a:lnTo>
                  <a:lnTo>
                    <a:pt x="2468" y="769"/>
                  </a:lnTo>
                  <a:lnTo>
                    <a:pt x="2454" y="773"/>
                  </a:lnTo>
                  <a:lnTo>
                    <a:pt x="2439" y="778"/>
                  </a:lnTo>
                  <a:lnTo>
                    <a:pt x="2425" y="782"/>
                  </a:lnTo>
                  <a:lnTo>
                    <a:pt x="2411" y="786"/>
                  </a:lnTo>
                  <a:lnTo>
                    <a:pt x="2382" y="793"/>
                  </a:lnTo>
                  <a:lnTo>
                    <a:pt x="2354" y="798"/>
                  </a:lnTo>
                  <a:lnTo>
                    <a:pt x="2325" y="803"/>
                  </a:lnTo>
                  <a:lnTo>
                    <a:pt x="2296" y="806"/>
                  </a:lnTo>
                  <a:lnTo>
                    <a:pt x="2268" y="809"/>
                  </a:lnTo>
                  <a:lnTo>
                    <a:pt x="2239" y="810"/>
                  </a:lnTo>
                  <a:lnTo>
                    <a:pt x="2210" y="811"/>
                  </a:lnTo>
                  <a:lnTo>
                    <a:pt x="2182" y="811"/>
                  </a:lnTo>
                  <a:lnTo>
                    <a:pt x="2154" y="810"/>
                  </a:lnTo>
                  <a:lnTo>
                    <a:pt x="2126" y="808"/>
                  </a:lnTo>
                  <a:lnTo>
                    <a:pt x="2098" y="805"/>
                  </a:lnTo>
                  <a:lnTo>
                    <a:pt x="2070" y="802"/>
                  </a:lnTo>
                  <a:lnTo>
                    <a:pt x="2043" y="798"/>
                  </a:lnTo>
                  <a:lnTo>
                    <a:pt x="2016" y="793"/>
                  </a:lnTo>
                  <a:lnTo>
                    <a:pt x="1989" y="788"/>
                  </a:lnTo>
                  <a:lnTo>
                    <a:pt x="1962" y="783"/>
                  </a:lnTo>
                  <a:lnTo>
                    <a:pt x="1936" y="777"/>
                  </a:lnTo>
                  <a:lnTo>
                    <a:pt x="1910" y="771"/>
                  </a:lnTo>
                  <a:lnTo>
                    <a:pt x="1885" y="764"/>
                  </a:lnTo>
                  <a:lnTo>
                    <a:pt x="1859" y="757"/>
                  </a:lnTo>
                  <a:lnTo>
                    <a:pt x="1810" y="743"/>
                  </a:lnTo>
                  <a:lnTo>
                    <a:pt x="1771" y="731"/>
                  </a:lnTo>
                  <a:lnTo>
                    <a:pt x="1731" y="719"/>
                  </a:lnTo>
                  <a:lnTo>
                    <a:pt x="1690" y="708"/>
                  </a:lnTo>
                  <a:lnTo>
                    <a:pt x="1647" y="698"/>
                  </a:lnTo>
                  <a:lnTo>
                    <a:pt x="1603" y="689"/>
                  </a:lnTo>
                  <a:lnTo>
                    <a:pt x="1581" y="684"/>
                  </a:lnTo>
                  <a:lnTo>
                    <a:pt x="1559" y="680"/>
                  </a:lnTo>
                  <a:lnTo>
                    <a:pt x="1536" y="677"/>
                  </a:lnTo>
                  <a:lnTo>
                    <a:pt x="1514" y="674"/>
                  </a:lnTo>
                  <a:lnTo>
                    <a:pt x="1491" y="671"/>
                  </a:lnTo>
                  <a:lnTo>
                    <a:pt x="1468" y="668"/>
                  </a:lnTo>
                  <a:lnTo>
                    <a:pt x="1444" y="666"/>
                  </a:lnTo>
                  <a:lnTo>
                    <a:pt x="1421" y="665"/>
                  </a:lnTo>
                  <a:lnTo>
                    <a:pt x="1398" y="664"/>
                  </a:lnTo>
                  <a:lnTo>
                    <a:pt x="1374" y="664"/>
                  </a:lnTo>
                  <a:lnTo>
                    <a:pt x="1350" y="664"/>
                  </a:lnTo>
                  <a:lnTo>
                    <a:pt x="1327" y="665"/>
                  </a:lnTo>
                  <a:lnTo>
                    <a:pt x="1303" y="666"/>
                  </a:lnTo>
                  <a:lnTo>
                    <a:pt x="1291" y="667"/>
                  </a:lnTo>
                  <a:lnTo>
                    <a:pt x="1279" y="668"/>
                  </a:lnTo>
                  <a:lnTo>
                    <a:pt x="1255" y="671"/>
                  </a:lnTo>
                  <a:lnTo>
                    <a:pt x="1231" y="675"/>
                  </a:lnTo>
                  <a:lnTo>
                    <a:pt x="1207" y="679"/>
                  </a:lnTo>
                  <a:lnTo>
                    <a:pt x="1183" y="684"/>
                  </a:lnTo>
                  <a:lnTo>
                    <a:pt x="1159" y="690"/>
                  </a:lnTo>
                  <a:lnTo>
                    <a:pt x="1147" y="693"/>
                  </a:lnTo>
                  <a:lnTo>
                    <a:pt x="1136" y="697"/>
                  </a:lnTo>
                  <a:lnTo>
                    <a:pt x="1112" y="705"/>
                  </a:lnTo>
                  <a:lnTo>
                    <a:pt x="1088" y="713"/>
                  </a:lnTo>
                  <a:lnTo>
                    <a:pt x="1077" y="717"/>
                  </a:lnTo>
                  <a:lnTo>
                    <a:pt x="1066" y="722"/>
                  </a:lnTo>
                  <a:lnTo>
                    <a:pt x="1044" y="732"/>
                  </a:lnTo>
                  <a:lnTo>
                    <a:pt x="1023" y="743"/>
                  </a:lnTo>
                  <a:lnTo>
                    <a:pt x="1002" y="754"/>
                  </a:lnTo>
                  <a:lnTo>
                    <a:pt x="982" y="766"/>
                  </a:lnTo>
                  <a:lnTo>
                    <a:pt x="961" y="779"/>
                  </a:lnTo>
                  <a:lnTo>
                    <a:pt x="941" y="793"/>
                  </a:lnTo>
                  <a:lnTo>
                    <a:pt x="921" y="807"/>
                  </a:lnTo>
                  <a:lnTo>
                    <a:pt x="881" y="837"/>
                  </a:lnTo>
                  <a:lnTo>
                    <a:pt x="841" y="869"/>
                  </a:lnTo>
                  <a:lnTo>
                    <a:pt x="760" y="936"/>
                  </a:lnTo>
                  <a:lnTo>
                    <a:pt x="718" y="971"/>
                  </a:lnTo>
                  <a:lnTo>
                    <a:pt x="675" y="1005"/>
                  </a:lnTo>
                  <a:lnTo>
                    <a:pt x="653" y="1023"/>
                  </a:lnTo>
                  <a:lnTo>
                    <a:pt x="631" y="1040"/>
                  </a:lnTo>
                  <a:lnTo>
                    <a:pt x="608" y="1057"/>
                  </a:lnTo>
                  <a:lnTo>
                    <a:pt x="585" y="1073"/>
                  </a:lnTo>
                  <a:lnTo>
                    <a:pt x="562" y="1090"/>
                  </a:lnTo>
                  <a:lnTo>
                    <a:pt x="537" y="1106"/>
                  </a:lnTo>
                  <a:lnTo>
                    <a:pt x="512" y="1121"/>
                  </a:lnTo>
                  <a:lnTo>
                    <a:pt x="487" y="1136"/>
                  </a:lnTo>
                  <a:lnTo>
                    <a:pt x="461" y="1151"/>
                  </a:lnTo>
                  <a:lnTo>
                    <a:pt x="434" y="1165"/>
                  </a:lnTo>
                  <a:lnTo>
                    <a:pt x="406" y="1178"/>
                  </a:lnTo>
                  <a:lnTo>
                    <a:pt x="377" y="1191"/>
                  </a:lnTo>
                  <a:lnTo>
                    <a:pt x="0" y="1191"/>
                  </a:lnTo>
                  <a:lnTo>
                    <a:pt x="30" y="1181"/>
                  </a:lnTo>
                  <a:lnTo>
                    <a:pt x="62" y="1170"/>
                  </a:lnTo>
                  <a:lnTo>
                    <a:pt x="94" y="1158"/>
                  </a:lnTo>
                  <a:lnTo>
                    <a:pt x="127" y="1145"/>
                  </a:lnTo>
                  <a:lnTo>
                    <a:pt x="152" y="1134"/>
                  </a:lnTo>
                  <a:lnTo>
                    <a:pt x="176" y="1122"/>
                  </a:lnTo>
                  <a:lnTo>
                    <a:pt x="201" y="1109"/>
                  </a:lnTo>
                  <a:lnTo>
                    <a:pt x="226" y="1094"/>
                  </a:lnTo>
                  <a:lnTo>
                    <a:pt x="251" y="1078"/>
                  </a:lnTo>
                  <a:lnTo>
                    <a:pt x="276" y="1061"/>
                  </a:lnTo>
                  <a:lnTo>
                    <a:pt x="302" y="1043"/>
                  </a:lnTo>
                  <a:lnTo>
                    <a:pt x="327" y="1024"/>
                  </a:lnTo>
                  <a:lnTo>
                    <a:pt x="379" y="983"/>
                  </a:lnTo>
                  <a:lnTo>
                    <a:pt x="432" y="941"/>
                  </a:lnTo>
                  <a:lnTo>
                    <a:pt x="486" y="898"/>
                  </a:lnTo>
                  <a:lnTo>
                    <a:pt x="542" y="854"/>
                  </a:lnTo>
                  <a:lnTo>
                    <a:pt x="598" y="810"/>
                  </a:lnTo>
                  <a:lnTo>
                    <a:pt x="627" y="789"/>
                  </a:lnTo>
                  <a:lnTo>
                    <a:pt x="642" y="779"/>
                  </a:lnTo>
                  <a:lnTo>
                    <a:pt x="656" y="768"/>
                  </a:lnTo>
                  <a:lnTo>
                    <a:pt x="686" y="748"/>
                  </a:lnTo>
                  <a:lnTo>
                    <a:pt x="701" y="738"/>
                  </a:lnTo>
                  <a:lnTo>
                    <a:pt x="716" y="729"/>
                  </a:lnTo>
                  <a:lnTo>
                    <a:pt x="747" y="710"/>
                  </a:lnTo>
                  <a:lnTo>
                    <a:pt x="778" y="692"/>
                  </a:lnTo>
                  <a:lnTo>
                    <a:pt x="809" y="675"/>
                  </a:lnTo>
                  <a:lnTo>
                    <a:pt x="840" y="660"/>
                  </a:lnTo>
                  <a:lnTo>
                    <a:pt x="872" y="645"/>
                  </a:lnTo>
                  <a:lnTo>
                    <a:pt x="888" y="639"/>
                  </a:lnTo>
                  <a:lnTo>
                    <a:pt x="905" y="632"/>
                  </a:lnTo>
                  <a:lnTo>
                    <a:pt x="921" y="626"/>
                  </a:lnTo>
                  <a:lnTo>
                    <a:pt x="937" y="621"/>
                  </a:lnTo>
                  <a:lnTo>
                    <a:pt x="954" y="615"/>
                  </a:lnTo>
                  <a:lnTo>
                    <a:pt x="971" y="611"/>
                  </a:lnTo>
                  <a:lnTo>
                    <a:pt x="1005" y="602"/>
                  </a:lnTo>
                  <a:lnTo>
                    <a:pt x="1022" y="599"/>
                  </a:lnTo>
                  <a:lnTo>
                    <a:pt x="1039" y="596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pic>
        <p:nvPicPr>
          <p:cNvPr id="1029" name="Picture 22" descr="logo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6548438"/>
            <a:ext cx="22304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2088" y="6562725"/>
            <a:ext cx="1236662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07163" y="6562725"/>
            <a:ext cx="476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BF5FFFA9-DB34-4FDF-8227-A3131CD954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62725"/>
            <a:ext cx="825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–"/>
        <a:defRPr sz="1600">
          <a:solidFill>
            <a:schemeClr val="tx1"/>
          </a:solidFill>
          <a:latin typeface="+mn-lt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4968552" cy="2520305"/>
          </a:xfrm>
        </p:spPr>
        <p:txBody>
          <a:bodyPr/>
          <a:lstStyle/>
          <a:p>
            <a:r>
              <a:rPr lang="fi-FI" sz="3200" b="1" dirty="0" smtClean="0">
                <a:solidFill>
                  <a:schemeClr val="tx1"/>
                </a:solidFill>
                <a:cs typeface="Arial" charset="0"/>
              </a:rPr>
              <a:t>Selvitys sosiaali- </a:t>
            </a:r>
            <a:r>
              <a:rPr lang="fi-FI" sz="3200" b="1" dirty="0" smtClean="0">
                <a:solidFill>
                  <a:schemeClr val="tx1"/>
                </a:solidFill>
                <a:cs typeface="Arial" charset="0"/>
              </a:rPr>
              <a:t>ja terveydenhuollon </a:t>
            </a:r>
            <a:r>
              <a:rPr lang="fi-FI" sz="3200" b="1" dirty="0" err="1" smtClean="0">
                <a:solidFill>
                  <a:schemeClr val="tx1"/>
                </a:solidFill>
                <a:cs typeface="Arial" charset="0"/>
              </a:rPr>
              <a:t>monikanavarahoituksen</a:t>
            </a:r>
            <a:r>
              <a:rPr lang="fi-FI" sz="32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fi-FI" sz="3200" b="1" dirty="0" smtClean="0">
                <a:solidFill>
                  <a:schemeClr val="tx1"/>
                </a:solidFill>
                <a:cs typeface="Arial" charset="0"/>
              </a:rPr>
              <a:t>purkamisen vaihtoehdoista</a:t>
            </a:r>
            <a:endParaRPr lang="fi-FI" altLang="fi-FI" sz="3200" dirty="0" smtClean="0">
              <a:solidFill>
                <a:schemeClr val="tx1"/>
              </a:solidFill>
            </a:endParaRPr>
          </a:p>
        </p:txBody>
      </p:sp>
      <p:sp>
        <p:nvSpPr>
          <p:cNvPr id="3075" name="Alaotsikko 2"/>
          <p:cNvSpPr>
            <a:spLocks noGrp="1"/>
          </p:cNvSpPr>
          <p:nvPr>
            <p:ph type="subTitle" idx="1"/>
          </p:nvPr>
        </p:nvSpPr>
        <p:spPr>
          <a:xfrm>
            <a:off x="1691680" y="3429000"/>
            <a:ext cx="4535488" cy="1800274"/>
          </a:xfrm>
        </p:spPr>
        <p:txBody>
          <a:bodyPr/>
          <a:lstStyle/>
          <a:p>
            <a:r>
              <a:rPr lang="fi-FI" altLang="fi-FI" sz="1600" dirty="0" smtClean="0"/>
              <a:t>Tiedotustilaisuus 26.3.2015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quarter" idx="11"/>
          </p:nvPr>
        </p:nvSpPr>
        <p:spPr>
          <a:xfrm>
            <a:off x="2771800" y="3789040"/>
            <a:ext cx="1439862" cy="401637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26.3.2015</a:t>
            </a:r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>
          <a:xfrm>
            <a:off x="1691680" y="3789040"/>
            <a:ext cx="1584325" cy="401637"/>
          </a:xfrm>
        </p:spPr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632700" cy="1138237"/>
          </a:xfrm>
        </p:spPr>
        <p:txBody>
          <a:bodyPr/>
          <a:lstStyle/>
          <a:p>
            <a:r>
              <a:rPr lang="fi-FI" dirty="0" smtClean="0"/>
              <a:t>Huomioita mallivaihtoehtojen laatimisesta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sz="2000" dirty="0" smtClean="0"/>
              <a:t>Rahoitusmallivaihtoehdot ovat yleisellä tasolla kuvattuja periaatteellisia vaihtoehtoja</a:t>
            </a:r>
          </a:p>
          <a:p>
            <a:r>
              <a:rPr lang="fi-FI" sz="2000" dirty="0" smtClean="0"/>
              <a:t>Niiden sisältämiä elementtejä on mahdollista yhdistellä eri tavoin</a:t>
            </a:r>
          </a:p>
          <a:p>
            <a:r>
              <a:rPr lang="fi-FI" sz="2000" dirty="0" smtClean="0"/>
              <a:t>Mallien rahavirtojen suuruus voidaan arvioida, kun malleista on tehty tarkempia linjauksia</a:t>
            </a:r>
          </a:p>
          <a:p>
            <a:r>
              <a:rPr lang="fi-FI" sz="2000" dirty="0" smtClean="0"/>
              <a:t>Jatkotyössä tulee tarkentaa yksityiskohtia sekä selvittää tarkempia taloudellisia ja muita vaikutuksia</a:t>
            </a:r>
            <a:r>
              <a:rPr lang="fi-FI" dirty="0" smtClean="0"/>
              <a:t> </a:t>
            </a:r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32700" cy="1138237"/>
          </a:xfrm>
        </p:spPr>
        <p:txBody>
          <a:bodyPr/>
          <a:lstStyle/>
          <a:p>
            <a:r>
              <a:rPr lang="fi-FI" dirty="0" smtClean="0"/>
              <a:t>Malli </a:t>
            </a:r>
            <a:r>
              <a:rPr lang="fi-FI" dirty="0"/>
              <a:t>1. </a:t>
            </a:r>
            <a:r>
              <a:rPr lang="fi-FI" dirty="0" smtClean="0"/>
              <a:t>Alueellinen </a:t>
            </a:r>
            <a:r>
              <a:rPr lang="fi-FI" dirty="0"/>
              <a:t>järjestäjä-rahoittaja, jolla verotusoikeus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04048" y="2204864"/>
            <a:ext cx="3884240" cy="4392612"/>
          </a:xfrm>
        </p:spPr>
        <p:txBody>
          <a:bodyPr/>
          <a:lstStyle/>
          <a:p>
            <a:r>
              <a:rPr lang="fi-FI" sz="2000" dirty="0" smtClean="0"/>
              <a:t>Järjestäjällä on alueellisilla vaaleilla valittu valtuusto ja verotusoikeus</a:t>
            </a:r>
          </a:p>
          <a:p>
            <a:r>
              <a:rPr lang="fi-FI" sz="2000" dirty="0" smtClean="0"/>
              <a:t>Sairaanhoitovakuutuksen tulot kerätään osana tätä veroa, mutta korvaukset säilyvät</a:t>
            </a:r>
          </a:p>
          <a:p>
            <a:r>
              <a:rPr lang="fi-FI" sz="2000" dirty="0" smtClean="0"/>
              <a:t>Kun</a:t>
            </a:r>
            <a:r>
              <a:rPr lang="fi-FI" sz="2000" dirty="0"/>
              <a:t>nilla ei rahoitusvastuuta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084DB-827B-45C5-9706-0D92E3AFF81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72" r="17342"/>
          <a:stretch/>
        </p:blipFill>
        <p:spPr bwMode="auto">
          <a:xfrm>
            <a:off x="0" y="1412776"/>
            <a:ext cx="493204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Mahdollisia</a:t>
            </a:r>
            <a:r>
              <a:rPr lang="fi-FI" sz="2000" dirty="0" smtClean="0">
                <a:solidFill>
                  <a:srgbClr val="FF0000"/>
                </a:solidFill>
              </a:rPr>
              <a:t> </a:t>
            </a:r>
            <a:r>
              <a:rPr lang="fi-FI" sz="2000" dirty="0" smtClean="0"/>
              <a:t>vaikutuksia:</a:t>
            </a:r>
          </a:p>
          <a:p>
            <a:pPr lvl="1"/>
            <a:r>
              <a:rPr lang="fi-FI" sz="1800" dirty="0" smtClean="0"/>
              <a:t>Vastuu rahoituksesta yhdellä toimij</a:t>
            </a:r>
            <a:r>
              <a:rPr lang="fi-FI" sz="1800" dirty="0"/>
              <a:t>alla vähentää mahdollisuuksia siirtää rahoitusvastuuta muille tahoille eli vähentää epäedullista osaoptimointia</a:t>
            </a:r>
          </a:p>
          <a:p>
            <a:pPr lvl="1"/>
            <a:r>
              <a:rPr lang="fi-FI" sz="1800" dirty="0"/>
              <a:t>Päätöksenteko on integroidusti nykyistä vahvemmilla ja osaavammilla toimijoilla, mikä voi johtaa toimintojen rationalisointiin</a:t>
            </a:r>
          </a:p>
          <a:p>
            <a:pPr lvl="1"/>
            <a:r>
              <a:rPr lang="fi-FI" sz="1800" dirty="0"/>
              <a:t>Kun järjestäjä-rahoittajilla on laaja autonomia, voidaan tarvita kansallista ohjausta, jottei synny voimakkaasti eriytyneitä alueellisia ratkaisuja</a:t>
            </a:r>
          </a:p>
          <a:p>
            <a:pPr lvl="1"/>
            <a:r>
              <a:rPr lang="fi-FI" sz="1800" dirty="0" smtClean="0"/>
              <a:t>Kannusteiden rakentaminen hyvinvoinnin ja terveyden edistämiseen vaikeutuu, mahdollista kuitenkin kehittää esim. erillisellä valtion tuella</a:t>
            </a:r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2. Alueellisesti yhdistetty rahoitus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420888"/>
            <a:ext cx="3600400" cy="2880320"/>
          </a:xfrm>
        </p:spPr>
        <p:txBody>
          <a:bodyPr/>
          <a:lstStyle/>
          <a:p>
            <a:r>
              <a:rPr lang="fi-FI" sz="1800" dirty="0" smtClean="0"/>
              <a:t>Kunnat ja valtio keräävät rahoituksen verotuloina</a:t>
            </a:r>
          </a:p>
          <a:p>
            <a:r>
              <a:rPr lang="fi-FI" sz="1800" dirty="0" smtClean="0"/>
              <a:t>Sairaanhoitovakuutuksia vastaavat tulot kerätään osana veroa, korvaukset poistuvat</a:t>
            </a:r>
          </a:p>
          <a:p>
            <a:r>
              <a:rPr lang="fi-FI" sz="1800" dirty="0"/>
              <a:t>Rahoitus kohdennetaan järjestämisvastuussa oleville kuntayhtymille</a:t>
            </a:r>
          </a:p>
          <a:p>
            <a:endParaRPr lang="fi-FI" sz="2400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084DB-827B-45C5-9706-0D92E3AFF81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0" r="22654"/>
          <a:stretch/>
        </p:blipFill>
        <p:spPr bwMode="auto">
          <a:xfrm>
            <a:off x="539552" y="1484784"/>
            <a:ext cx="4355976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Mahdollisia vaik</a:t>
            </a:r>
            <a:r>
              <a:rPr lang="fi-FI" sz="2000" dirty="0" smtClean="0"/>
              <a:t>utuksia:</a:t>
            </a:r>
          </a:p>
          <a:p>
            <a:pPr lvl="1"/>
            <a:r>
              <a:rPr lang="fi-FI" sz="1800" dirty="0" smtClean="0"/>
              <a:t>Päätösvalta palveluiden järjestämisestä ja rahoituksen käytöstä yh</a:t>
            </a:r>
            <a:r>
              <a:rPr lang="fi-FI" sz="1800" dirty="0"/>
              <a:t>dellä taholla johtaa te</a:t>
            </a:r>
            <a:r>
              <a:rPr lang="fi-FI" sz="1800" dirty="0" smtClean="0"/>
              <a:t>hokkuuden lisäämiseen</a:t>
            </a:r>
          </a:p>
          <a:p>
            <a:pPr lvl="1"/>
            <a:r>
              <a:rPr lang="fi-FI" sz="1800" dirty="0" smtClean="0"/>
              <a:t>Sairaanhoitokorvausten poistuminen poistaa mahdollisuuden siirtää niihin liittyviä kustannuksia kanavien välillä</a:t>
            </a:r>
          </a:p>
          <a:p>
            <a:pPr lvl="1"/>
            <a:r>
              <a:rPr lang="fi-FI" sz="1800" dirty="0" smtClean="0"/>
              <a:t>Järjestäjillä </a:t>
            </a:r>
            <a:r>
              <a:rPr lang="fi-FI" sz="1800" dirty="0"/>
              <a:t>on </a:t>
            </a:r>
            <a:r>
              <a:rPr lang="fi-FI" sz="1800" dirty="0" smtClean="0"/>
              <a:t>suhteellisen laaja </a:t>
            </a:r>
            <a:r>
              <a:rPr lang="fi-FI" sz="1800" dirty="0"/>
              <a:t>autonomia, minkä vuoksi tarvitaan kansallista ohjausta, jottei synny </a:t>
            </a:r>
            <a:r>
              <a:rPr lang="fi-FI" sz="1800" dirty="0" smtClean="0"/>
              <a:t>alueellista eriytymistä</a:t>
            </a:r>
          </a:p>
          <a:p>
            <a:pPr lvl="1"/>
            <a:r>
              <a:rPr lang="fi-FI" sz="1800" dirty="0"/>
              <a:t>Kuntien maksuosuus säilyy, minkä vuoksi kunnille on mahdollista kehittää taloudellisia kannusteita hyvinvoinnin ja terveyden edistämiseen</a:t>
            </a:r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700" cy="1138237"/>
          </a:xfrm>
        </p:spPr>
        <p:txBody>
          <a:bodyPr/>
          <a:lstStyle/>
          <a:p>
            <a:r>
              <a:rPr lang="fi-FI" dirty="0" smtClean="0"/>
              <a:t>Malli 3. </a:t>
            </a:r>
            <a:r>
              <a:rPr lang="fi-FI" dirty="0"/>
              <a:t>Kansallisesti yhdistetty valtion rahoitus ja </a:t>
            </a:r>
            <a:r>
              <a:rPr lang="fi-FI" dirty="0" smtClean="0"/>
              <a:t>sairaanhoitovakuutuksen </a:t>
            </a:r>
            <a:r>
              <a:rPr lang="fi-FI" dirty="0"/>
              <a:t>tulot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36096" y="1844824"/>
            <a:ext cx="3456384" cy="4392612"/>
          </a:xfrm>
        </p:spPr>
        <p:txBody>
          <a:bodyPr/>
          <a:lstStyle/>
          <a:p>
            <a:r>
              <a:rPr lang="fi-FI" sz="1800" dirty="0" smtClean="0"/>
              <a:t>Rahoitus kerätään kuten nykyään (kuntien ja valtion verot sekä </a:t>
            </a:r>
            <a:r>
              <a:rPr lang="fi-FI" sz="1800" dirty="0" err="1" smtClean="0"/>
              <a:t>sv-maksu</a:t>
            </a:r>
            <a:r>
              <a:rPr lang="fi-FI" sz="1800" dirty="0" smtClean="0"/>
              <a:t>)</a:t>
            </a:r>
          </a:p>
          <a:p>
            <a:r>
              <a:rPr lang="fi-FI" sz="1800" dirty="0" smtClean="0"/>
              <a:t>Valtion nykyistä vastaava </a:t>
            </a:r>
            <a:r>
              <a:rPr lang="fi-FI" sz="1800" dirty="0" smtClean="0"/>
              <a:t>kuntien </a:t>
            </a:r>
            <a:r>
              <a:rPr lang="fi-FI" sz="1800" dirty="0" err="1" smtClean="0"/>
              <a:t>vos</a:t>
            </a:r>
            <a:r>
              <a:rPr lang="fi-FI" sz="1800" dirty="0" smtClean="0"/>
              <a:t> </a:t>
            </a:r>
            <a:r>
              <a:rPr lang="fi-FI" sz="1800" dirty="0" smtClean="0"/>
              <a:t>ja sairaanhoitovakuutusrahoitus yhdistetään kansallisesti</a:t>
            </a:r>
          </a:p>
          <a:p>
            <a:r>
              <a:rPr lang="fi-FI" sz="1800" dirty="0" smtClean="0"/>
              <a:t>Rahoitus ohjataan järjestäjille, jotk</a:t>
            </a:r>
            <a:r>
              <a:rPr lang="fi-FI" sz="1800" dirty="0"/>
              <a:t>a hyötyvät mahdollisesti säästyvistä sairaanhoitokorvausrahoista</a:t>
            </a:r>
          </a:p>
          <a:p>
            <a:r>
              <a:rPr lang="fi-FI" sz="1800" dirty="0" smtClean="0"/>
              <a:t>Sairaanhoitovakuutus-korvaukset </a:t>
            </a:r>
            <a:r>
              <a:rPr lang="fi-FI" sz="1800" dirty="0" smtClean="0"/>
              <a:t>maksetaan nykykäytännön mukaisesti</a:t>
            </a:r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084DB-827B-45C5-9706-0D92E3AFF81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16" r="12978"/>
          <a:stretch/>
        </p:blipFill>
        <p:spPr bwMode="auto">
          <a:xfrm>
            <a:off x="251520" y="1412776"/>
            <a:ext cx="525605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Mahdollisia vai</a:t>
            </a:r>
            <a:r>
              <a:rPr lang="fi-FI" sz="2000" dirty="0" smtClean="0"/>
              <a:t>kutuksia:</a:t>
            </a:r>
          </a:p>
          <a:p>
            <a:pPr lvl="1"/>
            <a:r>
              <a:rPr lang="fi-FI" sz="1800" dirty="0" smtClean="0"/>
              <a:t>Järjestämisvastuullisten oikeus saa</a:t>
            </a:r>
            <a:r>
              <a:rPr lang="fi-FI" sz="1800" dirty="0"/>
              <a:t>da mahdollisesti </a:t>
            </a:r>
            <a:r>
              <a:rPr lang="fi-FI" sz="1800" dirty="0" smtClean="0"/>
              <a:t>säästyviä sairaanhoitovakuutuksen rahoja voi kannustaa rationalisoimaan palveluiden järjestämistä ja esimerkiksi lääkehoitoa</a:t>
            </a:r>
          </a:p>
          <a:p>
            <a:pPr lvl="1"/>
            <a:r>
              <a:rPr lang="fi-FI" sz="1800" dirty="0" smtClean="0"/>
              <a:t>Järjestämisvastuullisen tahon edellytykset </a:t>
            </a:r>
            <a:r>
              <a:rPr lang="fi-FI" sz="1800" dirty="0" err="1" smtClean="0"/>
              <a:t>sote-palveluiden</a:t>
            </a:r>
            <a:r>
              <a:rPr lang="fi-FI" sz="1800" dirty="0" smtClean="0"/>
              <a:t> kokonaisuuden ohjaamiseen lisääntyvät</a:t>
            </a:r>
          </a:p>
          <a:p>
            <a:pPr lvl="1"/>
            <a:r>
              <a:rPr lang="fi-FI" sz="1800" dirty="0" smtClean="0"/>
              <a:t>Rahoituksen kansallinen yhdistäminen korostaa kansallista ohjausta, mikä vahvistaa alueellista yhdenvertaisuutta</a:t>
            </a:r>
            <a:endParaRPr lang="fi-FI" sz="1800" dirty="0" smtClean="0">
              <a:solidFill>
                <a:srgbClr val="FF0000"/>
              </a:solidFill>
            </a:endParaRPr>
          </a:p>
          <a:p>
            <a:pPr lvl="1"/>
            <a:r>
              <a:rPr lang="fi-FI" sz="1800" dirty="0"/>
              <a:t>Kuntien maksuosuus säilyy, minkä vuoksi kunnille on mahdollista kehittää taloudellisia kannusteita hyvinvoinnin ja terveyden edistämiseen</a:t>
            </a:r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4. Valtion keräämä </a:t>
            </a:r>
            <a:r>
              <a:rPr lang="fi-FI" dirty="0" err="1" smtClean="0"/>
              <a:t>sote-maksu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80112" y="1988840"/>
            <a:ext cx="3020144" cy="4392612"/>
          </a:xfrm>
        </p:spPr>
        <p:txBody>
          <a:bodyPr/>
          <a:lstStyle/>
          <a:p>
            <a:r>
              <a:rPr lang="fi-FI" sz="1800" dirty="0" smtClean="0"/>
              <a:t>Valtion verotuksen yhteydessä kerätään kansallisesti yhdenmukainen </a:t>
            </a:r>
            <a:r>
              <a:rPr lang="fi-FI" sz="1800" dirty="0" err="1" smtClean="0"/>
              <a:t>sote-maksu</a:t>
            </a:r>
            <a:r>
              <a:rPr lang="fi-FI" sz="1800" dirty="0" smtClean="0"/>
              <a:t>, jolla rahoitetaan kaikki </a:t>
            </a:r>
            <a:r>
              <a:rPr lang="fi-FI" sz="1800" dirty="0" err="1" smtClean="0"/>
              <a:t>sote-palvelut</a:t>
            </a:r>
            <a:r>
              <a:rPr lang="fi-FI" sz="1800" dirty="0" smtClean="0"/>
              <a:t> ja joka kohdennetaan järjestämisvastuullisille kuntayhtymille</a:t>
            </a:r>
          </a:p>
          <a:p>
            <a:r>
              <a:rPr lang="fi-FI" sz="1800" dirty="0" smtClean="0"/>
              <a:t>Kunnat vastaavat kustannuksista, jos </a:t>
            </a:r>
            <a:r>
              <a:rPr lang="fi-FI" sz="1800" dirty="0" err="1" smtClean="0"/>
              <a:t>sote-maksu</a:t>
            </a:r>
            <a:r>
              <a:rPr lang="fi-FI" sz="1800" dirty="0" smtClean="0"/>
              <a:t> ei riitä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084DB-827B-45C5-9706-0D92E3AFF81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54" r="23016"/>
          <a:stretch/>
        </p:blipFill>
        <p:spPr bwMode="auto">
          <a:xfrm>
            <a:off x="323528" y="1556792"/>
            <a:ext cx="4752528" cy="521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Mahdollisia vaik</a:t>
            </a:r>
            <a:r>
              <a:rPr lang="fi-FI" sz="2000" dirty="0" smtClean="0"/>
              <a:t>utuksia:</a:t>
            </a:r>
          </a:p>
          <a:p>
            <a:pPr lvl="1"/>
            <a:r>
              <a:rPr lang="fi-FI" sz="1800" dirty="0" smtClean="0"/>
              <a:t>Järjestämisvastuullisella </a:t>
            </a:r>
            <a:r>
              <a:rPr lang="fi-FI" sz="1800" dirty="0" smtClean="0"/>
              <a:t>taholla on vastuu kaikesta rahoituksesta, mikä poistaa kannusteita siirtää kustannuksia toiselle kanavalle</a:t>
            </a:r>
          </a:p>
          <a:p>
            <a:pPr lvl="1"/>
            <a:r>
              <a:rPr lang="fi-FI" sz="1800" dirty="0" smtClean="0"/>
              <a:t>Kansallisesti yhdenvertainen rahoituksen kerääminen kaventaa alueellisia eroja</a:t>
            </a:r>
          </a:p>
          <a:p>
            <a:pPr lvl="1"/>
            <a:r>
              <a:rPr lang="fi-FI" sz="1800" dirty="0" smtClean="0"/>
              <a:t>Päätösvalta rahoituksen keräämisestä on valtiolla, mikä voi vahvistaa kansallista ohjausta</a:t>
            </a:r>
          </a:p>
          <a:p>
            <a:pPr lvl="1"/>
            <a:r>
              <a:rPr lang="fi-FI" sz="1800" dirty="0"/>
              <a:t>Mallissa kunnille on mahdollista kehittää taloudellisia kannusteita hyvinvoinnin ja terveyden edistämiseen</a:t>
            </a:r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 5A. Kansallinen sosiaali- ja terveysrahasto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348880"/>
            <a:ext cx="3740150" cy="4392612"/>
          </a:xfrm>
        </p:spPr>
        <p:txBody>
          <a:bodyPr/>
          <a:lstStyle/>
          <a:p>
            <a:r>
              <a:rPr lang="fi-FI" sz="1800" dirty="0" smtClean="0"/>
              <a:t>Rahoitus kerätään kansalliseen rahastoon pakollisella vakuutuksella</a:t>
            </a:r>
          </a:p>
          <a:p>
            <a:r>
              <a:rPr lang="fi-FI" sz="1800" dirty="0" smtClean="0"/>
              <a:t>Rahastosta katetaan kaikki </a:t>
            </a:r>
            <a:r>
              <a:rPr lang="fi-FI" sz="1800" dirty="0" err="1" smtClean="0"/>
              <a:t>sote-palveluiden</a:t>
            </a:r>
            <a:r>
              <a:rPr lang="fi-FI" sz="1800" dirty="0" smtClean="0"/>
              <a:t> kustannukset</a:t>
            </a:r>
          </a:p>
          <a:p>
            <a:r>
              <a:rPr lang="fi-FI" sz="1800" dirty="0" smtClean="0"/>
              <a:t>Valtio vastaa joidenkin erityisryhmien vakuutusmaksuista</a:t>
            </a:r>
            <a:endParaRPr lang="fi-FI" sz="1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084DB-827B-45C5-9706-0D92E3AFF81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96" r="24605"/>
          <a:stretch/>
        </p:blipFill>
        <p:spPr bwMode="auto">
          <a:xfrm>
            <a:off x="-108520" y="1412776"/>
            <a:ext cx="5004008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Parlamentaarinen</a:t>
            </a:r>
            <a:r>
              <a:rPr lang="fi-FI" dirty="0" smtClean="0"/>
              <a:t> </a:t>
            </a:r>
            <a:r>
              <a:rPr lang="fi-FI" dirty="0"/>
              <a:t>työryhmä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200" dirty="0" smtClean="0"/>
              <a:t>Toimikau</a:t>
            </a:r>
            <a:r>
              <a:rPr lang="fi-FI" sz="2200" dirty="0"/>
              <a:t>si: 18.3.2014 - 28.2.2015</a:t>
            </a:r>
          </a:p>
          <a:p>
            <a:r>
              <a:rPr lang="fi-FI" sz="2200" dirty="0"/>
              <a:t>Tehtävä:</a:t>
            </a:r>
          </a:p>
          <a:p>
            <a:pPr lvl="1"/>
            <a:r>
              <a:rPr lang="fi-FI" sz="1700" dirty="0"/>
              <a:t>s</a:t>
            </a:r>
            <a:r>
              <a:rPr lang="fi-FI" sz="1700" dirty="0" smtClean="0"/>
              <a:t>osiaali- </a:t>
            </a:r>
            <a:r>
              <a:rPr lang="fi-FI" sz="1700" dirty="0"/>
              <a:t>ja terveydenhuollon monikanavaisen rahoituksen purkamisen vaihtoehtoja koskevan selvityksen laatiminen</a:t>
            </a:r>
          </a:p>
          <a:p>
            <a:pPr lvl="1"/>
            <a:r>
              <a:rPr lang="fi-FI" sz="1700" dirty="0"/>
              <a:t>r</a:t>
            </a:r>
            <a:r>
              <a:rPr lang="fi-FI" sz="1700" dirty="0" smtClean="0"/>
              <a:t>ahoituksen </a:t>
            </a:r>
            <a:r>
              <a:rPr lang="fi-FI" sz="1700" dirty="0"/>
              <a:t>selkiyttäminen, sen ongelmien poistaminen ja osaoptimoinnin mahdollisuuksien vähentäminen</a:t>
            </a:r>
          </a:p>
          <a:p>
            <a:pPr lvl="1"/>
            <a:r>
              <a:rPr lang="fi-FI" sz="1700" dirty="0"/>
              <a:t>h</a:t>
            </a:r>
            <a:r>
              <a:rPr lang="fi-FI" sz="1700" dirty="0" smtClean="0"/>
              <a:t>uomioitava </a:t>
            </a:r>
            <a:r>
              <a:rPr lang="fi-FI" sz="1700" dirty="0"/>
              <a:t>mm. palveluiden saatavuus ja oikeudenmukaisuus, valinnanvapaus sekä meneillään olevat </a:t>
            </a:r>
            <a:r>
              <a:rPr lang="fi-FI" sz="1700" dirty="0" smtClean="0"/>
              <a:t>uudistukset</a:t>
            </a:r>
          </a:p>
          <a:p>
            <a:pPr>
              <a:spcBef>
                <a:spcPts val="300"/>
              </a:spcBef>
            </a:pPr>
            <a:r>
              <a:rPr lang="fi-FI" sz="2200" dirty="0"/>
              <a:t>Toimeksiannon</a:t>
            </a:r>
            <a:r>
              <a:rPr lang="fi-FI" sz="2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i-FI" sz="2200" dirty="0"/>
              <a:t>mukaan huo</a:t>
            </a:r>
            <a:r>
              <a:rPr lang="fi-FI" sz="2200" dirty="0" smtClean="0"/>
              <a:t>mioit</a:t>
            </a:r>
            <a:r>
              <a:rPr lang="fi-FI" sz="2200" dirty="0"/>
              <a:t>ava </a:t>
            </a:r>
            <a:r>
              <a:rPr lang="fi-FI" sz="2200" dirty="0" err="1"/>
              <a:t>sote-</a:t>
            </a:r>
            <a:r>
              <a:rPr lang="fi-FI" sz="2200" dirty="0" err="1" smtClean="0"/>
              <a:t>uudistus</a:t>
            </a:r>
            <a:endParaRPr lang="fi-FI" sz="2200" dirty="0"/>
          </a:p>
          <a:p>
            <a:pPr lvl="1"/>
            <a:r>
              <a:rPr lang="fi-FI" sz="1700" dirty="0" err="1">
                <a:ea typeface="+mn-ea"/>
                <a:cs typeface="+mn-cs"/>
              </a:rPr>
              <a:t>sote-järjestämislaki</a:t>
            </a:r>
            <a:r>
              <a:rPr lang="fi-FI" sz="1700" dirty="0">
                <a:ea typeface="+mn-ea"/>
                <a:cs typeface="+mn-cs"/>
              </a:rPr>
              <a:t> kuitenkin </a:t>
            </a:r>
            <a:r>
              <a:rPr lang="fi-FI" sz="1700" dirty="0" smtClean="0">
                <a:ea typeface="+mn-ea"/>
                <a:cs typeface="+mn-cs"/>
              </a:rPr>
              <a:t>raukesi eduskunnassa </a:t>
            </a:r>
            <a:r>
              <a:rPr lang="fi-FI" sz="1700" dirty="0">
                <a:ea typeface="+mn-ea"/>
                <a:cs typeface="+mn-cs"/>
              </a:rPr>
              <a:t>työryhmän työn aikana</a:t>
            </a:r>
          </a:p>
          <a:p>
            <a:r>
              <a:rPr lang="fi-FI" sz="2200" dirty="0"/>
              <a:t>Työn tueksi THL on laatinut </a:t>
            </a:r>
            <a:r>
              <a:rPr lang="fi-FI" sz="2200" dirty="0" smtClean="0"/>
              <a:t>raportin Sosiaali- </a:t>
            </a:r>
            <a:r>
              <a:rPr lang="fi-FI" sz="2200" dirty="0"/>
              <a:t>ja terveydenhuollon keskeiset </a:t>
            </a:r>
            <a:r>
              <a:rPr lang="fi-FI" sz="2200" dirty="0" smtClean="0"/>
              <a:t>rahavirrat </a:t>
            </a:r>
            <a:r>
              <a:rPr lang="fi-FI" sz="2200" dirty="0"/>
              <a:t>(THL Raportti </a:t>
            </a:r>
            <a:r>
              <a:rPr lang="fi-FI" sz="2200" dirty="0" smtClean="0"/>
              <a:t>22/2014)</a:t>
            </a:r>
            <a:endParaRPr lang="fi-FI" sz="2200" dirty="0"/>
          </a:p>
          <a:p>
            <a:pPr lvl="1"/>
            <a:endParaRPr lang="fi-FI" sz="2400" dirty="0">
              <a:ea typeface="+mn-ea"/>
              <a:cs typeface="+mn-cs"/>
            </a:endParaRPr>
          </a:p>
          <a:p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5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32700" cy="1138237"/>
          </a:xfrm>
        </p:spPr>
        <p:txBody>
          <a:bodyPr/>
          <a:lstStyle/>
          <a:p>
            <a:r>
              <a:rPr lang="fi-FI" dirty="0" smtClean="0"/>
              <a:t>Malli 5B. Vakuutusyhtiöpohjainen malli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96136" y="1988840"/>
            <a:ext cx="3024262" cy="4392612"/>
          </a:xfrm>
        </p:spPr>
        <p:txBody>
          <a:bodyPr/>
          <a:lstStyle/>
          <a:p>
            <a:r>
              <a:rPr lang="fi-FI" sz="1800" dirty="0" smtClean="0"/>
              <a:t>Rahoitus kerätään pakollisella vakuutuksella yksityisiin vakuutusyhtiöihin</a:t>
            </a:r>
          </a:p>
          <a:p>
            <a:r>
              <a:rPr lang="fi-FI" sz="1800" dirty="0" smtClean="0"/>
              <a:t>Vakuutusyhtiö ei voi estää ketään tulemasta sen asiakkaaksi, minkä vuoksi yhtiöiden välillä riskien tasaus</a:t>
            </a:r>
          </a:p>
          <a:p>
            <a:r>
              <a:rPr lang="fi-FI" sz="1800" dirty="0"/>
              <a:t>Valtio vastaa joidenkin erityisryhmien vakuutusmaksuista</a:t>
            </a:r>
          </a:p>
          <a:p>
            <a:endParaRPr lang="fi-FI" sz="2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8084DB-827B-45C5-9706-0D92E3AFF81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r="3101"/>
          <a:stretch/>
        </p:blipFill>
        <p:spPr bwMode="auto">
          <a:xfrm>
            <a:off x="395536" y="1412776"/>
            <a:ext cx="5400096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700" cy="1138237"/>
          </a:xfrm>
        </p:spPr>
        <p:txBody>
          <a:bodyPr/>
          <a:lstStyle/>
          <a:p>
            <a:r>
              <a:rPr lang="fi-FI" dirty="0" smtClean="0"/>
              <a:t>Erityiskysymyksistä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700" cy="4392612"/>
          </a:xfrm>
        </p:spPr>
        <p:txBody>
          <a:bodyPr/>
          <a:lstStyle/>
          <a:p>
            <a:r>
              <a:rPr lang="fi-FI" sz="2000" dirty="0" smtClean="0"/>
              <a:t>Rahoitusmallivaihtoehtojen lisäksi raportissa tarkasteltu toimeksiannon mukaisia erityiskysymyksiä, mm. työterveyshuolto, opiskeluterveydenhuolto ja matkakorvaukset</a:t>
            </a:r>
          </a:p>
          <a:p>
            <a:r>
              <a:rPr lang="fi-FI" sz="2000" dirty="0" smtClean="0"/>
              <a:t>Nämä kysymykset on jätetty pääsääntöisesti mallitarkastelun ulkopu</a:t>
            </a:r>
            <a:r>
              <a:rPr lang="fi-FI" sz="2000" dirty="0"/>
              <a:t>olelle, koska ne on mahdollista ratkaista malleista riippumatta eri tavoin</a:t>
            </a:r>
          </a:p>
          <a:p>
            <a:r>
              <a:rPr lang="fi-FI" sz="2000" dirty="0" smtClean="0"/>
              <a:t>Jatkotyössä on selvitettävä, miltä osin raportissa esiin nostetut erityiskysymykset voisivat sisältyä järjestämisvastuullisen toimijan järjestämis- ja rahoitusvastuulle</a:t>
            </a:r>
          </a:p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32700" cy="1138237"/>
          </a:xfrm>
        </p:spPr>
        <p:txBody>
          <a:bodyPr/>
          <a:lstStyle/>
          <a:p>
            <a:r>
              <a:rPr lang="fi-FI" dirty="0" smtClean="0"/>
              <a:t>Jatkotyöstä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sz="2000" dirty="0" smtClean="0"/>
              <a:t>Jatkotyössä </a:t>
            </a:r>
            <a:r>
              <a:rPr lang="fi-FI" sz="2000" dirty="0"/>
              <a:t>tehdään tarkempaa taloudellisten ja muiden vaikutusten </a:t>
            </a:r>
            <a:r>
              <a:rPr lang="fi-FI" sz="2000" dirty="0" smtClean="0"/>
              <a:t>arviointia sekä täsmennetään yksityiskohtia</a:t>
            </a:r>
          </a:p>
          <a:p>
            <a:r>
              <a:rPr lang="fi-FI" sz="2000" dirty="0"/>
              <a:t>Raportin sisältämien erityiskysymysten tarkastelua </a:t>
            </a:r>
            <a:r>
              <a:rPr lang="fi-FI" sz="2000" dirty="0" smtClean="0"/>
              <a:t>on jatkettava</a:t>
            </a:r>
            <a:endParaRPr lang="fi-FI" sz="2000" dirty="0"/>
          </a:p>
          <a:p>
            <a:r>
              <a:rPr lang="fi-FI" sz="2000" dirty="0"/>
              <a:t>Jatkotyö kytkeytyy </a:t>
            </a:r>
            <a:r>
              <a:rPr lang="fi-FI" sz="2000" dirty="0" err="1" smtClean="0"/>
              <a:t>sote-rakenneuudistukseen</a:t>
            </a:r>
            <a:endParaRPr lang="fi-FI" sz="2000" dirty="0"/>
          </a:p>
          <a:p>
            <a:r>
              <a:rPr lang="fi-FI" sz="2000" dirty="0"/>
              <a:t>Molempien uudistusten jatkovalmistelu </a:t>
            </a:r>
            <a:r>
              <a:rPr lang="fi-FI" sz="2000" dirty="0" smtClean="0"/>
              <a:t>on välttämätöntä</a:t>
            </a:r>
            <a:endParaRPr lang="fi-FI" sz="2000" dirty="0"/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dirty="0" smtClean="0"/>
              <a:t>Kiitos!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24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32700" cy="576163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Nykyinen </a:t>
            </a:r>
            <a:r>
              <a:rPr lang="fi-FI" dirty="0" err="1" smtClean="0"/>
              <a:t>sote-rahoitusjärjestelmä</a:t>
            </a:r>
            <a:endParaRPr lang="fi-FI" sz="1800" dirty="0"/>
          </a:p>
        </p:txBody>
      </p:sp>
      <p:pic>
        <p:nvPicPr>
          <p:cNvPr id="4" name="Sisällön paikkamerkk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1181830"/>
            <a:ext cx="7354583" cy="4896544"/>
          </a:xfrm>
        </p:spPr>
      </p:pic>
      <p:sp>
        <p:nvSpPr>
          <p:cNvPr id="3" name="Päivämäärän paikkamerkki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  <p:sp>
        <p:nvSpPr>
          <p:cNvPr id="7" name="Otsikko 1"/>
          <p:cNvSpPr txBox="1">
            <a:spLocks/>
          </p:cNvSpPr>
          <p:nvPr/>
        </p:nvSpPr>
        <p:spPr bwMode="auto">
          <a:xfrm>
            <a:off x="467544" y="6093295"/>
            <a:ext cx="5427262" cy="31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i-FI" sz="1200" b="0" kern="0" dirty="0" smtClean="0"/>
              <a:t> </a:t>
            </a:r>
            <a:r>
              <a:rPr lang="fi-FI" sz="1100" kern="0" dirty="0" smtClean="0"/>
              <a:t>Lähde: Sosiaali- ja terveydenhuollon keskeiset rahavirrat, THL 2014</a:t>
            </a:r>
            <a:endParaRPr lang="fi-FI" sz="1100" kern="0" dirty="0"/>
          </a:p>
        </p:txBody>
      </p:sp>
    </p:spTree>
    <p:extLst>
      <p:ext uri="{BB962C8B-B14F-4D97-AF65-F5344CB8AC3E}">
        <p14:creationId xmlns:p14="http://schemas.microsoft.com/office/powerpoint/2010/main" val="240745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632700" cy="720179"/>
          </a:xfrm>
        </p:spPr>
        <p:txBody>
          <a:bodyPr>
            <a:normAutofit/>
          </a:bodyPr>
          <a:lstStyle/>
          <a:p>
            <a:r>
              <a:rPr lang="fi-FI" dirty="0" smtClean="0"/>
              <a:t>Rahoitusjärjestelmän monikanavaisuus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556792"/>
            <a:ext cx="7690477" cy="4525963"/>
          </a:xfrm>
        </p:spPr>
        <p:txBody>
          <a:bodyPr/>
          <a:lstStyle/>
          <a:p>
            <a:r>
              <a:rPr lang="fi-FI" sz="2000" dirty="0" smtClean="0"/>
              <a:t>Rahoitus kootaan useista lähteistä ja kohdennetaan palveluntuotantoon monen rahoittajan kautta</a:t>
            </a:r>
          </a:p>
          <a:p>
            <a:r>
              <a:rPr lang="fi-FI" sz="2000" dirty="0" smtClean="0"/>
              <a:t>Rahoittajina valtio, kunnat, kotitaloudet, Kela, työnantajat, yksityiset vakuutusyhtiöt</a:t>
            </a:r>
          </a:p>
          <a:p>
            <a:pPr lvl="1"/>
            <a:r>
              <a:rPr lang="fi-FI" dirty="0">
                <a:ea typeface="+mn-ea"/>
                <a:cs typeface="+mn-cs"/>
              </a:rPr>
              <a:t>verotulot</a:t>
            </a:r>
            <a:r>
              <a:rPr lang="fi-FI" dirty="0" smtClean="0">
                <a:solidFill>
                  <a:prstClr val="black"/>
                </a:solidFill>
              </a:rPr>
              <a:t>, </a:t>
            </a:r>
            <a:r>
              <a:rPr lang="fi-FI" dirty="0">
                <a:ea typeface="+mn-ea"/>
                <a:cs typeface="+mn-cs"/>
              </a:rPr>
              <a:t>lakisääteiset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>
                <a:ea typeface="+mn-ea"/>
                <a:cs typeface="+mn-cs"/>
              </a:rPr>
              <a:t>ja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>
                <a:ea typeface="+mn-ea"/>
                <a:cs typeface="+mn-cs"/>
              </a:rPr>
              <a:t>vapaaehtoiset vakuutusmaksut, asiakasmaksut</a:t>
            </a:r>
          </a:p>
          <a:p>
            <a:r>
              <a:rPr lang="fi-FI" sz="2000" dirty="0" smtClean="0"/>
              <a:t>Rahoitus voi ohjautua julkiseen tai yksityiseen palveluntuotantoon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9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AFF1A-531C-466B-81E8-E6B13785FCFA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17412" name="Otsikko 1"/>
          <p:cNvSpPr>
            <a:spLocks noGrp="1"/>
          </p:cNvSpPr>
          <p:nvPr>
            <p:ph type="title"/>
          </p:nvPr>
        </p:nvSpPr>
        <p:spPr>
          <a:xfrm>
            <a:off x="8213" y="260648"/>
            <a:ext cx="9036050" cy="1008063"/>
          </a:xfrm>
        </p:spPr>
        <p:txBody>
          <a:bodyPr/>
          <a:lstStyle/>
          <a:p>
            <a:pPr algn="ctr"/>
            <a:r>
              <a:rPr lang="fi-FI" altLang="fi-FI" dirty="0" smtClean="0"/>
              <a:t>Sosiaali- ja terveydenhuollon rahoitus 2012</a:t>
            </a:r>
            <a:r>
              <a:rPr lang="fi-FI" altLang="fi-FI" sz="3200" dirty="0" smtClean="0"/>
              <a:t/>
            </a:r>
            <a:br>
              <a:rPr lang="fi-FI" altLang="fi-FI" sz="3200" dirty="0" smtClean="0"/>
            </a:br>
            <a:r>
              <a:rPr lang="fi-FI" altLang="fi-FI" sz="1100" dirty="0"/>
              <a:t>(</a:t>
            </a:r>
            <a:r>
              <a:rPr lang="fi-FI" altLang="fi-FI" sz="1100" dirty="0" err="1"/>
              <a:t>Lähde:Sosiaali-</a:t>
            </a:r>
            <a:r>
              <a:rPr lang="fi-FI" altLang="fi-FI" sz="1100" dirty="0"/>
              <a:t> ja terveydenhuollon keskeiset rahavirrat, THL </a:t>
            </a:r>
            <a:r>
              <a:rPr lang="fi-FI" altLang="fi-FI" sz="1100" dirty="0" smtClean="0"/>
              <a:t>2014)</a:t>
            </a:r>
          </a:p>
        </p:txBody>
      </p:sp>
      <p:sp>
        <p:nvSpPr>
          <p:cNvPr id="17413" name="Tekstiruutu 10"/>
          <p:cNvSpPr txBox="1">
            <a:spLocks noChangeArrowheads="1"/>
          </p:cNvSpPr>
          <p:nvPr/>
        </p:nvSpPr>
        <p:spPr bwMode="auto">
          <a:xfrm>
            <a:off x="1403648" y="5516563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5000"/>
              </a:lnSpc>
              <a:spcBef>
                <a:spcPct val="25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5000"/>
              </a:lnSpc>
              <a:spcBef>
                <a:spcPct val="2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5000"/>
              </a:lnSpc>
              <a:spcBef>
                <a:spcPct val="25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5000"/>
              </a:lnSpc>
              <a:spcBef>
                <a:spcPct val="25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 dirty="0"/>
              <a:t>Rahoittajat</a:t>
            </a:r>
          </a:p>
        </p:txBody>
      </p:sp>
      <p:sp>
        <p:nvSpPr>
          <p:cNvPr id="17414" name="Tekstiruutu 11"/>
          <p:cNvSpPr txBox="1">
            <a:spLocks noChangeArrowheads="1"/>
          </p:cNvSpPr>
          <p:nvPr/>
        </p:nvSpPr>
        <p:spPr bwMode="auto">
          <a:xfrm>
            <a:off x="5724525" y="5531662"/>
            <a:ext cx="208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5000"/>
              </a:lnSpc>
              <a:spcBef>
                <a:spcPct val="25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5000"/>
              </a:lnSpc>
              <a:spcBef>
                <a:spcPct val="25000"/>
              </a:spcBef>
              <a:buClr>
                <a:schemeClr val="accent1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5000"/>
              </a:lnSpc>
              <a:spcBef>
                <a:spcPct val="25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5000"/>
              </a:lnSpc>
              <a:spcBef>
                <a:spcPct val="25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i-FI" altLang="fi-FI" sz="1800"/>
              <a:t>Rahoitustapa</a:t>
            </a:r>
          </a:p>
        </p:txBody>
      </p:sp>
      <p:graphicFrame>
        <p:nvGraphicFramePr>
          <p:cNvPr id="15" name="Sisällön paikkamerkki 14"/>
          <p:cNvGraphicFramePr>
            <a:graphicFrameLocks noGrp="1"/>
          </p:cNvGraphicFramePr>
          <p:nvPr>
            <p:ph sz="half" idx="1"/>
          </p:nvPr>
        </p:nvGraphicFramePr>
        <p:xfrm>
          <a:off x="457200" y="1484313"/>
          <a:ext cx="403225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Sisällön paikkamerkki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9411041"/>
              </p:ext>
            </p:extLst>
          </p:nvPr>
        </p:nvGraphicFramePr>
        <p:xfrm>
          <a:off x="4644008" y="1476136"/>
          <a:ext cx="4033838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Box 207"/>
          <p:cNvSpPr txBox="1">
            <a:spLocks noChangeArrowheads="1"/>
          </p:cNvSpPr>
          <p:nvPr/>
        </p:nvSpPr>
        <p:spPr bwMode="auto">
          <a:xfrm>
            <a:off x="3851275" y="5516563"/>
            <a:ext cx="1368425" cy="720725"/>
          </a:xfrm>
          <a:prstGeom prst="rect">
            <a:avLst/>
          </a:prstGeom>
          <a:solidFill>
            <a:srgbClr val="FFFFFF"/>
          </a:solidFill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fi-FI" sz="1200" dirty="0">
                <a:latin typeface="+mn-lt"/>
                <a:ea typeface="Times New Roman"/>
                <a:cs typeface="Times New Roman"/>
              </a:rPr>
              <a:t>Kokonaismenot  vuonna 2012 25,8 mrd. €</a:t>
            </a:r>
          </a:p>
        </p:txBody>
      </p:sp>
    </p:spTree>
    <p:extLst>
      <p:ext uri="{BB962C8B-B14F-4D97-AF65-F5344CB8AC3E}">
        <p14:creationId xmlns:p14="http://schemas.microsoft.com/office/powerpoint/2010/main" val="20476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Monikanavaisuuden haasteita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Rahoitusjärjestelmän näkökulmasta epätarkoituksenmukaiset kannusteet</a:t>
            </a:r>
          </a:p>
          <a:p>
            <a:pPr lvl="1"/>
            <a:r>
              <a:rPr lang="fi-FI" sz="1600" dirty="0" smtClean="0"/>
              <a:t>Kannuste siirtää kustannuksia rahoittajalta toiselle, </a:t>
            </a:r>
            <a:r>
              <a:rPr lang="fi-FI" sz="1600" dirty="0" smtClean="0"/>
              <a:t>ns</a:t>
            </a:r>
            <a:r>
              <a:rPr lang="fi-FI" sz="1600" dirty="0" smtClean="0"/>
              <a:t>. haitallinen osaoptimointi</a:t>
            </a:r>
          </a:p>
          <a:p>
            <a:r>
              <a:rPr lang="fi-FI" sz="2000" dirty="0" smtClean="0"/>
              <a:t>Eri rahoituskanavissa toisistaan riippumaton päätöksenteko</a:t>
            </a:r>
          </a:p>
          <a:p>
            <a:r>
              <a:rPr lang="fi-FI" sz="2000" dirty="0" smtClean="0"/>
              <a:t>Päällekkäisyys</a:t>
            </a:r>
          </a:p>
          <a:p>
            <a:r>
              <a:rPr lang="fi-FI" sz="2000" dirty="0" smtClean="0"/>
              <a:t>Alueelliset ja väestöryhmien väliset erot pa</a:t>
            </a:r>
            <a:r>
              <a:rPr lang="fi-FI" sz="2000" dirty="0"/>
              <a:t>lvelujen </a:t>
            </a:r>
            <a:r>
              <a:rPr lang="fi-FI" sz="2000" dirty="0" smtClean="0"/>
              <a:t>saatavuudessa</a:t>
            </a:r>
          </a:p>
          <a:p>
            <a:r>
              <a:rPr lang="fi-FI" sz="2000" dirty="0" smtClean="0"/>
              <a:t>Vaikutukset henkilöstön saatavuuteen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1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632700" cy="1138237"/>
          </a:xfrm>
        </p:spPr>
        <p:txBody>
          <a:bodyPr/>
          <a:lstStyle/>
          <a:p>
            <a:r>
              <a:rPr lang="fi-FI" dirty="0" smtClean="0"/>
              <a:t>Monikanavaisuuden purkamisen mahdollisia keinoja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700" cy="4392612"/>
          </a:xfrm>
        </p:spPr>
        <p:txBody>
          <a:bodyPr/>
          <a:lstStyle/>
          <a:p>
            <a:r>
              <a:rPr lang="fi-FI" sz="2000" dirty="0" smtClean="0"/>
              <a:t>Ongelmana ei </a:t>
            </a:r>
            <a:r>
              <a:rPr lang="fi-FI" sz="2000" dirty="0" smtClean="0"/>
              <a:t>ole niinkään </a:t>
            </a:r>
            <a:r>
              <a:rPr lang="fi-FI" sz="2000" dirty="0" smtClean="0"/>
              <a:t>rahoituksen keräämisen </a:t>
            </a:r>
            <a:r>
              <a:rPr lang="fi-FI" sz="2000" dirty="0" smtClean="0"/>
              <a:t>monikanavaisuus, </a:t>
            </a:r>
            <a:r>
              <a:rPr lang="fi-FI" sz="2000" dirty="0" smtClean="0"/>
              <a:t>vaan rahoituksen kohdentamisen monikanavaisuus</a:t>
            </a:r>
          </a:p>
          <a:p>
            <a:r>
              <a:rPr lang="fi-FI" sz="2000" dirty="0" smtClean="0"/>
              <a:t>Tavoitteena haittojen vähentäminen</a:t>
            </a:r>
            <a:endParaRPr lang="fi-FI" sz="2000" dirty="0"/>
          </a:p>
          <a:p>
            <a:r>
              <a:rPr lang="fi-FI" sz="2000" dirty="0" smtClean="0"/>
              <a:t>Haittoja voidaan vähentää:</a:t>
            </a:r>
          </a:p>
          <a:p>
            <a:pPr lvl="1"/>
            <a:r>
              <a:rPr lang="fi-FI" sz="1600" dirty="0" smtClean="0"/>
              <a:t>vähentämällä päätöksenteon eri kanavia</a:t>
            </a:r>
          </a:p>
          <a:p>
            <a:pPr lvl="1"/>
            <a:r>
              <a:rPr lang="fi-FI" sz="1600" dirty="0"/>
              <a:t>vähentämällä rahoitusvastuun ja päätöksenteon tahoja</a:t>
            </a:r>
          </a:p>
          <a:p>
            <a:pPr lvl="1"/>
            <a:r>
              <a:rPr lang="fi-FI" sz="1600" dirty="0"/>
              <a:t>vähentämällä eri kanavien päällekkäisyyksiä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marL="273050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4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91680" y="2492896"/>
            <a:ext cx="4535488" cy="1079500"/>
          </a:xfrm>
        </p:spPr>
        <p:txBody>
          <a:bodyPr/>
          <a:lstStyle/>
          <a:p>
            <a:r>
              <a:rPr lang="fi-FI" dirty="0" smtClean="0"/>
              <a:t>Työryhmän laatimat linjaukset sekä vaihtoehtoiset mallit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38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632700" cy="1138237"/>
          </a:xfrm>
        </p:spPr>
        <p:txBody>
          <a:bodyPr/>
          <a:lstStyle/>
          <a:p>
            <a:r>
              <a:rPr lang="fi-FI" dirty="0" smtClean="0"/>
              <a:t>Työryhmän linjaukset rahoitusuudistuksen tavoitte</a:t>
            </a:r>
            <a:r>
              <a:rPr lang="fi-FI" dirty="0"/>
              <a:t>iksi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584" y="1700808"/>
            <a:ext cx="7776864" cy="4608512"/>
          </a:xfrm>
        </p:spPr>
        <p:txBody>
          <a:bodyPr/>
          <a:lstStyle/>
          <a:p>
            <a:pPr marL="457200" indent="-457200">
              <a:buAutoNum type="arabicParenR"/>
            </a:pPr>
            <a:endParaRPr lang="fi-FI" dirty="0" smtClean="0"/>
          </a:p>
          <a:p>
            <a:pPr marL="457200" indent="-457200">
              <a:buAutoNum type="arabicParenR"/>
            </a:pPr>
            <a:r>
              <a:rPr lang="fi-FI" sz="2000" dirty="0" smtClean="0"/>
              <a:t>Sosiaali- </a:t>
            </a:r>
            <a:r>
              <a:rPr lang="fi-FI" sz="2000" dirty="0"/>
              <a:t>ja terveydenhuolto perustuu lähtökohtaisesti yhteisesti rahoitettuihin </a:t>
            </a:r>
            <a:r>
              <a:rPr lang="fi-FI" sz="2000" dirty="0" smtClean="0"/>
              <a:t>palveluihin</a:t>
            </a:r>
          </a:p>
          <a:p>
            <a:pPr marL="457200" indent="-457200">
              <a:buAutoNum type="arabicParenR"/>
            </a:pPr>
            <a:r>
              <a:rPr lang="fi-FI" sz="2000" dirty="0" smtClean="0"/>
              <a:t>Rahoituksen </a:t>
            </a:r>
            <a:r>
              <a:rPr lang="fi-FI" sz="2000" dirty="0"/>
              <a:t>kerääminen ja kohdentaminen perustuu oikeudenmukaisina pidettyihin </a:t>
            </a:r>
            <a:r>
              <a:rPr lang="fi-FI" sz="2000" dirty="0" smtClean="0"/>
              <a:t>perusteisiin</a:t>
            </a:r>
          </a:p>
          <a:p>
            <a:pPr marL="457200" indent="-457200">
              <a:buAutoNum type="arabicParenR"/>
            </a:pPr>
            <a:r>
              <a:rPr lang="fi-FI" sz="2000" dirty="0" smtClean="0"/>
              <a:t>Rahoitusjärjestelmä </a:t>
            </a:r>
            <a:r>
              <a:rPr lang="fi-FI" sz="2000" dirty="0"/>
              <a:t>tulee uudistaa siten, että se sisältää kannusteet </a:t>
            </a:r>
            <a:r>
              <a:rPr lang="fi-FI" sz="2000" dirty="0" smtClean="0"/>
              <a:t>kokonaistaloudellisesti </a:t>
            </a:r>
            <a:r>
              <a:rPr lang="fi-FI" sz="2000" dirty="0"/>
              <a:t>kustannustehokkaaseen ja vaikuttavaan toteutukseen 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158922-8843-4BA2-8F0F-5A0FE8C5EAD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26.3.2015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Päivi Sillanaukee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yyli_STM">
  <a:themeElements>
    <a:clrScheme name="stm_060310 1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stm_0603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m_060310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887</Words>
  <Application>Microsoft Office PowerPoint</Application>
  <PresentationFormat>Näytössä katseltava diaesitys (4:3)</PresentationFormat>
  <Paragraphs>190</Paragraphs>
  <Slides>23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4" baseType="lpstr">
      <vt:lpstr>Tyyli_STM</vt:lpstr>
      <vt:lpstr>Selvitys sosiaali- ja terveydenhuollon monikanavarahoituksen purkamisen vaihtoehdoista</vt:lpstr>
      <vt:lpstr>Parlamentaarinen työryhmä</vt:lpstr>
      <vt:lpstr>Nykyinen sote-rahoitusjärjestelmä</vt:lpstr>
      <vt:lpstr>Rahoitusjärjestelmän monikanavaisuus</vt:lpstr>
      <vt:lpstr>Sosiaali- ja terveydenhuollon rahoitus 2012 (Lähde:Sosiaali- ja terveydenhuollon keskeiset rahavirrat, THL 2014)</vt:lpstr>
      <vt:lpstr>Monikanavaisuuden haasteita</vt:lpstr>
      <vt:lpstr>Monikanavaisuuden purkamisen mahdollisia keinoja</vt:lpstr>
      <vt:lpstr> </vt:lpstr>
      <vt:lpstr>Työryhmän linjaukset rahoitusuudistuksen tavoitteiksi</vt:lpstr>
      <vt:lpstr>Huomioita mallivaihtoehtojen laatimisesta</vt:lpstr>
      <vt:lpstr>Malli 1. Alueellinen järjestäjä-rahoittaja, jolla verotusoikeus</vt:lpstr>
      <vt:lpstr>Malli 1</vt:lpstr>
      <vt:lpstr>Malli 2. Alueellisesti yhdistetty rahoitus</vt:lpstr>
      <vt:lpstr>Malli 2</vt:lpstr>
      <vt:lpstr>Malli 3. Kansallisesti yhdistetty valtion rahoitus ja sairaanhoitovakuutuksen tulot</vt:lpstr>
      <vt:lpstr>Malli 3</vt:lpstr>
      <vt:lpstr>Malli 4. Valtion keräämä sote-maksu</vt:lpstr>
      <vt:lpstr>Malli 4</vt:lpstr>
      <vt:lpstr>Malli 5A. Kansallinen sosiaali- ja terveysrahasto</vt:lpstr>
      <vt:lpstr>Malli 5B. Vakuutusyhtiöpohjainen malli</vt:lpstr>
      <vt:lpstr>Erityiskysymyksistä</vt:lpstr>
      <vt:lpstr>Jatkotyöstä</vt:lpstr>
      <vt:lpstr> </vt:lpstr>
    </vt:vector>
  </TitlesOfParts>
  <Company>stm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stmppel</dc:creator>
  <cp:lastModifiedBy>Rantala Minna STM</cp:lastModifiedBy>
  <cp:revision>214</cp:revision>
  <cp:lastPrinted>2015-03-25T14:50:27Z</cp:lastPrinted>
  <dcterms:created xsi:type="dcterms:W3CDTF">2010-08-24T07:23:35Z</dcterms:created>
  <dcterms:modified xsi:type="dcterms:W3CDTF">2015-03-25T15:02:01Z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58296381f3b8ac59cc9fd51d8e9e778#stmpsdok.vnv.fi!/TWeb/toaxfront!8443!-1</vt:lpwstr>
  </property>
  <property fmtid="{D5CDD505-2E9C-101B-9397-08002B2CF9AE}" pid="3" name="_NewReviewCycle">
    <vt:lpwstr/>
  </property>
  <property fmtid="{D5CDD505-2E9C-101B-9397-08002B2CF9AE}" pid="4" name="_AdHocReviewCycleID">
    <vt:i4>-195369524</vt:i4>
  </property>
  <property fmtid="{D5CDD505-2E9C-101B-9397-08002B2CF9AE}" pid="5" name="_EmailSubject">
    <vt:lpwstr>diat</vt:lpwstr>
  </property>
  <property fmtid="{D5CDD505-2E9C-101B-9397-08002B2CF9AE}" pid="6" name="_AuthorEmail">
    <vt:lpwstr>milla.meretniemi@stm.fi</vt:lpwstr>
  </property>
  <property fmtid="{D5CDD505-2E9C-101B-9397-08002B2CF9AE}" pid="7" name="_AuthorEmailDisplayName">
    <vt:lpwstr>Meretniemi Milla (STM)</vt:lpwstr>
  </property>
</Properties>
</file>