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94"/>
  </p:notesMasterIdLst>
  <p:handoutMasterIdLst>
    <p:handoutMasterId r:id="rId95"/>
  </p:handoutMasterIdLst>
  <p:sldIdLst>
    <p:sldId id="361" r:id="rId2"/>
    <p:sldId id="259" r:id="rId3"/>
    <p:sldId id="260" r:id="rId4"/>
    <p:sldId id="322" r:id="rId5"/>
    <p:sldId id="369" r:id="rId6"/>
    <p:sldId id="335" r:id="rId7"/>
    <p:sldId id="373" r:id="rId8"/>
    <p:sldId id="370" r:id="rId9"/>
    <p:sldId id="397" r:id="rId10"/>
    <p:sldId id="396" r:id="rId11"/>
    <p:sldId id="261" r:id="rId12"/>
    <p:sldId id="374" r:id="rId13"/>
    <p:sldId id="376" r:id="rId14"/>
    <p:sldId id="377" r:id="rId15"/>
    <p:sldId id="371" r:id="rId16"/>
    <p:sldId id="372" r:id="rId17"/>
    <p:sldId id="339" r:id="rId18"/>
    <p:sldId id="341" r:id="rId19"/>
    <p:sldId id="352" r:id="rId20"/>
    <p:sldId id="360" r:id="rId21"/>
    <p:sldId id="378" r:id="rId22"/>
    <p:sldId id="422" r:id="rId23"/>
    <p:sldId id="379" r:id="rId24"/>
    <p:sldId id="384" r:id="rId25"/>
    <p:sldId id="380" r:id="rId26"/>
    <p:sldId id="381" r:id="rId27"/>
    <p:sldId id="382" r:id="rId28"/>
    <p:sldId id="297" r:id="rId29"/>
    <p:sldId id="276" r:id="rId30"/>
    <p:sldId id="277" r:id="rId31"/>
    <p:sldId id="336" r:id="rId32"/>
    <p:sldId id="279" r:id="rId33"/>
    <p:sldId id="280" r:id="rId34"/>
    <p:sldId id="281" r:id="rId35"/>
    <p:sldId id="353" r:id="rId36"/>
    <p:sldId id="283" r:id="rId37"/>
    <p:sldId id="284" r:id="rId38"/>
    <p:sldId id="425" r:id="rId39"/>
    <p:sldId id="285" r:id="rId40"/>
    <p:sldId id="286" r:id="rId41"/>
    <p:sldId id="287" r:id="rId42"/>
    <p:sldId id="426" r:id="rId43"/>
    <p:sldId id="427" r:id="rId44"/>
    <p:sldId id="288" r:id="rId45"/>
    <p:sldId id="423" r:id="rId46"/>
    <p:sldId id="424" r:id="rId47"/>
    <p:sldId id="355" r:id="rId48"/>
    <p:sldId id="299" r:id="rId49"/>
    <p:sldId id="385" r:id="rId50"/>
    <p:sldId id="386" r:id="rId51"/>
    <p:sldId id="302" r:id="rId52"/>
    <p:sldId id="300" r:id="rId53"/>
    <p:sldId id="301" r:id="rId54"/>
    <p:sldId id="303" r:id="rId55"/>
    <p:sldId id="387" r:id="rId56"/>
    <p:sldId id="388" r:id="rId57"/>
    <p:sldId id="356" r:id="rId58"/>
    <p:sldId id="305" r:id="rId59"/>
    <p:sldId id="306" r:id="rId60"/>
    <p:sldId id="307" r:id="rId61"/>
    <p:sldId id="309" r:id="rId62"/>
    <p:sldId id="333" r:id="rId63"/>
    <p:sldId id="313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415" r:id="rId72"/>
    <p:sldId id="417" r:id="rId73"/>
    <p:sldId id="418" r:id="rId74"/>
    <p:sldId id="419" r:id="rId75"/>
    <p:sldId id="420" r:id="rId76"/>
    <p:sldId id="421" r:id="rId77"/>
    <p:sldId id="398" r:id="rId78"/>
    <p:sldId id="399" r:id="rId79"/>
    <p:sldId id="400" r:id="rId80"/>
    <p:sldId id="401" r:id="rId81"/>
    <p:sldId id="402" r:id="rId82"/>
    <p:sldId id="403" r:id="rId83"/>
    <p:sldId id="404" r:id="rId84"/>
    <p:sldId id="405" r:id="rId85"/>
    <p:sldId id="315" r:id="rId86"/>
    <p:sldId id="363" r:id="rId87"/>
    <p:sldId id="364" r:id="rId88"/>
    <p:sldId id="365" r:id="rId89"/>
    <p:sldId id="362" r:id="rId90"/>
    <p:sldId id="366" r:id="rId91"/>
    <p:sldId id="367" r:id="rId92"/>
    <p:sldId id="368" r:id="rId9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4"/>
    <a:srgbClr val="4C97CE"/>
    <a:srgbClr val="002D5F"/>
    <a:srgbClr val="003479"/>
    <a:srgbClr val="AACAC9"/>
    <a:srgbClr val="A5ACB0"/>
    <a:srgbClr val="00B38A"/>
    <a:srgbClr val="194380"/>
    <a:srgbClr val="0061A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01" autoAdjust="0"/>
    <p:restoredTop sz="87304" autoAdjust="0"/>
  </p:normalViewPr>
  <p:slideViewPr>
    <p:cSldViewPr snapToGrid="0">
      <p:cViewPr varScale="1">
        <p:scale>
          <a:sx n="60" d="100"/>
          <a:sy n="60" d="100"/>
        </p:scale>
        <p:origin x="1048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>
      <p:cViewPr varScale="1">
        <p:scale>
          <a:sx n="119" d="100"/>
          <a:sy n="119" d="100"/>
        </p:scale>
        <p:origin x="-28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6211025286256"/>
          <c:y val="4.2276927755024639E-2"/>
          <c:w val="0.86574671334200726"/>
          <c:h val="0.76587697829017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Toteuma</c:v>
                </c:pt>
              </c:strCache>
            </c:strRef>
          </c:tx>
          <c:spPr>
            <a:solidFill>
              <a:schemeClr val="accent6">
                <a:tint val="46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10/2016</c:v>
                </c:pt>
                <c:pt idx="1">
                  <c:v>11/2016</c:v>
                </c:pt>
                <c:pt idx="2">
                  <c:v>12/2016</c:v>
                </c:pt>
                <c:pt idx="3">
                  <c:v>1/2017</c:v>
                </c:pt>
                <c:pt idx="4">
                  <c:v>2/2017</c:v>
                </c:pt>
                <c:pt idx="5">
                  <c:v>3/2017</c:v>
                </c:pt>
                <c:pt idx="6">
                  <c:v>4/2017</c:v>
                </c:pt>
                <c:pt idx="7">
                  <c:v>5/2017</c:v>
                </c:pt>
                <c:pt idx="8">
                  <c:v>6/2017</c:v>
                </c:pt>
                <c:pt idx="9">
                  <c:v>7/2017</c:v>
                </c:pt>
                <c:pt idx="10">
                  <c:v>8/2017</c:v>
                </c:pt>
                <c:pt idx="11">
                  <c:v>9/2017</c:v>
                </c:pt>
              </c:strCache>
            </c:strRef>
          </c:cat>
          <c:val>
            <c:numRef>
              <c:f>Taul1!$B$2:$B$13</c:f>
            </c:numRef>
          </c:val>
          <c:extLst>
            <c:ext xmlns:c16="http://schemas.microsoft.com/office/drawing/2014/chart" uri="{C3380CC4-5D6E-409C-BE32-E72D297353CC}">
              <c16:uniqueId val="{00000000-B1D6-4614-9729-E03F35A007A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spPr>
            <a:solidFill>
              <a:schemeClr val="accent6">
                <a:tint val="62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10/2016</c:v>
                </c:pt>
                <c:pt idx="1">
                  <c:v>11/2016</c:v>
                </c:pt>
                <c:pt idx="2">
                  <c:v>12/2016</c:v>
                </c:pt>
                <c:pt idx="3">
                  <c:v>1/2017</c:v>
                </c:pt>
                <c:pt idx="4">
                  <c:v>2/2017</c:v>
                </c:pt>
                <c:pt idx="5">
                  <c:v>3/2017</c:v>
                </c:pt>
                <c:pt idx="6">
                  <c:v>4/2017</c:v>
                </c:pt>
                <c:pt idx="7">
                  <c:v>5/2017</c:v>
                </c:pt>
                <c:pt idx="8">
                  <c:v>6/2017</c:v>
                </c:pt>
                <c:pt idx="9">
                  <c:v>7/2017</c:v>
                </c:pt>
                <c:pt idx="10">
                  <c:v>8/2017</c:v>
                </c:pt>
                <c:pt idx="11">
                  <c:v>9/2017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5">
                  <c:v>75000</c:v>
                </c:pt>
                <c:pt idx="6">
                  <c:v>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6-4614-9729-E03F35A007AE}"/>
            </c:ext>
          </c:extLst>
        </c:ser>
        <c:ser>
          <c:idx val="7"/>
          <c:order val="7"/>
          <c:tx>
            <c:v>Toteuma</c:v>
          </c:tx>
          <c:spPr>
            <a:solidFill>
              <a:schemeClr val="accent6">
                <a:shade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10/2016</c:v>
                </c:pt>
                <c:pt idx="1">
                  <c:v>11/2016</c:v>
                </c:pt>
                <c:pt idx="2">
                  <c:v>12/2016</c:v>
                </c:pt>
                <c:pt idx="3">
                  <c:v>1/2017</c:v>
                </c:pt>
                <c:pt idx="4">
                  <c:v>2/2017</c:v>
                </c:pt>
                <c:pt idx="5">
                  <c:v>3/2017</c:v>
                </c:pt>
                <c:pt idx="6">
                  <c:v>4/2017</c:v>
                </c:pt>
                <c:pt idx="7">
                  <c:v>5/2017</c:v>
                </c:pt>
                <c:pt idx="8">
                  <c:v>6/2017</c:v>
                </c:pt>
                <c:pt idx="9">
                  <c:v>7/2017</c:v>
                </c:pt>
                <c:pt idx="10">
                  <c:v>8/2017</c:v>
                </c:pt>
                <c:pt idx="11">
                  <c:v>9/2017</c:v>
                </c:pt>
              </c:strCache>
            </c:strRef>
          </c:cat>
          <c:val>
            <c:numRef>
              <c:f>Taul1!$I$2:$I$13</c:f>
              <c:numCache>
                <c:formatCode>General</c:formatCode>
                <c:ptCount val="12"/>
                <c:pt idx="0">
                  <c:v>19742</c:v>
                </c:pt>
                <c:pt idx="1">
                  <c:v>69228</c:v>
                </c:pt>
                <c:pt idx="2">
                  <c:v>55239</c:v>
                </c:pt>
                <c:pt idx="3">
                  <c:v>73200</c:v>
                </c:pt>
                <c:pt idx="4" formatCode="#,##0">
                  <c:v>71700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D6-4614-9729-E03F35A00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49531320"/>
        <c:axId val="44953720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Taul1!$D$1</c15:sqref>
                        </c15:formulaRef>
                      </c:ext>
                    </c:extLst>
                    <c:strCache>
                      <c:ptCount val="1"/>
                      <c:pt idx="0">
                        <c:v>OmaKanta</c:v>
                      </c:pt>
                    </c:strCache>
                  </c:strRef>
                </c:tx>
                <c:spPr>
                  <a:solidFill>
                    <a:schemeClr val="accent6">
                      <a:tint val="7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Taul1!$A$2:$A$13</c15:sqref>
                        </c15:formulaRef>
                      </c:ext>
                    </c:extLst>
                    <c:strCache>
                      <c:ptCount val="12"/>
                      <c:pt idx="0">
                        <c:v>10/2016</c:v>
                      </c:pt>
                      <c:pt idx="1">
                        <c:v>11/2016</c:v>
                      </c:pt>
                      <c:pt idx="2">
                        <c:v>12/2016</c:v>
                      </c:pt>
                      <c:pt idx="3">
                        <c:v>1/2017</c:v>
                      </c:pt>
                      <c:pt idx="4">
                        <c:v>2/2017</c:v>
                      </c:pt>
                      <c:pt idx="5">
                        <c:v>3/2017</c:v>
                      </c:pt>
                      <c:pt idx="6">
                        <c:v>4/2017</c:v>
                      </c:pt>
                      <c:pt idx="7">
                        <c:v>5/2017</c:v>
                      </c:pt>
                      <c:pt idx="8">
                        <c:v>6/2017</c:v>
                      </c:pt>
                      <c:pt idx="9">
                        <c:v>7/2017</c:v>
                      </c:pt>
                      <c:pt idx="10">
                        <c:v>8/2017</c:v>
                      </c:pt>
                      <c:pt idx="11">
                        <c:v>9/2017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16000</c:v>
                      </c:pt>
                      <c:pt idx="1">
                        <c:v>62804</c:v>
                      </c:pt>
                      <c:pt idx="2">
                        <c:v>49696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1D6-4614-9729-E03F35A007A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Taul1!$E$1</c15:sqref>
                        </c15:formulaRef>
                      </c:ext>
                    </c:extLst>
                    <c:strCache>
                      <c:ptCount val="1"/>
                      <c:pt idx="0">
                        <c:v>Tekes</c:v>
                      </c:pt>
                    </c:strCache>
                  </c:strRef>
                </c:tx>
                <c:spPr>
                  <a:solidFill>
                    <a:schemeClr val="accent6">
                      <a:tint val="9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Taul1!$A$2:$A$13</c15:sqref>
                        </c15:formulaRef>
                      </c:ext>
                    </c:extLst>
                    <c:strCache>
                      <c:ptCount val="12"/>
                      <c:pt idx="0">
                        <c:v>10/2016</c:v>
                      </c:pt>
                      <c:pt idx="1">
                        <c:v>11/2016</c:v>
                      </c:pt>
                      <c:pt idx="2">
                        <c:v>12/2016</c:v>
                      </c:pt>
                      <c:pt idx="3">
                        <c:v>1/2017</c:v>
                      </c:pt>
                      <c:pt idx="4">
                        <c:v>2/2017</c:v>
                      </c:pt>
                      <c:pt idx="5">
                        <c:v>3/2017</c:v>
                      </c:pt>
                      <c:pt idx="6">
                        <c:v>4/2017</c:v>
                      </c:pt>
                      <c:pt idx="7">
                        <c:v>5/2017</c:v>
                      </c:pt>
                      <c:pt idx="8">
                        <c:v>6/2017</c:v>
                      </c:pt>
                      <c:pt idx="9">
                        <c:v>7/2017</c:v>
                      </c:pt>
                      <c:pt idx="10">
                        <c:v>8/2017</c:v>
                      </c:pt>
                      <c:pt idx="11">
                        <c:v>9/2017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Taul1!$E$2:$E$13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3500</c:v>
                      </c:pt>
                      <c:pt idx="1">
                        <c:v>5877</c:v>
                      </c:pt>
                      <c:pt idx="2">
                        <c:v>5226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B1D6-4614-9729-E03F35A007AE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Taul1!$F$1</c15:sqref>
                        </c15:formulaRef>
                      </c:ext>
                    </c:extLst>
                    <c:strCache>
                      <c:ptCount val="1"/>
                      <c:pt idx="0">
                        <c:v>Hyvis</c:v>
                      </c:pt>
                    </c:strCache>
                  </c:strRef>
                </c:tx>
                <c:spPr>
                  <a:solidFill>
                    <a:schemeClr val="accent6">
                      <a:shade val="9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Taul1!$A$2:$A$13</c15:sqref>
                        </c15:formulaRef>
                      </c:ext>
                    </c:extLst>
                    <c:strCache>
                      <c:ptCount val="12"/>
                      <c:pt idx="0">
                        <c:v>10/2016</c:v>
                      </c:pt>
                      <c:pt idx="1">
                        <c:v>11/2016</c:v>
                      </c:pt>
                      <c:pt idx="2">
                        <c:v>12/2016</c:v>
                      </c:pt>
                      <c:pt idx="3">
                        <c:v>1/2017</c:v>
                      </c:pt>
                      <c:pt idx="4">
                        <c:v>2/2017</c:v>
                      </c:pt>
                      <c:pt idx="5">
                        <c:v>3/2017</c:v>
                      </c:pt>
                      <c:pt idx="6">
                        <c:v>4/2017</c:v>
                      </c:pt>
                      <c:pt idx="7">
                        <c:v>5/2017</c:v>
                      </c:pt>
                      <c:pt idx="8">
                        <c:v>6/2017</c:v>
                      </c:pt>
                      <c:pt idx="9">
                        <c:v>7/2017</c:v>
                      </c:pt>
                      <c:pt idx="10">
                        <c:v>8/2017</c:v>
                      </c:pt>
                      <c:pt idx="11">
                        <c:v>9/2017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44</c:v>
                      </c:pt>
                      <c:pt idx="1">
                        <c:v>296</c:v>
                      </c:pt>
                      <c:pt idx="2">
                        <c:v>140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B1D6-4614-9729-E03F35A007AE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Taul1!$G$1</c15:sqref>
                        </c15:formulaRef>
                      </c:ext>
                    </c:extLst>
                    <c:strCache>
                      <c:ptCount val="1"/>
                      <c:pt idx="0">
                        <c:v>ilmoitin.fi</c:v>
                      </c:pt>
                    </c:strCache>
                  </c:strRef>
                </c:tx>
                <c:spPr>
                  <a:solidFill>
                    <a:schemeClr val="accent6">
                      <a:shade val="7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Taul1!$A$2:$A$13</c15:sqref>
                        </c15:formulaRef>
                      </c:ext>
                    </c:extLst>
                    <c:strCache>
                      <c:ptCount val="12"/>
                      <c:pt idx="0">
                        <c:v>10/2016</c:v>
                      </c:pt>
                      <c:pt idx="1">
                        <c:v>11/2016</c:v>
                      </c:pt>
                      <c:pt idx="2">
                        <c:v>12/2016</c:v>
                      </c:pt>
                      <c:pt idx="3">
                        <c:v>1/2017</c:v>
                      </c:pt>
                      <c:pt idx="4">
                        <c:v>2/2017</c:v>
                      </c:pt>
                      <c:pt idx="5">
                        <c:v>3/2017</c:v>
                      </c:pt>
                      <c:pt idx="6">
                        <c:v>4/2017</c:v>
                      </c:pt>
                      <c:pt idx="7">
                        <c:v>5/2017</c:v>
                      </c:pt>
                      <c:pt idx="8">
                        <c:v>6/2017</c:v>
                      </c:pt>
                      <c:pt idx="9">
                        <c:v>7/2017</c:v>
                      </c:pt>
                      <c:pt idx="10">
                        <c:v>8/2017</c:v>
                      </c:pt>
                      <c:pt idx="11">
                        <c:v>9/2017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Taul1!$G$2:$G$13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99</c:v>
                      </c:pt>
                      <c:pt idx="1">
                        <c:v>106</c:v>
                      </c:pt>
                      <c:pt idx="2">
                        <c:v>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B1D6-4614-9729-E03F35A007AE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Taul1!$H$1</c15:sqref>
                        </c15:formulaRef>
                      </c:ext>
                    </c:extLst>
                    <c:strCache>
                      <c:ptCount val="1"/>
                      <c:pt idx="0">
                        <c:v>Yritysnäkymä</c:v>
                      </c:pt>
                    </c:strCache>
                  </c:strRef>
                </c:tx>
                <c:spPr>
                  <a:solidFill>
                    <a:schemeClr val="accent6">
                      <a:shade val="6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Taul1!$A$2:$A$13</c15:sqref>
                        </c15:formulaRef>
                      </c:ext>
                    </c:extLst>
                    <c:strCache>
                      <c:ptCount val="12"/>
                      <c:pt idx="0">
                        <c:v>10/2016</c:v>
                      </c:pt>
                      <c:pt idx="1">
                        <c:v>11/2016</c:v>
                      </c:pt>
                      <c:pt idx="2">
                        <c:v>12/2016</c:v>
                      </c:pt>
                      <c:pt idx="3">
                        <c:v>1/2017</c:v>
                      </c:pt>
                      <c:pt idx="4">
                        <c:v>2/2017</c:v>
                      </c:pt>
                      <c:pt idx="5">
                        <c:v>3/2017</c:v>
                      </c:pt>
                      <c:pt idx="6">
                        <c:v>4/2017</c:v>
                      </c:pt>
                      <c:pt idx="7">
                        <c:v>5/2017</c:v>
                      </c:pt>
                      <c:pt idx="8">
                        <c:v>6/2017</c:v>
                      </c:pt>
                      <c:pt idx="9">
                        <c:v>7/2017</c:v>
                      </c:pt>
                      <c:pt idx="10">
                        <c:v>8/2017</c:v>
                      </c:pt>
                      <c:pt idx="11">
                        <c:v>9/2017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Taul1!$H$2:$H$13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99</c:v>
                      </c:pt>
                      <c:pt idx="1">
                        <c:v>145</c:v>
                      </c:pt>
                      <c:pt idx="2">
                        <c:v>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B1D6-4614-9729-E03F35A007AE}"/>
                  </c:ext>
                </c:extLst>
              </c15:ser>
            </c15:filteredBarSeries>
          </c:ext>
        </c:extLst>
      </c:barChart>
      <c:catAx>
        <c:axId val="44953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9537200"/>
        <c:crosses val="autoZero"/>
        <c:auto val="1"/>
        <c:lblAlgn val="ctr"/>
        <c:lblOffset val="100"/>
        <c:noMultiLvlLbl val="0"/>
      </c:catAx>
      <c:valAx>
        <c:axId val="44953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49531320"/>
        <c:crosses val="autoZero"/>
        <c:crossBetween val="between"/>
        <c:minorUnit val="1000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044B7F-9A69-40B6-8776-56060B3AB62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8FB50E9-2AE6-465F-9577-B8471F290659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/>
            <a:t>Palvelun löytäminen</a:t>
          </a:r>
        </a:p>
      </dgm:t>
    </dgm:pt>
    <dgm:pt modelId="{BE28FE01-72AF-4E92-9FDD-4C8E387D88D7}" type="parTrans" cxnId="{0BA5B49A-4790-4603-A40A-6FFA4E78A40C}">
      <dgm:prSet/>
      <dgm:spPr/>
      <dgm:t>
        <a:bodyPr/>
        <a:lstStyle/>
        <a:p>
          <a:endParaRPr lang="fi-FI"/>
        </a:p>
      </dgm:t>
    </dgm:pt>
    <dgm:pt modelId="{47C67706-426F-451D-9E5E-6A68AB6034AB}" type="sibTrans" cxnId="{0BA5B49A-4790-4603-A40A-6FFA4E78A40C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29040374-0702-415F-92A5-36A18A3FF439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 err="1"/>
            <a:t>Tunnistau-tuminen</a:t>
          </a:r>
          <a:endParaRPr lang="fi-FI" sz="900" dirty="0"/>
        </a:p>
      </dgm:t>
    </dgm:pt>
    <dgm:pt modelId="{7FDD0CBA-6F37-4F92-80A7-C8D6AE93A228}" type="parTrans" cxnId="{77B99BF8-3420-48C1-AC47-01E45FA1FDFD}">
      <dgm:prSet/>
      <dgm:spPr/>
      <dgm:t>
        <a:bodyPr/>
        <a:lstStyle/>
        <a:p>
          <a:endParaRPr lang="fi-FI"/>
        </a:p>
      </dgm:t>
    </dgm:pt>
    <dgm:pt modelId="{5ABFFB55-8C38-45A0-9E18-ED9679180B7F}" type="sibTrans" cxnId="{77B99BF8-3420-48C1-AC47-01E45FA1FDFD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5BD2FAC3-5550-4D93-A8FB-EE89D1B34993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/>
            <a:t>Asiointirooli</a:t>
          </a:r>
        </a:p>
      </dgm:t>
    </dgm:pt>
    <dgm:pt modelId="{099462B9-3706-4787-A0D8-C5D1DA3B5BDC}" type="parTrans" cxnId="{05F5E4C1-22AE-44F7-9A08-C1E93CBC58AF}">
      <dgm:prSet/>
      <dgm:spPr/>
      <dgm:t>
        <a:bodyPr/>
        <a:lstStyle/>
        <a:p>
          <a:endParaRPr lang="fi-FI"/>
        </a:p>
      </dgm:t>
    </dgm:pt>
    <dgm:pt modelId="{F137C464-0B83-4910-BC1A-D18493CEF772}" type="sibTrans" cxnId="{05F5E4C1-22AE-44F7-9A08-C1E93CBC58AF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3B7DEC98-8460-4CAD-8F42-FEA7157FD4B6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/>
            <a:t>Perusrekisteri-tiedot</a:t>
          </a:r>
        </a:p>
      </dgm:t>
    </dgm:pt>
    <dgm:pt modelId="{E855268A-5604-4461-A02E-49D1FEC56693}" type="parTrans" cxnId="{2E413E16-4C92-4491-AF4F-8C2B45D51E92}">
      <dgm:prSet/>
      <dgm:spPr/>
      <dgm:t>
        <a:bodyPr/>
        <a:lstStyle/>
        <a:p>
          <a:endParaRPr lang="fi-FI"/>
        </a:p>
      </dgm:t>
    </dgm:pt>
    <dgm:pt modelId="{281FC435-D252-49D7-87B8-709201E8BBB1}" type="sibTrans" cxnId="{2E413E16-4C92-4491-AF4F-8C2B45D51E92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F5C8F870-9491-40EF-BE30-A9FFDDC6F677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/>
            <a:t>Vuorovaikutus</a:t>
          </a:r>
        </a:p>
      </dgm:t>
    </dgm:pt>
    <dgm:pt modelId="{E65D0D2C-0762-41C3-B66F-59164CF08998}" type="parTrans" cxnId="{04D74421-B5B0-42FD-BEC1-443E9F978FE6}">
      <dgm:prSet/>
      <dgm:spPr/>
      <dgm:t>
        <a:bodyPr/>
        <a:lstStyle/>
        <a:p>
          <a:endParaRPr lang="fi-FI"/>
        </a:p>
      </dgm:t>
    </dgm:pt>
    <dgm:pt modelId="{B64B12D6-E681-480E-B750-93348A9B565A}" type="sibTrans" cxnId="{04D74421-B5B0-42FD-BEC1-443E9F978FE6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AC2CE04D-1B94-4141-916C-749B0298C0E3}">
      <dgm:prSet phldrT="[Teksti]" custT="1"/>
      <dgm:spPr>
        <a:solidFill>
          <a:srgbClr val="003D74"/>
        </a:solidFill>
      </dgm:spPr>
      <dgm:t>
        <a:bodyPr/>
        <a:lstStyle/>
        <a:p>
          <a:r>
            <a:rPr lang="fi-FI" sz="1400" dirty="0"/>
            <a:t>Päätös</a:t>
          </a:r>
        </a:p>
      </dgm:t>
    </dgm:pt>
    <dgm:pt modelId="{B5D5DA6D-3B99-4DDD-89F3-373CCBA36E35}" type="parTrans" cxnId="{5EB9278F-BF8B-4382-B7C4-2068609B8BC7}">
      <dgm:prSet/>
      <dgm:spPr/>
      <dgm:t>
        <a:bodyPr/>
        <a:lstStyle/>
        <a:p>
          <a:endParaRPr lang="fi-FI"/>
        </a:p>
      </dgm:t>
    </dgm:pt>
    <dgm:pt modelId="{23026BBD-A3BB-4962-9BE0-0E6D9C049668}" type="sibTrans" cxnId="{5EB9278F-BF8B-4382-B7C4-2068609B8BC7}">
      <dgm:prSet/>
      <dgm:spPr/>
      <dgm:t>
        <a:bodyPr/>
        <a:lstStyle/>
        <a:p>
          <a:endParaRPr lang="fi-FI"/>
        </a:p>
      </dgm:t>
    </dgm:pt>
    <dgm:pt modelId="{732F82F3-DEE7-44AF-90D5-CA0008FDB4C9}">
      <dgm:prSet phldrT="[Teksti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fi-FI" sz="1400" dirty="0"/>
            <a:t>Asiointipalvelu</a:t>
          </a:r>
        </a:p>
      </dgm:t>
    </dgm:pt>
    <dgm:pt modelId="{C72DF4C2-1B84-46A2-B6E8-BA882465EC74}" type="parTrans" cxnId="{15A7FA43-F648-4280-83A1-69B529980654}">
      <dgm:prSet/>
      <dgm:spPr/>
      <dgm:t>
        <a:bodyPr/>
        <a:lstStyle/>
        <a:p>
          <a:endParaRPr lang="fi-FI"/>
        </a:p>
      </dgm:t>
    </dgm:pt>
    <dgm:pt modelId="{3B88D84D-0AA1-4964-8700-D0EBCD9291E2}" type="sibTrans" cxnId="{15A7FA43-F648-4280-83A1-69B529980654}">
      <dgm:prSet/>
      <dgm:spPr>
        <a:solidFill>
          <a:schemeClr val="accent6"/>
        </a:solidFill>
      </dgm:spPr>
      <dgm:t>
        <a:bodyPr/>
        <a:lstStyle/>
        <a:p>
          <a:endParaRPr lang="fi-FI"/>
        </a:p>
      </dgm:t>
    </dgm:pt>
    <dgm:pt modelId="{D0DB0ACF-9E7C-420A-AB48-5B35D1CA60D7}" type="pres">
      <dgm:prSet presAssocID="{C5044B7F-9A69-40B6-8776-56060B3AB62D}" presName="Name0" presStyleCnt="0">
        <dgm:presLayoutVars>
          <dgm:dir/>
          <dgm:resizeHandles val="exact"/>
        </dgm:presLayoutVars>
      </dgm:prSet>
      <dgm:spPr/>
    </dgm:pt>
    <dgm:pt modelId="{5964C525-79E2-42A2-8229-809AE0A5BC92}" type="pres">
      <dgm:prSet presAssocID="{48FB50E9-2AE6-465F-9577-B8471F290659}" presName="node" presStyleLbl="node1" presStyleIdx="0" presStyleCnt="7" custScaleX="115288" custLinFactNeighborX="-358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2DC6278-BE76-4655-8238-91769F720388}" type="pres">
      <dgm:prSet presAssocID="{47C67706-426F-451D-9E5E-6A68AB6034AB}" presName="sibTrans" presStyleLbl="sibTrans2D1" presStyleIdx="0" presStyleCnt="6"/>
      <dgm:spPr/>
      <dgm:t>
        <a:bodyPr/>
        <a:lstStyle/>
        <a:p>
          <a:endParaRPr lang="fi-FI"/>
        </a:p>
      </dgm:t>
    </dgm:pt>
    <dgm:pt modelId="{A9F86E74-449C-44B3-A4BF-CBB2D7264D88}" type="pres">
      <dgm:prSet presAssocID="{47C67706-426F-451D-9E5E-6A68AB6034AB}" presName="connectorText" presStyleLbl="sibTrans2D1" presStyleIdx="0" presStyleCnt="6"/>
      <dgm:spPr/>
      <dgm:t>
        <a:bodyPr/>
        <a:lstStyle/>
        <a:p>
          <a:endParaRPr lang="fi-FI"/>
        </a:p>
      </dgm:t>
    </dgm:pt>
    <dgm:pt modelId="{CEBB03E8-BB2B-495D-89C5-BC00E24CFA47}" type="pres">
      <dgm:prSet presAssocID="{29040374-0702-415F-92A5-36A18A3FF439}" presName="node" presStyleLbl="node1" presStyleIdx="1" presStyleCnt="7" custScaleX="1193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5DBB0B-003A-40DE-8659-378A015C1C47}" type="pres">
      <dgm:prSet presAssocID="{5ABFFB55-8C38-45A0-9E18-ED9679180B7F}" presName="sibTrans" presStyleLbl="sibTrans2D1" presStyleIdx="1" presStyleCnt="6"/>
      <dgm:spPr/>
      <dgm:t>
        <a:bodyPr/>
        <a:lstStyle/>
        <a:p>
          <a:endParaRPr lang="fi-FI"/>
        </a:p>
      </dgm:t>
    </dgm:pt>
    <dgm:pt modelId="{6B90BE41-E48F-4B33-8193-51B999171294}" type="pres">
      <dgm:prSet presAssocID="{5ABFFB55-8C38-45A0-9E18-ED9679180B7F}" presName="connectorText" presStyleLbl="sibTrans2D1" presStyleIdx="1" presStyleCnt="6"/>
      <dgm:spPr/>
      <dgm:t>
        <a:bodyPr/>
        <a:lstStyle/>
        <a:p>
          <a:endParaRPr lang="fi-FI"/>
        </a:p>
      </dgm:t>
    </dgm:pt>
    <dgm:pt modelId="{9A9B6191-DCE9-4738-AB60-001F06A0BC80}" type="pres">
      <dgm:prSet presAssocID="{732F82F3-DEE7-44AF-90D5-CA0008FDB4C9}" presName="node" presStyleLbl="node1" presStyleIdx="2" presStyleCnt="7" custScaleX="11589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9BA3DF1-7765-48EB-B679-F779DAFAA340}" type="pres">
      <dgm:prSet presAssocID="{3B88D84D-0AA1-4964-8700-D0EBCD9291E2}" presName="sibTrans" presStyleLbl="sibTrans2D1" presStyleIdx="2" presStyleCnt="6"/>
      <dgm:spPr/>
      <dgm:t>
        <a:bodyPr/>
        <a:lstStyle/>
        <a:p>
          <a:endParaRPr lang="fi-FI"/>
        </a:p>
      </dgm:t>
    </dgm:pt>
    <dgm:pt modelId="{DA13ED91-67DC-4DA0-8819-BD903BAC2DDA}" type="pres">
      <dgm:prSet presAssocID="{3B88D84D-0AA1-4964-8700-D0EBCD9291E2}" presName="connectorText" presStyleLbl="sibTrans2D1" presStyleIdx="2" presStyleCnt="6"/>
      <dgm:spPr/>
      <dgm:t>
        <a:bodyPr/>
        <a:lstStyle/>
        <a:p>
          <a:endParaRPr lang="fi-FI"/>
        </a:p>
      </dgm:t>
    </dgm:pt>
    <dgm:pt modelId="{261C8DD2-D0E5-4D0B-B56D-D006BE494E2D}" type="pres">
      <dgm:prSet presAssocID="{5BD2FAC3-5550-4D93-A8FB-EE89D1B34993}" presName="node" presStyleLbl="node1" presStyleIdx="3" presStyleCnt="7" custScaleX="11387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DC66A76-55E9-4E09-A23C-7CCEF822C791}" type="pres">
      <dgm:prSet presAssocID="{F137C464-0B83-4910-BC1A-D18493CEF772}" presName="sibTrans" presStyleLbl="sibTrans2D1" presStyleIdx="3" presStyleCnt="6"/>
      <dgm:spPr/>
      <dgm:t>
        <a:bodyPr/>
        <a:lstStyle/>
        <a:p>
          <a:endParaRPr lang="fi-FI"/>
        </a:p>
      </dgm:t>
    </dgm:pt>
    <dgm:pt modelId="{812808AA-A6E9-47C5-88D4-0FE1418D7256}" type="pres">
      <dgm:prSet presAssocID="{F137C464-0B83-4910-BC1A-D18493CEF772}" presName="connectorText" presStyleLbl="sibTrans2D1" presStyleIdx="3" presStyleCnt="6"/>
      <dgm:spPr/>
      <dgm:t>
        <a:bodyPr/>
        <a:lstStyle/>
        <a:p>
          <a:endParaRPr lang="fi-FI"/>
        </a:p>
      </dgm:t>
    </dgm:pt>
    <dgm:pt modelId="{CC0E0EAB-91C3-4C03-B8A3-67EA06CCE6B4}" type="pres">
      <dgm:prSet presAssocID="{3B7DEC98-8460-4CAD-8F42-FEA7157FD4B6}" presName="node" presStyleLbl="node1" presStyleIdx="4" presStyleCnt="7" custScaleX="12014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6E7EC0-FB40-4CC9-AC71-2B3BC75A81D5}" type="pres">
      <dgm:prSet presAssocID="{281FC435-D252-49D7-87B8-709201E8BBB1}" presName="sibTrans" presStyleLbl="sibTrans2D1" presStyleIdx="4" presStyleCnt="6"/>
      <dgm:spPr/>
      <dgm:t>
        <a:bodyPr/>
        <a:lstStyle/>
        <a:p>
          <a:endParaRPr lang="fi-FI"/>
        </a:p>
      </dgm:t>
    </dgm:pt>
    <dgm:pt modelId="{6F05282A-FDAF-4B9F-AE84-18ABE86378C1}" type="pres">
      <dgm:prSet presAssocID="{281FC435-D252-49D7-87B8-709201E8BBB1}" presName="connectorText" presStyleLbl="sibTrans2D1" presStyleIdx="4" presStyleCnt="6"/>
      <dgm:spPr/>
      <dgm:t>
        <a:bodyPr/>
        <a:lstStyle/>
        <a:p>
          <a:endParaRPr lang="fi-FI"/>
        </a:p>
      </dgm:t>
    </dgm:pt>
    <dgm:pt modelId="{D9BBC122-8330-4355-91BC-0CC9692B834A}" type="pres">
      <dgm:prSet presAssocID="{F5C8F870-9491-40EF-BE30-A9FFDDC6F677}" presName="node" presStyleLbl="node1" presStyleIdx="5" presStyleCnt="7" custScaleX="11921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1380049-D2D3-4D03-8D4B-A29E28B89F70}" type="pres">
      <dgm:prSet presAssocID="{B64B12D6-E681-480E-B750-93348A9B565A}" presName="sibTrans" presStyleLbl="sibTrans2D1" presStyleIdx="5" presStyleCnt="6"/>
      <dgm:spPr/>
      <dgm:t>
        <a:bodyPr/>
        <a:lstStyle/>
        <a:p>
          <a:endParaRPr lang="fi-FI"/>
        </a:p>
      </dgm:t>
    </dgm:pt>
    <dgm:pt modelId="{CD7EF3DF-9343-47B5-8E8C-730FB874000F}" type="pres">
      <dgm:prSet presAssocID="{B64B12D6-E681-480E-B750-93348A9B565A}" presName="connectorText" presStyleLbl="sibTrans2D1" presStyleIdx="5" presStyleCnt="6"/>
      <dgm:spPr/>
      <dgm:t>
        <a:bodyPr/>
        <a:lstStyle/>
        <a:p>
          <a:endParaRPr lang="fi-FI"/>
        </a:p>
      </dgm:t>
    </dgm:pt>
    <dgm:pt modelId="{D9B8568C-C3FE-49E1-BB25-28A38D0526B6}" type="pres">
      <dgm:prSet presAssocID="{AC2CE04D-1B94-4141-916C-749B0298C0E3}" presName="node" presStyleLbl="node1" presStyleIdx="6" presStyleCnt="7" custScaleX="116022" custLinFactNeighborX="-14855" custLinFactNeighborY="172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53E04161-2447-5B4C-874F-733F702AE79F}" type="presOf" srcId="{3B7DEC98-8460-4CAD-8F42-FEA7157FD4B6}" destId="{CC0E0EAB-91C3-4C03-B8A3-67EA06CCE6B4}" srcOrd="0" destOrd="0" presId="urn:microsoft.com/office/officeart/2005/8/layout/process1"/>
    <dgm:cxn modelId="{04D74421-B5B0-42FD-BEC1-443E9F978FE6}" srcId="{C5044B7F-9A69-40B6-8776-56060B3AB62D}" destId="{F5C8F870-9491-40EF-BE30-A9FFDDC6F677}" srcOrd="5" destOrd="0" parTransId="{E65D0D2C-0762-41C3-B66F-59164CF08998}" sibTransId="{B64B12D6-E681-480E-B750-93348A9B565A}"/>
    <dgm:cxn modelId="{3B2AD973-05A3-BB4B-800F-3F2197F4B2F9}" type="presOf" srcId="{48FB50E9-2AE6-465F-9577-B8471F290659}" destId="{5964C525-79E2-42A2-8229-809AE0A5BC92}" srcOrd="0" destOrd="0" presId="urn:microsoft.com/office/officeart/2005/8/layout/process1"/>
    <dgm:cxn modelId="{D2368EE6-B598-FB49-9FFD-0DC11ADF66A0}" type="presOf" srcId="{29040374-0702-415F-92A5-36A18A3FF439}" destId="{CEBB03E8-BB2B-495D-89C5-BC00E24CFA47}" srcOrd="0" destOrd="0" presId="urn:microsoft.com/office/officeart/2005/8/layout/process1"/>
    <dgm:cxn modelId="{7A260111-1751-8E4F-9605-F8FA77DF3765}" type="presOf" srcId="{F137C464-0B83-4910-BC1A-D18493CEF772}" destId="{812808AA-A6E9-47C5-88D4-0FE1418D7256}" srcOrd="1" destOrd="0" presId="urn:microsoft.com/office/officeart/2005/8/layout/process1"/>
    <dgm:cxn modelId="{8D59CC75-365A-EA46-87AA-001514B59985}" type="presOf" srcId="{F137C464-0B83-4910-BC1A-D18493CEF772}" destId="{BDC66A76-55E9-4E09-A23C-7CCEF822C791}" srcOrd="0" destOrd="0" presId="urn:microsoft.com/office/officeart/2005/8/layout/process1"/>
    <dgm:cxn modelId="{0BA5B49A-4790-4603-A40A-6FFA4E78A40C}" srcId="{C5044B7F-9A69-40B6-8776-56060B3AB62D}" destId="{48FB50E9-2AE6-465F-9577-B8471F290659}" srcOrd="0" destOrd="0" parTransId="{BE28FE01-72AF-4E92-9FDD-4C8E387D88D7}" sibTransId="{47C67706-426F-451D-9E5E-6A68AB6034AB}"/>
    <dgm:cxn modelId="{213BBB1F-5EF6-1646-B650-CC7CBBA9F6A1}" type="presOf" srcId="{47C67706-426F-451D-9E5E-6A68AB6034AB}" destId="{A9F86E74-449C-44B3-A4BF-CBB2D7264D88}" srcOrd="1" destOrd="0" presId="urn:microsoft.com/office/officeart/2005/8/layout/process1"/>
    <dgm:cxn modelId="{2E413E16-4C92-4491-AF4F-8C2B45D51E92}" srcId="{C5044B7F-9A69-40B6-8776-56060B3AB62D}" destId="{3B7DEC98-8460-4CAD-8F42-FEA7157FD4B6}" srcOrd="4" destOrd="0" parTransId="{E855268A-5604-4461-A02E-49D1FEC56693}" sibTransId="{281FC435-D252-49D7-87B8-709201E8BBB1}"/>
    <dgm:cxn modelId="{F33F556D-FE61-9140-83B7-78E6CD406A63}" type="presOf" srcId="{B64B12D6-E681-480E-B750-93348A9B565A}" destId="{CD7EF3DF-9343-47B5-8E8C-730FB874000F}" srcOrd="1" destOrd="0" presId="urn:microsoft.com/office/officeart/2005/8/layout/process1"/>
    <dgm:cxn modelId="{5EB9278F-BF8B-4382-B7C4-2068609B8BC7}" srcId="{C5044B7F-9A69-40B6-8776-56060B3AB62D}" destId="{AC2CE04D-1B94-4141-916C-749B0298C0E3}" srcOrd="6" destOrd="0" parTransId="{B5D5DA6D-3B99-4DDD-89F3-373CCBA36E35}" sibTransId="{23026BBD-A3BB-4962-9BE0-0E6D9C049668}"/>
    <dgm:cxn modelId="{05F5E4C1-22AE-44F7-9A08-C1E93CBC58AF}" srcId="{C5044B7F-9A69-40B6-8776-56060B3AB62D}" destId="{5BD2FAC3-5550-4D93-A8FB-EE89D1B34993}" srcOrd="3" destOrd="0" parTransId="{099462B9-3706-4787-A0D8-C5D1DA3B5BDC}" sibTransId="{F137C464-0B83-4910-BC1A-D18493CEF772}"/>
    <dgm:cxn modelId="{5F0E4F13-C1F2-024C-87AA-8186D3F7049D}" type="presOf" srcId="{47C67706-426F-451D-9E5E-6A68AB6034AB}" destId="{A2DC6278-BE76-4655-8238-91769F720388}" srcOrd="0" destOrd="0" presId="urn:microsoft.com/office/officeart/2005/8/layout/process1"/>
    <dgm:cxn modelId="{CE62AFCE-ACA4-E346-8DF4-2482461504B3}" type="presOf" srcId="{F5C8F870-9491-40EF-BE30-A9FFDDC6F677}" destId="{D9BBC122-8330-4355-91BC-0CC9692B834A}" srcOrd="0" destOrd="0" presId="urn:microsoft.com/office/officeart/2005/8/layout/process1"/>
    <dgm:cxn modelId="{520FB242-8571-3F4A-BDBA-AB4E12AC5C62}" type="presOf" srcId="{3B88D84D-0AA1-4964-8700-D0EBCD9291E2}" destId="{39BA3DF1-7765-48EB-B679-F779DAFAA340}" srcOrd="0" destOrd="0" presId="urn:microsoft.com/office/officeart/2005/8/layout/process1"/>
    <dgm:cxn modelId="{59FC8712-8574-8C4F-93A4-2EDDA0FBEA36}" type="presOf" srcId="{281FC435-D252-49D7-87B8-709201E8BBB1}" destId="{C06E7EC0-FB40-4CC9-AC71-2B3BC75A81D5}" srcOrd="0" destOrd="0" presId="urn:microsoft.com/office/officeart/2005/8/layout/process1"/>
    <dgm:cxn modelId="{AE0F7726-67A5-BD4E-8D9B-2AFEAB7B248D}" type="presOf" srcId="{C5044B7F-9A69-40B6-8776-56060B3AB62D}" destId="{D0DB0ACF-9E7C-420A-AB48-5B35D1CA60D7}" srcOrd="0" destOrd="0" presId="urn:microsoft.com/office/officeart/2005/8/layout/process1"/>
    <dgm:cxn modelId="{77B99BF8-3420-48C1-AC47-01E45FA1FDFD}" srcId="{C5044B7F-9A69-40B6-8776-56060B3AB62D}" destId="{29040374-0702-415F-92A5-36A18A3FF439}" srcOrd="1" destOrd="0" parTransId="{7FDD0CBA-6F37-4F92-80A7-C8D6AE93A228}" sibTransId="{5ABFFB55-8C38-45A0-9E18-ED9679180B7F}"/>
    <dgm:cxn modelId="{F19A1133-BA44-B640-B362-25985EE0C6E8}" type="presOf" srcId="{5ABFFB55-8C38-45A0-9E18-ED9679180B7F}" destId="{6B90BE41-E48F-4B33-8193-51B999171294}" srcOrd="1" destOrd="0" presId="urn:microsoft.com/office/officeart/2005/8/layout/process1"/>
    <dgm:cxn modelId="{91DF231A-0941-A842-AC10-BBAB6D56353F}" type="presOf" srcId="{5BD2FAC3-5550-4D93-A8FB-EE89D1B34993}" destId="{261C8DD2-D0E5-4D0B-B56D-D006BE494E2D}" srcOrd="0" destOrd="0" presId="urn:microsoft.com/office/officeart/2005/8/layout/process1"/>
    <dgm:cxn modelId="{0B958DC9-DF3C-1E43-921F-C69F065610E4}" type="presOf" srcId="{732F82F3-DEE7-44AF-90D5-CA0008FDB4C9}" destId="{9A9B6191-DCE9-4738-AB60-001F06A0BC80}" srcOrd="0" destOrd="0" presId="urn:microsoft.com/office/officeart/2005/8/layout/process1"/>
    <dgm:cxn modelId="{15A7FA43-F648-4280-83A1-69B529980654}" srcId="{C5044B7F-9A69-40B6-8776-56060B3AB62D}" destId="{732F82F3-DEE7-44AF-90D5-CA0008FDB4C9}" srcOrd="2" destOrd="0" parTransId="{C72DF4C2-1B84-46A2-B6E8-BA882465EC74}" sibTransId="{3B88D84D-0AA1-4964-8700-D0EBCD9291E2}"/>
    <dgm:cxn modelId="{57AB85C6-4039-5845-807F-22CCB5CE7F14}" type="presOf" srcId="{5ABFFB55-8C38-45A0-9E18-ED9679180B7F}" destId="{185DBB0B-003A-40DE-8659-378A015C1C47}" srcOrd="0" destOrd="0" presId="urn:microsoft.com/office/officeart/2005/8/layout/process1"/>
    <dgm:cxn modelId="{D379316D-21D4-5E46-9F89-62C4B321A28F}" type="presOf" srcId="{B64B12D6-E681-480E-B750-93348A9B565A}" destId="{11380049-D2D3-4D03-8D4B-A29E28B89F70}" srcOrd="0" destOrd="0" presId="urn:microsoft.com/office/officeart/2005/8/layout/process1"/>
    <dgm:cxn modelId="{6A0FF81D-0B0A-5348-9F10-8EAA9CE62E27}" type="presOf" srcId="{3B88D84D-0AA1-4964-8700-D0EBCD9291E2}" destId="{DA13ED91-67DC-4DA0-8819-BD903BAC2DDA}" srcOrd="1" destOrd="0" presId="urn:microsoft.com/office/officeart/2005/8/layout/process1"/>
    <dgm:cxn modelId="{87A0B24C-3BD2-2544-AD0A-F94A485A1E73}" type="presOf" srcId="{281FC435-D252-49D7-87B8-709201E8BBB1}" destId="{6F05282A-FDAF-4B9F-AE84-18ABE86378C1}" srcOrd="1" destOrd="0" presId="urn:microsoft.com/office/officeart/2005/8/layout/process1"/>
    <dgm:cxn modelId="{753A8A60-D390-A141-9901-4971683C2D60}" type="presOf" srcId="{AC2CE04D-1B94-4141-916C-749B0298C0E3}" destId="{D9B8568C-C3FE-49E1-BB25-28A38D0526B6}" srcOrd="0" destOrd="0" presId="urn:microsoft.com/office/officeart/2005/8/layout/process1"/>
    <dgm:cxn modelId="{E16225FC-E433-B940-BB54-2A7FC41E5B6A}" type="presParOf" srcId="{D0DB0ACF-9E7C-420A-AB48-5B35D1CA60D7}" destId="{5964C525-79E2-42A2-8229-809AE0A5BC92}" srcOrd="0" destOrd="0" presId="urn:microsoft.com/office/officeart/2005/8/layout/process1"/>
    <dgm:cxn modelId="{D601C9E7-0487-E445-8E05-4B82E272F0EE}" type="presParOf" srcId="{D0DB0ACF-9E7C-420A-AB48-5B35D1CA60D7}" destId="{A2DC6278-BE76-4655-8238-91769F720388}" srcOrd="1" destOrd="0" presId="urn:microsoft.com/office/officeart/2005/8/layout/process1"/>
    <dgm:cxn modelId="{9BBF9218-6D8A-E34D-9FFD-47A215E3E694}" type="presParOf" srcId="{A2DC6278-BE76-4655-8238-91769F720388}" destId="{A9F86E74-449C-44B3-A4BF-CBB2D7264D88}" srcOrd="0" destOrd="0" presId="urn:microsoft.com/office/officeart/2005/8/layout/process1"/>
    <dgm:cxn modelId="{04968018-58CB-204A-B7EE-2A51658FDA45}" type="presParOf" srcId="{D0DB0ACF-9E7C-420A-AB48-5B35D1CA60D7}" destId="{CEBB03E8-BB2B-495D-89C5-BC00E24CFA47}" srcOrd="2" destOrd="0" presId="urn:microsoft.com/office/officeart/2005/8/layout/process1"/>
    <dgm:cxn modelId="{8EB8C078-C8D8-AA4A-94B7-73DE9A060FBB}" type="presParOf" srcId="{D0DB0ACF-9E7C-420A-AB48-5B35D1CA60D7}" destId="{185DBB0B-003A-40DE-8659-378A015C1C47}" srcOrd="3" destOrd="0" presId="urn:microsoft.com/office/officeart/2005/8/layout/process1"/>
    <dgm:cxn modelId="{77E55A0E-1728-6442-B0D4-D2E93A61BF8C}" type="presParOf" srcId="{185DBB0B-003A-40DE-8659-378A015C1C47}" destId="{6B90BE41-E48F-4B33-8193-51B999171294}" srcOrd="0" destOrd="0" presId="urn:microsoft.com/office/officeart/2005/8/layout/process1"/>
    <dgm:cxn modelId="{B025B9D1-1410-7344-B276-C56513DB9860}" type="presParOf" srcId="{D0DB0ACF-9E7C-420A-AB48-5B35D1CA60D7}" destId="{9A9B6191-DCE9-4738-AB60-001F06A0BC80}" srcOrd="4" destOrd="0" presId="urn:microsoft.com/office/officeart/2005/8/layout/process1"/>
    <dgm:cxn modelId="{4FB4880C-03B0-FD41-A121-133D9496AF33}" type="presParOf" srcId="{D0DB0ACF-9E7C-420A-AB48-5B35D1CA60D7}" destId="{39BA3DF1-7765-48EB-B679-F779DAFAA340}" srcOrd="5" destOrd="0" presId="urn:microsoft.com/office/officeart/2005/8/layout/process1"/>
    <dgm:cxn modelId="{165A4F4F-F69C-5043-8C7D-E82A70993ED9}" type="presParOf" srcId="{39BA3DF1-7765-48EB-B679-F779DAFAA340}" destId="{DA13ED91-67DC-4DA0-8819-BD903BAC2DDA}" srcOrd="0" destOrd="0" presId="urn:microsoft.com/office/officeart/2005/8/layout/process1"/>
    <dgm:cxn modelId="{06ED92D5-BF25-D047-846E-94433A3F78DC}" type="presParOf" srcId="{D0DB0ACF-9E7C-420A-AB48-5B35D1CA60D7}" destId="{261C8DD2-D0E5-4D0B-B56D-D006BE494E2D}" srcOrd="6" destOrd="0" presId="urn:microsoft.com/office/officeart/2005/8/layout/process1"/>
    <dgm:cxn modelId="{BDC9F40E-3617-044D-A80A-E2ECC1217FC6}" type="presParOf" srcId="{D0DB0ACF-9E7C-420A-AB48-5B35D1CA60D7}" destId="{BDC66A76-55E9-4E09-A23C-7CCEF822C791}" srcOrd="7" destOrd="0" presId="urn:microsoft.com/office/officeart/2005/8/layout/process1"/>
    <dgm:cxn modelId="{008AEC1B-63BD-8E4F-BD07-44BD188C4046}" type="presParOf" srcId="{BDC66A76-55E9-4E09-A23C-7CCEF822C791}" destId="{812808AA-A6E9-47C5-88D4-0FE1418D7256}" srcOrd="0" destOrd="0" presId="urn:microsoft.com/office/officeart/2005/8/layout/process1"/>
    <dgm:cxn modelId="{9CEECF51-8C78-7847-B043-319ACCDF4509}" type="presParOf" srcId="{D0DB0ACF-9E7C-420A-AB48-5B35D1CA60D7}" destId="{CC0E0EAB-91C3-4C03-B8A3-67EA06CCE6B4}" srcOrd="8" destOrd="0" presId="urn:microsoft.com/office/officeart/2005/8/layout/process1"/>
    <dgm:cxn modelId="{E181D120-7ABF-824C-A9A9-E62D9B40EE56}" type="presParOf" srcId="{D0DB0ACF-9E7C-420A-AB48-5B35D1CA60D7}" destId="{C06E7EC0-FB40-4CC9-AC71-2B3BC75A81D5}" srcOrd="9" destOrd="0" presId="urn:microsoft.com/office/officeart/2005/8/layout/process1"/>
    <dgm:cxn modelId="{3DBA750D-B277-FA44-B6C0-4010BA0280FA}" type="presParOf" srcId="{C06E7EC0-FB40-4CC9-AC71-2B3BC75A81D5}" destId="{6F05282A-FDAF-4B9F-AE84-18ABE86378C1}" srcOrd="0" destOrd="0" presId="urn:microsoft.com/office/officeart/2005/8/layout/process1"/>
    <dgm:cxn modelId="{388A474B-9008-3442-A688-C9803F1583C7}" type="presParOf" srcId="{D0DB0ACF-9E7C-420A-AB48-5B35D1CA60D7}" destId="{D9BBC122-8330-4355-91BC-0CC9692B834A}" srcOrd="10" destOrd="0" presId="urn:microsoft.com/office/officeart/2005/8/layout/process1"/>
    <dgm:cxn modelId="{E55DCD0A-989F-4A4B-BEDD-F4100A4190B9}" type="presParOf" srcId="{D0DB0ACF-9E7C-420A-AB48-5B35D1CA60D7}" destId="{11380049-D2D3-4D03-8D4B-A29E28B89F70}" srcOrd="11" destOrd="0" presId="urn:microsoft.com/office/officeart/2005/8/layout/process1"/>
    <dgm:cxn modelId="{227CD0A0-6DB1-AF4F-A06F-38438460050D}" type="presParOf" srcId="{11380049-D2D3-4D03-8D4B-A29E28B89F70}" destId="{CD7EF3DF-9343-47B5-8E8C-730FB874000F}" srcOrd="0" destOrd="0" presId="urn:microsoft.com/office/officeart/2005/8/layout/process1"/>
    <dgm:cxn modelId="{30935CAC-1C2E-F044-96F3-5C00C2132026}" type="presParOf" srcId="{D0DB0ACF-9E7C-420A-AB48-5B35D1CA60D7}" destId="{D9B8568C-C3FE-49E1-BB25-28A38D0526B6}" srcOrd="1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8EEA8B-AEA0-9E4A-BF56-538EAFD0BE24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608648D3-CDE0-4B4E-B691-008DD6FBD4E3}">
      <dgm:prSet phldrT="[Text]" custT="1"/>
      <dgm:spPr>
        <a:solidFill>
          <a:schemeClr val="accent5"/>
        </a:solidFill>
      </dgm:spPr>
      <dgm:t>
        <a:bodyPr lIns="0" tIns="0" rIns="0" bIns="0"/>
        <a:lstStyle/>
        <a:p>
          <a:r>
            <a:rPr lang="fi-FI" sz="1800" dirty="0">
              <a:solidFill>
                <a:schemeClr val="bg1"/>
              </a:solidFill>
            </a:rPr>
            <a:t>Uudet </a:t>
          </a:r>
          <a:r>
            <a:rPr lang="fi-FI" sz="1800" dirty="0" err="1">
              <a:solidFill>
                <a:schemeClr val="bg1"/>
              </a:solidFill>
            </a:rPr>
            <a:t>mahdolli-suudet</a:t>
          </a:r>
          <a:endParaRPr lang="en-US" sz="1800" dirty="0">
            <a:solidFill>
              <a:schemeClr val="bg1"/>
            </a:solidFill>
          </a:endParaRPr>
        </a:p>
      </dgm:t>
    </dgm:pt>
    <dgm:pt modelId="{D7C0D31D-177C-BA4E-AF59-9869BCE517F4}" type="parTrans" cxnId="{89529523-A5C7-9A4B-901D-C09C78BBB4B3}">
      <dgm:prSet/>
      <dgm:spPr/>
      <dgm:t>
        <a:bodyPr/>
        <a:lstStyle/>
        <a:p>
          <a:endParaRPr lang="en-US" sz="2000"/>
        </a:p>
      </dgm:t>
    </dgm:pt>
    <dgm:pt modelId="{09DAE8EE-E01C-0042-B290-ACFE0AD79A4E}" type="sibTrans" cxnId="{89529523-A5C7-9A4B-901D-C09C78BBB4B3}">
      <dgm:prSet/>
      <dgm:spPr/>
      <dgm:t>
        <a:bodyPr/>
        <a:lstStyle/>
        <a:p>
          <a:endParaRPr lang="en-US" sz="2000"/>
        </a:p>
      </dgm:t>
    </dgm:pt>
    <dgm:pt modelId="{7FFA418D-46FD-5B43-8850-8748475B6FAE}">
      <dgm:prSet phldrT="[Text]" custT="1"/>
      <dgm:spPr>
        <a:solidFill>
          <a:schemeClr val="accent5">
            <a:lumMod val="75000"/>
          </a:schemeClr>
        </a:solidFill>
      </dgm:spPr>
      <dgm:t>
        <a:bodyPr lIns="0" bIns="0"/>
        <a:lstStyle/>
        <a:p>
          <a:r>
            <a:rPr lang="fi-FI" sz="1800" dirty="0">
              <a:solidFill>
                <a:schemeClr val="bg1"/>
              </a:solidFill>
            </a:rPr>
            <a:t>Parempi asiakaspalvelu</a:t>
          </a:r>
          <a:endParaRPr lang="en-US" sz="1800" dirty="0">
            <a:solidFill>
              <a:schemeClr val="bg1"/>
            </a:solidFill>
          </a:endParaRPr>
        </a:p>
      </dgm:t>
    </dgm:pt>
    <dgm:pt modelId="{26DAB8DE-4604-2A46-8E2B-267B628E7E0F}" type="parTrans" cxnId="{C5BA1F27-EEAC-744B-B5BF-6F440F97587B}">
      <dgm:prSet/>
      <dgm:spPr/>
      <dgm:t>
        <a:bodyPr/>
        <a:lstStyle/>
        <a:p>
          <a:endParaRPr lang="en-US" sz="2000"/>
        </a:p>
      </dgm:t>
    </dgm:pt>
    <dgm:pt modelId="{5906B9E5-6084-9E43-AF17-3F8D91A660B4}" type="sibTrans" cxnId="{C5BA1F27-EEAC-744B-B5BF-6F440F97587B}">
      <dgm:prSet/>
      <dgm:spPr/>
      <dgm:t>
        <a:bodyPr/>
        <a:lstStyle/>
        <a:p>
          <a:endParaRPr lang="en-US" sz="2000"/>
        </a:p>
      </dgm:t>
    </dgm:pt>
    <dgm:pt modelId="{A0482D72-7D70-2846-BB5C-0CDA7396A1EC}">
      <dgm:prSet phldrT="[Text]" custT="1"/>
      <dgm:spPr>
        <a:solidFill>
          <a:schemeClr val="accent1"/>
        </a:solidFill>
      </dgm:spPr>
      <dgm:t>
        <a:bodyPr bIns="0"/>
        <a:lstStyle/>
        <a:p>
          <a:r>
            <a:rPr lang="fi-FI" sz="1800" dirty="0">
              <a:solidFill>
                <a:srgbClr val="FFFFFF"/>
              </a:solidFill>
            </a:rPr>
            <a:t>Sujuvammat prosessit </a:t>
          </a:r>
          <a:endParaRPr lang="en-US" sz="1800" dirty="0">
            <a:solidFill>
              <a:srgbClr val="FFFFFF"/>
            </a:solidFill>
          </a:endParaRPr>
        </a:p>
      </dgm:t>
    </dgm:pt>
    <dgm:pt modelId="{BAE97650-ED47-E342-B35C-6F77ADBBDD8A}" type="parTrans" cxnId="{DE1BE9D0-9C62-9643-9F4B-E24BC83F1E74}">
      <dgm:prSet/>
      <dgm:spPr/>
      <dgm:t>
        <a:bodyPr/>
        <a:lstStyle/>
        <a:p>
          <a:endParaRPr lang="en-US" sz="2000"/>
        </a:p>
      </dgm:t>
    </dgm:pt>
    <dgm:pt modelId="{4E2F092F-6FC4-8A40-84AB-EE5837892F72}" type="sibTrans" cxnId="{DE1BE9D0-9C62-9643-9F4B-E24BC83F1E74}">
      <dgm:prSet/>
      <dgm:spPr/>
      <dgm:t>
        <a:bodyPr/>
        <a:lstStyle/>
        <a:p>
          <a:endParaRPr lang="en-US" sz="2000"/>
        </a:p>
      </dgm:t>
    </dgm:pt>
    <dgm:pt modelId="{369D70E4-3D71-7C4D-8064-A4459F5B94C6}" type="pres">
      <dgm:prSet presAssocID="{488EEA8B-AEA0-9E4A-BF56-538EAFD0BE24}" presName="compositeShape" presStyleCnt="0">
        <dgm:presLayoutVars>
          <dgm:chMax val="7"/>
          <dgm:dir/>
          <dgm:resizeHandles val="exact"/>
        </dgm:presLayoutVars>
      </dgm:prSet>
      <dgm:spPr/>
    </dgm:pt>
    <dgm:pt modelId="{A02D8A68-8532-7646-B17D-77EB49869A84}" type="pres">
      <dgm:prSet presAssocID="{488EEA8B-AEA0-9E4A-BF56-538EAFD0BE24}" presName="wedge1" presStyleLbl="node1" presStyleIdx="0" presStyleCnt="3"/>
      <dgm:spPr/>
      <dgm:t>
        <a:bodyPr/>
        <a:lstStyle/>
        <a:p>
          <a:endParaRPr lang="fi-FI"/>
        </a:p>
      </dgm:t>
    </dgm:pt>
    <dgm:pt modelId="{0EF04A1A-96B5-BD43-9D93-21F6149AD504}" type="pres">
      <dgm:prSet presAssocID="{488EEA8B-AEA0-9E4A-BF56-538EAFD0BE24}" presName="dummy1a" presStyleCnt="0"/>
      <dgm:spPr/>
    </dgm:pt>
    <dgm:pt modelId="{E8141D0A-F4C9-A24C-83B0-1C722A740936}" type="pres">
      <dgm:prSet presAssocID="{488EEA8B-AEA0-9E4A-BF56-538EAFD0BE24}" presName="dummy1b" presStyleCnt="0"/>
      <dgm:spPr/>
    </dgm:pt>
    <dgm:pt modelId="{0E8D0DBC-FD3C-3A4A-BD41-BEC72CFA5EAE}" type="pres">
      <dgm:prSet presAssocID="{488EEA8B-AEA0-9E4A-BF56-538EAFD0BE2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B845EA-895F-4445-A601-83381016BB12}" type="pres">
      <dgm:prSet presAssocID="{488EEA8B-AEA0-9E4A-BF56-538EAFD0BE24}" presName="wedge2" presStyleLbl="node1" presStyleIdx="1" presStyleCnt="3"/>
      <dgm:spPr/>
      <dgm:t>
        <a:bodyPr/>
        <a:lstStyle/>
        <a:p>
          <a:endParaRPr lang="fi-FI"/>
        </a:p>
      </dgm:t>
    </dgm:pt>
    <dgm:pt modelId="{E86961D4-C334-8E41-8B68-E1BB86F1D358}" type="pres">
      <dgm:prSet presAssocID="{488EEA8B-AEA0-9E4A-BF56-538EAFD0BE24}" presName="dummy2a" presStyleCnt="0"/>
      <dgm:spPr/>
    </dgm:pt>
    <dgm:pt modelId="{634CC90E-E76C-294B-B1A3-61AFEADEF527}" type="pres">
      <dgm:prSet presAssocID="{488EEA8B-AEA0-9E4A-BF56-538EAFD0BE24}" presName="dummy2b" presStyleCnt="0"/>
      <dgm:spPr/>
    </dgm:pt>
    <dgm:pt modelId="{CB82D748-F9CA-D94B-8C70-F4126EA61391}" type="pres">
      <dgm:prSet presAssocID="{488EEA8B-AEA0-9E4A-BF56-538EAFD0BE2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CD7FF4-4309-8440-975C-E1F2E93DCB0F}" type="pres">
      <dgm:prSet presAssocID="{488EEA8B-AEA0-9E4A-BF56-538EAFD0BE24}" presName="wedge3" presStyleLbl="node1" presStyleIdx="2" presStyleCnt="3"/>
      <dgm:spPr/>
      <dgm:t>
        <a:bodyPr/>
        <a:lstStyle/>
        <a:p>
          <a:endParaRPr lang="fi-FI"/>
        </a:p>
      </dgm:t>
    </dgm:pt>
    <dgm:pt modelId="{1BC8220A-89C8-7345-BF8B-79B71B933C23}" type="pres">
      <dgm:prSet presAssocID="{488EEA8B-AEA0-9E4A-BF56-538EAFD0BE24}" presName="dummy3a" presStyleCnt="0"/>
      <dgm:spPr/>
    </dgm:pt>
    <dgm:pt modelId="{6F00D915-7479-1F45-BA66-D7FB7340D8A6}" type="pres">
      <dgm:prSet presAssocID="{488EEA8B-AEA0-9E4A-BF56-538EAFD0BE24}" presName="dummy3b" presStyleCnt="0"/>
      <dgm:spPr/>
    </dgm:pt>
    <dgm:pt modelId="{A3749C69-4CF9-2E48-A5BF-E9EB291AE756}" type="pres">
      <dgm:prSet presAssocID="{488EEA8B-AEA0-9E4A-BF56-538EAFD0BE2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240D54-9FD4-FE4D-A3AD-A5F5AFB00C3A}" type="pres">
      <dgm:prSet presAssocID="{09DAE8EE-E01C-0042-B290-ACFE0AD79A4E}" presName="arrowWedge1" presStyleLbl="fgSibTrans2D1" presStyleIdx="0" presStyleCnt="3"/>
      <dgm:spPr>
        <a:solidFill>
          <a:schemeClr val="accent2">
            <a:lumMod val="40000"/>
            <a:lumOff val="60000"/>
          </a:schemeClr>
        </a:solidFill>
      </dgm:spPr>
    </dgm:pt>
    <dgm:pt modelId="{6F2BD21B-C121-1F46-9FA2-84B6C6822B84}" type="pres">
      <dgm:prSet presAssocID="{5906B9E5-6084-9E43-AF17-3F8D91A660B4}" presName="arrowWedge2" presStyleLbl="fgSibTrans2D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0C489990-6222-5243-9515-1FA0AA7E77E1}" type="pres">
      <dgm:prSet presAssocID="{4E2F092F-6FC4-8A40-84AB-EE5837892F72}" presName="arrowWedge3" presStyleLbl="fgSibTrans2D1" presStyleIdx="2" presStyleCnt="3"/>
      <dgm:spPr>
        <a:solidFill>
          <a:schemeClr val="accent2">
            <a:lumMod val="20000"/>
            <a:lumOff val="80000"/>
          </a:schemeClr>
        </a:solidFill>
      </dgm:spPr>
    </dgm:pt>
  </dgm:ptLst>
  <dgm:cxnLst>
    <dgm:cxn modelId="{89529523-A5C7-9A4B-901D-C09C78BBB4B3}" srcId="{488EEA8B-AEA0-9E4A-BF56-538EAFD0BE24}" destId="{608648D3-CDE0-4B4E-B691-008DD6FBD4E3}" srcOrd="0" destOrd="0" parTransId="{D7C0D31D-177C-BA4E-AF59-9869BCE517F4}" sibTransId="{09DAE8EE-E01C-0042-B290-ACFE0AD79A4E}"/>
    <dgm:cxn modelId="{C5BA1F27-EEAC-744B-B5BF-6F440F97587B}" srcId="{488EEA8B-AEA0-9E4A-BF56-538EAFD0BE24}" destId="{7FFA418D-46FD-5B43-8850-8748475B6FAE}" srcOrd="1" destOrd="0" parTransId="{26DAB8DE-4604-2A46-8E2B-267B628E7E0F}" sibTransId="{5906B9E5-6084-9E43-AF17-3F8D91A660B4}"/>
    <dgm:cxn modelId="{DE1BE9D0-9C62-9643-9F4B-E24BC83F1E74}" srcId="{488EEA8B-AEA0-9E4A-BF56-538EAFD0BE24}" destId="{A0482D72-7D70-2846-BB5C-0CDA7396A1EC}" srcOrd="2" destOrd="0" parTransId="{BAE97650-ED47-E342-B35C-6F77ADBBDD8A}" sibTransId="{4E2F092F-6FC4-8A40-84AB-EE5837892F72}"/>
    <dgm:cxn modelId="{941F2C04-F76E-ED44-8EC6-7CE25B9DC9BB}" type="presOf" srcId="{608648D3-CDE0-4B4E-B691-008DD6FBD4E3}" destId="{0E8D0DBC-FD3C-3A4A-BD41-BEC72CFA5EAE}" srcOrd="1" destOrd="0" presId="urn:microsoft.com/office/officeart/2005/8/layout/cycle8"/>
    <dgm:cxn modelId="{7478AC7C-B8ED-D049-BB20-519A4396EDAD}" type="presOf" srcId="{7FFA418D-46FD-5B43-8850-8748475B6FAE}" destId="{87B845EA-895F-4445-A601-83381016BB12}" srcOrd="0" destOrd="0" presId="urn:microsoft.com/office/officeart/2005/8/layout/cycle8"/>
    <dgm:cxn modelId="{E024FD21-8DC1-3C48-AA5A-AC1CE40789B4}" type="presOf" srcId="{A0482D72-7D70-2846-BB5C-0CDA7396A1EC}" destId="{C0CD7FF4-4309-8440-975C-E1F2E93DCB0F}" srcOrd="0" destOrd="0" presId="urn:microsoft.com/office/officeart/2005/8/layout/cycle8"/>
    <dgm:cxn modelId="{2183A1DD-8CBF-7243-81F1-B040A10FCC81}" type="presOf" srcId="{7FFA418D-46FD-5B43-8850-8748475B6FAE}" destId="{CB82D748-F9CA-D94B-8C70-F4126EA61391}" srcOrd="1" destOrd="0" presId="urn:microsoft.com/office/officeart/2005/8/layout/cycle8"/>
    <dgm:cxn modelId="{044510D2-4D87-9440-9A33-820388C3FD46}" type="presOf" srcId="{A0482D72-7D70-2846-BB5C-0CDA7396A1EC}" destId="{A3749C69-4CF9-2E48-A5BF-E9EB291AE756}" srcOrd="1" destOrd="0" presId="urn:microsoft.com/office/officeart/2005/8/layout/cycle8"/>
    <dgm:cxn modelId="{78B0E744-6B99-AC48-8386-0350FB537BE2}" type="presOf" srcId="{488EEA8B-AEA0-9E4A-BF56-538EAFD0BE24}" destId="{369D70E4-3D71-7C4D-8064-A4459F5B94C6}" srcOrd="0" destOrd="0" presId="urn:microsoft.com/office/officeart/2005/8/layout/cycle8"/>
    <dgm:cxn modelId="{9B7DA1C8-5023-7E4D-84B3-E35D13454A83}" type="presOf" srcId="{608648D3-CDE0-4B4E-B691-008DD6FBD4E3}" destId="{A02D8A68-8532-7646-B17D-77EB49869A84}" srcOrd="0" destOrd="0" presId="urn:microsoft.com/office/officeart/2005/8/layout/cycle8"/>
    <dgm:cxn modelId="{3FDEC197-AA7E-4F47-9ADC-FE0099813282}" type="presParOf" srcId="{369D70E4-3D71-7C4D-8064-A4459F5B94C6}" destId="{A02D8A68-8532-7646-B17D-77EB49869A84}" srcOrd="0" destOrd="0" presId="urn:microsoft.com/office/officeart/2005/8/layout/cycle8"/>
    <dgm:cxn modelId="{C5EADCE4-93E7-B240-ABA4-48DA54B219A1}" type="presParOf" srcId="{369D70E4-3D71-7C4D-8064-A4459F5B94C6}" destId="{0EF04A1A-96B5-BD43-9D93-21F6149AD504}" srcOrd="1" destOrd="0" presId="urn:microsoft.com/office/officeart/2005/8/layout/cycle8"/>
    <dgm:cxn modelId="{25FD4DA1-4C75-304D-88BF-D556C8D53E06}" type="presParOf" srcId="{369D70E4-3D71-7C4D-8064-A4459F5B94C6}" destId="{E8141D0A-F4C9-A24C-83B0-1C722A740936}" srcOrd="2" destOrd="0" presId="urn:microsoft.com/office/officeart/2005/8/layout/cycle8"/>
    <dgm:cxn modelId="{42E7E084-EF7B-B84C-BEBA-CCAE526A3127}" type="presParOf" srcId="{369D70E4-3D71-7C4D-8064-A4459F5B94C6}" destId="{0E8D0DBC-FD3C-3A4A-BD41-BEC72CFA5EAE}" srcOrd="3" destOrd="0" presId="urn:microsoft.com/office/officeart/2005/8/layout/cycle8"/>
    <dgm:cxn modelId="{1D6BD58C-E834-174D-8135-5CEED831AAED}" type="presParOf" srcId="{369D70E4-3D71-7C4D-8064-A4459F5B94C6}" destId="{87B845EA-895F-4445-A601-83381016BB12}" srcOrd="4" destOrd="0" presId="urn:microsoft.com/office/officeart/2005/8/layout/cycle8"/>
    <dgm:cxn modelId="{A2080677-FE0A-BC4B-B5C3-5637B1B800D3}" type="presParOf" srcId="{369D70E4-3D71-7C4D-8064-A4459F5B94C6}" destId="{E86961D4-C334-8E41-8B68-E1BB86F1D358}" srcOrd="5" destOrd="0" presId="urn:microsoft.com/office/officeart/2005/8/layout/cycle8"/>
    <dgm:cxn modelId="{2072E264-7D30-A24F-8FE9-C9504F1022FE}" type="presParOf" srcId="{369D70E4-3D71-7C4D-8064-A4459F5B94C6}" destId="{634CC90E-E76C-294B-B1A3-61AFEADEF527}" srcOrd="6" destOrd="0" presId="urn:microsoft.com/office/officeart/2005/8/layout/cycle8"/>
    <dgm:cxn modelId="{26988574-6A76-A440-A85D-C17E34A8F548}" type="presParOf" srcId="{369D70E4-3D71-7C4D-8064-A4459F5B94C6}" destId="{CB82D748-F9CA-D94B-8C70-F4126EA61391}" srcOrd="7" destOrd="0" presId="urn:microsoft.com/office/officeart/2005/8/layout/cycle8"/>
    <dgm:cxn modelId="{E82E4977-93F9-DA41-AFC2-EF9DE092A7FF}" type="presParOf" srcId="{369D70E4-3D71-7C4D-8064-A4459F5B94C6}" destId="{C0CD7FF4-4309-8440-975C-E1F2E93DCB0F}" srcOrd="8" destOrd="0" presId="urn:microsoft.com/office/officeart/2005/8/layout/cycle8"/>
    <dgm:cxn modelId="{F81AF4EA-CABE-B748-BED9-CD6E5E5F1A39}" type="presParOf" srcId="{369D70E4-3D71-7C4D-8064-A4459F5B94C6}" destId="{1BC8220A-89C8-7345-BF8B-79B71B933C23}" srcOrd="9" destOrd="0" presId="urn:microsoft.com/office/officeart/2005/8/layout/cycle8"/>
    <dgm:cxn modelId="{7E7D00D4-188E-8648-B948-86FAD81A4B29}" type="presParOf" srcId="{369D70E4-3D71-7C4D-8064-A4459F5B94C6}" destId="{6F00D915-7479-1F45-BA66-D7FB7340D8A6}" srcOrd="10" destOrd="0" presId="urn:microsoft.com/office/officeart/2005/8/layout/cycle8"/>
    <dgm:cxn modelId="{986A7D1D-BF37-9949-BE35-7ADDE345F55E}" type="presParOf" srcId="{369D70E4-3D71-7C4D-8064-A4459F5B94C6}" destId="{A3749C69-4CF9-2E48-A5BF-E9EB291AE756}" srcOrd="11" destOrd="0" presId="urn:microsoft.com/office/officeart/2005/8/layout/cycle8"/>
    <dgm:cxn modelId="{1B78A936-A5F1-5B46-AA93-87BE744450D5}" type="presParOf" srcId="{369D70E4-3D71-7C4D-8064-A4459F5B94C6}" destId="{C8240D54-9FD4-FE4D-A3AD-A5F5AFB00C3A}" srcOrd="12" destOrd="0" presId="urn:microsoft.com/office/officeart/2005/8/layout/cycle8"/>
    <dgm:cxn modelId="{F1C0EB95-2F6D-1E4A-AE74-3F7E27D9A1F7}" type="presParOf" srcId="{369D70E4-3D71-7C4D-8064-A4459F5B94C6}" destId="{6F2BD21B-C121-1F46-9FA2-84B6C6822B84}" srcOrd="13" destOrd="0" presId="urn:microsoft.com/office/officeart/2005/8/layout/cycle8"/>
    <dgm:cxn modelId="{D5EBCE1B-1E98-DA4C-A41F-6A10B4CC35E6}" type="presParOf" srcId="{369D70E4-3D71-7C4D-8064-A4459F5B94C6}" destId="{0C489990-6222-5243-9515-1FA0AA7E77E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ED1DA3-167F-4357-A8CF-1D1D61BE1C9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D0F30195-A72E-4090-8ED0-71118A8D9796}">
      <dgm:prSet phldrT="[Teksti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i-FI" sz="1800" b="1" dirty="0"/>
            <a:t>Organisaatiotiedot</a:t>
          </a:r>
        </a:p>
      </dgm:t>
    </dgm:pt>
    <dgm:pt modelId="{7FD90A2D-59B0-49FB-90F4-5A16CCBB2BB5}" type="parTrans" cxnId="{7DFF7F86-6944-4B97-A7CD-DDF2431AEB75}">
      <dgm:prSet/>
      <dgm:spPr/>
      <dgm:t>
        <a:bodyPr/>
        <a:lstStyle/>
        <a:p>
          <a:endParaRPr lang="fi-FI"/>
        </a:p>
      </dgm:t>
    </dgm:pt>
    <dgm:pt modelId="{46B03FE8-B497-421C-962A-365B430CF31A}" type="sibTrans" cxnId="{7DFF7F86-6944-4B97-A7CD-DDF2431AEB75}">
      <dgm:prSet/>
      <dgm:spPr/>
      <dgm:t>
        <a:bodyPr/>
        <a:lstStyle/>
        <a:p>
          <a:endParaRPr lang="fi-FI"/>
        </a:p>
      </dgm:t>
    </dgm:pt>
    <dgm:pt modelId="{EAC405B0-97FF-474E-83C8-978C0D63891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i-FI" sz="1800" b="1" dirty="0"/>
            <a:t>Palvelukanavat *</a:t>
          </a:r>
          <a:endParaRPr lang="fi-FI" sz="1400" b="1" dirty="0"/>
        </a:p>
      </dgm:t>
    </dgm:pt>
    <dgm:pt modelId="{C1DE7E87-25E5-412C-BE52-3D1A0699DC58}" type="parTrans" cxnId="{6A22E958-3B60-4142-B5FD-E67909089D7A}">
      <dgm:prSet/>
      <dgm:spPr/>
      <dgm:t>
        <a:bodyPr/>
        <a:lstStyle/>
        <a:p>
          <a:endParaRPr lang="fi-FI"/>
        </a:p>
      </dgm:t>
    </dgm:pt>
    <dgm:pt modelId="{B79A39AF-C051-4D20-836C-4B1A071E2BF0}" type="sibTrans" cxnId="{6A22E958-3B60-4142-B5FD-E67909089D7A}">
      <dgm:prSet/>
      <dgm:spPr/>
      <dgm:t>
        <a:bodyPr/>
        <a:lstStyle/>
        <a:p>
          <a:endParaRPr lang="fi-FI"/>
        </a:p>
      </dgm:t>
    </dgm:pt>
    <dgm:pt modelId="{D0767616-DA39-4F94-A5A3-6E70811AD636}">
      <dgm:prSet custT="1"/>
      <dgm:spPr/>
      <dgm:t>
        <a:bodyPr/>
        <a:lstStyle/>
        <a:p>
          <a:r>
            <a:rPr lang="fi-FI" sz="1800" b="1" dirty="0"/>
            <a:t>Palvelukuvaukset </a:t>
          </a:r>
        </a:p>
      </dgm:t>
    </dgm:pt>
    <dgm:pt modelId="{7E0A094A-0FB4-4091-92BC-1422B2103303}" type="parTrans" cxnId="{4ED7DF29-1C53-4534-951F-9E3CC37F54A0}">
      <dgm:prSet/>
      <dgm:spPr/>
      <dgm:t>
        <a:bodyPr/>
        <a:lstStyle/>
        <a:p>
          <a:endParaRPr lang="fi-FI"/>
        </a:p>
      </dgm:t>
    </dgm:pt>
    <dgm:pt modelId="{5CFBA9CF-89DA-418E-A7BF-6FCCF330EEA6}" type="sibTrans" cxnId="{4ED7DF29-1C53-4534-951F-9E3CC37F54A0}">
      <dgm:prSet/>
      <dgm:spPr/>
      <dgm:t>
        <a:bodyPr/>
        <a:lstStyle/>
        <a:p>
          <a:endParaRPr lang="fi-FI"/>
        </a:p>
      </dgm:t>
    </dgm:pt>
    <dgm:pt modelId="{E1D2EC49-0A23-4E2A-95E9-50BAE9BBDC0B}" type="pres">
      <dgm:prSet presAssocID="{F3ED1DA3-167F-4357-A8CF-1D1D61BE1C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42AAF4DE-9605-496F-A1B4-F1F4054BBAE2}" type="pres">
      <dgm:prSet presAssocID="{D0767616-DA39-4F94-A5A3-6E70811AD636}" presName="node" presStyleLbl="node1" presStyleIdx="0" presStyleCnt="3" custScaleX="276314" custScaleY="1474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8491DA-FC1E-4547-842A-C635EACF906F}" type="pres">
      <dgm:prSet presAssocID="{5CFBA9CF-89DA-418E-A7BF-6FCCF330EEA6}" presName="sibTrans" presStyleCnt="0"/>
      <dgm:spPr/>
    </dgm:pt>
    <dgm:pt modelId="{38F51B14-2BCE-4D46-B293-D77990D300BA}" type="pres">
      <dgm:prSet presAssocID="{EAC405B0-97FF-474E-83C8-978C0D638911}" presName="node" presStyleLbl="node1" presStyleIdx="1" presStyleCnt="3" custScaleX="276314" custScaleY="1474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7E452B-D8C9-844B-A3BE-20CCD405D7CF}" type="pres">
      <dgm:prSet presAssocID="{B79A39AF-C051-4D20-836C-4B1A071E2BF0}" presName="sibTrans" presStyleCnt="0"/>
      <dgm:spPr/>
    </dgm:pt>
    <dgm:pt modelId="{68DE188F-CF6E-4A0D-8A1D-79E60D7C5CA7}" type="pres">
      <dgm:prSet presAssocID="{D0F30195-A72E-4090-8ED0-71118A8D9796}" presName="node" presStyleLbl="node1" presStyleIdx="2" presStyleCnt="3" custScaleX="276314" custScaleY="14745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F3910E3-F6D1-F241-86FA-D410F3E41815}" type="presOf" srcId="{D0F30195-A72E-4090-8ED0-71118A8D9796}" destId="{68DE188F-CF6E-4A0D-8A1D-79E60D7C5CA7}" srcOrd="0" destOrd="0" presId="urn:microsoft.com/office/officeart/2005/8/layout/default"/>
    <dgm:cxn modelId="{16B31E7C-A7B8-1F4E-B5ED-D9F78CEC9B24}" type="presOf" srcId="{D0767616-DA39-4F94-A5A3-6E70811AD636}" destId="{42AAF4DE-9605-496F-A1B4-F1F4054BBAE2}" srcOrd="0" destOrd="0" presId="urn:microsoft.com/office/officeart/2005/8/layout/default"/>
    <dgm:cxn modelId="{4FAE4021-7D11-7347-BDCB-1138F6B95B9B}" type="presOf" srcId="{F3ED1DA3-167F-4357-A8CF-1D1D61BE1C92}" destId="{E1D2EC49-0A23-4E2A-95E9-50BAE9BBDC0B}" srcOrd="0" destOrd="0" presId="urn:microsoft.com/office/officeart/2005/8/layout/default"/>
    <dgm:cxn modelId="{7DFF7F86-6944-4B97-A7CD-DDF2431AEB75}" srcId="{F3ED1DA3-167F-4357-A8CF-1D1D61BE1C92}" destId="{D0F30195-A72E-4090-8ED0-71118A8D9796}" srcOrd="2" destOrd="0" parTransId="{7FD90A2D-59B0-49FB-90F4-5A16CCBB2BB5}" sibTransId="{46B03FE8-B497-421C-962A-365B430CF31A}"/>
    <dgm:cxn modelId="{D4188660-6F1B-9149-9100-A41E622D7580}" type="presOf" srcId="{EAC405B0-97FF-474E-83C8-978C0D638911}" destId="{38F51B14-2BCE-4D46-B293-D77990D300BA}" srcOrd="0" destOrd="0" presId="urn:microsoft.com/office/officeart/2005/8/layout/default"/>
    <dgm:cxn modelId="{6A22E958-3B60-4142-B5FD-E67909089D7A}" srcId="{F3ED1DA3-167F-4357-A8CF-1D1D61BE1C92}" destId="{EAC405B0-97FF-474E-83C8-978C0D638911}" srcOrd="1" destOrd="0" parTransId="{C1DE7E87-25E5-412C-BE52-3D1A0699DC58}" sibTransId="{B79A39AF-C051-4D20-836C-4B1A071E2BF0}"/>
    <dgm:cxn modelId="{4ED7DF29-1C53-4534-951F-9E3CC37F54A0}" srcId="{F3ED1DA3-167F-4357-A8CF-1D1D61BE1C92}" destId="{D0767616-DA39-4F94-A5A3-6E70811AD636}" srcOrd="0" destOrd="0" parTransId="{7E0A094A-0FB4-4091-92BC-1422B2103303}" sibTransId="{5CFBA9CF-89DA-418E-A7BF-6FCCF330EEA6}"/>
    <dgm:cxn modelId="{96F26AB3-32B7-3444-9A18-492CE95DEB27}" type="presParOf" srcId="{E1D2EC49-0A23-4E2A-95E9-50BAE9BBDC0B}" destId="{42AAF4DE-9605-496F-A1B4-F1F4054BBAE2}" srcOrd="0" destOrd="0" presId="urn:microsoft.com/office/officeart/2005/8/layout/default"/>
    <dgm:cxn modelId="{E516E259-D97A-4346-9E2C-7EE51F308664}" type="presParOf" srcId="{E1D2EC49-0A23-4E2A-95E9-50BAE9BBDC0B}" destId="{E18491DA-FC1E-4547-842A-C635EACF906F}" srcOrd="1" destOrd="0" presId="urn:microsoft.com/office/officeart/2005/8/layout/default"/>
    <dgm:cxn modelId="{8762F425-9B22-8548-990C-F0D239C70A23}" type="presParOf" srcId="{E1D2EC49-0A23-4E2A-95E9-50BAE9BBDC0B}" destId="{38F51B14-2BCE-4D46-B293-D77990D300BA}" srcOrd="2" destOrd="0" presId="urn:microsoft.com/office/officeart/2005/8/layout/default"/>
    <dgm:cxn modelId="{6FBD88CA-93AA-E240-9A31-19051508118A}" type="presParOf" srcId="{E1D2EC49-0A23-4E2A-95E9-50BAE9BBDC0B}" destId="{097E452B-D8C9-844B-A3BE-20CCD405D7CF}" srcOrd="3" destOrd="0" presId="urn:microsoft.com/office/officeart/2005/8/layout/default"/>
    <dgm:cxn modelId="{62AFC510-DB02-864B-B3A2-33C70030FE3E}" type="presParOf" srcId="{E1D2EC49-0A23-4E2A-95E9-50BAE9BBDC0B}" destId="{68DE188F-CF6E-4A0D-8A1D-79E60D7C5CA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04E68A-0B7B-3D4A-9BB6-5EE203AF34C0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15E10-B662-8740-B40B-47BE4BB7B7E9}">
      <dgm:prSet phldrT="[Text]" custT="1"/>
      <dgm:spPr>
        <a:solidFill>
          <a:schemeClr val="tx2">
            <a:lumMod val="10000"/>
            <a:lumOff val="90000"/>
          </a:schemeClr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kumimoji="0" lang="fi-FI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Sujuvammat prosessit </a:t>
          </a:r>
          <a:endParaRPr lang="en-US" sz="2400" dirty="0"/>
        </a:p>
      </dgm:t>
    </dgm:pt>
    <dgm:pt modelId="{C637EA8D-1C0C-B14B-816C-4DD6A95F568B}" type="parTrans" cxnId="{977E961C-0A3F-8643-BA80-A865FA09ABB7}">
      <dgm:prSet/>
      <dgm:spPr/>
      <dgm:t>
        <a:bodyPr/>
        <a:lstStyle/>
        <a:p>
          <a:endParaRPr lang="en-US" sz="1600"/>
        </a:p>
      </dgm:t>
    </dgm:pt>
    <dgm:pt modelId="{E04C124D-20CB-D744-B312-6AD93038C147}" type="sibTrans" cxnId="{977E961C-0A3F-8643-BA80-A865FA09ABB7}">
      <dgm:prSet/>
      <dgm:spPr/>
      <dgm:t>
        <a:bodyPr/>
        <a:lstStyle/>
        <a:p>
          <a:endParaRPr lang="en-US" sz="1600"/>
        </a:p>
      </dgm:t>
    </dgm:pt>
    <dgm:pt modelId="{5BF781EA-1D7C-B445-846E-10530795DB54}">
      <dgm:prSet phldrT="[Text]" custT="1"/>
      <dgm:spPr>
        <a:solidFill>
          <a:schemeClr val="tx2">
            <a:lumMod val="25000"/>
            <a:lumOff val="75000"/>
          </a:schemeClr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kumimoji="0" lang="fi-FI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Uudet mahdollisuudet</a:t>
          </a:r>
          <a:endParaRPr lang="en-US" sz="2400" dirty="0"/>
        </a:p>
      </dgm:t>
    </dgm:pt>
    <dgm:pt modelId="{0A02078D-B3D4-A94E-8833-01CBC707C705}" type="parTrans" cxnId="{5462EA0D-B359-1844-A2A9-5934C49D833E}">
      <dgm:prSet/>
      <dgm:spPr/>
      <dgm:t>
        <a:bodyPr/>
        <a:lstStyle/>
        <a:p>
          <a:endParaRPr lang="en-US" sz="1600"/>
        </a:p>
      </dgm:t>
    </dgm:pt>
    <dgm:pt modelId="{AF706F58-ACF5-F849-83E3-12981A094E68}" type="sibTrans" cxnId="{5462EA0D-B359-1844-A2A9-5934C49D833E}">
      <dgm:prSet/>
      <dgm:spPr/>
      <dgm:t>
        <a:bodyPr/>
        <a:lstStyle/>
        <a:p>
          <a:endParaRPr lang="en-US" sz="1600"/>
        </a:p>
      </dgm:t>
    </dgm:pt>
    <dgm:pt modelId="{04741A30-A3B7-B64F-B8D1-E29CBC41D2C3}">
      <dgm:prSet phldrT="[Text]" custT="1"/>
      <dgm:spPr>
        <a:solidFill>
          <a:schemeClr val="tx2">
            <a:lumMod val="75000"/>
            <a:lumOff val="25000"/>
          </a:schemeClr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kumimoji="0" lang="fi-FI" sz="2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rPr>
            <a:t>Parempi asiakaspalvelu</a:t>
          </a:r>
          <a:endParaRPr lang="en-US" sz="2400" dirty="0">
            <a:solidFill>
              <a:schemeClr val="bg1"/>
            </a:solidFill>
          </a:endParaRPr>
        </a:p>
      </dgm:t>
    </dgm:pt>
    <dgm:pt modelId="{DBC114B5-19A5-F54B-9F81-552194FDC2BE}" type="parTrans" cxnId="{6E57B497-43B6-0C4F-9FD0-33C1A755666D}">
      <dgm:prSet/>
      <dgm:spPr/>
      <dgm:t>
        <a:bodyPr/>
        <a:lstStyle/>
        <a:p>
          <a:endParaRPr lang="en-US" sz="1600"/>
        </a:p>
      </dgm:t>
    </dgm:pt>
    <dgm:pt modelId="{C3F2DC7C-9AD3-F14B-B06F-FA949E0936CB}" type="sibTrans" cxnId="{6E57B497-43B6-0C4F-9FD0-33C1A755666D}">
      <dgm:prSet/>
      <dgm:spPr/>
      <dgm:t>
        <a:bodyPr/>
        <a:lstStyle/>
        <a:p>
          <a:endParaRPr lang="en-US" sz="1600"/>
        </a:p>
      </dgm:t>
    </dgm:pt>
    <dgm:pt modelId="{D10951DE-EB49-7343-A7C0-394729B0EA3E}">
      <dgm:prSet phldrT="[Text]" custT="1"/>
      <dgm:spPr>
        <a:solidFill>
          <a:schemeClr val="tx2">
            <a:lumMod val="50000"/>
            <a:lumOff val="50000"/>
          </a:schemeClr>
        </a:solidFill>
        <a:ln w="38100" cmpd="sng">
          <a:solidFill>
            <a:srgbClr val="FFFFFF"/>
          </a:solidFill>
        </a:ln>
      </dgm:spPr>
      <dgm:t>
        <a:bodyPr/>
        <a:lstStyle/>
        <a:p>
          <a:r>
            <a:rPr kumimoji="0" lang="fi-FI" sz="24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Parempi </a:t>
          </a:r>
          <a:r>
            <a:rPr lang="fi-FI" sz="2400" dirty="0">
              <a:solidFill>
                <a:schemeClr val="tx1"/>
              </a:solidFill>
            </a:rPr>
            <a:t>tiedon laatu</a:t>
          </a:r>
          <a:endParaRPr lang="en-US" sz="2400" dirty="0"/>
        </a:p>
      </dgm:t>
    </dgm:pt>
    <dgm:pt modelId="{7D0F491C-400F-3447-8B64-94187FCDE6E2}" type="parTrans" cxnId="{3D81EFBA-DCD4-2E4F-9637-81068BB2CA06}">
      <dgm:prSet/>
      <dgm:spPr/>
      <dgm:t>
        <a:bodyPr/>
        <a:lstStyle/>
        <a:p>
          <a:endParaRPr lang="en-US" sz="1600"/>
        </a:p>
      </dgm:t>
    </dgm:pt>
    <dgm:pt modelId="{36E1B3F6-483E-AD4D-872B-5D0810708976}" type="sibTrans" cxnId="{3D81EFBA-DCD4-2E4F-9637-81068BB2CA06}">
      <dgm:prSet/>
      <dgm:spPr/>
      <dgm:t>
        <a:bodyPr/>
        <a:lstStyle/>
        <a:p>
          <a:endParaRPr lang="en-US" sz="1600"/>
        </a:p>
      </dgm:t>
    </dgm:pt>
    <dgm:pt modelId="{69AB009D-DC05-8E43-A945-6FAB134DD544}">
      <dgm:prSet phldrT="[Text]" custT="1"/>
      <dgm:spPr>
        <a:solidFill>
          <a:schemeClr val="tx2">
            <a:lumMod val="90000"/>
            <a:lumOff val="10000"/>
          </a:schemeClr>
        </a:solidFill>
        <a:ln w="76200" cmpd="sng">
          <a:solidFill>
            <a:srgbClr val="FFFFFF"/>
          </a:solidFill>
        </a:ln>
      </dgm:spPr>
      <dgm:t>
        <a:bodyPr/>
        <a:lstStyle/>
        <a:p>
          <a:r>
            <a:rPr lang="en-US" sz="3200" b="1" dirty="0">
              <a:solidFill>
                <a:srgbClr val="FFFFFF"/>
              </a:solidFill>
            </a:rPr>
            <a:t>PTV</a:t>
          </a:r>
        </a:p>
      </dgm:t>
    </dgm:pt>
    <dgm:pt modelId="{84BF299E-0FF4-6C44-99DC-FC6B1D217FE2}" type="sibTrans" cxnId="{10E7363F-FCD2-2040-A3AF-F93EA9E0601D}">
      <dgm:prSet/>
      <dgm:spPr/>
      <dgm:t>
        <a:bodyPr/>
        <a:lstStyle/>
        <a:p>
          <a:endParaRPr lang="en-US" sz="1600"/>
        </a:p>
      </dgm:t>
    </dgm:pt>
    <dgm:pt modelId="{A8F575CD-3543-8E40-8B3D-B89B3B720ED0}" type="parTrans" cxnId="{10E7363F-FCD2-2040-A3AF-F93EA9E0601D}">
      <dgm:prSet/>
      <dgm:spPr/>
      <dgm:t>
        <a:bodyPr/>
        <a:lstStyle/>
        <a:p>
          <a:endParaRPr lang="en-US" sz="1600"/>
        </a:p>
      </dgm:t>
    </dgm:pt>
    <dgm:pt modelId="{0E49B24B-43E5-3341-87E9-E28C9862F2F0}" type="pres">
      <dgm:prSet presAssocID="{1504E68A-0B7B-3D4A-9BB6-5EE203AF34C0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88DD8F40-B203-A849-88D7-96AE103F171E}" type="pres">
      <dgm:prSet presAssocID="{1504E68A-0B7B-3D4A-9BB6-5EE203AF34C0}" presName="matrix" presStyleCnt="0"/>
      <dgm:spPr/>
    </dgm:pt>
    <dgm:pt modelId="{5E46CE48-695E-9947-B9E9-220583ECCEE0}" type="pres">
      <dgm:prSet presAssocID="{1504E68A-0B7B-3D4A-9BB6-5EE203AF34C0}" presName="tile1" presStyleLbl="node1" presStyleIdx="0" presStyleCnt="4"/>
      <dgm:spPr/>
      <dgm:t>
        <a:bodyPr/>
        <a:lstStyle/>
        <a:p>
          <a:endParaRPr lang="fi-FI"/>
        </a:p>
      </dgm:t>
    </dgm:pt>
    <dgm:pt modelId="{7634275B-7A09-5944-A416-B6BC9FD87D23}" type="pres">
      <dgm:prSet presAssocID="{1504E68A-0B7B-3D4A-9BB6-5EE203AF34C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C3B8165-09A8-8640-A249-46BD4207AC39}" type="pres">
      <dgm:prSet presAssocID="{1504E68A-0B7B-3D4A-9BB6-5EE203AF34C0}" presName="tile2" presStyleLbl="node1" presStyleIdx="1" presStyleCnt="4" custLinFactNeighborX="62696" custLinFactNeighborY="-49905"/>
      <dgm:spPr/>
      <dgm:t>
        <a:bodyPr/>
        <a:lstStyle/>
        <a:p>
          <a:endParaRPr lang="fi-FI"/>
        </a:p>
      </dgm:t>
    </dgm:pt>
    <dgm:pt modelId="{B74D53A8-1CE0-A641-AF71-064D744C0863}" type="pres">
      <dgm:prSet presAssocID="{1504E68A-0B7B-3D4A-9BB6-5EE203AF34C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D6F8DC-ACDE-D741-8E4B-3BF3FD41B765}" type="pres">
      <dgm:prSet presAssocID="{1504E68A-0B7B-3D4A-9BB6-5EE203AF34C0}" presName="tile3" presStyleLbl="node1" presStyleIdx="2" presStyleCnt="4"/>
      <dgm:spPr/>
      <dgm:t>
        <a:bodyPr/>
        <a:lstStyle/>
        <a:p>
          <a:endParaRPr lang="fi-FI"/>
        </a:p>
      </dgm:t>
    </dgm:pt>
    <dgm:pt modelId="{9884B1F9-F195-6D43-8F6F-E50062E5F71B}" type="pres">
      <dgm:prSet presAssocID="{1504E68A-0B7B-3D4A-9BB6-5EE203AF34C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D503E12-F046-6D4A-887F-5902BEAA61D6}" type="pres">
      <dgm:prSet presAssocID="{1504E68A-0B7B-3D4A-9BB6-5EE203AF34C0}" presName="tile4" presStyleLbl="node1" presStyleIdx="3" presStyleCnt="4"/>
      <dgm:spPr/>
      <dgm:t>
        <a:bodyPr/>
        <a:lstStyle/>
        <a:p>
          <a:endParaRPr lang="fi-FI"/>
        </a:p>
      </dgm:t>
    </dgm:pt>
    <dgm:pt modelId="{7D3BAAAC-B7D1-7442-89E6-17BD56AD0D3F}" type="pres">
      <dgm:prSet presAssocID="{1504E68A-0B7B-3D4A-9BB6-5EE203AF34C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96986AC-9DFC-EC4E-AAC1-D64EF7FB0532}" type="pres">
      <dgm:prSet presAssocID="{1504E68A-0B7B-3D4A-9BB6-5EE203AF34C0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fi-FI"/>
        </a:p>
      </dgm:t>
    </dgm:pt>
  </dgm:ptLst>
  <dgm:cxnLst>
    <dgm:cxn modelId="{3D81EFBA-DCD4-2E4F-9637-81068BB2CA06}" srcId="{69AB009D-DC05-8E43-A945-6FAB134DD544}" destId="{D10951DE-EB49-7343-A7C0-394729B0EA3E}" srcOrd="3" destOrd="0" parTransId="{7D0F491C-400F-3447-8B64-94187FCDE6E2}" sibTransId="{36E1B3F6-483E-AD4D-872B-5D0810708976}"/>
    <dgm:cxn modelId="{6E57B497-43B6-0C4F-9FD0-33C1A755666D}" srcId="{69AB009D-DC05-8E43-A945-6FAB134DD544}" destId="{04741A30-A3B7-B64F-B8D1-E29CBC41D2C3}" srcOrd="2" destOrd="0" parTransId="{DBC114B5-19A5-F54B-9F81-552194FDC2BE}" sibTransId="{C3F2DC7C-9AD3-F14B-B06F-FA949E0936CB}"/>
    <dgm:cxn modelId="{58F7FF83-B8E7-494F-B2E2-EE4286CA7880}" type="presOf" srcId="{04741A30-A3B7-B64F-B8D1-E29CBC41D2C3}" destId="{E0D6F8DC-ACDE-D741-8E4B-3BF3FD41B765}" srcOrd="0" destOrd="0" presId="urn:microsoft.com/office/officeart/2005/8/layout/matrix1"/>
    <dgm:cxn modelId="{050375EA-C0AD-BB4C-8B4E-174B080E15A7}" type="presOf" srcId="{5BF781EA-1D7C-B445-846E-10530795DB54}" destId="{B74D53A8-1CE0-A641-AF71-064D744C0863}" srcOrd="1" destOrd="0" presId="urn:microsoft.com/office/officeart/2005/8/layout/matrix1"/>
    <dgm:cxn modelId="{C596C020-C545-314C-A647-15C13BA0B933}" type="presOf" srcId="{D10951DE-EB49-7343-A7C0-394729B0EA3E}" destId="{8D503E12-F046-6D4A-887F-5902BEAA61D6}" srcOrd="0" destOrd="0" presId="urn:microsoft.com/office/officeart/2005/8/layout/matrix1"/>
    <dgm:cxn modelId="{A46B1A76-12B7-E54C-85C3-0AEFC04D87FF}" type="presOf" srcId="{50315E10-B662-8740-B40B-47BE4BB7B7E9}" destId="{7634275B-7A09-5944-A416-B6BC9FD87D23}" srcOrd="1" destOrd="0" presId="urn:microsoft.com/office/officeart/2005/8/layout/matrix1"/>
    <dgm:cxn modelId="{0BA089F4-4CFC-6740-9757-D73643F27139}" type="presOf" srcId="{04741A30-A3B7-B64F-B8D1-E29CBC41D2C3}" destId="{9884B1F9-F195-6D43-8F6F-E50062E5F71B}" srcOrd="1" destOrd="0" presId="urn:microsoft.com/office/officeart/2005/8/layout/matrix1"/>
    <dgm:cxn modelId="{7FB6BE87-6699-5B4E-92BF-70F876FA1239}" type="presOf" srcId="{5BF781EA-1D7C-B445-846E-10530795DB54}" destId="{9C3B8165-09A8-8640-A249-46BD4207AC39}" srcOrd="0" destOrd="0" presId="urn:microsoft.com/office/officeart/2005/8/layout/matrix1"/>
    <dgm:cxn modelId="{977E961C-0A3F-8643-BA80-A865FA09ABB7}" srcId="{69AB009D-DC05-8E43-A945-6FAB134DD544}" destId="{50315E10-B662-8740-B40B-47BE4BB7B7E9}" srcOrd="0" destOrd="0" parTransId="{C637EA8D-1C0C-B14B-816C-4DD6A95F568B}" sibTransId="{E04C124D-20CB-D744-B312-6AD93038C147}"/>
    <dgm:cxn modelId="{76E51086-065F-B34C-BB69-590F27575D25}" type="presOf" srcId="{D10951DE-EB49-7343-A7C0-394729B0EA3E}" destId="{7D3BAAAC-B7D1-7442-89E6-17BD56AD0D3F}" srcOrd="1" destOrd="0" presId="urn:microsoft.com/office/officeart/2005/8/layout/matrix1"/>
    <dgm:cxn modelId="{C75BDBA5-A6D7-CD4A-BB5B-58B311E89AFC}" type="presOf" srcId="{50315E10-B662-8740-B40B-47BE4BB7B7E9}" destId="{5E46CE48-695E-9947-B9E9-220583ECCEE0}" srcOrd="0" destOrd="0" presId="urn:microsoft.com/office/officeart/2005/8/layout/matrix1"/>
    <dgm:cxn modelId="{BAD17F48-F7BA-7741-9A30-2A300F3AD1A7}" type="presOf" srcId="{1504E68A-0B7B-3D4A-9BB6-5EE203AF34C0}" destId="{0E49B24B-43E5-3341-87E9-E28C9862F2F0}" srcOrd="0" destOrd="0" presId="urn:microsoft.com/office/officeart/2005/8/layout/matrix1"/>
    <dgm:cxn modelId="{32A678E1-E622-7249-9298-6B1A0F1FDF0C}" type="presOf" srcId="{69AB009D-DC05-8E43-A945-6FAB134DD544}" destId="{B96986AC-9DFC-EC4E-AAC1-D64EF7FB0532}" srcOrd="0" destOrd="0" presId="urn:microsoft.com/office/officeart/2005/8/layout/matrix1"/>
    <dgm:cxn modelId="{5462EA0D-B359-1844-A2A9-5934C49D833E}" srcId="{69AB009D-DC05-8E43-A945-6FAB134DD544}" destId="{5BF781EA-1D7C-B445-846E-10530795DB54}" srcOrd="1" destOrd="0" parTransId="{0A02078D-B3D4-A94E-8833-01CBC707C705}" sibTransId="{AF706F58-ACF5-F849-83E3-12981A094E68}"/>
    <dgm:cxn modelId="{10E7363F-FCD2-2040-A3AF-F93EA9E0601D}" srcId="{1504E68A-0B7B-3D4A-9BB6-5EE203AF34C0}" destId="{69AB009D-DC05-8E43-A945-6FAB134DD544}" srcOrd="0" destOrd="0" parTransId="{A8F575CD-3543-8E40-8B3D-B89B3B720ED0}" sibTransId="{84BF299E-0FF4-6C44-99DC-FC6B1D217FE2}"/>
    <dgm:cxn modelId="{AC9DE57E-8BC4-8A42-A1CD-5C8EE5900905}" type="presParOf" srcId="{0E49B24B-43E5-3341-87E9-E28C9862F2F0}" destId="{88DD8F40-B203-A849-88D7-96AE103F171E}" srcOrd="0" destOrd="0" presId="urn:microsoft.com/office/officeart/2005/8/layout/matrix1"/>
    <dgm:cxn modelId="{81A066D3-E390-BE41-BC00-D7B6C407270B}" type="presParOf" srcId="{88DD8F40-B203-A849-88D7-96AE103F171E}" destId="{5E46CE48-695E-9947-B9E9-220583ECCEE0}" srcOrd="0" destOrd="0" presId="urn:microsoft.com/office/officeart/2005/8/layout/matrix1"/>
    <dgm:cxn modelId="{A30EDD32-645E-C54D-A634-E35C87BF6F8B}" type="presParOf" srcId="{88DD8F40-B203-A849-88D7-96AE103F171E}" destId="{7634275B-7A09-5944-A416-B6BC9FD87D23}" srcOrd="1" destOrd="0" presId="urn:microsoft.com/office/officeart/2005/8/layout/matrix1"/>
    <dgm:cxn modelId="{46B73680-882B-434F-B4A8-2837044C40D5}" type="presParOf" srcId="{88DD8F40-B203-A849-88D7-96AE103F171E}" destId="{9C3B8165-09A8-8640-A249-46BD4207AC39}" srcOrd="2" destOrd="0" presId="urn:microsoft.com/office/officeart/2005/8/layout/matrix1"/>
    <dgm:cxn modelId="{31E85426-9667-7D47-A212-F03805192986}" type="presParOf" srcId="{88DD8F40-B203-A849-88D7-96AE103F171E}" destId="{B74D53A8-1CE0-A641-AF71-064D744C0863}" srcOrd="3" destOrd="0" presId="urn:microsoft.com/office/officeart/2005/8/layout/matrix1"/>
    <dgm:cxn modelId="{92F003F1-809C-A140-8F1A-6E2120E47714}" type="presParOf" srcId="{88DD8F40-B203-A849-88D7-96AE103F171E}" destId="{E0D6F8DC-ACDE-D741-8E4B-3BF3FD41B765}" srcOrd="4" destOrd="0" presId="urn:microsoft.com/office/officeart/2005/8/layout/matrix1"/>
    <dgm:cxn modelId="{76883C59-A322-C743-8A04-569A7C8692F0}" type="presParOf" srcId="{88DD8F40-B203-A849-88D7-96AE103F171E}" destId="{9884B1F9-F195-6D43-8F6F-E50062E5F71B}" srcOrd="5" destOrd="0" presId="urn:microsoft.com/office/officeart/2005/8/layout/matrix1"/>
    <dgm:cxn modelId="{E95D8915-D3D3-C648-9486-6B86DEF33D66}" type="presParOf" srcId="{88DD8F40-B203-A849-88D7-96AE103F171E}" destId="{8D503E12-F046-6D4A-887F-5902BEAA61D6}" srcOrd="6" destOrd="0" presId="urn:microsoft.com/office/officeart/2005/8/layout/matrix1"/>
    <dgm:cxn modelId="{559B224A-F7E1-5543-A306-AD5032B0CA52}" type="presParOf" srcId="{88DD8F40-B203-A849-88D7-96AE103F171E}" destId="{7D3BAAAC-B7D1-7442-89E6-17BD56AD0D3F}" srcOrd="7" destOrd="0" presId="urn:microsoft.com/office/officeart/2005/8/layout/matrix1"/>
    <dgm:cxn modelId="{4F229109-E9F4-D448-8B2B-8354F61E0131}" type="presParOf" srcId="{0E49B24B-43E5-3341-87E9-E28C9862F2F0}" destId="{B96986AC-9DFC-EC4E-AAC1-D64EF7FB05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8DB13-EC10-694D-A1BE-F332D1E7C39F}" type="doc">
      <dgm:prSet loTypeId="urn:microsoft.com/office/officeart/2005/8/layout/chart3" loCatId="" qsTypeId="urn:microsoft.com/office/officeart/2005/8/quickstyle/simple4" qsCatId="simple" csTypeId="urn:microsoft.com/office/officeart/2005/8/colors/accent1_2" csCatId="accent1" phldr="1"/>
      <dgm:spPr/>
    </dgm:pt>
    <dgm:pt modelId="{7AA3607A-558B-6D46-A3AC-7D692D2A121E}">
      <dgm:prSet phldrT="[Text]" custT="1"/>
      <dgm:spPr>
        <a:solidFill>
          <a:schemeClr val="accent1">
            <a:lumMod val="60000"/>
            <a:lumOff val="40000"/>
          </a:schemeClr>
        </a:solidFill>
        <a:effectLst/>
      </dgm:spPr>
      <dgm:t>
        <a:bodyPr/>
        <a:lstStyle/>
        <a:p>
          <a:r>
            <a:rPr lang="fi-FI" sz="1600" noProof="0" dirty="0">
              <a:solidFill>
                <a:schemeClr val="bg1"/>
              </a:solidFill>
              <a:latin typeface="+mn-lt"/>
              <a:cs typeface="Arial"/>
            </a:rPr>
            <a:t>Sopivien tunnistus-välineiden käyttö</a:t>
          </a:r>
          <a:endParaRPr lang="en-US" sz="1600" dirty="0">
            <a:solidFill>
              <a:schemeClr val="bg1"/>
            </a:solidFill>
            <a:latin typeface="+mn-lt"/>
            <a:cs typeface="Arial"/>
          </a:endParaRPr>
        </a:p>
      </dgm:t>
    </dgm:pt>
    <dgm:pt modelId="{3F6113FB-6CAA-BD4E-90F9-CBA2CF0F9B3C}" type="parTrans" cxnId="{1CA6395B-414E-5546-92B1-07568C72981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9E42335E-CD12-2243-910B-D4CA6FCDE480}" type="sibTrans" cxnId="{1CA6395B-414E-5546-92B1-07568C72981C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4E63C951-8780-7849-B216-70B868D51735}">
      <dgm:prSet phldrT="[Text]" custT="1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fi-FI" sz="1600" noProof="0" dirty="0" err="1">
              <a:solidFill>
                <a:schemeClr val="bg1"/>
              </a:solidFill>
              <a:latin typeface="+mn-lt"/>
              <a:cs typeface="Arial"/>
            </a:rPr>
            <a:t>Kertakirjau-tuminen</a:t>
          </a:r>
          <a:r>
            <a:rPr lang="fi-FI" sz="1600" noProof="0" dirty="0">
              <a:solidFill>
                <a:schemeClr val="bg1"/>
              </a:solidFill>
              <a:latin typeface="+mn-lt"/>
              <a:cs typeface="Arial"/>
            </a:rPr>
            <a:t> julkishallinnon sähköisiin palveluihin</a:t>
          </a:r>
          <a:endParaRPr lang="en-US" sz="1600" dirty="0">
            <a:solidFill>
              <a:schemeClr val="bg1"/>
            </a:solidFill>
            <a:latin typeface="+mn-lt"/>
            <a:cs typeface="Arial"/>
          </a:endParaRPr>
        </a:p>
      </dgm:t>
    </dgm:pt>
    <dgm:pt modelId="{B19658C3-C77A-C242-A896-957AD1CF18B9}" type="parTrans" cxnId="{5B7DF504-FF56-7F47-A790-78011D2A4CF7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E5AE2EBC-ED8A-B241-84C8-9A3197AB5BB0}" type="sibTrans" cxnId="{5B7DF504-FF56-7F47-A790-78011D2A4CF7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39DADD21-B571-0C40-9E2D-530F062F80BA}">
      <dgm:prSet phldrT="[Text]" custT="1"/>
      <dgm:spPr>
        <a:solidFill>
          <a:schemeClr val="accent1">
            <a:lumMod val="50000"/>
          </a:schemeClr>
        </a:solidFill>
        <a:effectLst/>
      </dgm:spPr>
      <dgm:t>
        <a:bodyPr/>
        <a:lstStyle/>
        <a:p>
          <a:r>
            <a:rPr lang="fi-FI" sz="1600" noProof="0" dirty="0">
              <a:solidFill>
                <a:schemeClr val="bg1"/>
              </a:solidFill>
              <a:latin typeface="+mn-lt"/>
              <a:cs typeface="Arial"/>
            </a:rPr>
            <a:t>Suomen ja EU-kansalaisen sähköinen tunnista-</a:t>
          </a:r>
          <a:r>
            <a:rPr lang="fi-FI" sz="1600" noProof="0" dirty="0" err="1">
              <a:solidFill>
                <a:schemeClr val="bg1"/>
              </a:solidFill>
              <a:latin typeface="+mn-lt"/>
              <a:cs typeface="Arial"/>
            </a:rPr>
            <a:t>minen</a:t>
          </a:r>
          <a:endParaRPr lang="en-US" sz="1600" dirty="0">
            <a:solidFill>
              <a:schemeClr val="bg1"/>
            </a:solidFill>
            <a:latin typeface="+mn-lt"/>
            <a:cs typeface="Arial"/>
          </a:endParaRPr>
        </a:p>
      </dgm:t>
    </dgm:pt>
    <dgm:pt modelId="{E013E89E-3633-594A-BC6B-597123DFA187}" type="parTrans" cxnId="{D9127445-68FD-2942-BAEC-55D9A101810A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6FBC2CEB-43F2-504F-832F-2C0E08EC8873}" type="sibTrans" cxnId="{D9127445-68FD-2942-BAEC-55D9A101810A}">
      <dgm:prSet/>
      <dgm:spPr/>
      <dgm:t>
        <a:bodyPr/>
        <a:lstStyle/>
        <a:p>
          <a:endParaRPr lang="en-US" sz="2000">
            <a:latin typeface="Arial"/>
            <a:cs typeface="Arial"/>
          </a:endParaRPr>
        </a:p>
      </dgm:t>
    </dgm:pt>
    <dgm:pt modelId="{C30BAFDA-D3D7-864D-B151-B4E100BBD1FC}" type="pres">
      <dgm:prSet presAssocID="{7EE8DB13-EC10-694D-A1BE-F332D1E7C39F}" presName="compositeShape" presStyleCnt="0">
        <dgm:presLayoutVars>
          <dgm:chMax val="7"/>
          <dgm:dir/>
          <dgm:resizeHandles val="exact"/>
        </dgm:presLayoutVars>
      </dgm:prSet>
      <dgm:spPr/>
    </dgm:pt>
    <dgm:pt modelId="{AFDF506F-BB19-864E-8214-B3B2E176AA58}" type="pres">
      <dgm:prSet presAssocID="{7EE8DB13-EC10-694D-A1BE-F332D1E7C39F}" presName="wedge1" presStyleLbl="node1" presStyleIdx="0" presStyleCnt="3" custLinFactNeighborX="-3061" custLinFactNeighborY="2345"/>
      <dgm:spPr/>
      <dgm:t>
        <a:bodyPr/>
        <a:lstStyle/>
        <a:p>
          <a:endParaRPr lang="fi-FI"/>
        </a:p>
      </dgm:t>
    </dgm:pt>
    <dgm:pt modelId="{C7A4846B-98EF-3E4F-A470-D8901749E37A}" type="pres">
      <dgm:prSet presAssocID="{7EE8DB13-EC10-694D-A1BE-F332D1E7C39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752CF51-B80F-0D4D-A4BF-F30B4114925F}" type="pres">
      <dgm:prSet presAssocID="{7EE8DB13-EC10-694D-A1BE-F332D1E7C39F}" presName="wedge2" presStyleLbl="node1" presStyleIdx="1" presStyleCnt="3" custLinFactNeighborX="1005" custLinFactNeighborY="1340"/>
      <dgm:spPr/>
      <dgm:t>
        <a:bodyPr/>
        <a:lstStyle/>
        <a:p>
          <a:endParaRPr lang="fi-FI"/>
        </a:p>
      </dgm:t>
    </dgm:pt>
    <dgm:pt modelId="{06A07733-6067-844A-ADA4-190567CD2603}" type="pres">
      <dgm:prSet presAssocID="{7EE8DB13-EC10-694D-A1BE-F332D1E7C39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616A515-0AEA-F84D-9310-E91428ACBF9A}" type="pres">
      <dgm:prSet presAssocID="{7EE8DB13-EC10-694D-A1BE-F332D1E7C39F}" presName="wedge3" presStyleLbl="node1" presStyleIdx="2" presStyleCnt="3" custLinFactNeighborY="-670"/>
      <dgm:spPr/>
      <dgm:t>
        <a:bodyPr/>
        <a:lstStyle/>
        <a:p>
          <a:endParaRPr lang="fi-FI"/>
        </a:p>
      </dgm:t>
    </dgm:pt>
    <dgm:pt modelId="{D200B5E6-0ACC-CA41-84D2-01B5F7D649E8}" type="pres">
      <dgm:prSet presAssocID="{7EE8DB13-EC10-694D-A1BE-F332D1E7C39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10368BD-2234-6740-B4D4-4CBE1C9F99B0}" type="presOf" srcId="{7AA3607A-558B-6D46-A3AC-7D692D2A121E}" destId="{C7A4846B-98EF-3E4F-A470-D8901749E37A}" srcOrd="1" destOrd="0" presId="urn:microsoft.com/office/officeart/2005/8/layout/chart3"/>
    <dgm:cxn modelId="{D69411CA-B7A9-CB45-A342-2C7152A05C75}" type="presOf" srcId="{7EE8DB13-EC10-694D-A1BE-F332D1E7C39F}" destId="{C30BAFDA-D3D7-864D-B151-B4E100BBD1FC}" srcOrd="0" destOrd="0" presId="urn:microsoft.com/office/officeart/2005/8/layout/chart3"/>
    <dgm:cxn modelId="{CD57133D-3577-BD4E-89C4-04C7D604B256}" type="presOf" srcId="{7AA3607A-558B-6D46-A3AC-7D692D2A121E}" destId="{AFDF506F-BB19-864E-8214-B3B2E176AA58}" srcOrd="0" destOrd="0" presId="urn:microsoft.com/office/officeart/2005/8/layout/chart3"/>
    <dgm:cxn modelId="{94A300C4-17C6-D24B-9AB2-A29D194608FF}" type="presOf" srcId="{4E63C951-8780-7849-B216-70B868D51735}" destId="{4752CF51-B80F-0D4D-A4BF-F30B4114925F}" srcOrd="0" destOrd="0" presId="urn:microsoft.com/office/officeart/2005/8/layout/chart3"/>
    <dgm:cxn modelId="{5B7DF504-FF56-7F47-A790-78011D2A4CF7}" srcId="{7EE8DB13-EC10-694D-A1BE-F332D1E7C39F}" destId="{4E63C951-8780-7849-B216-70B868D51735}" srcOrd="1" destOrd="0" parTransId="{B19658C3-C77A-C242-A896-957AD1CF18B9}" sibTransId="{E5AE2EBC-ED8A-B241-84C8-9A3197AB5BB0}"/>
    <dgm:cxn modelId="{786C38EF-90D8-8240-AEF3-3ED9166D5935}" type="presOf" srcId="{4E63C951-8780-7849-B216-70B868D51735}" destId="{06A07733-6067-844A-ADA4-190567CD2603}" srcOrd="1" destOrd="0" presId="urn:microsoft.com/office/officeart/2005/8/layout/chart3"/>
    <dgm:cxn modelId="{D9127445-68FD-2942-BAEC-55D9A101810A}" srcId="{7EE8DB13-EC10-694D-A1BE-F332D1E7C39F}" destId="{39DADD21-B571-0C40-9E2D-530F062F80BA}" srcOrd="2" destOrd="0" parTransId="{E013E89E-3633-594A-BC6B-597123DFA187}" sibTransId="{6FBC2CEB-43F2-504F-832F-2C0E08EC8873}"/>
    <dgm:cxn modelId="{7846D8E1-2695-9642-9730-2D32B9B6D3D7}" type="presOf" srcId="{39DADD21-B571-0C40-9E2D-530F062F80BA}" destId="{D200B5E6-0ACC-CA41-84D2-01B5F7D649E8}" srcOrd="1" destOrd="0" presId="urn:microsoft.com/office/officeart/2005/8/layout/chart3"/>
    <dgm:cxn modelId="{1CA6395B-414E-5546-92B1-07568C72981C}" srcId="{7EE8DB13-EC10-694D-A1BE-F332D1E7C39F}" destId="{7AA3607A-558B-6D46-A3AC-7D692D2A121E}" srcOrd="0" destOrd="0" parTransId="{3F6113FB-6CAA-BD4E-90F9-CBA2CF0F9B3C}" sibTransId="{9E42335E-CD12-2243-910B-D4CA6FCDE480}"/>
    <dgm:cxn modelId="{F8A41539-24B1-0B46-AD85-2CE1AB5B4958}" type="presOf" srcId="{39DADD21-B571-0C40-9E2D-530F062F80BA}" destId="{A616A515-0AEA-F84D-9310-E91428ACBF9A}" srcOrd="0" destOrd="0" presId="urn:microsoft.com/office/officeart/2005/8/layout/chart3"/>
    <dgm:cxn modelId="{A3C500B2-601F-0640-A745-3823A94ECCC1}" type="presParOf" srcId="{C30BAFDA-D3D7-864D-B151-B4E100BBD1FC}" destId="{AFDF506F-BB19-864E-8214-B3B2E176AA58}" srcOrd="0" destOrd="0" presId="urn:microsoft.com/office/officeart/2005/8/layout/chart3"/>
    <dgm:cxn modelId="{2C46A083-9A88-5D47-8FC5-836D1BE76047}" type="presParOf" srcId="{C30BAFDA-D3D7-864D-B151-B4E100BBD1FC}" destId="{C7A4846B-98EF-3E4F-A470-D8901749E37A}" srcOrd="1" destOrd="0" presId="urn:microsoft.com/office/officeart/2005/8/layout/chart3"/>
    <dgm:cxn modelId="{E0C604F4-33B7-B84B-B472-D56627058D23}" type="presParOf" srcId="{C30BAFDA-D3D7-864D-B151-B4E100BBD1FC}" destId="{4752CF51-B80F-0D4D-A4BF-F30B4114925F}" srcOrd="2" destOrd="0" presId="urn:microsoft.com/office/officeart/2005/8/layout/chart3"/>
    <dgm:cxn modelId="{2D0688B1-13DE-1745-B83B-5D966A8B4F69}" type="presParOf" srcId="{C30BAFDA-D3D7-864D-B151-B4E100BBD1FC}" destId="{06A07733-6067-844A-ADA4-190567CD2603}" srcOrd="3" destOrd="0" presId="urn:microsoft.com/office/officeart/2005/8/layout/chart3"/>
    <dgm:cxn modelId="{51FBD6C6-994A-F94C-BED9-42F60F85BD13}" type="presParOf" srcId="{C30BAFDA-D3D7-864D-B151-B4E100BBD1FC}" destId="{A616A515-0AEA-F84D-9310-E91428ACBF9A}" srcOrd="4" destOrd="0" presId="urn:microsoft.com/office/officeart/2005/8/layout/chart3"/>
    <dgm:cxn modelId="{F705BD37-603D-BE45-9C7B-B5266E4C3DA9}" type="presParOf" srcId="{C30BAFDA-D3D7-864D-B151-B4E100BBD1FC}" destId="{D200B5E6-0ACC-CA41-84D2-01B5F7D649E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8EEA8B-AEA0-9E4A-BF56-538EAFD0BE24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608648D3-CDE0-4B4E-B691-008DD6FBD4E3}">
      <dgm:prSet phldrT="[Text]" custT="1"/>
      <dgm:spPr>
        <a:solidFill>
          <a:schemeClr val="accent5"/>
        </a:solidFill>
      </dgm:spPr>
      <dgm:t>
        <a:bodyPr lIns="0" tIns="0" rIns="0" bIns="0"/>
        <a:lstStyle/>
        <a:p>
          <a:r>
            <a:rPr lang="fi-FI" sz="1800" dirty="0">
              <a:solidFill>
                <a:schemeClr val="bg1"/>
              </a:solidFill>
            </a:rPr>
            <a:t>Uudet </a:t>
          </a:r>
          <a:r>
            <a:rPr lang="fi-FI" sz="1800" dirty="0" err="1">
              <a:solidFill>
                <a:schemeClr val="bg1"/>
              </a:solidFill>
            </a:rPr>
            <a:t>mahdolli-suudet</a:t>
          </a:r>
          <a:endParaRPr lang="en-US" sz="1800" dirty="0">
            <a:solidFill>
              <a:schemeClr val="bg1"/>
            </a:solidFill>
          </a:endParaRPr>
        </a:p>
      </dgm:t>
    </dgm:pt>
    <dgm:pt modelId="{D7C0D31D-177C-BA4E-AF59-9869BCE517F4}" type="parTrans" cxnId="{89529523-A5C7-9A4B-901D-C09C78BBB4B3}">
      <dgm:prSet/>
      <dgm:spPr/>
      <dgm:t>
        <a:bodyPr/>
        <a:lstStyle/>
        <a:p>
          <a:endParaRPr lang="en-US" sz="2000"/>
        </a:p>
      </dgm:t>
    </dgm:pt>
    <dgm:pt modelId="{09DAE8EE-E01C-0042-B290-ACFE0AD79A4E}" type="sibTrans" cxnId="{89529523-A5C7-9A4B-901D-C09C78BBB4B3}">
      <dgm:prSet/>
      <dgm:spPr/>
      <dgm:t>
        <a:bodyPr/>
        <a:lstStyle/>
        <a:p>
          <a:endParaRPr lang="en-US" sz="2000"/>
        </a:p>
      </dgm:t>
    </dgm:pt>
    <dgm:pt modelId="{7FFA418D-46FD-5B43-8850-8748475B6FAE}">
      <dgm:prSet phldrT="[Text]" custT="1"/>
      <dgm:spPr>
        <a:solidFill>
          <a:schemeClr val="accent5">
            <a:lumMod val="75000"/>
          </a:schemeClr>
        </a:solidFill>
      </dgm:spPr>
      <dgm:t>
        <a:bodyPr lIns="0" bIns="0"/>
        <a:lstStyle/>
        <a:p>
          <a:r>
            <a:rPr lang="fi-FI" sz="1800" dirty="0">
              <a:solidFill>
                <a:schemeClr val="bg1"/>
              </a:solidFill>
            </a:rPr>
            <a:t>Parempi asiakaspalvelu</a:t>
          </a:r>
          <a:endParaRPr lang="en-US" sz="1800" dirty="0">
            <a:solidFill>
              <a:schemeClr val="bg1"/>
            </a:solidFill>
          </a:endParaRPr>
        </a:p>
      </dgm:t>
    </dgm:pt>
    <dgm:pt modelId="{26DAB8DE-4604-2A46-8E2B-267B628E7E0F}" type="parTrans" cxnId="{C5BA1F27-EEAC-744B-B5BF-6F440F97587B}">
      <dgm:prSet/>
      <dgm:spPr/>
      <dgm:t>
        <a:bodyPr/>
        <a:lstStyle/>
        <a:p>
          <a:endParaRPr lang="en-US" sz="2000"/>
        </a:p>
      </dgm:t>
    </dgm:pt>
    <dgm:pt modelId="{5906B9E5-6084-9E43-AF17-3F8D91A660B4}" type="sibTrans" cxnId="{C5BA1F27-EEAC-744B-B5BF-6F440F97587B}">
      <dgm:prSet/>
      <dgm:spPr/>
      <dgm:t>
        <a:bodyPr/>
        <a:lstStyle/>
        <a:p>
          <a:endParaRPr lang="en-US" sz="2000"/>
        </a:p>
      </dgm:t>
    </dgm:pt>
    <dgm:pt modelId="{A0482D72-7D70-2846-BB5C-0CDA7396A1EC}">
      <dgm:prSet phldrT="[Text]" custT="1"/>
      <dgm:spPr>
        <a:solidFill>
          <a:schemeClr val="accent1"/>
        </a:solidFill>
      </dgm:spPr>
      <dgm:t>
        <a:bodyPr bIns="0"/>
        <a:lstStyle/>
        <a:p>
          <a:r>
            <a:rPr lang="fi-FI" sz="1800" dirty="0">
              <a:solidFill>
                <a:srgbClr val="FFFFFF"/>
              </a:solidFill>
            </a:rPr>
            <a:t>Sujuvammat prosessit </a:t>
          </a:r>
          <a:endParaRPr lang="en-US" sz="1800" dirty="0">
            <a:solidFill>
              <a:srgbClr val="FFFFFF"/>
            </a:solidFill>
          </a:endParaRPr>
        </a:p>
      </dgm:t>
    </dgm:pt>
    <dgm:pt modelId="{BAE97650-ED47-E342-B35C-6F77ADBBDD8A}" type="parTrans" cxnId="{DE1BE9D0-9C62-9643-9F4B-E24BC83F1E74}">
      <dgm:prSet/>
      <dgm:spPr/>
      <dgm:t>
        <a:bodyPr/>
        <a:lstStyle/>
        <a:p>
          <a:endParaRPr lang="en-US" sz="2000"/>
        </a:p>
      </dgm:t>
    </dgm:pt>
    <dgm:pt modelId="{4E2F092F-6FC4-8A40-84AB-EE5837892F72}" type="sibTrans" cxnId="{DE1BE9D0-9C62-9643-9F4B-E24BC83F1E74}">
      <dgm:prSet/>
      <dgm:spPr/>
      <dgm:t>
        <a:bodyPr/>
        <a:lstStyle/>
        <a:p>
          <a:endParaRPr lang="en-US" sz="2000"/>
        </a:p>
      </dgm:t>
    </dgm:pt>
    <dgm:pt modelId="{369D70E4-3D71-7C4D-8064-A4459F5B94C6}" type="pres">
      <dgm:prSet presAssocID="{488EEA8B-AEA0-9E4A-BF56-538EAFD0BE24}" presName="compositeShape" presStyleCnt="0">
        <dgm:presLayoutVars>
          <dgm:chMax val="7"/>
          <dgm:dir/>
          <dgm:resizeHandles val="exact"/>
        </dgm:presLayoutVars>
      </dgm:prSet>
      <dgm:spPr/>
    </dgm:pt>
    <dgm:pt modelId="{A02D8A68-8532-7646-B17D-77EB49869A84}" type="pres">
      <dgm:prSet presAssocID="{488EEA8B-AEA0-9E4A-BF56-538EAFD0BE24}" presName="wedge1" presStyleLbl="node1" presStyleIdx="0" presStyleCnt="3"/>
      <dgm:spPr/>
      <dgm:t>
        <a:bodyPr/>
        <a:lstStyle/>
        <a:p>
          <a:endParaRPr lang="fi-FI"/>
        </a:p>
      </dgm:t>
    </dgm:pt>
    <dgm:pt modelId="{0EF04A1A-96B5-BD43-9D93-21F6149AD504}" type="pres">
      <dgm:prSet presAssocID="{488EEA8B-AEA0-9E4A-BF56-538EAFD0BE24}" presName="dummy1a" presStyleCnt="0"/>
      <dgm:spPr/>
    </dgm:pt>
    <dgm:pt modelId="{E8141D0A-F4C9-A24C-83B0-1C722A740936}" type="pres">
      <dgm:prSet presAssocID="{488EEA8B-AEA0-9E4A-BF56-538EAFD0BE24}" presName="dummy1b" presStyleCnt="0"/>
      <dgm:spPr/>
    </dgm:pt>
    <dgm:pt modelId="{0E8D0DBC-FD3C-3A4A-BD41-BEC72CFA5EAE}" type="pres">
      <dgm:prSet presAssocID="{488EEA8B-AEA0-9E4A-BF56-538EAFD0BE2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7B845EA-895F-4445-A601-83381016BB12}" type="pres">
      <dgm:prSet presAssocID="{488EEA8B-AEA0-9E4A-BF56-538EAFD0BE24}" presName="wedge2" presStyleLbl="node1" presStyleIdx="1" presStyleCnt="3"/>
      <dgm:spPr/>
      <dgm:t>
        <a:bodyPr/>
        <a:lstStyle/>
        <a:p>
          <a:endParaRPr lang="fi-FI"/>
        </a:p>
      </dgm:t>
    </dgm:pt>
    <dgm:pt modelId="{E86961D4-C334-8E41-8B68-E1BB86F1D358}" type="pres">
      <dgm:prSet presAssocID="{488EEA8B-AEA0-9E4A-BF56-538EAFD0BE24}" presName="dummy2a" presStyleCnt="0"/>
      <dgm:spPr/>
    </dgm:pt>
    <dgm:pt modelId="{634CC90E-E76C-294B-B1A3-61AFEADEF527}" type="pres">
      <dgm:prSet presAssocID="{488EEA8B-AEA0-9E4A-BF56-538EAFD0BE24}" presName="dummy2b" presStyleCnt="0"/>
      <dgm:spPr/>
    </dgm:pt>
    <dgm:pt modelId="{CB82D748-F9CA-D94B-8C70-F4126EA61391}" type="pres">
      <dgm:prSet presAssocID="{488EEA8B-AEA0-9E4A-BF56-538EAFD0BE2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0CD7FF4-4309-8440-975C-E1F2E93DCB0F}" type="pres">
      <dgm:prSet presAssocID="{488EEA8B-AEA0-9E4A-BF56-538EAFD0BE24}" presName="wedge3" presStyleLbl="node1" presStyleIdx="2" presStyleCnt="3"/>
      <dgm:spPr/>
      <dgm:t>
        <a:bodyPr/>
        <a:lstStyle/>
        <a:p>
          <a:endParaRPr lang="fi-FI"/>
        </a:p>
      </dgm:t>
    </dgm:pt>
    <dgm:pt modelId="{1BC8220A-89C8-7345-BF8B-79B71B933C23}" type="pres">
      <dgm:prSet presAssocID="{488EEA8B-AEA0-9E4A-BF56-538EAFD0BE24}" presName="dummy3a" presStyleCnt="0"/>
      <dgm:spPr/>
    </dgm:pt>
    <dgm:pt modelId="{6F00D915-7479-1F45-BA66-D7FB7340D8A6}" type="pres">
      <dgm:prSet presAssocID="{488EEA8B-AEA0-9E4A-BF56-538EAFD0BE24}" presName="dummy3b" presStyleCnt="0"/>
      <dgm:spPr/>
    </dgm:pt>
    <dgm:pt modelId="{A3749C69-4CF9-2E48-A5BF-E9EB291AE756}" type="pres">
      <dgm:prSet presAssocID="{488EEA8B-AEA0-9E4A-BF56-538EAFD0BE2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8240D54-9FD4-FE4D-A3AD-A5F5AFB00C3A}" type="pres">
      <dgm:prSet presAssocID="{09DAE8EE-E01C-0042-B290-ACFE0AD79A4E}" presName="arrowWedge1" presStyleLbl="fgSibTrans2D1" presStyleIdx="0" presStyleCnt="3"/>
      <dgm:spPr>
        <a:solidFill>
          <a:schemeClr val="accent6">
            <a:lumMod val="40000"/>
            <a:lumOff val="60000"/>
          </a:schemeClr>
        </a:solidFill>
      </dgm:spPr>
    </dgm:pt>
    <dgm:pt modelId="{6F2BD21B-C121-1F46-9FA2-84B6C6822B84}" type="pres">
      <dgm:prSet presAssocID="{5906B9E5-6084-9E43-AF17-3F8D91A660B4}" presName="arrowWedge2" presStyleLbl="fgSibTrans2D1" presStyleIdx="1" presStyleCnt="3"/>
      <dgm:spPr>
        <a:solidFill>
          <a:schemeClr val="accent6">
            <a:lumMod val="60000"/>
            <a:lumOff val="40000"/>
          </a:schemeClr>
        </a:solidFill>
      </dgm:spPr>
    </dgm:pt>
    <dgm:pt modelId="{0C489990-6222-5243-9515-1FA0AA7E77E1}" type="pres">
      <dgm:prSet presAssocID="{4E2F092F-6FC4-8A40-84AB-EE5837892F72}" presName="arrowWedge3" presStyleLbl="fgSibTrans2D1" presStyleIdx="2" presStyleCnt="3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C5BA1F27-EEAC-744B-B5BF-6F440F97587B}" srcId="{488EEA8B-AEA0-9E4A-BF56-538EAFD0BE24}" destId="{7FFA418D-46FD-5B43-8850-8748475B6FAE}" srcOrd="1" destOrd="0" parTransId="{26DAB8DE-4604-2A46-8E2B-267B628E7E0F}" sibTransId="{5906B9E5-6084-9E43-AF17-3F8D91A660B4}"/>
    <dgm:cxn modelId="{DE1BE9D0-9C62-9643-9F4B-E24BC83F1E74}" srcId="{488EEA8B-AEA0-9E4A-BF56-538EAFD0BE24}" destId="{A0482D72-7D70-2846-BB5C-0CDA7396A1EC}" srcOrd="2" destOrd="0" parTransId="{BAE97650-ED47-E342-B35C-6F77ADBBDD8A}" sibTransId="{4E2F092F-6FC4-8A40-84AB-EE5837892F72}"/>
    <dgm:cxn modelId="{B1D6298B-62B9-754D-91E6-5A7F7521F71F}" type="presOf" srcId="{7FFA418D-46FD-5B43-8850-8748475B6FAE}" destId="{CB82D748-F9CA-D94B-8C70-F4126EA61391}" srcOrd="1" destOrd="0" presId="urn:microsoft.com/office/officeart/2005/8/layout/cycle8"/>
    <dgm:cxn modelId="{89529523-A5C7-9A4B-901D-C09C78BBB4B3}" srcId="{488EEA8B-AEA0-9E4A-BF56-538EAFD0BE24}" destId="{608648D3-CDE0-4B4E-B691-008DD6FBD4E3}" srcOrd="0" destOrd="0" parTransId="{D7C0D31D-177C-BA4E-AF59-9869BCE517F4}" sibTransId="{09DAE8EE-E01C-0042-B290-ACFE0AD79A4E}"/>
    <dgm:cxn modelId="{F00D3E7B-145D-6944-8652-85D9CCD40811}" type="presOf" srcId="{608648D3-CDE0-4B4E-B691-008DD6FBD4E3}" destId="{0E8D0DBC-FD3C-3A4A-BD41-BEC72CFA5EAE}" srcOrd="1" destOrd="0" presId="urn:microsoft.com/office/officeart/2005/8/layout/cycle8"/>
    <dgm:cxn modelId="{62AEE47C-B232-4D4D-AB3E-8345BD7DCB67}" type="presOf" srcId="{A0482D72-7D70-2846-BB5C-0CDA7396A1EC}" destId="{C0CD7FF4-4309-8440-975C-E1F2E93DCB0F}" srcOrd="0" destOrd="0" presId="urn:microsoft.com/office/officeart/2005/8/layout/cycle8"/>
    <dgm:cxn modelId="{E3D14C4B-B7D3-FA4A-B49C-BD40C70327FB}" type="presOf" srcId="{7FFA418D-46FD-5B43-8850-8748475B6FAE}" destId="{87B845EA-895F-4445-A601-83381016BB12}" srcOrd="0" destOrd="0" presId="urn:microsoft.com/office/officeart/2005/8/layout/cycle8"/>
    <dgm:cxn modelId="{DE4BC74A-F527-C14C-BBBD-CC955D655A5F}" type="presOf" srcId="{A0482D72-7D70-2846-BB5C-0CDA7396A1EC}" destId="{A3749C69-4CF9-2E48-A5BF-E9EB291AE756}" srcOrd="1" destOrd="0" presId="urn:microsoft.com/office/officeart/2005/8/layout/cycle8"/>
    <dgm:cxn modelId="{A3F48126-B4FD-3343-B695-F597079589DF}" type="presOf" srcId="{488EEA8B-AEA0-9E4A-BF56-538EAFD0BE24}" destId="{369D70E4-3D71-7C4D-8064-A4459F5B94C6}" srcOrd="0" destOrd="0" presId="urn:microsoft.com/office/officeart/2005/8/layout/cycle8"/>
    <dgm:cxn modelId="{393ADEFF-C12E-714D-AE94-D821173A68E2}" type="presOf" srcId="{608648D3-CDE0-4B4E-B691-008DD6FBD4E3}" destId="{A02D8A68-8532-7646-B17D-77EB49869A84}" srcOrd="0" destOrd="0" presId="urn:microsoft.com/office/officeart/2005/8/layout/cycle8"/>
    <dgm:cxn modelId="{57060EF2-3FBF-AD4B-8A6B-1EF06BC21BD3}" type="presParOf" srcId="{369D70E4-3D71-7C4D-8064-A4459F5B94C6}" destId="{A02D8A68-8532-7646-B17D-77EB49869A84}" srcOrd="0" destOrd="0" presId="urn:microsoft.com/office/officeart/2005/8/layout/cycle8"/>
    <dgm:cxn modelId="{E25BF01B-5680-924B-9AC8-C9F8E8FF6962}" type="presParOf" srcId="{369D70E4-3D71-7C4D-8064-A4459F5B94C6}" destId="{0EF04A1A-96B5-BD43-9D93-21F6149AD504}" srcOrd="1" destOrd="0" presId="urn:microsoft.com/office/officeart/2005/8/layout/cycle8"/>
    <dgm:cxn modelId="{FFA36968-46B6-F94D-9BB5-AF91BCD2A226}" type="presParOf" srcId="{369D70E4-3D71-7C4D-8064-A4459F5B94C6}" destId="{E8141D0A-F4C9-A24C-83B0-1C722A740936}" srcOrd="2" destOrd="0" presId="urn:microsoft.com/office/officeart/2005/8/layout/cycle8"/>
    <dgm:cxn modelId="{362FDF5E-F0B0-C046-B5D6-0E43F4E37C72}" type="presParOf" srcId="{369D70E4-3D71-7C4D-8064-A4459F5B94C6}" destId="{0E8D0DBC-FD3C-3A4A-BD41-BEC72CFA5EAE}" srcOrd="3" destOrd="0" presId="urn:microsoft.com/office/officeart/2005/8/layout/cycle8"/>
    <dgm:cxn modelId="{55827BD1-6707-C04F-B205-FC3B2C008E60}" type="presParOf" srcId="{369D70E4-3D71-7C4D-8064-A4459F5B94C6}" destId="{87B845EA-895F-4445-A601-83381016BB12}" srcOrd="4" destOrd="0" presId="urn:microsoft.com/office/officeart/2005/8/layout/cycle8"/>
    <dgm:cxn modelId="{0BE8538C-A367-0146-8C38-39CA47171FE7}" type="presParOf" srcId="{369D70E4-3D71-7C4D-8064-A4459F5B94C6}" destId="{E86961D4-C334-8E41-8B68-E1BB86F1D358}" srcOrd="5" destOrd="0" presId="urn:microsoft.com/office/officeart/2005/8/layout/cycle8"/>
    <dgm:cxn modelId="{043B04D5-C509-B24A-8BDE-2D3CEEC70E12}" type="presParOf" srcId="{369D70E4-3D71-7C4D-8064-A4459F5B94C6}" destId="{634CC90E-E76C-294B-B1A3-61AFEADEF527}" srcOrd="6" destOrd="0" presId="urn:microsoft.com/office/officeart/2005/8/layout/cycle8"/>
    <dgm:cxn modelId="{FBAADCE8-BD02-DD41-9FDE-8204348AB3DB}" type="presParOf" srcId="{369D70E4-3D71-7C4D-8064-A4459F5B94C6}" destId="{CB82D748-F9CA-D94B-8C70-F4126EA61391}" srcOrd="7" destOrd="0" presId="urn:microsoft.com/office/officeart/2005/8/layout/cycle8"/>
    <dgm:cxn modelId="{7C35535E-83A0-A441-9D80-77719D16E57F}" type="presParOf" srcId="{369D70E4-3D71-7C4D-8064-A4459F5B94C6}" destId="{C0CD7FF4-4309-8440-975C-E1F2E93DCB0F}" srcOrd="8" destOrd="0" presId="urn:microsoft.com/office/officeart/2005/8/layout/cycle8"/>
    <dgm:cxn modelId="{D1CECFAE-4B20-3548-9986-8F68F024CBB4}" type="presParOf" srcId="{369D70E4-3D71-7C4D-8064-A4459F5B94C6}" destId="{1BC8220A-89C8-7345-BF8B-79B71B933C23}" srcOrd="9" destOrd="0" presId="urn:microsoft.com/office/officeart/2005/8/layout/cycle8"/>
    <dgm:cxn modelId="{C710F183-2037-9D46-8CF9-CEF179A6EFCA}" type="presParOf" srcId="{369D70E4-3D71-7C4D-8064-A4459F5B94C6}" destId="{6F00D915-7479-1F45-BA66-D7FB7340D8A6}" srcOrd="10" destOrd="0" presId="urn:microsoft.com/office/officeart/2005/8/layout/cycle8"/>
    <dgm:cxn modelId="{812B76D6-1AED-5D4E-BACA-D943673E10DF}" type="presParOf" srcId="{369D70E4-3D71-7C4D-8064-A4459F5B94C6}" destId="{A3749C69-4CF9-2E48-A5BF-E9EB291AE756}" srcOrd="11" destOrd="0" presId="urn:microsoft.com/office/officeart/2005/8/layout/cycle8"/>
    <dgm:cxn modelId="{C7BBCDFA-8D2A-E94B-803A-0A55C7A57B94}" type="presParOf" srcId="{369D70E4-3D71-7C4D-8064-A4459F5B94C6}" destId="{C8240D54-9FD4-FE4D-A3AD-A5F5AFB00C3A}" srcOrd="12" destOrd="0" presId="urn:microsoft.com/office/officeart/2005/8/layout/cycle8"/>
    <dgm:cxn modelId="{904DACCA-D363-C348-A25B-1DA47420F0C0}" type="presParOf" srcId="{369D70E4-3D71-7C4D-8064-A4459F5B94C6}" destId="{6F2BD21B-C121-1F46-9FA2-84B6C6822B84}" srcOrd="13" destOrd="0" presId="urn:microsoft.com/office/officeart/2005/8/layout/cycle8"/>
    <dgm:cxn modelId="{E8F94A9E-1884-414E-ADD3-1E20FA4C0D30}" type="presParOf" srcId="{369D70E4-3D71-7C4D-8064-A4459F5B94C6}" destId="{0C489990-6222-5243-9515-1FA0AA7E77E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4C525-79E2-42A2-8229-809AE0A5BC92}">
      <dsp:nvSpPr>
        <dsp:cNvPr id="0" name=""/>
        <dsp:cNvSpPr/>
      </dsp:nvSpPr>
      <dsp:spPr>
        <a:xfrm>
          <a:off x="0" y="1244195"/>
          <a:ext cx="1242005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Palvelun löytäminen</a:t>
          </a:r>
        </a:p>
      </dsp:txBody>
      <dsp:txXfrm>
        <a:off x="18932" y="1263127"/>
        <a:ext cx="1204141" cy="608520"/>
      </dsp:txXfrm>
    </dsp:sp>
    <dsp:sp modelId="{A2DC6278-BE76-4655-8238-91769F720388}">
      <dsp:nvSpPr>
        <dsp:cNvPr id="0" name=""/>
        <dsp:cNvSpPr/>
      </dsp:nvSpPr>
      <dsp:spPr>
        <a:xfrm>
          <a:off x="1352922" y="1433801"/>
          <a:ext cx="235144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1352922" y="1487235"/>
        <a:ext cx="164601" cy="160304"/>
      </dsp:txXfrm>
    </dsp:sp>
    <dsp:sp modelId="{CEBB03E8-BB2B-495D-89C5-BC00E24CFA47}">
      <dsp:nvSpPr>
        <dsp:cNvPr id="0" name=""/>
        <dsp:cNvSpPr/>
      </dsp:nvSpPr>
      <dsp:spPr>
        <a:xfrm>
          <a:off x="1685673" y="1244195"/>
          <a:ext cx="1286002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err="1"/>
            <a:t>Tunnistau-tuminen</a:t>
          </a:r>
          <a:endParaRPr lang="fi-FI" sz="900" kern="1200" dirty="0"/>
        </a:p>
      </dsp:txBody>
      <dsp:txXfrm>
        <a:off x="1704605" y="1263127"/>
        <a:ext cx="1248138" cy="608520"/>
      </dsp:txXfrm>
    </dsp:sp>
    <dsp:sp modelId="{185DBB0B-003A-40DE-8659-378A015C1C47}">
      <dsp:nvSpPr>
        <dsp:cNvPr id="0" name=""/>
        <dsp:cNvSpPr/>
      </dsp:nvSpPr>
      <dsp:spPr>
        <a:xfrm>
          <a:off x="3079407" y="1433801"/>
          <a:ext cx="228389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3079407" y="1487235"/>
        <a:ext cx="159872" cy="160304"/>
      </dsp:txXfrm>
    </dsp:sp>
    <dsp:sp modelId="{9A9B6191-DCE9-4738-AB60-001F06A0BC80}">
      <dsp:nvSpPr>
        <dsp:cNvPr id="0" name=""/>
        <dsp:cNvSpPr/>
      </dsp:nvSpPr>
      <dsp:spPr>
        <a:xfrm>
          <a:off x="3402599" y="1244195"/>
          <a:ext cx="1248534" cy="64638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Asiointipalvelu</a:t>
          </a:r>
        </a:p>
      </dsp:txBody>
      <dsp:txXfrm>
        <a:off x="3421531" y="1263127"/>
        <a:ext cx="1210670" cy="608520"/>
      </dsp:txXfrm>
    </dsp:sp>
    <dsp:sp modelId="{39BA3DF1-7765-48EB-B679-F779DAFAA340}">
      <dsp:nvSpPr>
        <dsp:cNvPr id="0" name=""/>
        <dsp:cNvSpPr/>
      </dsp:nvSpPr>
      <dsp:spPr>
        <a:xfrm>
          <a:off x="4758864" y="1433801"/>
          <a:ext cx="228389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4758864" y="1487235"/>
        <a:ext cx="159872" cy="160304"/>
      </dsp:txXfrm>
    </dsp:sp>
    <dsp:sp modelId="{261C8DD2-D0E5-4D0B-B56D-D006BE494E2D}">
      <dsp:nvSpPr>
        <dsp:cNvPr id="0" name=""/>
        <dsp:cNvSpPr/>
      </dsp:nvSpPr>
      <dsp:spPr>
        <a:xfrm>
          <a:off x="5082056" y="1244195"/>
          <a:ext cx="1226740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Asiointirooli</a:t>
          </a:r>
        </a:p>
      </dsp:txBody>
      <dsp:txXfrm>
        <a:off x="5100988" y="1263127"/>
        <a:ext cx="1188876" cy="608520"/>
      </dsp:txXfrm>
    </dsp:sp>
    <dsp:sp modelId="{BDC66A76-55E9-4E09-A23C-7CCEF822C791}">
      <dsp:nvSpPr>
        <dsp:cNvPr id="0" name=""/>
        <dsp:cNvSpPr/>
      </dsp:nvSpPr>
      <dsp:spPr>
        <a:xfrm>
          <a:off x="6416527" y="1433801"/>
          <a:ext cx="228389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6416527" y="1487235"/>
        <a:ext cx="159872" cy="160304"/>
      </dsp:txXfrm>
    </dsp:sp>
    <dsp:sp modelId="{CC0E0EAB-91C3-4C03-B8A3-67EA06CCE6B4}">
      <dsp:nvSpPr>
        <dsp:cNvPr id="0" name=""/>
        <dsp:cNvSpPr/>
      </dsp:nvSpPr>
      <dsp:spPr>
        <a:xfrm>
          <a:off x="6739719" y="1244195"/>
          <a:ext cx="1294330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Perusrekisteri-tiedot</a:t>
          </a:r>
        </a:p>
      </dsp:txBody>
      <dsp:txXfrm>
        <a:off x="6758651" y="1263127"/>
        <a:ext cx="1256466" cy="608520"/>
      </dsp:txXfrm>
    </dsp:sp>
    <dsp:sp modelId="{C06E7EC0-FB40-4CC9-AC71-2B3BC75A81D5}">
      <dsp:nvSpPr>
        <dsp:cNvPr id="0" name=""/>
        <dsp:cNvSpPr/>
      </dsp:nvSpPr>
      <dsp:spPr>
        <a:xfrm>
          <a:off x="8141780" y="1433801"/>
          <a:ext cx="228389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8141780" y="1487235"/>
        <a:ext cx="159872" cy="160304"/>
      </dsp:txXfrm>
    </dsp:sp>
    <dsp:sp modelId="{D9BBC122-8330-4355-91BC-0CC9692B834A}">
      <dsp:nvSpPr>
        <dsp:cNvPr id="0" name=""/>
        <dsp:cNvSpPr/>
      </dsp:nvSpPr>
      <dsp:spPr>
        <a:xfrm>
          <a:off x="8464972" y="1244195"/>
          <a:ext cx="1284354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Vuorovaikutus</a:t>
          </a:r>
        </a:p>
      </dsp:txBody>
      <dsp:txXfrm>
        <a:off x="8483904" y="1263127"/>
        <a:ext cx="1246490" cy="608520"/>
      </dsp:txXfrm>
    </dsp:sp>
    <dsp:sp modelId="{11380049-D2D3-4D03-8D4B-A29E28B89F70}">
      <dsp:nvSpPr>
        <dsp:cNvPr id="0" name=""/>
        <dsp:cNvSpPr/>
      </dsp:nvSpPr>
      <dsp:spPr>
        <a:xfrm rot="23403">
          <a:off x="9841052" y="1439460"/>
          <a:ext cx="194466" cy="26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100" kern="1200"/>
        </a:p>
      </dsp:txBody>
      <dsp:txXfrm>
        <a:off x="9841053" y="1492695"/>
        <a:ext cx="136126" cy="160304"/>
      </dsp:txXfrm>
    </dsp:sp>
    <dsp:sp modelId="{D9B8568C-C3FE-49E1-BB25-28A38D0526B6}">
      <dsp:nvSpPr>
        <dsp:cNvPr id="0" name=""/>
        <dsp:cNvSpPr/>
      </dsp:nvSpPr>
      <dsp:spPr>
        <a:xfrm>
          <a:off x="10116236" y="1255320"/>
          <a:ext cx="1249913" cy="646384"/>
        </a:xfrm>
        <a:prstGeom prst="roundRect">
          <a:avLst>
            <a:gd name="adj" fmla="val 10000"/>
          </a:avLst>
        </a:prstGeom>
        <a:solidFill>
          <a:srgbClr val="003D7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Päätös</a:t>
          </a:r>
        </a:p>
      </dsp:txBody>
      <dsp:txXfrm>
        <a:off x="10135168" y="1274252"/>
        <a:ext cx="1212049" cy="608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8A68-8532-7646-B17D-77EB49869A84}">
      <dsp:nvSpPr>
        <dsp:cNvPr id="0" name=""/>
        <dsp:cNvSpPr/>
      </dsp:nvSpPr>
      <dsp:spPr>
        <a:xfrm>
          <a:off x="501068" y="297638"/>
          <a:ext cx="3846406" cy="3846406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bg1"/>
              </a:solidFill>
            </a:rPr>
            <a:t>Uudet </a:t>
          </a:r>
          <a:r>
            <a:rPr lang="fi-FI" sz="1800" kern="1200" dirty="0" err="1">
              <a:solidFill>
                <a:schemeClr val="bg1"/>
              </a:solidFill>
            </a:rPr>
            <a:t>mahdolli-suudet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528215" y="1112710"/>
        <a:ext cx="1373716" cy="1144763"/>
      </dsp:txXfrm>
    </dsp:sp>
    <dsp:sp modelId="{87B845EA-895F-4445-A601-83381016BB12}">
      <dsp:nvSpPr>
        <dsp:cNvPr id="0" name=""/>
        <dsp:cNvSpPr/>
      </dsp:nvSpPr>
      <dsp:spPr>
        <a:xfrm>
          <a:off x="421850" y="435010"/>
          <a:ext cx="3846406" cy="384640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bg1"/>
              </a:solidFill>
            </a:rPr>
            <a:t>Parempi asiakaspalvelu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37661" y="2930595"/>
        <a:ext cx="2060574" cy="1007392"/>
      </dsp:txXfrm>
    </dsp:sp>
    <dsp:sp modelId="{C0CD7FF4-4309-8440-975C-E1F2E93DCB0F}">
      <dsp:nvSpPr>
        <dsp:cNvPr id="0" name=""/>
        <dsp:cNvSpPr/>
      </dsp:nvSpPr>
      <dsp:spPr>
        <a:xfrm>
          <a:off x="342632" y="297638"/>
          <a:ext cx="3846406" cy="3846406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rgbClr val="FFFFFF"/>
              </a:solidFill>
            </a:rPr>
            <a:t>Sujuvammat prosessit 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788174" y="1112710"/>
        <a:ext cx="1373716" cy="1144763"/>
      </dsp:txXfrm>
    </dsp:sp>
    <dsp:sp modelId="{C8240D54-9FD4-FE4D-A3AD-A5F5AFB00C3A}">
      <dsp:nvSpPr>
        <dsp:cNvPr id="0" name=""/>
        <dsp:cNvSpPr/>
      </dsp:nvSpPr>
      <dsp:spPr>
        <a:xfrm>
          <a:off x="263274" y="59527"/>
          <a:ext cx="4322627" cy="43226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BD21B-C121-1F46-9FA2-84B6C6822B84}">
      <dsp:nvSpPr>
        <dsp:cNvPr id="0" name=""/>
        <dsp:cNvSpPr/>
      </dsp:nvSpPr>
      <dsp:spPr>
        <a:xfrm>
          <a:off x="183739" y="196656"/>
          <a:ext cx="4322627" cy="43226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89990-6222-5243-9515-1FA0AA7E77E1}">
      <dsp:nvSpPr>
        <dsp:cNvPr id="0" name=""/>
        <dsp:cNvSpPr/>
      </dsp:nvSpPr>
      <dsp:spPr>
        <a:xfrm>
          <a:off x="104204" y="59527"/>
          <a:ext cx="4322627" cy="43226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AAF4DE-9605-496F-A1B4-F1F4054BBAE2}">
      <dsp:nvSpPr>
        <dsp:cNvPr id="0" name=""/>
        <dsp:cNvSpPr/>
      </dsp:nvSpPr>
      <dsp:spPr>
        <a:xfrm>
          <a:off x="47" y="238029"/>
          <a:ext cx="2799751" cy="896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/>
            <a:t>Palvelukuvaukset </a:t>
          </a:r>
        </a:p>
      </dsp:txBody>
      <dsp:txXfrm>
        <a:off x="47" y="238029"/>
        <a:ext cx="2799751" cy="896476"/>
      </dsp:txXfrm>
    </dsp:sp>
    <dsp:sp modelId="{38F51B14-2BCE-4D46-B293-D77990D300BA}">
      <dsp:nvSpPr>
        <dsp:cNvPr id="0" name=""/>
        <dsp:cNvSpPr/>
      </dsp:nvSpPr>
      <dsp:spPr>
        <a:xfrm>
          <a:off x="2901123" y="238029"/>
          <a:ext cx="2799751" cy="896476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/>
            <a:t>Palvelukanavat *</a:t>
          </a:r>
          <a:endParaRPr lang="fi-FI" sz="1400" b="1" kern="1200" dirty="0"/>
        </a:p>
      </dsp:txBody>
      <dsp:txXfrm>
        <a:off x="2901123" y="238029"/>
        <a:ext cx="2799751" cy="896476"/>
      </dsp:txXfrm>
    </dsp:sp>
    <dsp:sp modelId="{68DE188F-CF6E-4A0D-8A1D-79E60D7C5CA7}">
      <dsp:nvSpPr>
        <dsp:cNvPr id="0" name=""/>
        <dsp:cNvSpPr/>
      </dsp:nvSpPr>
      <dsp:spPr>
        <a:xfrm>
          <a:off x="1450585" y="1235830"/>
          <a:ext cx="2799751" cy="896476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/>
            <a:t>Organisaatiotiedot</a:t>
          </a:r>
        </a:p>
      </dsp:txBody>
      <dsp:txXfrm>
        <a:off x="1450585" y="1235830"/>
        <a:ext cx="2799751" cy="8964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6CE48-695E-9947-B9E9-220583ECCEE0}">
      <dsp:nvSpPr>
        <dsp:cNvPr id="0" name=""/>
        <dsp:cNvSpPr/>
      </dsp:nvSpPr>
      <dsp:spPr>
        <a:xfrm rot="16200000">
          <a:off x="305365" y="-305365"/>
          <a:ext cx="1965970" cy="2576701"/>
        </a:xfrm>
        <a:prstGeom prst="round1Rect">
          <a:avLst/>
        </a:prstGeom>
        <a:solidFill>
          <a:schemeClr val="tx2">
            <a:lumMod val="10000"/>
            <a:lumOff val="90000"/>
          </a:schemeClr>
        </a:solidFill>
        <a:ln w="38100" cmpd="sng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Sujuvammat prosessit </a:t>
          </a:r>
          <a:endParaRPr lang="en-US" sz="2400" kern="1200" dirty="0"/>
        </a:p>
      </dsp:txBody>
      <dsp:txXfrm rot="5400000">
        <a:off x="-1" y="1"/>
        <a:ext cx="2576701" cy="1474477"/>
      </dsp:txXfrm>
    </dsp:sp>
    <dsp:sp modelId="{9C3B8165-09A8-8640-A249-46BD4207AC39}">
      <dsp:nvSpPr>
        <dsp:cNvPr id="0" name=""/>
        <dsp:cNvSpPr/>
      </dsp:nvSpPr>
      <dsp:spPr>
        <a:xfrm>
          <a:off x="2576701" y="0"/>
          <a:ext cx="2576701" cy="1965970"/>
        </a:xfrm>
        <a:prstGeom prst="round1Rect">
          <a:avLst/>
        </a:prstGeom>
        <a:solidFill>
          <a:schemeClr val="tx2">
            <a:lumMod val="25000"/>
            <a:lumOff val="75000"/>
          </a:schemeClr>
        </a:solidFill>
        <a:ln w="38100" cmpd="sng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Uudet mahdollisuudet</a:t>
          </a:r>
          <a:endParaRPr lang="en-US" sz="2400" kern="1200" dirty="0"/>
        </a:p>
      </dsp:txBody>
      <dsp:txXfrm>
        <a:off x="2576701" y="0"/>
        <a:ext cx="2576701" cy="1474477"/>
      </dsp:txXfrm>
    </dsp:sp>
    <dsp:sp modelId="{E0D6F8DC-ACDE-D741-8E4B-3BF3FD41B765}">
      <dsp:nvSpPr>
        <dsp:cNvPr id="0" name=""/>
        <dsp:cNvSpPr/>
      </dsp:nvSpPr>
      <dsp:spPr>
        <a:xfrm rot="10800000">
          <a:off x="0" y="1965970"/>
          <a:ext cx="2576701" cy="1965970"/>
        </a:xfrm>
        <a:prstGeom prst="round1Rect">
          <a:avLst/>
        </a:prstGeom>
        <a:solidFill>
          <a:schemeClr val="tx2">
            <a:lumMod val="75000"/>
            <a:lumOff val="25000"/>
          </a:schemeClr>
        </a:solidFill>
        <a:ln w="38100" cmpd="sng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rPr>
            <a:t>Parempi asiakaspalvelu</a:t>
          </a:r>
          <a:endParaRPr lang="en-US" sz="2400" kern="1200" dirty="0">
            <a:solidFill>
              <a:schemeClr val="bg1"/>
            </a:solidFill>
          </a:endParaRPr>
        </a:p>
      </dsp:txBody>
      <dsp:txXfrm rot="10800000">
        <a:off x="0" y="2457463"/>
        <a:ext cx="2576701" cy="1474477"/>
      </dsp:txXfrm>
    </dsp:sp>
    <dsp:sp modelId="{8D503E12-F046-6D4A-887F-5902BEAA61D6}">
      <dsp:nvSpPr>
        <dsp:cNvPr id="0" name=""/>
        <dsp:cNvSpPr/>
      </dsp:nvSpPr>
      <dsp:spPr>
        <a:xfrm rot="5400000">
          <a:off x="2882066" y="1660605"/>
          <a:ext cx="1965970" cy="2576701"/>
        </a:xfrm>
        <a:prstGeom prst="round1Rect">
          <a:avLst/>
        </a:prstGeom>
        <a:solidFill>
          <a:schemeClr val="tx2">
            <a:lumMod val="50000"/>
            <a:lumOff val="50000"/>
          </a:schemeClr>
        </a:solidFill>
        <a:ln w="38100" cmpd="sng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fi-FI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rPr>
            <a:t>Parempi </a:t>
          </a:r>
          <a:r>
            <a:rPr lang="fi-FI" sz="2400" kern="1200" dirty="0">
              <a:solidFill>
                <a:schemeClr val="tx1"/>
              </a:solidFill>
            </a:rPr>
            <a:t>tiedon laatu</a:t>
          </a:r>
          <a:endParaRPr lang="en-US" sz="2400" kern="1200" dirty="0"/>
        </a:p>
      </dsp:txBody>
      <dsp:txXfrm rot="-5400000">
        <a:off x="2576701" y="2457463"/>
        <a:ext cx="2576701" cy="1474477"/>
      </dsp:txXfrm>
    </dsp:sp>
    <dsp:sp modelId="{B96986AC-9DFC-EC4E-AAC1-D64EF7FB0532}">
      <dsp:nvSpPr>
        <dsp:cNvPr id="0" name=""/>
        <dsp:cNvSpPr/>
      </dsp:nvSpPr>
      <dsp:spPr>
        <a:xfrm>
          <a:off x="1803691" y="1474477"/>
          <a:ext cx="1546020" cy="982985"/>
        </a:xfrm>
        <a:prstGeom prst="roundRect">
          <a:avLst/>
        </a:prstGeom>
        <a:solidFill>
          <a:schemeClr val="tx2">
            <a:lumMod val="90000"/>
            <a:lumOff val="10000"/>
          </a:schemeClr>
        </a:solidFill>
        <a:ln w="76200" cmpd="sng">
          <a:solidFill>
            <a:srgbClr val="FFFFFF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FFFFFF"/>
              </a:solidFill>
            </a:rPr>
            <a:t>PTV</a:t>
          </a:r>
        </a:p>
      </dsp:txBody>
      <dsp:txXfrm>
        <a:off x="1851676" y="1522462"/>
        <a:ext cx="1450050" cy="887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506F-BB19-864E-8214-B3B2E176AA58}">
      <dsp:nvSpPr>
        <dsp:cNvPr id="0" name=""/>
        <dsp:cNvSpPr/>
      </dsp:nvSpPr>
      <dsp:spPr>
        <a:xfrm>
          <a:off x="2011010" y="333372"/>
          <a:ext cx="3211464" cy="321146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noProof="0" dirty="0">
              <a:solidFill>
                <a:schemeClr val="bg1"/>
              </a:solidFill>
              <a:latin typeface="+mn-lt"/>
              <a:cs typeface="Arial"/>
            </a:rPr>
            <a:t>Sopivien tunnistus-välineiden käyttö</a:t>
          </a:r>
          <a:endParaRPr lang="en-US" sz="1600" kern="1200" dirty="0">
            <a:solidFill>
              <a:schemeClr val="bg1"/>
            </a:solidFill>
            <a:latin typeface="+mn-lt"/>
            <a:cs typeface="Arial"/>
          </a:endParaRPr>
        </a:p>
      </dsp:txBody>
      <dsp:txXfrm>
        <a:off x="3757052" y="925964"/>
        <a:ext cx="1089604" cy="1070488"/>
      </dsp:txXfrm>
    </dsp:sp>
    <dsp:sp modelId="{4752CF51-B80F-0D4D-A4BF-F30B4114925F}">
      <dsp:nvSpPr>
        <dsp:cNvPr id="0" name=""/>
        <dsp:cNvSpPr/>
      </dsp:nvSpPr>
      <dsp:spPr>
        <a:xfrm>
          <a:off x="1976044" y="396677"/>
          <a:ext cx="3211464" cy="321146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noProof="0" dirty="0" err="1">
              <a:solidFill>
                <a:schemeClr val="bg1"/>
              </a:solidFill>
              <a:latin typeface="+mn-lt"/>
              <a:cs typeface="Arial"/>
            </a:rPr>
            <a:t>Kertakirjau-tuminen</a:t>
          </a:r>
          <a:r>
            <a:rPr lang="fi-FI" sz="1600" kern="1200" noProof="0" dirty="0">
              <a:solidFill>
                <a:schemeClr val="bg1"/>
              </a:solidFill>
              <a:latin typeface="+mn-lt"/>
              <a:cs typeface="Arial"/>
            </a:rPr>
            <a:t> julkishallinnon sähköisiin palveluihin</a:t>
          </a:r>
          <a:endParaRPr lang="en-US" sz="1600" kern="1200" dirty="0">
            <a:solidFill>
              <a:schemeClr val="bg1"/>
            </a:solidFill>
            <a:latin typeface="+mn-lt"/>
            <a:cs typeface="Arial"/>
          </a:endParaRPr>
        </a:p>
      </dsp:txBody>
      <dsp:txXfrm>
        <a:off x="2855374" y="2422958"/>
        <a:ext cx="1452805" cy="994024"/>
      </dsp:txXfrm>
    </dsp:sp>
    <dsp:sp modelId="{A616A515-0AEA-F84D-9310-E91428ACBF9A}">
      <dsp:nvSpPr>
        <dsp:cNvPr id="0" name=""/>
        <dsp:cNvSpPr/>
      </dsp:nvSpPr>
      <dsp:spPr>
        <a:xfrm>
          <a:off x="1943769" y="332126"/>
          <a:ext cx="3211464" cy="321146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noProof="0" dirty="0">
              <a:solidFill>
                <a:schemeClr val="bg1"/>
              </a:solidFill>
              <a:latin typeface="+mn-lt"/>
              <a:cs typeface="Arial"/>
            </a:rPr>
            <a:t>Suomen ja EU-kansalaisen sähköinen tunnista-</a:t>
          </a:r>
          <a:r>
            <a:rPr lang="fi-FI" sz="1600" kern="1200" noProof="0" dirty="0" err="1">
              <a:solidFill>
                <a:schemeClr val="bg1"/>
              </a:solidFill>
              <a:latin typeface="+mn-lt"/>
              <a:cs typeface="Arial"/>
            </a:rPr>
            <a:t>minen</a:t>
          </a:r>
          <a:endParaRPr lang="en-US" sz="1600" kern="1200" dirty="0">
            <a:solidFill>
              <a:schemeClr val="bg1"/>
            </a:solidFill>
            <a:latin typeface="+mn-lt"/>
            <a:cs typeface="Arial"/>
          </a:endParaRPr>
        </a:p>
      </dsp:txBody>
      <dsp:txXfrm>
        <a:off x="2287855" y="962949"/>
        <a:ext cx="1089604" cy="10704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2D8A68-8532-7646-B17D-77EB49869A84}">
      <dsp:nvSpPr>
        <dsp:cNvPr id="0" name=""/>
        <dsp:cNvSpPr/>
      </dsp:nvSpPr>
      <dsp:spPr>
        <a:xfrm>
          <a:off x="501068" y="297638"/>
          <a:ext cx="3846406" cy="3846406"/>
        </a:xfrm>
        <a:prstGeom prst="pie">
          <a:avLst>
            <a:gd name="adj1" fmla="val 16200000"/>
            <a:gd name="adj2" fmla="val 180000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bg1"/>
              </a:solidFill>
            </a:rPr>
            <a:t>Uudet </a:t>
          </a:r>
          <a:r>
            <a:rPr lang="fi-FI" sz="1800" kern="1200" dirty="0" err="1">
              <a:solidFill>
                <a:schemeClr val="bg1"/>
              </a:solidFill>
            </a:rPr>
            <a:t>mahdolli-suudet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528215" y="1112710"/>
        <a:ext cx="1373716" cy="1144763"/>
      </dsp:txXfrm>
    </dsp:sp>
    <dsp:sp modelId="{87B845EA-895F-4445-A601-83381016BB12}">
      <dsp:nvSpPr>
        <dsp:cNvPr id="0" name=""/>
        <dsp:cNvSpPr/>
      </dsp:nvSpPr>
      <dsp:spPr>
        <a:xfrm>
          <a:off x="421850" y="435010"/>
          <a:ext cx="3846406" cy="3846406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chemeClr val="bg1"/>
              </a:solidFill>
            </a:rPr>
            <a:t>Parempi asiakaspalvelu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1337661" y="2930595"/>
        <a:ext cx="2060574" cy="1007392"/>
      </dsp:txXfrm>
    </dsp:sp>
    <dsp:sp modelId="{C0CD7FF4-4309-8440-975C-E1F2E93DCB0F}">
      <dsp:nvSpPr>
        <dsp:cNvPr id="0" name=""/>
        <dsp:cNvSpPr/>
      </dsp:nvSpPr>
      <dsp:spPr>
        <a:xfrm>
          <a:off x="342632" y="297638"/>
          <a:ext cx="3846406" cy="3846406"/>
        </a:xfrm>
        <a:prstGeom prst="pie">
          <a:avLst>
            <a:gd name="adj1" fmla="val 9000000"/>
            <a:gd name="adj2" fmla="val 1620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>
              <a:solidFill>
                <a:srgbClr val="FFFFFF"/>
              </a:solidFill>
            </a:rPr>
            <a:t>Sujuvammat prosessit </a:t>
          </a:r>
          <a:endParaRPr lang="en-US" sz="1800" kern="1200" dirty="0">
            <a:solidFill>
              <a:srgbClr val="FFFFFF"/>
            </a:solidFill>
          </a:endParaRPr>
        </a:p>
      </dsp:txBody>
      <dsp:txXfrm>
        <a:off x="788174" y="1112710"/>
        <a:ext cx="1373716" cy="1144763"/>
      </dsp:txXfrm>
    </dsp:sp>
    <dsp:sp modelId="{C8240D54-9FD4-FE4D-A3AD-A5F5AFB00C3A}">
      <dsp:nvSpPr>
        <dsp:cNvPr id="0" name=""/>
        <dsp:cNvSpPr/>
      </dsp:nvSpPr>
      <dsp:spPr>
        <a:xfrm>
          <a:off x="263274" y="59527"/>
          <a:ext cx="4322627" cy="432262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2BD21B-C121-1F46-9FA2-84B6C6822B84}">
      <dsp:nvSpPr>
        <dsp:cNvPr id="0" name=""/>
        <dsp:cNvSpPr/>
      </dsp:nvSpPr>
      <dsp:spPr>
        <a:xfrm>
          <a:off x="183739" y="196656"/>
          <a:ext cx="4322627" cy="432262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489990-6222-5243-9515-1FA0AA7E77E1}">
      <dsp:nvSpPr>
        <dsp:cNvPr id="0" name=""/>
        <dsp:cNvSpPr/>
      </dsp:nvSpPr>
      <dsp:spPr>
        <a:xfrm>
          <a:off x="104204" y="59527"/>
          <a:ext cx="4322627" cy="432262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Corbel"/>
              <a:ea typeface="Corbe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F5FEA-E6B6-418B-9F71-20D022E33BD5}" type="datetimeFigureOut">
              <a:rPr lang="fi-FI" smtClean="0">
                <a:latin typeface="Corbel"/>
                <a:ea typeface="Corbel"/>
              </a:rPr>
              <a:t>22.5.2017</a:t>
            </a:fld>
            <a:endParaRPr lang="fi-FI" dirty="0">
              <a:latin typeface="Corbel"/>
              <a:ea typeface="Corbe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Corbe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EB9B4-C851-4B0A-A306-97513C05537C}" type="slidenum">
              <a:rPr lang="fi-FI" smtClean="0">
                <a:latin typeface="Corbel"/>
              </a:rPr>
              <a:t>‹#›</a:t>
            </a:fld>
            <a:endParaRPr lang="fi-FI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85385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/>
                <a:ea typeface="Corbe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rbel"/>
              </a:defRPr>
            </a:lvl1pPr>
          </a:lstStyle>
          <a:p>
            <a:fld id="{D3D90919-C3A2-4B78-87FE-EE1846222B3A}" type="datetimeFigureOut">
              <a:rPr lang="fi-FI" smtClean="0"/>
              <a:pPr/>
              <a:t>22.5.2017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rbel"/>
              </a:defRPr>
            </a:lvl1pPr>
          </a:lstStyle>
          <a:p>
            <a:fld id="{EFBBD0BE-B288-474F-9C6B-4E107C6BAA3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4325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rbe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5000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dirty="0"/>
              <a:t>Liitynnän</a:t>
            </a:r>
            <a:r>
              <a:rPr lang="fi-FI" sz="1000" baseline="0" dirty="0"/>
              <a:t> tekemisen jälkeen oman palvelun kehittämisessä voidaan hyödyntää kaikkia palveluväylään integroituja tietolähteitä ja palvelukomponentteja.</a:t>
            </a:r>
          </a:p>
          <a:p>
            <a:r>
              <a:rPr lang="fi-FI" sz="1000" baseline="0" dirty="0"/>
              <a:t>Suomi.fi-palveluväylän osana tarjottava Liityntäkatalogi tuo kaikkien kokonaisuudessa mukana olevien palveluiden rajapinta-, sisältö ym. tiedot kaikkien saataville ja käytettäviksi.</a:t>
            </a:r>
          </a:p>
          <a:p>
            <a:r>
              <a:rPr lang="fi-FI" sz="1000" dirty="0">
                <a:solidFill>
                  <a:srgbClr val="214992"/>
                </a:solidFill>
              </a:rPr>
              <a:t>Palveluväylän käyttötilanteita ovat erityisesti: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rgbClr val="214992"/>
                </a:solidFill>
              </a:rPr>
              <a:t>Muut integraatioratkaisut ovat liian raskaita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rgbClr val="214992"/>
                </a:solidFill>
              </a:rPr>
              <a:t>Integraatioita ei ole entuudestaan lainkaan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000" dirty="0">
                <a:solidFill>
                  <a:srgbClr val="214992"/>
                </a:solidFill>
              </a:rPr>
              <a:t>Uudet sähköisen asioinnin palvelut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000" dirty="0">
              <a:solidFill>
                <a:srgbClr val="21499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307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Huomioitava lisävaatimukset kilpailutuksissa ohjelmistotoimittajille (tosin palveluväylän rajapintavaatimukset hyvin perinteistä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WebServices/XML/SOAP-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 ja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REST-toteutusta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).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ヒラギノ角ゴ Pro W3" charset="-128"/>
              <a:cs typeface="ヒラギノ角ゴ Pro W3" charset="-128"/>
            </a:endParaRPr>
          </a:p>
          <a:p>
            <a:endParaRPr lang="fi-FI" dirty="0"/>
          </a:p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Liityntäpalvelimen hankinta: Asennuspaketit saa </a:t>
            </a:r>
            <a:r>
              <a:rPr lang="fi-FI" sz="1200" kern="1200" dirty="0" err="1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VRK:lta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,</a:t>
            </a:r>
            <a:r>
              <a:rPr lang="fi-FI" sz="1200" kern="1200" baseline="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 mutta </a:t>
            </a:r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ヒラギノ角ゴ Pro W3" charset="-128"/>
                <a:cs typeface="ヒラギノ角ゴ Pro W3" charset="-128"/>
              </a:rPr>
              <a:t>varsinainen liityntäpalvelin on fyysisesti organisaation IT-palvelutoimittajalla.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776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050" baseline="0" dirty="0"/>
              <a:t>Tietoja tarjotaan sijainnin, elämäntilanteen mukaan (käyttäjän kotikunta, elämäntilanne, tarpeet). Esimerkki Mikkeli:  tunnistetaan että asiakas Mikkelistä, tarjotaan Mikkelin tiedot.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050" baseline="0" dirty="0"/>
              <a:t>Omat tiedot: </a:t>
            </a:r>
            <a:r>
              <a:rPr lang="fi-FI" sz="1050" dirty="0">
                <a:solidFill>
                  <a:schemeClr val="tx2"/>
                </a:solidFill>
              </a:rPr>
              <a:t>Käyttäjän perusrekisteri- ja asiakkuustiedot, sekä perustyökalut palvelunäkymissä.</a:t>
            </a:r>
            <a:endParaRPr lang="fi-FI" sz="1050" baseline="0" dirty="0"/>
          </a:p>
          <a:p>
            <a:r>
              <a:rPr lang="fi-FI" sz="1050" baseline="0" dirty="0"/>
              <a:t>Viestintä nyt passiivista jatkossa </a:t>
            </a:r>
            <a:r>
              <a:rPr lang="fi-FI" sz="1050" baseline="0" dirty="0" err="1"/>
              <a:t>proaktiivista</a:t>
            </a:r>
            <a:endParaRPr lang="fi-FI" sz="105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baseline="0" dirty="0"/>
              <a:t>Viestinvälitys: Tietojärjestelmä tulee kytkeä </a:t>
            </a:r>
            <a:r>
              <a:rPr lang="fi-FI" sz="1050" baseline="0" dirty="0" err="1"/>
              <a:t>Valtorin</a:t>
            </a:r>
            <a:r>
              <a:rPr lang="fi-FI" sz="1050" baseline="0" dirty="0"/>
              <a:t> palveluun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050" baseline="0" dirty="0"/>
              <a:t>Asiakas voi olla kansalainen tai yritys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baseline="0" dirty="0" err="1">
                <a:solidFill>
                  <a:schemeClr val="tx2"/>
                </a:solidFill>
              </a:rPr>
              <a:t>Tunnistautuneelle</a:t>
            </a:r>
            <a:r>
              <a:rPr lang="fi-FI" sz="1050" baseline="0" dirty="0">
                <a:solidFill>
                  <a:schemeClr val="tx2"/>
                </a:solidFill>
              </a:rPr>
              <a:t> asiakkaalle voidaan tarjota henkilökohtaisia tietoja ja herätteitä, esim. ajanvarauksista, poikkeustilanteista ja tulevista tärkeistä julkishallinnon päivämääristä</a:t>
            </a:r>
            <a:endParaRPr lang="en-US" sz="1050" dirty="0">
              <a:solidFill>
                <a:schemeClr val="tx2"/>
              </a:solidFill>
            </a:endParaRP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050" baseline="0" dirty="0"/>
              <a:t>Aktivoidaan asiakas toimimaan oikeaan aikaan, vältetään asiointipiikkejä (esim. passin uusimisajankohta lähestyy) -&gt; kustannussäästöjä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050" baseline="0" dirty="0"/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419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000" dirty="0">
              <a:solidFill>
                <a:schemeClr val="tx2"/>
              </a:solidFill>
            </a:endParaRPr>
          </a:p>
          <a:p>
            <a:r>
              <a:rPr lang="fi-FI" sz="1000" dirty="0">
                <a:solidFill>
                  <a:schemeClr val="tx2"/>
                </a:solidFill>
              </a:rPr>
              <a:t>1.Palveluntarjoaja kuvaa palvelunsa Palvelutietovarantoon (PTV). Tarjolla olevat rekisterit integroidaan Palvelunäkymiin.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000" dirty="0">
                <a:solidFill>
                  <a:schemeClr val="tx2"/>
                </a:solidFill>
              </a:rPr>
              <a:t>2. Käyttäjät saavat itselleen tärkeät palvelut ja omat tiedot näkyviin Suomi.fi-palvelukokonaisuuteen ja myös muihin sähköisiin palveluihin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000" dirty="0">
                <a:solidFill>
                  <a:schemeClr val="tx2"/>
                </a:solidFill>
              </a:rPr>
              <a:t>3. Viranomaisten ja kansalaisten välinen sähköinen viestintä onnistuu Palvelunäkymien kautta. </a:t>
            </a:r>
            <a:r>
              <a:rPr lang="fi-FI" sz="1000" b="1" dirty="0">
                <a:solidFill>
                  <a:schemeClr val="tx2"/>
                </a:solidFill>
              </a:rPr>
              <a:t>Viestejä voi vastaanottaa eri tyyppisillä laitteilla. </a:t>
            </a:r>
            <a:endParaRPr lang="en-US" sz="1000" b="1" dirty="0">
              <a:solidFill>
                <a:schemeClr val="tx2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chemeClr val="tx2"/>
              </a:solidFill>
            </a:endParaRPr>
          </a:p>
          <a:p>
            <a:endParaRPr lang="fi-FI" sz="1000" dirty="0">
              <a:solidFill>
                <a:schemeClr val="tx2"/>
              </a:solidFill>
            </a:endParaRPr>
          </a:p>
          <a:p>
            <a:endParaRPr lang="fi-FI" sz="1000" baseline="0" dirty="0"/>
          </a:p>
          <a:p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b="0" dirty="0"/>
              <a:t>Perusrekistereissä olevien tietojen paraneminen ja nopeammat</a:t>
            </a:r>
            <a:r>
              <a:rPr lang="fi-FI" b="0" baseline="0" dirty="0"/>
              <a:t> prosessit</a:t>
            </a:r>
            <a:r>
              <a:rPr lang="fi-FI" b="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b="0" dirty="0"/>
              <a:t>- Yksinkertainen käyttöönotto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i-FI" b="0" baseline="0" dirty="0"/>
              <a:t>Ajantasainen palvelutieto, helppo ylläpitää</a:t>
            </a:r>
          </a:p>
          <a:p>
            <a:pPr marL="171450" indent="-171450">
              <a:buFontTx/>
              <a:buChar char="-"/>
            </a:pPr>
            <a:r>
              <a:rPr lang="fi-FI" b="0" dirty="0"/>
              <a:t>Kun tiedot</a:t>
            </a:r>
            <a:r>
              <a:rPr lang="fi-FI" b="0" baseline="0" dirty="0"/>
              <a:t> tulevat helpommin näkyville  -&gt; helppo korjata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dirty="0" err="1"/>
              <a:t>Käsinsyötön</a:t>
            </a:r>
            <a:r>
              <a:rPr lang="fi-FI" sz="1200" dirty="0"/>
              <a:t> minimointi, omien tietojen syöttäminen vain yhteen kertaan / ei lainkaan.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b="0" baseline="0" dirty="0"/>
              <a:t>Monistettavuus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fi-FI" sz="1200" b="0" baseline="0" dirty="0"/>
              <a:t>Säästöt palvelutietojen </a:t>
            </a:r>
            <a:r>
              <a:rPr lang="fi-FI" sz="1200" b="0" baseline="0" dirty="0" err="1"/>
              <a:t>näyttämis</a:t>
            </a:r>
            <a:r>
              <a:rPr lang="fi-FI" sz="1200" b="0" baseline="0" dirty="0"/>
              <a:t> – ja hallinnointikustannuksissa  ja viestinnässä</a:t>
            </a:r>
            <a:endParaRPr lang="fi-FI" b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Korkea käytettävyys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 err="1"/>
              <a:t>Responsiivisuus</a:t>
            </a:r>
            <a:r>
              <a:rPr lang="fi-FI" sz="1200" baseline="0" dirty="0"/>
              <a:t> – käytettävästä laitteesta riippumaton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aseline="0" dirty="0"/>
              <a:t>Palvelunäkymät on käytettävissä ympäri vuorokauden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aseline="0" dirty="0"/>
              <a:t>Kehitetty hyvän käytettävyyden ja esteettömyyden parhaita käytäntöjä noudattaen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Helppo pääsy mukaan yhteisiin palveluihin </a:t>
            </a:r>
            <a:r>
              <a:rPr lang="fi-FI" sz="1200" b="1" dirty="0"/>
              <a:t>(esim. karttasovellus</a:t>
            </a:r>
            <a:r>
              <a:rPr lang="fi-FI" sz="1200" dirty="0"/>
              <a:t>) &gt;&gt; markkinointihyöty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Palveluiden parempi</a:t>
            </a:r>
            <a:r>
              <a:rPr lang="fi-FI" sz="1200" baseline="0" dirty="0"/>
              <a:t> löydettävyys </a:t>
            </a:r>
            <a:r>
              <a:rPr lang="fi-FI" sz="1200" dirty="0"/>
              <a:t>&gt;&gt; markkinointitarpeet vähenevät (esim.</a:t>
            </a:r>
            <a:r>
              <a:rPr lang="fi-FI" sz="1200" baseline="0" dirty="0"/>
              <a:t> tietoa k</a:t>
            </a:r>
            <a:r>
              <a:rPr lang="fi-FI" baseline="0" dirty="0"/>
              <a:t>äyttäjän kotikunnan, elämäntilanteen, tarpeiden mukaan</a:t>
            </a:r>
            <a:r>
              <a:rPr lang="fi-FI" sz="1200" baseline="0" dirty="0"/>
              <a:t>)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chemeClr val="tx2"/>
                </a:solidFill>
              </a:rPr>
              <a:t>Mahdollisuus työkuorman tasaamiseen asiakkaan aktivoinnin kautta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/>
              <a:t>Aktivoidaan asiakas toimimaan oikeaan aikaan, vältetään asiointipiikkejä -&gt; kustannussäästöjä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aseline="0" dirty="0" err="1">
                <a:solidFill>
                  <a:schemeClr val="tx2"/>
                </a:solidFill>
              </a:rPr>
              <a:t>Tunnistautuneelle</a:t>
            </a:r>
            <a:r>
              <a:rPr lang="fi-FI" sz="1200" baseline="0" dirty="0">
                <a:solidFill>
                  <a:schemeClr val="tx2"/>
                </a:solidFill>
              </a:rPr>
              <a:t> asiakkaalle voidaan tarjota henkilökohtaisia tietoja ja herätteitä, </a:t>
            </a:r>
            <a:r>
              <a:rPr lang="fi-FI" sz="1200" baseline="0" dirty="0" err="1">
                <a:solidFill>
                  <a:schemeClr val="tx2"/>
                </a:solidFill>
              </a:rPr>
              <a:t>esim</a:t>
            </a:r>
            <a:r>
              <a:rPr lang="fi-FI" sz="1200" baseline="0" dirty="0">
                <a:solidFill>
                  <a:schemeClr val="tx2"/>
                </a:solidFill>
              </a:rPr>
              <a:t> ajanvarauksista, poikkeustilanteista ja tulevista tärkeistä julkishallinnon päivämääristä</a:t>
            </a:r>
            <a:endParaRPr lang="en-US" sz="1200" dirty="0">
              <a:solidFill>
                <a:schemeClr val="tx2"/>
              </a:solidFill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aseline="0" dirty="0"/>
              <a:t>Avoin kehittäjäyhteisö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baseline="0" dirty="0"/>
              <a:t>Säästöt palvelutietojen </a:t>
            </a:r>
            <a:r>
              <a:rPr lang="fi-FI" sz="1200" b="0" baseline="0" dirty="0" err="1"/>
              <a:t>näyttämis</a:t>
            </a:r>
            <a:r>
              <a:rPr lang="fi-FI" sz="1200" b="0" baseline="0" dirty="0"/>
              <a:t> – ja hallinnointikustannuksissa  ja viestinnässä</a:t>
            </a:r>
            <a:endParaRPr lang="fi-FI" b="0" baseline="0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885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Palvelutietovaranto </a:t>
            </a:r>
            <a:r>
              <a:rPr lang="fi-FI" baseline="0" dirty="0" err="1"/>
              <a:t>must</a:t>
            </a:r>
            <a:r>
              <a:rPr lang="fi-FI" baseline="0" dirty="0"/>
              <a:t> kaikille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/>
              <a:t>Ei edellytä palveluväylää, mikäli otetaan käyttöön PTV web-käyttöliittymä (syötetään tiedot uusina) eikä siirretä tietoa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/>
              <a:t>Omat palvelut tulee tunnistaa ja kuvata, useimmat eivät ole tehneet. Palvelut tulee kuvata</a:t>
            </a:r>
            <a:r>
              <a:rPr lang="fi-FI" sz="1200" baseline="0" dirty="0"/>
              <a:t> yhdenmukaisesti.</a:t>
            </a:r>
            <a:endParaRPr lang="fi-FI" baseline="0" dirty="0"/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Tietomalli sanelee tiukasti kuvaustavan, ei omia attribuutteja eikä lyhenteitä. Tietomalli löytyy aineistosta.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Teknisesti palvelujen tallentaminen tietovarantoon ei ole se suurin tehtävä</a:t>
            </a:r>
            <a:r>
              <a:rPr lang="fi-FI" dirty="0"/>
              <a:t>.</a:t>
            </a:r>
            <a:endParaRPr lang="fi-FI" baseline="0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/>
              <a:t>Viestinvälitys ei edellytä palveluväylää,  tietojärjestelmä tulee kytkeä </a:t>
            </a:r>
            <a:r>
              <a:rPr lang="fi-FI" baseline="0" dirty="0" err="1"/>
              <a:t>Valtorin</a:t>
            </a:r>
            <a:r>
              <a:rPr lang="fi-FI" baseline="0" dirty="0"/>
              <a:t> palveluun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/>
              <a:t>´</a:t>
            </a:r>
            <a:r>
              <a:rPr lang="fi-FI" dirty="0"/>
              <a:t>Omien tietojen liittäminen</a:t>
            </a:r>
            <a:r>
              <a:rPr lang="fi-FI" baseline="0" dirty="0"/>
              <a:t> edellyttää Palveluväylää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Jos otetaan omat tiedot käyttöön tarvitaan aina rajapintamuutoksia (SOAP) ja järjestelmäkehitystyötä omassa sovelluksessa. Toisaalta sovelluskohtaisista asiakastietokomponenteista voidaan parhaassa tapauksessa luopua tai niitä ei tarvitse toteuttaa lainkaan.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/>
              <a:t>Huomioitava</a:t>
            </a:r>
            <a:r>
              <a:rPr lang="fi-FI" sz="1200" baseline="0" dirty="0"/>
              <a:t> myös: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Muutokset kuten uusien tietojärjestelmäprojektien yhteydessä muutenkin: omistajuuden päättäminen, resursointi, koulutustarpeet, jalkautus.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Asiakas tarvitsee normaalin tietojärjestelmäkehityksen vaiheistuksen mukaiset resurssit – ei saa tulla mielikuvaa että näitä ei tarvita tai että kappa hoitaisi asiakkaan pään. Liittymisen lisäksi on hoidettava se oma sovellus pystyyn.</a:t>
            </a:r>
            <a:endParaRPr lang="en-US" sz="12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2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616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Organisaatiot</a:t>
            </a:r>
            <a:r>
              <a:rPr lang="en-US" dirty="0"/>
              <a:t>, </a:t>
            </a:r>
            <a:r>
              <a:rPr lang="en-US" dirty="0" err="1"/>
              <a:t>palvelut</a:t>
            </a:r>
            <a:r>
              <a:rPr lang="en-US" dirty="0"/>
              <a:t>, </a:t>
            </a:r>
            <a:r>
              <a:rPr lang="en-US" dirty="0" err="1"/>
              <a:t>palvelukanavat</a:t>
            </a:r>
            <a:r>
              <a:rPr lang="en-US" dirty="0"/>
              <a:t> --&gt;(</a:t>
            </a:r>
            <a:r>
              <a:rPr lang="en-US" dirty="0" err="1"/>
              <a:t>sähköiset</a:t>
            </a:r>
            <a:r>
              <a:rPr lang="en-US" dirty="0"/>
              <a:t> </a:t>
            </a:r>
            <a:r>
              <a:rPr lang="en-US" dirty="0" err="1"/>
              <a:t>asiointipalvelut</a:t>
            </a:r>
            <a:r>
              <a:rPr lang="en-US" dirty="0"/>
              <a:t>, </a:t>
            </a:r>
            <a:r>
              <a:rPr lang="en-US" dirty="0" err="1"/>
              <a:t>tulostettavat</a:t>
            </a:r>
            <a:r>
              <a:rPr lang="en-US" dirty="0"/>
              <a:t> </a:t>
            </a:r>
            <a:r>
              <a:rPr lang="en-US" dirty="0" err="1"/>
              <a:t>lomakkeet</a:t>
            </a:r>
            <a:r>
              <a:rPr lang="en-US" dirty="0"/>
              <a:t>, </a:t>
            </a:r>
            <a:r>
              <a:rPr lang="en-US" dirty="0" err="1"/>
              <a:t>sähköiset</a:t>
            </a:r>
            <a:r>
              <a:rPr lang="en-US" dirty="0"/>
              <a:t> </a:t>
            </a:r>
            <a:r>
              <a:rPr lang="en-US" dirty="0" err="1"/>
              <a:t>tietopalvelut</a:t>
            </a:r>
            <a:r>
              <a:rPr lang="en-US" dirty="0"/>
              <a:t>, </a:t>
            </a:r>
            <a:r>
              <a:rPr lang="en-US" dirty="0" err="1"/>
              <a:t>puhelinpalvelut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palvelupisteet</a:t>
            </a:r>
            <a:r>
              <a:rPr lang="en-US" dirty="0"/>
              <a:t>), </a:t>
            </a:r>
            <a:r>
              <a:rPr lang="en-US" dirty="0" err="1"/>
              <a:t>yleiskuvaukset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palvelukokonaisuudet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F5D2-2E7D-4885-8985-25BB7865BF4D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3240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001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Vastuutaho </a:t>
            </a:r>
            <a:r>
              <a:rPr lang="fi-FI" dirty="0">
                <a:sym typeface="Wingdings" panose="05000000000000000000" pitchFamily="2" charset="2"/>
              </a:rPr>
              <a:t> Vastuuhenkilö?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41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291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baseline="0" dirty="0"/>
              <a:t>Palvelutietovaranto </a:t>
            </a:r>
            <a:r>
              <a:rPr lang="fi-FI" baseline="0" dirty="0" err="1"/>
              <a:t>must</a:t>
            </a:r>
            <a:r>
              <a:rPr lang="fi-FI" baseline="0" dirty="0"/>
              <a:t> kaikille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baseline="0" dirty="0"/>
              <a:t>Ei edellytä palveluväylää, mikäli otetaan käyttöön PTV web-käyttöliittymä (syötetään tiedot uusina) eikä siirretä tietoa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i-FI" sz="1200" dirty="0"/>
              <a:t>Omat palvelut tulee tunnistaa ja kuvata, useimmat eivät ole tehneet. Palvelut tulee kuvata</a:t>
            </a:r>
            <a:r>
              <a:rPr lang="fi-FI" sz="1200" baseline="0" dirty="0"/>
              <a:t> yhdenmukaisesti.</a:t>
            </a:r>
            <a:endParaRPr lang="fi-FI" baseline="0" dirty="0"/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Tietomalli sanelee tiukasti kuvaustavan, ei omia attribuutteja eikä lyhenteitä. Tietomalli löytyy aineistosta.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Teknisesti palvelujen tallentaminen tietovarantoon ei ole se suurin tehtävä</a:t>
            </a:r>
            <a:r>
              <a:rPr lang="fi-FI" dirty="0"/>
              <a:t>.</a:t>
            </a:r>
            <a:endParaRPr lang="fi-FI" baseline="0" dirty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/>
              <a:t>Viestinvälitys ei edellytä palveluväylää,  tietojärjestelmä tulee kytkeä </a:t>
            </a:r>
            <a:r>
              <a:rPr lang="fi-FI" baseline="0" dirty="0" err="1"/>
              <a:t>Valtorin</a:t>
            </a:r>
            <a:r>
              <a:rPr lang="fi-FI" baseline="0" dirty="0"/>
              <a:t> palveluun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aseline="0" dirty="0"/>
              <a:t>´</a:t>
            </a:r>
            <a:r>
              <a:rPr lang="fi-FI" dirty="0"/>
              <a:t>Omien tietojen liittäminen</a:t>
            </a:r>
            <a:r>
              <a:rPr lang="fi-FI" baseline="0" dirty="0"/>
              <a:t> edellyttää Palveluväylää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Jos otetaan omat tiedot käyttöön tarvitaan aina rajapintamuutoksia (SOAP) ja järjestelmäkehitystyötä omassa sovelluksessa. Toisaalta sovelluskohtaisista asiakastietokomponenteista voidaan parhaassa tapauksessa luopua tai niitä ei tarvitse toteuttaa lainkaan.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/>
              <a:t>Huomioitava</a:t>
            </a:r>
            <a:r>
              <a:rPr lang="fi-FI" sz="1200" baseline="0" dirty="0"/>
              <a:t> myös: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Muutokset kuten uusien tietojärjestelmäprojektien yhteydessä muutenkin: omistajuuden päättäminen, resursointi, koulutustarpeet, jalkautus.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dirty="0"/>
              <a:t>Asiakas tarvitsee normaalin tietojärjestelmäkehityksen vaiheistuksen mukaiset resurssit – ei saa tulla mielikuvaa että näitä ei tarvita tai että kappa hoitaisi asiakkaan pään. Liittymisen lisäksi on hoidettava se oma sovellus pystyyn.</a:t>
            </a:r>
            <a:endParaRPr lang="en-US" sz="12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200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i-FI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61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43526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11282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71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859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7675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99592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59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4190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7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6162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4616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Tutustuminen liitettyihin perustietovarantoihin (</a:t>
            </a:r>
            <a:r>
              <a:rPr lang="fi-FI" b="1" dirty="0"/>
              <a:t>VTJ, KTJ, </a:t>
            </a:r>
            <a:r>
              <a:rPr lang="fi-FI" b="1" dirty="0" err="1"/>
              <a:t>Trafi</a:t>
            </a:r>
            <a:r>
              <a:rPr lang="fi-FI" b="1" dirty="0"/>
              <a:t> </a:t>
            </a:r>
            <a:r>
              <a:rPr lang="fi-FI" b="1" dirty="0" err="1"/>
              <a:t>tms</a:t>
            </a:r>
            <a:r>
              <a:rPr lang="fi-FI" dirty="0"/>
              <a:t>) oman tulevan palvelun näkökulmasta – mitä tietoja aiotaan käyttää asiointipalvelussa jotka saatavilla Omiin tietoihin? = tunnistetaan se mitä ei tarvitse itse toteuttaa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63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400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solidFill>
                  <a:srgbClr val="FF0000"/>
                </a:solidFill>
              </a:rPr>
              <a:t>Ovatko nuo kaksi ylimmäistä kohtaa ajan tasalla? Koska rahoitusta voi hakea myös esim. PTV:hen ja </a:t>
            </a:r>
            <a:r>
              <a:rPr lang="fi-FI" sz="1200" dirty="0" err="1">
                <a:solidFill>
                  <a:srgbClr val="FF0000"/>
                </a:solidFill>
              </a:rPr>
              <a:t>Vetumasta</a:t>
            </a:r>
            <a:r>
              <a:rPr lang="fi-FI" sz="1200" dirty="0">
                <a:solidFill>
                  <a:srgbClr val="FF0000"/>
                </a:solidFill>
              </a:rPr>
              <a:t> Tunnistukseen siirtymiseen?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i-FI" sz="1200" dirty="0">
                <a:solidFill>
                  <a:schemeClr val="tx2"/>
                </a:solidFill>
              </a:rPr>
              <a:t>Rahoituksen kohteena on työ, jossa rahoitusta hakeva organisaatio suunnittelee (esiselvitys, suunnittelu, määrittely) kuinka voi liittää uuden tai olemassa olevan palvelun, tietovarannon tai muun järjestelmän palveluväylään.</a:t>
            </a: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i-FI" sz="1200" dirty="0">
                <a:solidFill>
                  <a:schemeClr val="tx2"/>
                </a:solidFill>
              </a:rPr>
              <a:t>Rahoituksen kohteena ovat palvelun, tietovarannon tai muiden toteutuksessa tarvittavien järjestelmien liittäminen (integraatio) palveluväylään.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chemeClr val="tx2"/>
                </a:solidFill>
              </a:rPr>
              <a:t>HUOM! Rahoitus</a:t>
            </a:r>
            <a:r>
              <a:rPr lang="fi-FI" sz="1200" b="1" baseline="0" dirty="0">
                <a:solidFill>
                  <a:schemeClr val="tx2"/>
                </a:solidFill>
              </a:rPr>
              <a:t> olennainen, koska Suomi.fi-asiointivaltuudet-palvelu edellyttää Suomi.fi-palveluväylän käyttöönottoa.</a:t>
            </a:r>
            <a:endParaRPr lang="fi-FI" sz="1200" b="1" dirty="0">
              <a:solidFill>
                <a:schemeClr val="tx2"/>
              </a:solidFill>
            </a:endParaRPr>
          </a:p>
          <a:p>
            <a:pPr marL="228600" marR="0" indent="-22860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fi-FI" sz="12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4760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1900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67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25383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742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xx.yyx.2010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913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Huom. Palvelua tarjotaan</a:t>
            </a:r>
            <a:r>
              <a:rPr lang="fi-FI" baseline="0" dirty="0"/>
              <a:t> </a:t>
            </a:r>
            <a:r>
              <a:rPr lang="fi-FI" dirty="0"/>
              <a:t> tällä hetkellä vain julkishallinnolle. Jatkossa mahdollisesti</a:t>
            </a:r>
            <a:r>
              <a:rPr lang="fi-FI" baseline="0" dirty="0"/>
              <a:t> myös yrityksille, jolloin se on maksullinen palvelu.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xx.yyx.2010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Etu Sukunimi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573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4413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n-ea"/>
                <a:cs typeface="Arial Black"/>
              </a:rPr>
              <a:t>Alareunassa:</a:t>
            </a:r>
            <a:r>
              <a:rPr lang="fi-FI" sz="800" b="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n-ea"/>
                <a:cs typeface="Arial Black"/>
              </a:rPr>
              <a:t> </a:t>
            </a:r>
            <a:r>
              <a:rPr lang="fi-FI" sz="800" b="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/>
                <a:ea typeface="+mn-ea"/>
                <a:cs typeface="Arial Black"/>
              </a:rPr>
              <a:t>PALVELUT JA REKISTERIT, esimerkkejä</a:t>
            </a:r>
          </a:p>
          <a:p>
            <a:endParaRPr lang="fi-FI" b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7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fi-FI" noProof="0" dirty="0"/>
              <a:t>Palvelun</a:t>
            </a:r>
            <a:r>
              <a:rPr lang="fi-FI" baseline="0" noProof="0" dirty="0"/>
              <a:t>tarjoajilla on omia asiointipalveluja, järjestelmiä, rekistereitä ym., joiden liittäminen Suomi.fi-palvelukokonaisuuteen olisi hyödyllistä.</a:t>
            </a:r>
          </a:p>
          <a:p>
            <a:pPr marL="228600" indent="-228600">
              <a:buAutoNum type="arabicPeriod"/>
            </a:pPr>
            <a:r>
              <a:rPr lang="fi-FI" baseline="0" noProof="0" dirty="0" err="1"/>
              <a:t>Suomi.fi-palvelukokonaisuuden</a:t>
            </a:r>
            <a:r>
              <a:rPr lang="fi-FI" baseline="0" noProof="0" dirty="0"/>
              <a:t> näkyvin osio on Palvelunäkymät, joka näkyy käyttäjille </a:t>
            </a:r>
            <a:r>
              <a:rPr lang="fi-FI" baseline="0" noProof="0" dirty="0" err="1"/>
              <a:t>suomi.fi-</a:t>
            </a:r>
            <a:r>
              <a:rPr lang="fi-FI" baseline="0" noProof="0" dirty="0"/>
              <a:t> ja </a:t>
            </a:r>
            <a:r>
              <a:rPr lang="fi-FI" baseline="0" noProof="0" dirty="0" err="1"/>
              <a:t>yrityssuomi.fi-sivustoina</a:t>
            </a:r>
            <a:r>
              <a:rPr lang="fi-FI" baseline="0" noProof="0" dirty="0"/>
              <a:t>. Kaikille avoimessa osiossa on paljon kansalaisille ja yrityksille hyödyllistä tietoa.</a:t>
            </a:r>
          </a:p>
          <a:p>
            <a:pPr marL="228600" indent="-228600">
              <a:buAutoNum type="arabicPeriod"/>
            </a:pPr>
            <a:r>
              <a:rPr lang="fi-FI" baseline="0" noProof="0" dirty="0"/>
              <a:t>Yksinkertaisin tapa hyödyntää palvelukokonaisuutta on kuvata omat palvelunsa ja niihin liittyvät tiedot Palvelutietovarantoon.</a:t>
            </a:r>
          </a:p>
          <a:p>
            <a:pPr marL="228600" indent="-228600">
              <a:buAutoNum type="arabicPeriod"/>
            </a:pPr>
            <a:r>
              <a:rPr lang="fi-FI" baseline="0" noProof="0" dirty="0"/>
              <a:t>Mukaan kokonaisuuteen voi tulla myös Liittymällä Palveluväylään tai hyödyntämällä sen osaa, Liityntäkatalogia.</a:t>
            </a:r>
          </a:p>
          <a:p>
            <a:pPr marL="228600" indent="-228600">
              <a:buAutoNum type="arabicPeriod"/>
            </a:pPr>
            <a:r>
              <a:rPr lang="fi-FI" noProof="0" dirty="0" err="1"/>
              <a:t>Suomi.fi-tunnistamista</a:t>
            </a:r>
            <a:r>
              <a:rPr lang="fi-FI" noProof="0" dirty="0"/>
              <a:t> voi hyödyntää organisaatioiden omissa asiointipalveluissa;</a:t>
            </a:r>
            <a:r>
              <a:rPr lang="fi-FI" baseline="0" noProof="0" dirty="0"/>
              <a:t> sen avulla pääsee myös </a:t>
            </a:r>
            <a:r>
              <a:rPr lang="fi-FI" baseline="0" noProof="0" dirty="0" err="1"/>
              <a:t>Suomi.fi-palvelukokonaisuuden</a:t>
            </a:r>
            <a:r>
              <a:rPr lang="fi-FI" baseline="0" noProof="0" dirty="0"/>
              <a:t> kirjautuneen käyttäjän palveluihin – joko kevyellä tai vahvalla </a:t>
            </a:r>
            <a:r>
              <a:rPr lang="fi-FI" baseline="0" noProof="0" dirty="0" err="1"/>
              <a:t>tunnistautumisella</a:t>
            </a:r>
            <a:r>
              <a:rPr lang="fi-FI" baseline="0" noProof="0" dirty="0"/>
              <a:t>.</a:t>
            </a:r>
          </a:p>
          <a:p>
            <a:pPr marL="228600" indent="-228600">
              <a:buAutoNum type="arabicPeriod"/>
            </a:pPr>
            <a:r>
              <a:rPr lang="fi-FI" baseline="0" noProof="0" dirty="0" err="1"/>
              <a:t>Asiointivaltuudet-palvelun</a:t>
            </a:r>
            <a:r>
              <a:rPr lang="fi-FI" baseline="0" noProof="0" dirty="0"/>
              <a:t> avulla voi valtuuttaa henkilöitä toimimaan omasta puolestaan, ja hyödyntää olemassa olevia puolesta asioinnin valtuutuksia.</a:t>
            </a:r>
          </a:p>
          <a:p>
            <a:pPr marL="228600" indent="-228600">
              <a:buAutoNum type="arabicPeriod"/>
            </a:pPr>
            <a:r>
              <a:rPr lang="fi-FI" baseline="0" noProof="0" dirty="0"/>
              <a:t>Viestinvälitys-palvelu mahdollistaa kansalaisten ja yritysten omat viestit Palvelunäkymissä.</a:t>
            </a:r>
          </a:p>
          <a:p>
            <a:pPr marL="228600" indent="-228600">
              <a:buAutoNum type="arabicPeriod"/>
            </a:pPr>
            <a:r>
              <a:rPr lang="fi-FI" baseline="0" noProof="0" dirty="0"/>
              <a:t>Palveluhallintasivuston avulla organisaatiot voivat hallita omia tietojaan ja palveluihin liittyviä perustietoja, sekä saada tukea </a:t>
            </a:r>
            <a:r>
              <a:rPr lang="fi-FI" baseline="0" noProof="0" dirty="0" err="1"/>
              <a:t>Suomi.fi-palveluiden</a:t>
            </a:r>
            <a:r>
              <a:rPr lang="fi-FI" baseline="0" noProof="0" dirty="0"/>
              <a:t> käytössä.</a:t>
            </a:r>
          </a:p>
          <a:p>
            <a:pPr marL="228600" indent="-228600">
              <a:buAutoNum type="arabicPeriod"/>
            </a:pPr>
            <a:r>
              <a:rPr lang="fi-FI" baseline="0" noProof="0" dirty="0"/>
              <a:t>Viestintä ja tiedotus tehdään ohjelman aikana </a:t>
            </a:r>
            <a:r>
              <a:rPr lang="fi-FI" baseline="0" noProof="0" dirty="0" err="1"/>
              <a:t>esuomi.fi-sivuston</a:t>
            </a:r>
            <a:r>
              <a:rPr lang="fi-FI" baseline="0" noProof="0" dirty="0"/>
              <a:t> kautta, jatkossa Palveluhallinnan avulla.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F5D2-2E7D-4885-8985-25BB7865BF4D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765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3F5D2-2E7D-4885-8985-25BB7865BF4D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775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200" dirty="0"/>
              <a:t>Standardoitu tiedonsiirtokanava. Suomi.fi palveluväylä (julkinen palveluväylä)</a:t>
            </a:r>
            <a:r>
              <a:rPr lang="fi-FI" sz="1200" baseline="0" dirty="0"/>
              <a:t> perustuu </a:t>
            </a:r>
            <a:r>
              <a:rPr lang="fi-FI" sz="1200" dirty="0" err="1"/>
              <a:t>X-Road</a:t>
            </a:r>
            <a:r>
              <a:rPr lang="fi-FI" sz="1200" dirty="0"/>
              <a:t> -teknologiaan ja</a:t>
            </a:r>
            <a:r>
              <a:rPr lang="fi-FI" sz="1200" baseline="0" dirty="0"/>
              <a:t> on hajautettu järjestelmä joka </a:t>
            </a:r>
            <a:r>
              <a:rPr lang="fi-FI" sz="1200" dirty="0"/>
              <a:t>koostuu</a:t>
            </a:r>
            <a:r>
              <a:rPr lang="fi-FI" sz="1200" baseline="0" dirty="0"/>
              <a:t> </a:t>
            </a:r>
            <a:r>
              <a:rPr lang="fi-FI" sz="1200" dirty="0"/>
              <a:t>organisaatioiden liityntäpalvelimista</a:t>
            </a:r>
            <a:r>
              <a:rPr lang="fi-FI" sz="1200" baseline="0" dirty="0"/>
              <a:t> sekä p</a:t>
            </a:r>
            <a:r>
              <a:rPr lang="fi-FI" sz="1200" dirty="0"/>
              <a:t>alveluväylän keskuspalvelimista. Suomi.fi</a:t>
            </a:r>
            <a:r>
              <a:rPr lang="fi-FI" sz="1200" baseline="0" dirty="0"/>
              <a:t> palveluväylä on yksi kansallisen palveluväylän vyöhyke. </a:t>
            </a:r>
            <a:r>
              <a:rPr lang="fi-FI" sz="1200" dirty="0">
                <a:solidFill>
                  <a:srgbClr val="214992"/>
                </a:solidFill>
              </a:rPr>
              <a:t>Muita vyöhykkeitä ovat alkuvaiheessa julkishallinnon tietyt </a:t>
            </a:r>
            <a:r>
              <a:rPr lang="fi-FI" sz="1200" dirty="0" err="1">
                <a:solidFill>
                  <a:srgbClr val="214992"/>
                </a:solidFill>
              </a:rPr>
              <a:t>ESB-ratkaisut</a:t>
            </a:r>
            <a:r>
              <a:rPr lang="fi-FI" sz="1200" dirty="0">
                <a:solidFill>
                  <a:srgbClr val="214992"/>
                </a:solidFill>
              </a:rPr>
              <a:t> (esimerkiksi VIA) sekä suljetut verkot (esimerkiksi VY- ja KY-verkko).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BD0BE-B288-474F-9C6B-4E107C6BAA3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958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tumman sininen">
    <p:bg>
      <p:bgPr>
        <a:solidFill>
          <a:srgbClr val="0034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bg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100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a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cxnSp>
        <p:nvCxnSpPr>
          <p:cNvPr id="4" name="Suora yhdysviiva 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5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cxnSp>
        <p:nvCxnSpPr>
          <p:cNvPr id="33" name="Suora yhdysviiva 3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3" name="Suora yhdysviiva 2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Suorakulmio 1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3" name="Suora yhdysviiva 22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9" name="Suorakulmio 1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 ja sisältö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/>
          <p:nvPr userDrawn="1"/>
        </p:nvSpPr>
        <p:spPr>
          <a:xfrm>
            <a:off x="0" y="2029956"/>
            <a:ext cx="4104000" cy="4828044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763" y="2271792"/>
            <a:ext cx="3636963" cy="4292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Tx/>
              <a:buFont typeface="Wingdings" charset="2"/>
              <a:buChar char="§"/>
              <a:defRPr sz="2000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charset="0"/>
              <a:buChar char="•"/>
              <a:defRPr sz="1400">
                <a:solidFill>
                  <a:schemeClr val="bg1"/>
                </a:solidFill>
              </a:defRPr>
            </a:lvl2pPr>
            <a:lvl3pPr marL="1085850" indent="-171450">
              <a:buClr>
                <a:schemeClr val="bg1"/>
              </a:buClr>
              <a:buFont typeface="Courier New" charset="0"/>
              <a:buChar char="o"/>
              <a:defRPr sz="1200">
                <a:solidFill>
                  <a:schemeClr val="bg1"/>
                </a:solidFill>
              </a:defRPr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endParaRPr lang="fi-FI" dirty="0"/>
          </a:p>
          <a:p>
            <a:pPr lvl="2"/>
            <a:endParaRPr lang="fi-FI" dirty="0"/>
          </a:p>
        </p:txBody>
      </p:sp>
      <p:cxnSp>
        <p:nvCxnSpPr>
          <p:cNvPr id="24" name="Suora yhdysviiva 23"/>
          <p:cNvCxnSpPr/>
          <p:nvPr userDrawn="1"/>
        </p:nvCxnSpPr>
        <p:spPr>
          <a:xfrm>
            <a:off x="0" y="2029956"/>
            <a:ext cx="41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487777" y="457199"/>
            <a:ext cx="7091999" cy="6059109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 baseline="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 baseline="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 baseline="0"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4104000" cy="20299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anchor="ctr" anchorCtr="0">
            <a:normAutofit/>
          </a:bodyPr>
          <a:lstStyle>
            <a:lvl1pPr>
              <a:defRPr sz="36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8" y="108059"/>
            <a:ext cx="441446" cy="441446"/>
          </a:xfrm>
          <a:prstGeom prst="rect">
            <a:avLst/>
          </a:prstGeom>
        </p:spPr>
      </p:pic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tx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1524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Suorakulmio 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1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4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3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838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/>
          </p:nvPr>
        </p:nvSpPr>
        <p:spPr>
          <a:xfrm>
            <a:off x="6172200" y="1453038"/>
            <a:ext cx="5181600" cy="50410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9pPr marL="3943350" indent="-285750"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8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 otsikko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Otsikko 1"/>
          <p:cNvSpPr>
            <a:spLocks noGrp="1"/>
          </p:cNvSpPr>
          <p:nvPr>
            <p:ph type="title"/>
          </p:nvPr>
        </p:nvSpPr>
        <p:spPr>
          <a:xfrm>
            <a:off x="3218688" y="1920496"/>
            <a:ext cx="8294228" cy="1318648"/>
          </a:xfrm>
          <a:noFill/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5400" dirty="0"/>
          </a:p>
        </p:txBody>
      </p:sp>
      <p:sp>
        <p:nvSpPr>
          <p:cNvPr id="15" name="Tekstin paikkamerkki 2"/>
          <p:cNvSpPr>
            <a:spLocks noGrp="1"/>
          </p:cNvSpPr>
          <p:nvPr>
            <p:ph type="body" idx="1"/>
          </p:nvPr>
        </p:nvSpPr>
        <p:spPr>
          <a:xfrm>
            <a:off x="3218688" y="3255264"/>
            <a:ext cx="8294228" cy="1530352"/>
          </a:xfrm>
          <a:noFill/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algn="l"/>
            <a:endParaRPr lang="fi-FI" sz="2800" dirty="0">
              <a:latin typeface="+mj-lt"/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0061AF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9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tx2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6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6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3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E82375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2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2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20" name="Suorakulmio 19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rgbClr val="0070C0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rgbClr val="0070C0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0070C0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0070C0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0070C0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Oval 7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2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1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aale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4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9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9" name="Oval 9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4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8" name="Suorakulmio 1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177E09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chemeClr val="accent3">
              <a:alpha val="4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2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62025" y="1902495"/>
            <a:ext cx="10220325" cy="3419475"/>
          </a:xfrm>
          <a:custGeom>
            <a:avLst/>
            <a:gdLst>
              <a:gd name="connsiteX0" fmla="*/ 0 w 10220325"/>
              <a:gd name="connsiteY0" fmla="*/ 0 h 3419475"/>
              <a:gd name="connsiteX1" fmla="*/ 4664748 w 10220325"/>
              <a:gd name="connsiteY1" fmla="*/ 0 h 3419475"/>
              <a:gd name="connsiteX2" fmla="*/ 4662825 w 10220325"/>
              <a:gd name="connsiteY2" fmla="*/ 9525 h 3419475"/>
              <a:gd name="connsiteX3" fmla="*/ 5076825 w 10220325"/>
              <a:gd name="connsiteY3" fmla="*/ 423525 h 3419475"/>
              <a:gd name="connsiteX4" fmla="*/ 5490825 w 10220325"/>
              <a:gd name="connsiteY4" fmla="*/ 9525 h 3419475"/>
              <a:gd name="connsiteX5" fmla="*/ 5488902 w 10220325"/>
              <a:gd name="connsiteY5" fmla="*/ 0 h 3419475"/>
              <a:gd name="connsiteX6" fmla="*/ 10220325 w 10220325"/>
              <a:gd name="connsiteY6" fmla="*/ 0 h 3419475"/>
              <a:gd name="connsiteX7" fmla="*/ 10220325 w 10220325"/>
              <a:gd name="connsiteY7" fmla="*/ 3419475 h 3419475"/>
              <a:gd name="connsiteX8" fmla="*/ 0 w 10220325"/>
              <a:gd name="connsiteY8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20325" h="3419475">
                <a:moveTo>
                  <a:pt x="0" y="0"/>
                </a:moveTo>
                <a:lnTo>
                  <a:pt x="4664748" y="0"/>
                </a:lnTo>
                <a:lnTo>
                  <a:pt x="4662825" y="9525"/>
                </a:lnTo>
                <a:cubicBezTo>
                  <a:pt x="4662825" y="238171"/>
                  <a:pt x="4848179" y="423525"/>
                  <a:pt x="5076825" y="423525"/>
                </a:cubicBezTo>
                <a:cubicBezTo>
                  <a:pt x="5305471" y="423525"/>
                  <a:pt x="5490825" y="238171"/>
                  <a:pt x="5490825" y="9525"/>
                </a:cubicBezTo>
                <a:lnTo>
                  <a:pt x="5488902" y="0"/>
                </a:lnTo>
                <a:lnTo>
                  <a:pt x="10220325" y="0"/>
                </a:lnTo>
                <a:lnTo>
                  <a:pt x="10220325" y="3419475"/>
                </a:lnTo>
                <a:lnTo>
                  <a:pt x="0" y="3419475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  <a:alpha val="25000"/>
            </a:schemeClr>
          </a:solidFill>
          <a:ln w="12700">
            <a:solidFill>
              <a:schemeClr val="bg1"/>
            </a:solidFill>
          </a:ln>
        </p:spPr>
        <p:txBody>
          <a:bodyPr wrap="square" lIns="360000" tIns="576000" rIns="360000" anchor="t" anchorCtr="0">
            <a:noAutofit/>
          </a:bodyPr>
          <a:lstStyle>
            <a:lvl1pPr marL="0" indent="0" algn="ctr">
              <a:buClr>
                <a:schemeClr val="accent2"/>
              </a:buClr>
              <a:buNone/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Oval 10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sp>
        <p:nvSpPr>
          <p:cNvPr id="10" name="Oval 6"/>
          <p:cNvSpPr/>
          <p:nvPr userDrawn="1"/>
        </p:nvSpPr>
        <p:spPr>
          <a:xfrm>
            <a:off x="5624850" y="1498020"/>
            <a:ext cx="828000" cy="828000"/>
          </a:xfrm>
          <a:prstGeom prst="ellipse">
            <a:avLst/>
          </a:prstGeom>
          <a:solidFill>
            <a:srgbClr val="2D437A">
              <a:alpha val="45000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50" y="1771650"/>
            <a:ext cx="304800" cy="3048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5" name="Suorakulmio 14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/>
          </p:nvPr>
        </p:nvSpPr>
        <p:spPr>
          <a:xfrm>
            <a:off x="931505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3" y="253035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/>
          <p:cNvSpPr>
            <a:spLocks noGrp="1"/>
          </p:cNvSpPr>
          <p:nvPr>
            <p:ph sz="quarter" idx="10"/>
          </p:nvPr>
        </p:nvSpPr>
        <p:spPr>
          <a:xfrm>
            <a:off x="657984" y="1600202"/>
            <a:ext cx="5331579" cy="4079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952" y="275167"/>
            <a:ext cx="10953448" cy="1143000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isällön paikkamerkki 5"/>
          <p:cNvSpPr>
            <a:spLocks noGrp="1"/>
          </p:cNvSpPr>
          <p:nvPr>
            <p:ph sz="quarter" idx="11"/>
          </p:nvPr>
        </p:nvSpPr>
        <p:spPr>
          <a:xfrm>
            <a:off x="6250821" y="1600202"/>
            <a:ext cx="5331579" cy="40797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66597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iole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12" name="Suorakulmio 11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: yö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7250" y="1893888"/>
            <a:ext cx="878205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defRPr sz="5400" b="0">
                <a:solidFill>
                  <a:schemeClr val="tx1"/>
                </a:solidFill>
                <a:latin typeface="+mj-lt"/>
                <a:ea typeface="Corbel"/>
              </a:defRPr>
            </a:lvl1pPr>
          </a:lstStyle>
          <a:p>
            <a:r>
              <a:rPr lang="fi-FI" noProof="0" dirty="0"/>
              <a:t>Muokkaa perustyylejä naps.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57250" y="4373563"/>
            <a:ext cx="878205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Muokkaa alaotsikon perustyyliä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8" y="253035"/>
            <a:ext cx="441446" cy="44144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: tumman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5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5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5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0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: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9073"/>
            <a:ext cx="10515600" cy="474630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6"/>
              </a:buClr>
              <a:buSzPct val="85000"/>
              <a:buFont typeface="Wingdings" charset="2"/>
              <a:buChar char="§"/>
              <a:defRPr sz="2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6"/>
              </a:buClr>
              <a:buSzPct val="100000"/>
              <a:buFont typeface="Arial" charset="0"/>
              <a:buChar char="•"/>
              <a:defRPr sz="2400">
                <a:solidFill>
                  <a:schemeClr val="tx1"/>
                </a:solidFill>
              </a:defRPr>
            </a:lvl2pPr>
            <a:lvl3pPr>
              <a:buClr>
                <a:schemeClr val="accent6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 marL="3943350" indent="-285750">
              <a:buFont typeface="Arial" panose="020B0604020202020204" pitchFamily="34" charset="0"/>
              <a:buChar char="•"/>
              <a:defRPr baseline="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838200" y="210996"/>
            <a:ext cx="10515600" cy="1183851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9" name="Suorakulmio 8"/>
          <p:cNvSpPr/>
          <p:nvPr userDrawn="1"/>
        </p:nvSpPr>
        <p:spPr>
          <a:xfrm>
            <a:off x="0" y="0"/>
            <a:ext cx="12192000" cy="72000"/>
          </a:xfrm>
          <a:prstGeom prst="rect">
            <a:avLst/>
          </a:prstGeom>
          <a:solidFill>
            <a:srgbClr val="00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98" y="253035"/>
            <a:ext cx="441446" cy="441446"/>
          </a:xfrm>
          <a:prstGeom prst="rect">
            <a:avLst/>
          </a:prstGeom>
        </p:spPr>
      </p:pic>
      <p:sp>
        <p:nvSpPr>
          <p:cNvPr id="17" name="Rectangle 4"/>
          <p:cNvSpPr/>
          <p:nvPr userDrawn="1"/>
        </p:nvSpPr>
        <p:spPr>
          <a:xfrm>
            <a:off x="0" y="6786000"/>
            <a:ext cx="121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Otsikon paikkamerkki 1"/>
          <p:cNvSpPr>
            <a:spLocks noGrp="1"/>
          </p:cNvSpPr>
          <p:nvPr>
            <p:ph type="title"/>
          </p:nvPr>
        </p:nvSpPr>
        <p:spPr>
          <a:xfrm>
            <a:off x="838200" y="193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856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  <p:sldLayoutId id="2147484005" r:id="rId20"/>
    <p:sldLayoutId id="2147484006" r:id="rId21"/>
    <p:sldLayoutId id="2147484007" r:id="rId22"/>
    <p:sldLayoutId id="2147484008" r:id="rId23"/>
    <p:sldLayoutId id="2147484009" r:id="rId24"/>
    <p:sldLayoutId id="2147484010" r:id="rId25"/>
    <p:sldLayoutId id="2147484011" r:id="rId26"/>
    <p:sldLayoutId id="2147484012" r:id="rId27"/>
    <p:sldLayoutId id="2147484013" r:id="rId28"/>
    <p:sldLayoutId id="2147484014" r:id="rId29"/>
    <p:sldLayoutId id="2147484015" r:id="rId30"/>
    <p:sldLayoutId id="2147484016" r:id="rId31"/>
    <p:sldLayoutId id="2147484017" r:id="rId32"/>
    <p:sldLayoutId id="2147484018" r:id="rId33"/>
    <p:sldLayoutId id="2147484019" r:id="rId34"/>
    <p:sldLayoutId id="2147484020" r:id="rId35"/>
    <p:sldLayoutId id="2147484021" r:id="rId36"/>
    <p:sldLayoutId id="2147484022" r:id="rId37"/>
    <p:sldLayoutId id="2147484023" r:id="rId38"/>
    <p:sldLayoutId id="2147484024" r:id="rId39"/>
    <p:sldLayoutId id="2147484025" r:id="rId40"/>
    <p:sldLayoutId id="2147484026" r:id="rId41"/>
    <p:sldLayoutId id="2147484027" r:id="rId42"/>
    <p:sldLayoutId id="2147484028" r:id="rId43"/>
    <p:sldLayoutId id="2147484029" r:id="rId44"/>
    <p:sldLayoutId id="2147484030" r:id="rId4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tx2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SzPct val="80000"/>
        <a:buFont typeface="Courier New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1998FF"/>
        </a:buClr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suomi.fi/palveluntarjoajille/" TargetMode="External"/><Relationship Id="rId2" Type="http://schemas.openxmlformats.org/officeDocument/2006/relationships/hyperlink" Target="https://esuomi.fi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esuomi.fi/koulutukset/" TargetMode="External"/><Relationship Id="rId4" Type="http://schemas.openxmlformats.org/officeDocument/2006/relationships/hyperlink" Target="https://esuomi.fi/kayttoonottojen-tilanne-kunnat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30.jpeg"/><Relationship Id="rId12" Type="http://schemas.openxmlformats.org/officeDocument/2006/relationships/image" Target="../media/image6.emf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jpe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microsoft.com/office/2007/relationships/hdphoto" Target="../media/hdphoto2.wdp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microsoft.com/office/2007/relationships/hdphoto" Target="../media/hdphoto4.wdp"/><Relationship Id="rId3" Type="http://schemas.openxmlformats.org/officeDocument/2006/relationships/image" Target="../media/image43.png"/><Relationship Id="rId21" Type="http://schemas.openxmlformats.org/officeDocument/2006/relationships/image" Target="../media/image67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46.png"/><Relationship Id="rId5" Type="http://schemas.openxmlformats.org/officeDocument/2006/relationships/image" Target="../media/image23.png"/><Relationship Id="rId15" Type="http://schemas.openxmlformats.org/officeDocument/2006/relationships/image" Target="../media/image63.png"/><Relationship Id="rId23" Type="http://schemas.openxmlformats.org/officeDocument/2006/relationships/image" Target="../media/image69.png"/><Relationship Id="rId10" Type="http://schemas.openxmlformats.org/officeDocument/2006/relationships/image" Target="../media/image58.png"/><Relationship Id="rId19" Type="http://schemas.openxmlformats.org/officeDocument/2006/relationships/image" Target="../media/image66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oindata.fi/data/fi/dataset/kansallisen-palveluvaylan-viitearkkitehtuuri" TargetMode="External"/><Relationship Id="rId2" Type="http://schemas.openxmlformats.org/officeDocument/2006/relationships/hyperlink" Target="http://www.liityntakatalogi.suomi.fi/" TargetMode="Externa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2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esuomi.fi/palveluntarjoajille/palvelutietovaranto/konseptikuvaus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velutietovaranto.suomi.fi/" TargetMode="External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nta-api.fi/about/" TargetMode="Externa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esuomi.fi/palveluntarjoajille/palvelunakymat/hallinnon-karttapalvelu/" TargetMode="Externa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unnat.net/kuntakapa" TargetMode="Externa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7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5" Type="http://schemas.openxmlformats.org/officeDocument/2006/relationships/image" Target="../media/image98.png"/><Relationship Id="rId4" Type="http://schemas.openxmlformats.org/officeDocument/2006/relationships/image" Target="../media/image7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esuomi.fi/palveluntarjoajille/tunnistaminen/tunnistamisen-tapahtumamaarat/" TargetMode="External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115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98.png"/><Relationship Id="rId15" Type="http://schemas.openxmlformats.org/officeDocument/2006/relationships/image" Target="../media/image85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Relationship Id="rId14" Type="http://schemas.openxmlformats.org/officeDocument/2006/relationships/image" Target="../media/image11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5.png"/><Relationship Id="rId4" Type="http://schemas.openxmlformats.org/officeDocument/2006/relationships/image" Target="../media/image11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8.png"/><Relationship Id="rId5" Type="http://schemas.openxmlformats.org/officeDocument/2006/relationships/image" Target="../media/image79.png"/><Relationship Id="rId4" Type="http://schemas.openxmlformats.org/officeDocument/2006/relationships/image" Target="../media/image1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apa-asiakaspalvelu@vrk.fi" TargetMode="External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esuomi.fi/palveluntarjoajille/asiointivaltuudet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suomi.fi/palveluntarjoajille/asiointivaltuudet/kayttoonotto/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.suomi.fi/kansalaiselle/omatsivuni" TargetMode="External"/><Relationship Id="rId2" Type="http://schemas.openxmlformats.org/officeDocument/2006/relationships/hyperlink" Target="https://valtuusrekisteri.beta.suomi.fi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youtu.be/eMEmsO51Hbg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valtuusrekisteri.beta.suomi.fi/" TargetMode="External"/><Relationship Id="rId2" Type="http://schemas.openxmlformats.org/officeDocument/2006/relationships/hyperlink" Target="https://dreambroker.com/channel/g1xypqc0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beta.suomi.fi/kansalaiselle/" TargetMode="External"/><Relationship Id="rId5" Type="http://schemas.openxmlformats.org/officeDocument/2006/relationships/hyperlink" Target="https://youtu.be/eMEmsO51Hbg" TargetMode="External"/><Relationship Id="rId4" Type="http://schemas.openxmlformats.org/officeDocument/2006/relationships/hyperlink" Target="https://esuomi.fi/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nat.net/kuntakapa" TargetMode="External"/><Relationship Id="rId2" Type="http://schemas.openxmlformats.org/officeDocument/2006/relationships/hyperlink" Target="http://vaestorekisterikeskus.mailpv.net/go/8851719-806166-126939317" TargetMode="External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4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4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epshp.fi" TargetMode="Externa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rovaniemi.fi" TargetMode="Externa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mailto:etunimi.sukunimi@turku.fi" TargetMode="External"/><Relationship Id="rId2" Type="http://schemas.openxmlformats.org/officeDocument/2006/relationships/hyperlink" Target="mailto:etunimi.sukunimi@hus.fi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etunimi.sukunimi@espoo.fi" TargetMode="External"/><Relationship Id="rId4" Type="http://schemas.openxmlformats.org/officeDocument/2006/relationships/hyperlink" Target="mailto:etunimi.sukunimi@epshp.fi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kpaivat.fi/" TargetMode="External"/><Relationship Id="rId2" Type="http://schemas.openxmlformats.org/officeDocument/2006/relationships/hyperlink" Target="https://www.kuntaliitto.fi/asiantuntijapalvelu/tietoyhteiskunta/tilaisuuksia-ja-tapahtumia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kuntamarkkinat.fi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kapa" TargetMode="External"/><Relationship Id="rId2" Type="http://schemas.openxmlformats.org/officeDocument/2006/relationships/hyperlink" Target="mailto:kuntakapa@kuntaliitto.fi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unnat.net/kuntakapa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kapa" TargetMode="External"/><Relationship Id="rId2" Type="http://schemas.openxmlformats.org/officeDocument/2006/relationships/hyperlink" Target="mailto:kuntakapa@kuntaliitto.fi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kunnat.net/kuntakapa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426344"/>
            <a:ext cx="2772677" cy="861210"/>
          </a:xfrm>
          <a:prstGeom prst="rect">
            <a:avLst/>
          </a:prstGeom>
        </p:spPr>
      </p:pic>
      <p:pic>
        <p:nvPicPr>
          <p:cNvPr id="3" name="Picture 8" descr="ribbon_kansisiv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40" y="2580506"/>
            <a:ext cx="4052760" cy="4142028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0" y="6722534"/>
            <a:ext cx="12192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399" y="1825199"/>
            <a:ext cx="9663009" cy="2972432"/>
          </a:xfrm>
          <a:prstGeom prst="rect">
            <a:avLst/>
          </a:prstGeom>
        </p:spPr>
        <p:txBody>
          <a:bodyPr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98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fi-FI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Kansallinen palveluarkkitehtuuri (</a:t>
            </a:r>
            <a:r>
              <a:rPr lang="fi-FI" sz="1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KaPA</a:t>
            </a:r>
            <a:r>
              <a:rPr lang="fi-FI" sz="1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</a:p>
          <a:p>
            <a:r>
              <a:rPr lang="fi-FI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Suomi.fi-palvelut</a:t>
            </a:r>
            <a:endParaRPr lang="fi-FI" sz="3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06698" y="3301199"/>
            <a:ext cx="9351701" cy="244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1998FF"/>
              </a:buClr>
              <a:buFont typeface="Arial" panose="020B0604020202020204" pitchFamily="34" charset="0"/>
              <a:buNone/>
              <a:defRPr sz="2600" kern="1200">
                <a:solidFill>
                  <a:srgbClr val="00A6D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998FF"/>
              </a:buClr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3600" b="1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fi-FI" sz="2000" dirty="0" smtClean="0"/>
          </a:p>
          <a:p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Terveyden </a:t>
            </a:r>
            <a:r>
              <a:rPr lang="fi-FI" sz="2000" dirty="0"/>
              <a:t>edistämisen </a:t>
            </a:r>
            <a:r>
              <a:rPr lang="fi-FI" sz="2000" dirty="0" err="1"/>
              <a:t>ePalveluITSE</a:t>
            </a:r>
            <a:r>
              <a:rPr lang="fi-FI" sz="2000" dirty="0"/>
              <a:t> –</a:t>
            </a:r>
            <a:r>
              <a:rPr lang="fi-FI" sz="2000" dirty="0" smtClean="0"/>
              <a:t>messut, Hyvinkää</a:t>
            </a:r>
            <a:br>
              <a:rPr lang="fi-FI" sz="2000" dirty="0" smtClean="0"/>
            </a:br>
            <a:r>
              <a:rPr lang="fi-FI" sz="1400" dirty="0" smtClean="0"/>
              <a:t>22.5.2017 </a:t>
            </a:r>
            <a:br>
              <a:rPr lang="fi-FI" sz="1400" dirty="0" smtClean="0"/>
            </a:br>
            <a:r>
              <a:rPr lang="fi-FI" sz="1400" dirty="0" smtClean="0"/>
              <a:t>Susanna Hyvärinen, Kuntaliitto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3945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Liittyminen ja käyttäminen </a:t>
            </a:r>
            <a:r>
              <a:rPr lang="fi-FI" dirty="0"/>
              <a:t>on julkishallinnon organisaatioille maksutonta</a:t>
            </a:r>
          </a:p>
          <a:p>
            <a:r>
              <a:rPr lang="fi-FI" b="1" dirty="0"/>
              <a:t>Käyttöönottokustannukset</a:t>
            </a:r>
            <a:r>
              <a:rPr lang="fi-FI" dirty="0"/>
              <a:t> kukin asiakas maksaa itse</a:t>
            </a:r>
          </a:p>
          <a:p>
            <a:pPr lvl="1">
              <a:buFont typeface="Courier New"/>
              <a:buChar char="o"/>
            </a:pPr>
            <a:r>
              <a:rPr lang="fi-FI" dirty="0"/>
              <a:t>Tekninen integraatio</a:t>
            </a:r>
          </a:p>
          <a:p>
            <a:pPr lvl="1">
              <a:buFont typeface="Courier New"/>
              <a:buChar char="o"/>
            </a:pPr>
            <a:r>
              <a:rPr lang="fi-FI" dirty="0"/>
              <a:t>Asiointipalvelukohtainen ohjeistus</a:t>
            </a:r>
          </a:p>
          <a:p>
            <a:pPr lvl="1">
              <a:buFont typeface="Courier New"/>
              <a:buChar char="o"/>
            </a:pPr>
            <a:r>
              <a:rPr lang="fi-FI" dirty="0"/>
              <a:t>Käyttöönottoprojektin hallinta</a:t>
            </a:r>
          </a:p>
          <a:p>
            <a:pPr lvl="1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Kustannukset</a:t>
            </a:r>
          </a:p>
        </p:txBody>
      </p:sp>
    </p:spTree>
    <p:extLst>
      <p:ext uri="{BB962C8B-B14F-4D97-AF65-F5344CB8AC3E}">
        <p14:creationId xmlns:p14="http://schemas.microsoft.com/office/powerpoint/2010/main" val="18508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"/>
          <p:cNvSpPr>
            <a:spLocks noGrp="1"/>
          </p:cNvSpPr>
          <p:nvPr>
            <p:ph idx="1"/>
          </p:nvPr>
        </p:nvSpPr>
        <p:spPr>
          <a:xfrm>
            <a:off x="838200" y="1394847"/>
            <a:ext cx="10515600" cy="12716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fi-FI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2000" dirty="0"/>
              <a:t>Suomi.fi-palvelujen asemoituminen osaksi sähköisen asioinnin perusprosessia on kuvattu 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Suomi.fi-palvelut osana sähköistä asiointiprosessia</a:t>
            </a:r>
            <a:endParaRPr lang="fi-FI" dirty="0"/>
          </a:p>
        </p:txBody>
      </p:sp>
      <p:graphicFrame>
        <p:nvGraphicFramePr>
          <p:cNvPr id="45" name="Kaaviokuva 44"/>
          <p:cNvGraphicFramePr/>
          <p:nvPr>
            <p:extLst>
              <p:ext uri="{D42A27DB-BD31-4B8C-83A1-F6EECF244321}">
                <p14:modId xmlns:p14="http://schemas.microsoft.com/office/powerpoint/2010/main" val="1844916121"/>
              </p:ext>
            </p:extLst>
          </p:nvPr>
        </p:nvGraphicFramePr>
        <p:xfrm>
          <a:off x="419243" y="2286472"/>
          <a:ext cx="11442909" cy="313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Ryhmä 45"/>
          <p:cNvGrpSpPr/>
          <p:nvPr/>
        </p:nvGrpSpPr>
        <p:grpSpPr>
          <a:xfrm>
            <a:off x="286572" y="2955277"/>
            <a:ext cx="11579291" cy="3204000"/>
            <a:chOff x="529793" y="3396344"/>
            <a:chExt cx="11579290" cy="3163076"/>
          </a:xfrm>
        </p:grpSpPr>
        <p:sp>
          <p:nvSpPr>
            <p:cNvPr id="47" name="Suorakulmio 46"/>
            <p:cNvSpPr/>
            <p:nvPr/>
          </p:nvSpPr>
          <p:spPr>
            <a:xfrm>
              <a:off x="529793" y="3396344"/>
              <a:ext cx="11579290" cy="316307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fi-FI" sz="1600" b="1" dirty="0">
                  <a:solidFill>
                    <a:schemeClr val="tx1"/>
                  </a:solidFill>
                </a:rPr>
                <a:t>Yhtenäinen käyttökokemus</a:t>
              </a:r>
            </a:p>
          </p:txBody>
        </p:sp>
        <p:sp>
          <p:nvSpPr>
            <p:cNvPr id="48" name="Suorakulmio 47"/>
            <p:cNvSpPr/>
            <p:nvPr/>
          </p:nvSpPr>
          <p:spPr>
            <a:xfrm>
              <a:off x="669126" y="4642955"/>
              <a:ext cx="1224000" cy="533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-verkkopalvelu</a:t>
              </a:r>
            </a:p>
          </p:txBody>
        </p:sp>
        <p:sp>
          <p:nvSpPr>
            <p:cNvPr id="49" name="Suorakulmio 48"/>
            <p:cNvSpPr/>
            <p:nvPr/>
          </p:nvSpPr>
          <p:spPr>
            <a:xfrm>
              <a:off x="2376079" y="4642955"/>
              <a:ext cx="1224000" cy="533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-tunnistus</a:t>
              </a:r>
            </a:p>
          </p:txBody>
        </p:sp>
        <p:sp>
          <p:nvSpPr>
            <p:cNvPr id="50" name="Suorakulmio 49"/>
            <p:cNvSpPr/>
            <p:nvPr/>
          </p:nvSpPr>
          <p:spPr>
            <a:xfrm>
              <a:off x="5748336" y="4642955"/>
              <a:ext cx="1224000" cy="675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-valtuudet</a:t>
              </a:r>
            </a:p>
          </p:txBody>
        </p:sp>
        <p:sp>
          <p:nvSpPr>
            <p:cNvPr id="51" name="Suorakulmio 50"/>
            <p:cNvSpPr/>
            <p:nvPr/>
          </p:nvSpPr>
          <p:spPr>
            <a:xfrm>
              <a:off x="7427518" y="4642955"/>
              <a:ext cx="1224000" cy="533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>
                  <a:solidFill>
                    <a:schemeClr val="tx1"/>
                  </a:solidFill>
                </a:rPr>
                <a:t>Suomi.fi-palveluväylä</a:t>
              </a:r>
            </a:p>
          </p:txBody>
        </p:sp>
        <p:sp>
          <p:nvSpPr>
            <p:cNvPr id="52" name="Suorakulmio 51"/>
            <p:cNvSpPr/>
            <p:nvPr/>
          </p:nvSpPr>
          <p:spPr>
            <a:xfrm>
              <a:off x="9151472" y="4642955"/>
              <a:ext cx="1224000" cy="533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-viestit</a:t>
              </a:r>
            </a:p>
          </p:txBody>
        </p:sp>
        <p:sp>
          <p:nvSpPr>
            <p:cNvPr id="53" name="Suorakulmio 52"/>
            <p:cNvSpPr/>
            <p:nvPr/>
          </p:nvSpPr>
          <p:spPr>
            <a:xfrm>
              <a:off x="10790540" y="4642955"/>
              <a:ext cx="1224000" cy="533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-viestit</a:t>
              </a:r>
            </a:p>
          </p:txBody>
        </p:sp>
        <p:sp>
          <p:nvSpPr>
            <p:cNvPr id="54" name="Suorakulmio 53"/>
            <p:cNvSpPr/>
            <p:nvPr/>
          </p:nvSpPr>
          <p:spPr>
            <a:xfrm>
              <a:off x="7427518" y="5188948"/>
              <a:ext cx="1224000" cy="54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-verkkopalvelu</a:t>
              </a:r>
            </a:p>
          </p:txBody>
        </p:sp>
        <p:sp>
          <p:nvSpPr>
            <p:cNvPr id="55" name="Suorakulmio 54"/>
            <p:cNvSpPr/>
            <p:nvPr/>
          </p:nvSpPr>
          <p:spPr>
            <a:xfrm>
              <a:off x="9146820" y="5188948"/>
              <a:ext cx="1228652" cy="54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-verkkopalvelu</a:t>
              </a:r>
            </a:p>
          </p:txBody>
        </p:sp>
        <p:sp>
          <p:nvSpPr>
            <p:cNvPr id="56" name="Suorakulmio 55"/>
            <p:cNvSpPr/>
            <p:nvPr/>
          </p:nvSpPr>
          <p:spPr>
            <a:xfrm>
              <a:off x="10790539" y="5188948"/>
              <a:ext cx="1224000" cy="54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-verkkopalvelu</a:t>
              </a:r>
            </a:p>
          </p:txBody>
        </p:sp>
        <p:sp>
          <p:nvSpPr>
            <p:cNvPr id="57" name="Suorakulmio 56"/>
            <p:cNvSpPr/>
            <p:nvPr/>
          </p:nvSpPr>
          <p:spPr>
            <a:xfrm>
              <a:off x="669128" y="5204330"/>
              <a:ext cx="1224000" cy="7796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Suomi.fi-palvelutieto-varanto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58" name="Suora yhdysviiva 57"/>
            <p:cNvCxnSpPr/>
            <p:nvPr/>
          </p:nvCxnSpPr>
          <p:spPr>
            <a:xfrm>
              <a:off x="4000720" y="3849413"/>
              <a:ext cx="7784" cy="249540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uora yhdysviiva 58"/>
            <p:cNvCxnSpPr/>
            <p:nvPr/>
          </p:nvCxnSpPr>
          <p:spPr>
            <a:xfrm>
              <a:off x="5360900" y="3849413"/>
              <a:ext cx="7784" cy="2495404"/>
            </a:xfrm>
            <a:prstGeom prst="line">
              <a:avLst/>
            </a:prstGeom>
            <a:ln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Suorakulmio 59"/>
            <p:cNvSpPr/>
            <p:nvPr/>
          </p:nvSpPr>
          <p:spPr>
            <a:xfrm>
              <a:off x="669126" y="5994907"/>
              <a:ext cx="1222448" cy="5485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err="1">
                  <a:solidFill>
                    <a:schemeClr val="tx1"/>
                  </a:solidFill>
                </a:rPr>
                <a:t>Suomi.fi</a:t>
              </a:r>
              <a:r>
                <a:rPr lang="fi-FI" sz="1200" dirty="0">
                  <a:solidFill>
                    <a:schemeClr val="tx1"/>
                  </a:solidFill>
                </a:rPr>
                <a:t>-kartat</a:t>
              </a:r>
            </a:p>
          </p:txBody>
        </p:sp>
        <p:sp>
          <p:nvSpPr>
            <p:cNvPr id="21" name="Suorakulmio 49"/>
            <p:cNvSpPr/>
            <p:nvPr/>
          </p:nvSpPr>
          <p:spPr>
            <a:xfrm>
              <a:off x="5756966" y="5333531"/>
              <a:ext cx="1224000" cy="54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>
                  <a:solidFill>
                    <a:schemeClr val="tx1"/>
                  </a:solidFill>
                </a:rPr>
                <a:t>Valtuusrekisteri</a:t>
              </a:r>
            </a:p>
          </p:txBody>
        </p:sp>
        <p:sp>
          <p:nvSpPr>
            <p:cNvPr id="22" name="Suorakulmio 21"/>
            <p:cNvSpPr/>
            <p:nvPr/>
          </p:nvSpPr>
          <p:spPr>
            <a:xfrm>
              <a:off x="9146820" y="5750356"/>
              <a:ext cx="1228652" cy="5485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1200" dirty="0" smtClean="0">
                  <a:solidFill>
                    <a:schemeClr val="tx1"/>
                  </a:solidFill>
                </a:rPr>
                <a:t>Suomi.fi-maksut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62" name="Suora yhdysviiva 61"/>
          <p:cNvCxnSpPr/>
          <p:nvPr/>
        </p:nvCxnSpPr>
        <p:spPr>
          <a:xfrm>
            <a:off x="311234" y="2869760"/>
            <a:ext cx="115200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4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orakulmio 42"/>
          <p:cNvSpPr/>
          <p:nvPr/>
        </p:nvSpPr>
        <p:spPr>
          <a:xfrm>
            <a:off x="4234249" y="4859538"/>
            <a:ext cx="6631457" cy="126070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4234247" y="2282289"/>
            <a:ext cx="6631460" cy="24763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Suomi.fi-palveluiden käyttöönotto</a:t>
            </a:r>
            <a:endParaRPr lang="fi-FI" dirty="0"/>
          </a:p>
        </p:txBody>
      </p:sp>
      <p:sp>
        <p:nvSpPr>
          <p:cNvPr id="16" name="Tekstiruutu 15"/>
          <p:cNvSpPr txBox="1"/>
          <p:nvPr/>
        </p:nvSpPr>
        <p:spPr>
          <a:xfrm>
            <a:off x="1080327" y="2462215"/>
            <a:ext cx="2556143" cy="415495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Suomi.fi-palveluväylä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080328" y="5602692"/>
            <a:ext cx="2105693" cy="41549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Suomi.fi-tunnistus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1080325" y="3594798"/>
            <a:ext cx="2136150" cy="41549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Suomi.fi-valtuudet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1080325" y="4188514"/>
            <a:ext cx="3263067" cy="415495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Suomi.fi-palvelutietovaranto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080327" y="5044524"/>
            <a:ext cx="1788298" cy="41549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Suomi.fi-viestit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1080327" y="3009457"/>
            <a:ext cx="2573834" cy="41549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Suomi.fi-verkkopalvelu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Taitettu kulma 22"/>
          <p:cNvSpPr/>
          <p:nvPr/>
        </p:nvSpPr>
        <p:spPr>
          <a:xfrm>
            <a:off x="4378695" y="2360247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29" name="Taitettu kulma 28"/>
          <p:cNvSpPr/>
          <p:nvPr/>
        </p:nvSpPr>
        <p:spPr>
          <a:xfrm>
            <a:off x="4378695" y="2945866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30" name="Taitettu kulma 29"/>
          <p:cNvSpPr/>
          <p:nvPr/>
        </p:nvSpPr>
        <p:spPr>
          <a:xfrm>
            <a:off x="4378695" y="3529507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31" name="Taitettu kulma 30"/>
          <p:cNvSpPr/>
          <p:nvPr/>
        </p:nvSpPr>
        <p:spPr>
          <a:xfrm>
            <a:off x="4378695" y="4139933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32" name="Taitettu kulma 31"/>
          <p:cNvSpPr/>
          <p:nvPr/>
        </p:nvSpPr>
        <p:spPr>
          <a:xfrm>
            <a:off x="4378695" y="4937327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33" name="Taitettu kulma 32"/>
          <p:cNvSpPr/>
          <p:nvPr/>
        </p:nvSpPr>
        <p:spPr>
          <a:xfrm>
            <a:off x="4378695" y="5527731"/>
            <a:ext cx="810733" cy="540976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Käyttö-ehdot</a:t>
            </a:r>
          </a:p>
        </p:txBody>
      </p:sp>
      <p:sp>
        <p:nvSpPr>
          <p:cNvPr id="34" name="Taitettu kulma 33"/>
          <p:cNvSpPr/>
          <p:nvPr/>
        </p:nvSpPr>
        <p:spPr>
          <a:xfrm>
            <a:off x="5406096" y="2360247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35" name="Taitettu kulma 34"/>
          <p:cNvSpPr/>
          <p:nvPr/>
        </p:nvSpPr>
        <p:spPr>
          <a:xfrm>
            <a:off x="5406096" y="2945866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36" name="Taitettu kulma 35"/>
          <p:cNvSpPr/>
          <p:nvPr/>
        </p:nvSpPr>
        <p:spPr>
          <a:xfrm>
            <a:off x="5406096" y="3529507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37" name="Taitettu kulma 36"/>
          <p:cNvSpPr/>
          <p:nvPr/>
        </p:nvSpPr>
        <p:spPr>
          <a:xfrm>
            <a:off x="5406096" y="4139933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38" name="Taitettu kulma 37"/>
          <p:cNvSpPr/>
          <p:nvPr/>
        </p:nvSpPr>
        <p:spPr>
          <a:xfrm>
            <a:off x="5406096" y="4937327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39" name="Taitettu kulma 38"/>
          <p:cNvSpPr/>
          <p:nvPr/>
        </p:nvSpPr>
        <p:spPr>
          <a:xfrm>
            <a:off x="5406096" y="5527731"/>
            <a:ext cx="810733" cy="540976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päätös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3812801" y="1511921"/>
            <a:ext cx="1592099" cy="815602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Asiakas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hyväksyy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käyttöehdot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5253945" y="1527687"/>
            <a:ext cx="1115038" cy="815602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hyväksyy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asiakkaan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8016216" y="2282289"/>
            <a:ext cx="2945672" cy="584771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Käyttöoikeus julkishallinnolla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ja yksityisellä sektorilla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8016215" y="4838586"/>
            <a:ext cx="2945672" cy="353939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Käyttöoikeus julkishallinnolla</a:t>
            </a:r>
          </a:p>
        </p:txBody>
      </p:sp>
      <p:sp>
        <p:nvSpPr>
          <p:cNvPr id="46" name="Taitettu kulma 45"/>
          <p:cNvSpPr/>
          <p:nvPr/>
        </p:nvSpPr>
        <p:spPr>
          <a:xfrm>
            <a:off x="6430669" y="2420095"/>
            <a:ext cx="1307354" cy="54097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VRK:n</a:t>
            </a:r>
            <a:endParaRPr kumimoji="0" lang="fi-FI" sz="15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varmenteet</a:t>
            </a:r>
          </a:p>
        </p:txBody>
      </p:sp>
      <p:sp>
        <p:nvSpPr>
          <p:cNvPr id="47" name="Taitettu kulma 46"/>
          <p:cNvSpPr/>
          <p:nvPr/>
        </p:nvSpPr>
        <p:spPr>
          <a:xfrm>
            <a:off x="6486202" y="3446823"/>
            <a:ext cx="1299119" cy="623660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VRK/VTJ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tietolupa</a:t>
            </a:r>
          </a:p>
        </p:txBody>
      </p:sp>
      <p:sp>
        <p:nvSpPr>
          <p:cNvPr id="48" name="Taitettu kulma 47"/>
          <p:cNvSpPr/>
          <p:nvPr/>
        </p:nvSpPr>
        <p:spPr>
          <a:xfrm>
            <a:off x="6430669" y="5525194"/>
            <a:ext cx="1155827" cy="54097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VRK/VTJ</a:t>
            </a: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tietolupa</a:t>
            </a:r>
          </a:p>
        </p:txBody>
      </p:sp>
      <p:sp>
        <p:nvSpPr>
          <p:cNvPr id="49" name="Taitettu kulma 48"/>
          <p:cNvSpPr/>
          <p:nvPr/>
        </p:nvSpPr>
        <p:spPr>
          <a:xfrm>
            <a:off x="7907952" y="3440718"/>
            <a:ext cx="1299119" cy="623660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996" tIns="60957" rIns="95996" bIns="60957"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PRH/</a:t>
            </a:r>
            <a:r>
              <a:rPr kumimoji="0" lang="fi-FI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Virre</a:t>
            </a:r>
            <a:endParaRPr kumimoji="0" lang="fi-FI" sz="1600" b="1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tietolupa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6552463" y="3877304"/>
            <a:ext cx="1039696" cy="284687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Huoltajan </a:t>
            </a: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rooli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304E88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8008539" y="3871714"/>
            <a:ext cx="1051477" cy="27699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304E88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Yrityksen rooli</a:t>
            </a:r>
          </a:p>
        </p:txBody>
      </p:sp>
      <p:sp>
        <p:nvSpPr>
          <p:cNvPr id="52" name="Tekstiruutu 51"/>
          <p:cNvSpPr txBox="1"/>
          <p:nvPr/>
        </p:nvSpPr>
        <p:spPr>
          <a:xfrm>
            <a:off x="6384747" y="1897443"/>
            <a:ext cx="4211041" cy="35393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Muuta palvelun käyttöön tarvittavaa</a:t>
            </a:r>
          </a:p>
        </p:txBody>
      </p:sp>
    </p:spTree>
    <p:extLst>
      <p:ext uri="{BB962C8B-B14F-4D97-AF65-F5344CB8AC3E}">
        <p14:creationId xmlns:p14="http://schemas.microsoft.com/office/powerpoint/2010/main" val="33091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Virallinen viestintäkanava: esuomi.fi</a:t>
            </a:r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02173" y="1820062"/>
            <a:ext cx="10515600" cy="4607999"/>
          </a:xfrm>
        </p:spPr>
        <p:txBody>
          <a:bodyPr/>
          <a:lstStyle/>
          <a:p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://esuomi.fi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327117" y="2445062"/>
            <a:ext cx="4313295" cy="327781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i-FI" sz="1800" dirty="0" smtClean="0"/>
              <a:t>Sivustolla mm. </a:t>
            </a:r>
          </a:p>
          <a:p>
            <a:endParaRPr lang="fi-FI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err="1" smtClean="0"/>
              <a:t>Suomi.fi</a:t>
            </a:r>
            <a:r>
              <a:rPr lang="fi-FI" sz="1800" dirty="0" smtClean="0"/>
              <a:t> </a:t>
            </a:r>
            <a:r>
              <a:rPr lang="fi-FI" sz="1800" dirty="0"/>
              <a:t>–palveluiden esittelyvideot: </a:t>
            </a:r>
            <a:r>
              <a:rPr lang="fi-FI" i="1" dirty="0">
                <a:hlinkClick r:id="rId3"/>
              </a:rPr>
              <a:t>https://esuomi.fi/palveluntarjoajille/</a:t>
            </a:r>
            <a:r>
              <a:rPr lang="fi-FI" i="1" dirty="0"/>
              <a:t>   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800" dirty="0" smtClean="0"/>
              <a:t>Kuntasektorin käyttöönottojen tilanne:</a:t>
            </a:r>
          </a:p>
          <a:p>
            <a:pPr lvl="1"/>
            <a:r>
              <a:rPr lang="fi-FI" i="1" dirty="0">
                <a:hlinkClick r:id="rId4"/>
              </a:rPr>
              <a:t>https://esuomi.fi/kayttoonottojen-tilanne-kunnat</a:t>
            </a:r>
            <a:r>
              <a:rPr lang="fi-FI" i="1" dirty="0" smtClean="0">
                <a:hlinkClick r:id="rId4"/>
              </a:rPr>
              <a:t>/</a:t>
            </a:r>
            <a:r>
              <a:rPr lang="fi-FI" i="1" dirty="0" smtClean="0"/>
              <a:t> </a:t>
            </a:r>
          </a:p>
          <a:p>
            <a:pPr lvl="1"/>
            <a:endParaRPr lang="fi-FI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Koulutuskalenteri:</a:t>
            </a:r>
            <a:r>
              <a:rPr lang="fi-FI" i="1" dirty="0" smtClean="0"/>
              <a:t> </a:t>
            </a:r>
            <a:r>
              <a:rPr lang="fi-FI" i="1" dirty="0" smtClean="0">
                <a:hlinkClick r:id="rId5"/>
              </a:rPr>
              <a:t>https</a:t>
            </a:r>
            <a:r>
              <a:rPr lang="fi-FI" i="1" dirty="0">
                <a:hlinkClick r:id="rId5"/>
              </a:rPr>
              <a:t>://esuomi.fi/koulutukset</a:t>
            </a:r>
            <a:r>
              <a:rPr lang="fi-FI" i="1" dirty="0" smtClean="0">
                <a:hlinkClick r:id="rId5"/>
              </a:rPr>
              <a:t>/</a:t>
            </a:r>
            <a:r>
              <a:rPr lang="fi-FI" i="1" dirty="0" smtClean="0"/>
              <a:t> </a:t>
            </a:r>
            <a:endParaRPr lang="fi-FI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61" y="2483151"/>
            <a:ext cx="7216893" cy="349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08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Sähköisen asioinnin </a:t>
            </a:r>
            <a:br>
              <a:rPr lang="fi-FI" dirty="0" smtClean="0"/>
            </a:br>
            <a:r>
              <a:rPr lang="fi-FI" dirty="0" smtClean="0"/>
              <a:t>Suomi.fi –tukipalveluiden kokonaisuus</a:t>
            </a:r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84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611856" y="1835890"/>
            <a:ext cx="9305675" cy="28831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t"/>
          <a:lstStyle/>
          <a:p>
            <a:endParaRPr lang="fi-FI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1622348" y="2589679"/>
            <a:ext cx="0" cy="1924967"/>
          </a:xfrm>
          <a:prstGeom prst="lin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636379" y="2269473"/>
            <a:ext cx="206237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Arial"/>
              </a:rPr>
              <a:t>Tunnistus</a:t>
            </a:r>
            <a:endParaRPr lang="fi-FI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27143" y="2828135"/>
            <a:ext cx="206237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  <a:cs typeface="Arial"/>
              </a:rPr>
              <a:t>V</a:t>
            </a:r>
            <a:r>
              <a:rPr lang="fi-FI" sz="1600" dirty="0" smtClean="0">
                <a:solidFill>
                  <a:schemeClr val="bg1"/>
                </a:solidFill>
                <a:cs typeface="Arial"/>
              </a:rPr>
              <a:t>altuudet</a:t>
            </a:r>
            <a:endParaRPr lang="fi-FI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09371" y="2420166"/>
            <a:ext cx="2105535" cy="95410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Palveluiden tiedot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Oppaat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Palvelut kartalla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36379" y="3386795"/>
            <a:ext cx="2062372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/>
            <a:r>
              <a:rPr lang="fi-FI" sz="1600" dirty="0" smtClean="0">
                <a:solidFill>
                  <a:schemeClr val="bg1"/>
                </a:solidFill>
                <a:cs typeface="Arial"/>
              </a:rPr>
              <a:t>Viestit</a:t>
            </a:r>
            <a:endParaRPr lang="fi-FI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55" name="Title 1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Kansalaisen asiointi yhdeltä luukulta</a:t>
            </a:r>
            <a:endParaRPr lang="fi-FI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095277" y="2420165"/>
            <a:ext cx="2328649" cy="23286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750268" y="3616241"/>
            <a:ext cx="1180131" cy="27699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fi-FI" sz="1200" dirty="0">
                <a:solidFill>
                  <a:srgbClr val="1A2747"/>
                </a:solidFill>
              </a:rPr>
              <a:t>KANSALAINEN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56148" y="3884095"/>
            <a:ext cx="572993" cy="27699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fi-FI" sz="1200" dirty="0">
                <a:solidFill>
                  <a:srgbClr val="1A2747"/>
                </a:solidFill>
              </a:rPr>
              <a:t>LAPSI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53423" y="4151951"/>
            <a:ext cx="1183061" cy="276999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fi-FI" sz="1200" dirty="0">
                <a:solidFill>
                  <a:srgbClr val="1A2747"/>
                </a:solidFill>
              </a:rPr>
              <a:t>HUOLLETTAVA</a:t>
            </a:r>
          </a:p>
        </p:txBody>
      </p:sp>
      <p:pic>
        <p:nvPicPr>
          <p:cNvPr id="60" name="Picture 59" descr="Person47.pn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08" y="3019335"/>
            <a:ext cx="473555" cy="557644"/>
          </a:xfrm>
          <a:prstGeom prst="rect">
            <a:avLst/>
          </a:prstGeom>
        </p:spPr>
      </p:pic>
      <p:pic>
        <p:nvPicPr>
          <p:cNvPr id="61" name="Picture 60" descr="Person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765" y="2775803"/>
            <a:ext cx="686752" cy="835815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39892" y="1824521"/>
            <a:ext cx="2008875" cy="384717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fi-FI" b="1" dirty="0"/>
              <a:t>Suomi.fi-palvelut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90106" y="5143502"/>
            <a:ext cx="11121159" cy="14446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2" tIns="60956" rIns="121912" bIns="60956" spcCol="0" rtlCol="0" anchor="t"/>
          <a:lstStyle/>
          <a:p>
            <a:r>
              <a:rPr lang="fi-FI" smtClean="0"/>
              <a:t> </a:t>
            </a:r>
            <a:r>
              <a:rPr lang="fi-FI"/>
              <a:t>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466332" y="5196960"/>
            <a:ext cx="3455293" cy="33855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fi-FI" sz="1600" dirty="0">
                <a:solidFill>
                  <a:schemeClr val="bg2"/>
                </a:solidFill>
                <a:cs typeface="Arial"/>
              </a:rPr>
              <a:t>Rekisterit, hakemistot, tietovarannot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263918" y="5196959"/>
            <a:ext cx="1475841" cy="584776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fi-FI" sz="1600" dirty="0">
                <a:solidFill>
                  <a:schemeClr val="bg2"/>
                </a:solidFill>
                <a:cs typeface="Arial"/>
              </a:rPr>
              <a:t>Asiointi- ja verkkopalvelut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65051" y="5618727"/>
            <a:ext cx="1080000" cy="369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 err="1">
                <a:solidFill>
                  <a:srgbClr val="0E1526"/>
                </a:solidFill>
                <a:cs typeface="Arial"/>
              </a:rPr>
              <a:t>Trafi</a:t>
            </a:r>
            <a:endParaRPr lang="fi-FI" sz="1600" dirty="0">
              <a:solidFill>
                <a:srgbClr val="0E1526"/>
              </a:solidFill>
              <a:cs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5879" y="5618727"/>
            <a:ext cx="1080000" cy="369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VTJ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92176" y="5618727"/>
            <a:ext cx="1080000" cy="369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…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535880" y="6022501"/>
            <a:ext cx="2212011" cy="369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MML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52756" y="3945455"/>
            <a:ext cx="2062373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lnSpc>
                <a:spcPct val="80000"/>
              </a:lnSpc>
            </a:pPr>
            <a:r>
              <a:rPr lang="fi-FI" sz="1600" dirty="0">
                <a:solidFill>
                  <a:schemeClr val="bg1"/>
                </a:solidFill>
                <a:cs typeface="Arial"/>
              </a:rPr>
              <a:t>Palveluväylä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091719" y="6022501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Hyvis-ICT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207285" y="6022501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SOTE x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84785" y="5618727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VRK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091719" y="5618727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Kela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980468" y="6022501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THL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07285" y="5618727"/>
            <a:ext cx="1080000" cy="369328"/>
          </a:xfrm>
          <a:prstGeom prst="rect">
            <a:avLst/>
          </a:prstGeom>
          <a:solidFill>
            <a:schemeClr val="accent6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TK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939503" y="5196960"/>
            <a:ext cx="1633781" cy="33855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fi-FI" sz="1600" dirty="0">
                <a:solidFill>
                  <a:schemeClr val="bg2"/>
                </a:solidFill>
                <a:cs typeface="Arial"/>
              </a:rPr>
              <a:t>Palveluntarjoajat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86" name="Elbow Connector 85"/>
          <p:cNvCxnSpPr>
            <a:stCxn id="85" idx="1"/>
            <a:endCxn id="72" idx="1"/>
          </p:cNvCxnSpPr>
          <p:nvPr/>
        </p:nvCxnSpPr>
        <p:spPr>
          <a:xfrm rot="10800000">
            <a:off x="652757" y="4215455"/>
            <a:ext cx="286747" cy="1150783"/>
          </a:xfrm>
          <a:prstGeom prst="bentConnector3">
            <a:avLst>
              <a:gd name="adj1" fmla="val 17972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Rounded Rectangle 86"/>
          <p:cNvSpPr/>
          <p:nvPr/>
        </p:nvSpPr>
        <p:spPr>
          <a:xfrm>
            <a:off x="651789" y="4504115"/>
            <a:ext cx="2062373" cy="540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8" rIns="91434" bIns="45718" rtlCol="0" anchor="ctr"/>
          <a:lstStyle/>
          <a:p>
            <a:pPr algn="ctr">
              <a:lnSpc>
                <a:spcPct val="80000"/>
              </a:lnSpc>
            </a:pPr>
            <a:r>
              <a:rPr lang="fi-FI" sz="1600" dirty="0">
                <a:solidFill>
                  <a:schemeClr val="bg1"/>
                </a:solidFill>
                <a:cs typeface="Arial"/>
              </a:rPr>
              <a:t>Palvelutietovaranto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809789" y="2420166"/>
            <a:ext cx="2526631" cy="1576993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noAutofit/>
          </a:bodyPr>
          <a:lstStyle/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Omat tiedot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Omat viestit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Puolesta asiointi </a:t>
            </a:r>
          </a:p>
          <a:p>
            <a:pPr>
              <a:lnSpc>
                <a:spcPct val="120000"/>
              </a:lnSpc>
            </a:pPr>
            <a:r>
              <a:rPr lang="fi-FI" dirty="0">
                <a:solidFill>
                  <a:schemeClr val="bg1"/>
                </a:solidFill>
                <a:cs typeface="Arial"/>
              </a:rPr>
              <a:t>Kotikunnan palvelut</a:t>
            </a:r>
          </a:p>
        </p:txBody>
      </p:sp>
      <p:pic>
        <p:nvPicPr>
          <p:cNvPr id="99" name="Picture 98" descr="Viestinvalitys-ico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48" y="2834100"/>
            <a:ext cx="360000" cy="360000"/>
          </a:xfrm>
          <a:prstGeom prst="rect">
            <a:avLst/>
          </a:prstGeom>
        </p:spPr>
      </p:pic>
      <p:pic>
        <p:nvPicPr>
          <p:cNvPr id="100" name="Picture 99" descr="Asiointivaltuudet-icon-sma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48" y="3199061"/>
            <a:ext cx="360000" cy="360000"/>
          </a:xfrm>
          <a:prstGeom prst="rect">
            <a:avLst/>
          </a:prstGeom>
        </p:spPr>
      </p:pic>
      <p:pic>
        <p:nvPicPr>
          <p:cNvPr id="105" name="Picture 104" descr="Palvelutietovaranto-icon-sma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504" y="2515937"/>
            <a:ext cx="360000" cy="360000"/>
          </a:xfrm>
          <a:prstGeom prst="rect">
            <a:avLst/>
          </a:prstGeom>
        </p:spPr>
      </p:pic>
      <p:pic>
        <p:nvPicPr>
          <p:cNvPr id="106" name="Picture 105" descr="Palvelutietovaranto-icon-small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648" y="3564021"/>
            <a:ext cx="360000" cy="360000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0741" y="2391615"/>
            <a:ext cx="534312" cy="539996"/>
          </a:xfrm>
          <a:prstGeom prst="rect">
            <a:avLst/>
          </a:prstGeom>
        </p:spPr>
      </p:pic>
      <p:sp>
        <p:nvSpPr>
          <p:cNvPr id="118" name="Rectangle 117"/>
          <p:cNvSpPr/>
          <p:nvPr/>
        </p:nvSpPr>
        <p:spPr>
          <a:xfrm>
            <a:off x="9456822" y="4350085"/>
            <a:ext cx="2087999" cy="38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705478" y="4358105"/>
            <a:ext cx="2087999" cy="216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9758347" y="4780946"/>
            <a:ext cx="1979999" cy="395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FFFFFF"/>
            </a:solidFill>
          </a:ln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Hoitopaikan valinta</a:t>
            </a:r>
          </a:p>
          <a:p>
            <a:pPr algn="ctr"/>
            <a:endParaRPr lang="fi-FI" sz="1600" dirty="0">
              <a:solidFill>
                <a:srgbClr val="0E1526"/>
              </a:solidFill>
              <a:cs typeface="Arial"/>
            </a:endParaRPr>
          </a:p>
        </p:txBody>
      </p:sp>
      <p:sp>
        <p:nvSpPr>
          <p:cNvPr id="81" name="TextBox 80"/>
          <p:cNvSpPr txBox="1">
            <a:spLocks/>
          </p:cNvSpPr>
          <p:nvPr/>
        </p:nvSpPr>
        <p:spPr>
          <a:xfrm>
            <a:off x="9754499" y="5634418"/>
            <a:ext cx="1979999" cy="395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FFFFFF"/>
            </a:solidFill>
          </a:ln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Omahoitopolut</a:t>
            </a:r>
          </a:p>
        </p:txBody>
      </p:sp>
      <p:sp>
        <p:nvSpPr>
          <p:cNvPr id="82" name="TextBox 81"/>
          <p:cNvSpPr txBox="1">
            <a:spLocks/>
          </p:cNvSpPr>
          <p:nvPr/>
        </p:nvSpPr>
        <p:spPr>
          <a:xfrm>
            <a:off x="9756879" y="5207682"/>
            <a:ext cx="1979999" cy="395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FFFFFF"/>
            </a:solidFill>
          </a:ln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 dirty="0">
                <a:solidFill>
                  <a:srgbClr val="0E1526"/>
                </a:solidFill>
                <a:cs typeface="Arial"/>
              </a:rPr>
              <a:t>Ajanvaraus</a:t>
            </a:r>
          </a:p>
        </p:txBody>
      </p:sp>
      <p:sp>
        <p:nvSpPr>
          <p:cNvPr id="84" name="TextBox 83"/>
          <p:cNvSpPr txBox="1">
            <a:spLocks/>
          </p:cNvSpPr>
          <p:nvPr/>
        </p:nvSpPr>
        <p:spPr>
          <a:xfrm>
            <a:off x="9755387" y="6061154"/>
            <a:ext cx="1979999" cy="395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 cmpd="sng">
            <a:solidFill>
              <a:srgbClr val="FFFFFF"/>
            </a:solidFill>
          </a:ln>
        </p:spPr>
        <p:txBody>
          <a:bodyPr wrap="none" lIns="121912" tIns="60956" rIns="121912" bIns="60956" rtlCol="0">
            <a:noAutofit/>
          </a:bodyPr>
          <a:lstStyle/>
          <a:p>
            <a:pPr algn="ctr"/>
            <a:r>
              <a:rPr lang="fi-FI" sz="1600">
                <a:solidFill>
                  <a:srgbClr val="0E1526"/>
                </a:solidFill>
                <a:cs typeface="Arial"/>
              </a:rPr>
              <a:t>Omakanta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837763" y="4391005"/>
            <a:ext cx="1833255" cy="33855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fi-FI" sz="1600" dirty="0">
                <a:solidFill>
                  <a:schemeClr val="accent2">
                    <a:lumMod val="75000"/>
                  </a:schemeClr>
                </a:solidFill>
                <a:cs typeface="Arial"/>
              </a:rPr>
              <a:t>Kertakirjautuminen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739498" y="1931765"/>
            <a:ext cx="8503345" cy="421079"/>
          </a:xfrm>
          <a:prstGeom prst="rect">
            <a:avLst/>
          </a:prstGeom>
          <a:solidFill>
            <a:srgbClr val="B51357"/>
          </a:solidFill>
        </p:spPr>
        <p:txBody>
          <a:bodyPr wrap="none" lIns="121912" tIns="60956" rIns="121912" bIns="60956" rtlCol="0">
            <a:noAutofit/>
          </a:bodyPr>
          <a:lstStyle/>
          <a:p>
            <a:pPr algn="ctr"/>
            <a:endParaRPr lang="fi-FI" sz="1600" dirty="0">
              <a:solidFill>
                <a:srgbClr val="0E1526"/>
              </a:solidFill>
              <a:cs typeface="Arial"/>
            </a:endParaRPr>
          </a:p>
        </p:txBody>
      </p:sp>
      <p:sp>
        <p:nvSpPr>
          <p:cNvPr id="88" name="Bent Arrow 87"/>
          <p:cNvSpPr/>
          <p:nvPr/>
        </p:nvSpPr>
        <p:spPr>
          <a:xfrm rot="5400000">
            <a:off x="6071350" y="-1401595"/>
            <a:ext cx="2501567" cy="9151523"/>
          </a:xfrm>
          <a:prstGeom prst="bentArrow">
            <a:avLst>
              <a:gd name="adj1" fmla="val 17519"/>
              <a:gd name="adj2" fmla="val 14312"/>
              <a:gd name="adj3" fmla="val 20725"/>
              <a:gd name="adj4" fmla="val 1489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405906" y="1965982"/>
            <a:ext cx="1519960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  <a:cs typeface="Arial"/>
              </a:rPr>
              <a:t>Kirjautuminen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063736" y="1950107"/>
            <a:ext cx="2431235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 </a:t>
            </a:r>
            <a:r>
              <a:rPr lang="fi-FI" b="1" dirty="0" smtClean="0">
                <a:solidFill>
                  <a:schemeClr val="bg1"/>
                </a:solidFill>
              </a:rPr>
              <a:t>Suomi.fi-verkkopalvelu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3" grpId="0" animBg="1"/>
      <p:bldP spid="62" grpId="0"/>
      <p:bldP spid="63" grpId="0" animBg="1"/>
      <p:bldP spid="65" grpId="0"/>
      <p:bldP spid="66" grpId="0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5" grpId="0"/>
      <p:bldP spid="87" grpId="0" animBg="1"/>
      <p:bldP spid="92" grpId="0"/>
      <p:bldP spid="118" grpId="0" animBg="1"/>
      <p:bldP spid="97" grpId="0" animBg="1"/>
      <p:bldP spid="80" grpId="0" animBg="1"/>
      <p:bldP spid="81" grpId="0" animBg="1"/>
      <p:bldP spid="82" grpId="0" animBg="1"/>
      <p:bldP spid="84" grpId="0" animBg="1"/>
      <p:bldP spid="93" grpId="0"/>
      <p:bldP spid="88" grpId="0" animBg="1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336" y="1601009"/>
            <a:ext cx="11605048" cy="4217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72" tIns="45718" rIns="91372" bIns="45718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40250" y="5164562"/>
            <a:ext cx="3059999" cy="6507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Palveluväylä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188250" y="4419341"/>
            <a:ext cx="1511999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Valtuudet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56456" y="4419341"/>
            <a:ext cx="1511999" cy="720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Viestit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5556433" y="5164562"/>
            <a:ext cx="3059999" cy="6507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Palvelutietovaranto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4318" y="4419341"/>
            <a:ext cx="1511999" cy="7200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Tunnistus</a:t>
            </a:r>
            <a:endParaRPr kumimoji="0" lang="fi-FI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00386" y="4419341"/>
            <a:ext cx="1511999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26" tIns="60913" rIns="121826" bIns="60913" spcCol="0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Palvelu-näkymät</a:t>
            </a: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2" name="Title 2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Suomi.fi-</a:t>
            </a:r>
            <a:r>
              <a:rPr lang="en-US" sz="3600" dirty="0" err="1"/>
              <a:t>palvelukokonaisuus</a:t>
            </a:r>
            <a:endParaRPr lang="en-US" sz="3600" dirty="0"/>
          </a:p>
        </p:txBody>
      </p:sp>
      <p:sp>
        <p:nvSpPr>
          <p:cNvPr id="57" name="Rectangle 56"/>
          <p:cNvSpPr/>
          <p:nvPr/>
        </p:nvSpPr>
        <p:spPr>
          <a:xfrm>
            <a:off x="410107" y="1664931"/>
            <a:ext cx="5068436" cy="441295"/>
          </a:xfrm>
          <a:prstGeom prst="rect">
            <a:avLst/>
          </a:prstGeom>
          <a:noFill/>
        </p:spPr>
        <p:txBody>
          <a:bodyPr wrap="square" lIns="91370" tIns="45718" rIns="91370" bIns="45718">
            <a:noAutofit/>
          </a:bodyPr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Kansalaiselle / yritykselle / viranomaiselle: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288709" y="2120867"/>
            <a:ext cx="4189827" cy="1309072"/>
          </a:xfrm>
          <a:prstGeom prst="rect">
            <a:avLst/>
          </a:prstGeom>
          <a:noFill/>
        </p:spPr>
        <p:txBody>
          <a:bodyPr wrap="square" lIns="91370" tIns="45718" rIns="91370" bIns="45718">
            <a:noAutofit/>
          </a:bodyPr>
          <a:lstStyle/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Palvelut ja oppaat eri tilanteisiin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(Vahva) </a:t>
            </a:r>
            <a:r>
              <a:rPr kumimoji="0" lang="fi-FI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tunnistus, </a:t>
            </a: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kertakirjautuminen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Yksi identiteetti, monta roolia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Omat tiedot ja viestit, vuorovaikutus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Henkilön ja yrityksen puolesta </a:t>
            </a:r>
            <a:r>
              <a:rPr kumimoji="0" lang="fi-FI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asiointi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i-FI" sz="1500" b="0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KOKEILE: </a:t>
            </a:r>
            <a:r>
              <a:rPr kumimoji="0" lang="fi-FI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beta.suomi.fi</a:t>
            </a:r>
            <a:r>
              <a:rPr kumimoji="0" lang="fi-FI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 </a:t>
            </a:r>
            <a:endParaRPr kumimoji="0" lang="fi-FI" sz="1800" b="1" i="0" u="none" strike="noStrike" kern="1200" cap="none" spc="0" normalizeH="0" baseline="0" noProof="0" dirty="0">
              <a:ln>
                <a:noFill/>
              </a:ln>
              <a:solidFill>
                <a:srgbClr val="253D90"/>
              </a:solidFill>
              <a:effectLst/>
              <a:uLnTx/>
              <a:uFillTx/>
              <a:latin typeface="Corbel"/>
              <a:ea typeface="+mn-ea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331" r="63615"/>
          <a:stretch/>
        </p:blipFill>
        <p:spPr>
          <a:xfrm>
            <a:off x="5582441" y="1762772"/>
            <a:ext cx="2014571" cy="19800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36364" r="45369"/>
          <a:stretch/>
        </p:blipFill>
        <p:spPr>
          <a:xfrm>
            <a:off x="7614448" y="1762772"/>
            <a:ext cx="2038409" cy="19800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/>
          <a:srcRect l="81636" r="427"/>
          <a:stretch/>
        </p:blipFill>
        <p:spPr>
          <a:xfrm>
            <a:off x="9670729" y="1762772"/>
            <a:ext cx="2001457" cy="19800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09565" y="3934173"/>
            <a:ext cx="5408072" cy="485168"/>
          </a:xfrm>
          <a:prstGeom prst="rect">
            <a:avLst/>
          </a:prstGeom>
          <a:noFill/>
        </p:spPr>
        <p:txBody>
          <a:bodyPr wrap="square" lIns="91370" tIns="45718" rIns="91370" bIns="45718">
            <a:noAutofit/>
          </a:bodyPr>
          <a:lstStyle/>
          <a:p>
            <a:pPr marL="0" marR="0" lvl="0" indent="0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Valtionhallinnolle / kunnille / yrityksille / yhteisöille:</a:t>
            </a:r>
          </a:p>
        </p:txBody>
      </p:sp>
      <p:sp>
        <p:nvSpPr>
          <p:cNvPr id="66" name="Rectangle 65"/>
          <p:cNvSpPr/>
          <p:nvPr/>
        </p:nvSpPr>
        <p:spPr>
          <a:xfrm>
            <a:off x="1291025" y="4369931"/>
            <a:ext cx="4187519" cy="1593228"/>
          </a:xfrm>
          <a:prstGeom prst="rect">
            <a:avLst/>
          </a:prstGeom>
          <a:noFill/>
        </p:spPr>
        <p:txBody>
          <a:bodyPr wrap="square" lIns="91370" tIns="45718" rIns="91370" bIns="45718">
            <a:noAutofit/>
          </a:bodyPr>
          <a:lstStyle/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Hyvä käyttäjäkokemus ja palvelutaso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Löydettävyys, itsepalvelun tukeminen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Helppo ja kustannustehokas ylläpito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Säästöt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Luotettavuus, turvallisuus</a:t>
            </a:r>
          </a:p>
          <a:p>
            <a:pPr marL="285524" marR="0" lvl="0" indent="-285524" algn="l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i-FI" sz="1500" b="0" i="0" u="none" strike="noStrike" kern="1200" cap="none" spc="0" normalizeH="0" baseline="0" noProof="0" dirty="0">
                <a:ln>
                  <a:noFill/>
                </a:ln>
                <a:solidFill>
                  <a:srgbClr val="253D90"/>
                </a:solidFill>
                <a:effectLst/>
                <a:uLnTx/>
                <a:uFillTx/>
                <a:latin typeface="Corbel"/>
                <a:ea typeface="+mn-ea"/>
                <a:cs typeface="Arial"/>
              </a:rPr>
              <a:t>Uudet mahdollisuudet</a:t>
            </a:r>
          </a:p>
        </p:txBody>
      </p:sp>
      <p:pic>
        <p:nvPicPr>
          <p:cNvPr id="68" name="Picture 67" descr="Building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9" y="4673657"/>
            <a:ext cx="617716" cy="816268"/>
          </a:xfrm>
          <a:prstGeom prst="rect">
            <a:avLst/>
          </a:prstGeom>
        </p:spPr>
      </p:pic>
      <p:pic>
        <p:nvPicPr>
          <p:cNvPr id="69" name="Picture 68" descr="Person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9" y="2596250"/>
            <a:ext cx="595179" cy="72436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5456167" y="1631882"/>
            <a:ext cx="6354967" cy="223581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2" tIns="45718" rIns="91372" bIns="45718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900" b="0" i="0" u="none" strike="noStrike" kern="1200" cap="none" spc="0" normalizeH="0" baseline="0" noProof="0">
              <a:ln>
                <a:noFill/>
              </a:ln>
              <a:solidFill>
                <a:srgbClr val="0E152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5456117" y="4041649"/>
            <a:ext cx="6388267" cy="223581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372" tIns="45718" rIns="91372" bIns="45718" rtlCol="0" anchor="ctr"/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900" b="0" i="0" u="none" strike="noStrike" kern="1200" cap="none" spc="0" normalizeH="0" baseline="0" noProof="0">
              <a:ln>
                <a:noFill/>
              </a:ln>
              <a:solidFill>
                <a:srgbClr val="0E1526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Tekstiruutu 4"/>
          <p:cNvSpPr txBox="1"/>
          <p:nvPr/>
        </p:nvSpPr>
        <p:spPr>
          <a:xfrm rot="21052240">
            <a:off x="7777475" y="1716303"/>
            <a:ext cx="1725551" cy="338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72" tIns="45718" rIns="91372" bIns="45718" rtlCol="0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Näkyvä kerros</a:t>
            </a:r>
          </a:p>
        </p:txBody>
      </p:sp>
      <p:sp>
        <p:nvSpPr>
          <p:cNvPr id="25" name="Tekstiruutu 24"/>
          <p:cNvSpPr txBox="1"/>
          <p:nvPr/>
        </p:nvSpPr>
        <p:spPr>
          <a:xfrm rot="21090060">
            <a:off x="7804693" y="5793927"/>
            <a:ext cx="1495243" cy="3385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372" tIns="45718" rIns="91372" bIns="45718" rtlCol="0">
            <a:spAutoFit/>
          </a:bodyPr>
          <a:lstStyle/>
          <a:p>
            <a:pPr marL="0" marR="0" lvl="0" indent="0" algn="ctr" defTabSz="91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E1526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”Pellin alla”</a:t>
            </a:r>
          </a:p>
        </p:txBody>
      </p:sp>
    </p:spTree>
    <p:extLst>
      <p:ext uri="{BB962C8B-B14F-4D97-AF65-F5344CB8AC3E}">
        <p14:creationId xmlns:p14="http://schemas.microsoft.com/office/powerpoint/2010/main" val="26483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ord 1"/>
          <p:cNvSpPr/>
          <p:nvPr/>
        </p:nvSpPr>
        <p:spPr>
          <a:xfrm rot="16200000">
            <a:off x="3703363" y="-287075"/>
            <a:ext cx="6152493" cy="6969757"/>
          </a:xfrm>
          <a:prstGeom prst="chord">
            <a:avLst>
              <a:gd name="adj1" fmla="val 4274089"/>
              <a:gd name="adj2" fmla="val 16752088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1" name="Rectangle 72"/>
          <p:cNvSpPr/>
          <p:nvPr/>
        </p:nvSpPr>
        <p:spPr>
          <a:xfrm>
            <a:off x="1133715" y="2831664"/>
            <a:ext cx="8356489" cy="607789"/>
          </a:xfrm>
          <a:prstGeom prst="rect">
            <a:avLst/>
          </a:prstGeom>
          <a:solidFill>
            <a:schemeClr val="accent5"/>
          </a:solidFill>
        </p:spPr>
        <p:txBody>
          <a:bodyPr wrap="square" lIns="144000" tIns="140396" rIns="91438" bIns="187195" anchor="ctr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Palveluntarjoajalle:</a:t>
            </a:r>
          </a:p>
        </p:txBody>
      </p:sp>
      <p:sp>
        <p:nvSpPr>
          <p:cNvPr id="44" name="Chord 1"/>
          <p:cNvSpPr/>
          <p:nvPr/>
        </p:nvSpPr>
        <p:spPr>
          <a:xfrm rot="16200000">
            <a:off x="3992476" y="-96571"/>
            <a:ext cx="5599100" cy="5792242"/>
          </a:xfrm>
          <a:prstGeom prst="chord">
            <a:avLst>
              <a:gd name="adj1" fmla="val 4630019"/>
              <a:gd name="adj2" fmla="val 16940090"/>
            </a:avLst>
          </a:prstGeom>
          <a:solidFill>
            <a:srgbClr val="003D74"/>
          </a:solidFill>
          <a:ln>
            <a:solidFill>
              <a:schemeClr val="accent5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6" name="Rectangle 91"/>
          <p:cNvSpPr/>
          <p:nvPr/>
        </p:nvSpPr>
        <p:spPr>
          <a:xfrm>
            <a:off x="1133556" y="2726656"/>
            <a:ext cx="2932153" cy="108000"/>
          </a:xfrm>
          <a:prstGeom prst="rect">
            <a:avLst/>
          </a:prstGeom>
          <a:solidFill>
            <a:srgbClr val="003D74"/>
          </a:solidFill>
          <a:ln>
            <a:solidFill>
              <a:srgbClr val="003D74"/>
            </a:solidFill>
          </a:ln>
        </p:spPr>
        <p:txBody>
          <a:bodyPr wrap="square" lIns="91438" tIns="45719" rIns="91438" bIns="45719">
            <a:noAutofit/>
          </a:bodyPr>
          <a:lstStyle/>
          <a:p>
            <a:endParaRPr lang="fi-FI" sz="1600" dirty="0">
              <a:solidFill>
                <a:srgbClr val="253D90"/>
              </a:solidFill>
              <a:latin typeface="Arial"/>
              <a:cs typeface="Arial"/>
            </a:endParaRPr>
          </a:p>
        </p:txBody>
      </p:sp>
      <p:sp>
        <p:nvSpPr>
          <p:cNvPr id="47" name="Rectangle 72"/>
          <p:cNvSpPr/>
          <p:nvPr/>
        </p:nvSpPr>
        <p:spPr>
          <a:xfrm>
            <a:off x="1133557" y="2177456"/>
            <a:ext cx="8388000" cy="607789"/>
          </a:xfrm>
          <a:prstGeom prst="rect">
            <a:avLst/>
          </a:prstGeom>
          <a:solidFill>
            <a:srgbClr val="003D74"/>
          </a:solidFill>
        </p:spPr>
        <p:txBody>
          <a:bodyPr wrap="square" lIns="144000" tIns="140396" rIns="91438" bIns="187195" anchor="ctr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Palveluiden käyttäjälle: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48" name="Rectangle 83"/>
          <p:cNvSpPr/>
          <p:nvPr/>
        </p:nvSpPr>
        <p:spPr>
          <a:xfrm rot="19065714">
            <a:off x="6754955" y="3530609"/>
            <a:ext cx="3258557" cy="1915503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Valtuudet</a:t>
            </a:r>
            <a:endParaRPr lang="fi-FI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9" name="Rectangle 84"/>
          <p:cNvSpPr/>
          <p:nvPr/>
        </p:nvSpPr>
        <p:spPr>
          <a:xfrm rot="4198851">
            <a:off x="2997516" y="2642375"/>
            <a:ext cx="3258557" cy="1915503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Palvelutietovaranto</a:t>
            </a:r>
          </a:p>
        </p:txBody>
      </p:sp>
      <p:sp>
        <p:nvSpPr>
          <p:cNvPr id="50" name="Rectangle 85"/>
          <p:cNvSpPr/>
          <p:nvPr/>
        </p:nvSpPr>
        <p:spPr>
          <a:xfrm rot="17514113">
            <a:off x="7382560" y="2979532"/>
            <a:ext cx="3258557" cy="1669885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Palveluväylä</a:t>
            </a:r>
            <a:endParaRPr lang="fi-FI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2" name="Rectangle 86"/>
          <p:cNvSpPr/>
          <p:nvPr/>
        </p:nvSpPr>
        <p:spPr>
          <a:xfrm rot="21426502">
            <a:off x="5193573" y="4218580"/>
            <a:ext cx="3350523" cy="1825879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Tunnistus</a:t>
            </a:r>
            <a:endParaRPr lang="fi-FI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3" name="TextBox 88"/>
          <p:cNvSpPr txBox="1"/>
          <p:nvPr/>
        </p:nvSpPr>
        <p:spPr>
          <a:xfrm>
            <a:off x="8271645" y="3471101"/>
            <a:ext cx="76334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Omat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tiedot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89"/>
          <p:cNvSpPr txBox="1"/>
          <p:nvPr/>
        </p:nvSpPr>
        <p:spPr>
          <a:xfrm>
            <a:off x="4912172" y="4034780"/>
            <a:ext cx="1238989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Pääsy</a:t>
            </a:r>
          </a:p>
          <a:p>
            <a:pPr algn="ctr"/>
            <a:r>
              <a:rPr lang="fi-FI" dirty="0">
                <a:solidFill>
                  <a:schemeClr val="bg1"/>
                </a:solidFill>
              </a:rPr>
              <a:t>a</a:t>
            </a:r>
            <a:r>
              <a:rPr lang="fi-FI" dirty="0" smtClean="0">
                <a:solidFill>
                  <a:schemeClr val="bg1"/>
                </a:solidFill>
              </a:rPr>
              <a:t>siointi-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palveluihin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Rectangle 98"/>
          <p:cNvSpPr/>
          <p:nvPr/>
        </p:nvSpPr>
        <p:spPr>
          <a:xfrm rot="2378553">
            <a:off x="3635334" y="3892546"/>
            <a:ext cx="3273927" cy="1628052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Verkkopalvelu</a:t>
            </a:r>
          </a:p>
        </p:txBody>
      </p:sp>
      <p:sp>
        <p:nvSpPr>
          <p:cNvPr id="57" name="Rectangle 32"/>
          <p:cNvSpPr/>
          <p:nvPr/>
        </p:nvSpPr>
        <p:spPr>
          <a:xfrm rot="16200000">
            <a:off x="7424382" y="1980233"/>
            <a:ext cx="3258557" cy="1915503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Viestit</a:t>
            </a:r>
          </a:p>
        </p:txBody>
      </p:sp>
      <p:sp>
        <p:nvSpPr>
          <p:cNvPr id="58" name="TextBox 34"/>
          <p:cNvSpPr txBox="1"/>
          <p:nvPr/>
        </p:nvSpPr>
        <p:spPr>
          <a:xfrm>
            <a:off x="8559307" y="2493155"/>
            <a:ext cx="770400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Omat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viestit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" name="TextBox 88"/>
          <p:cNvSpPr txBox="1"/>
          <p:nvPr/>
        </p:nvSpPr>
        <p:spPr>
          <a:xfrm>
            <a:off x="4148619" y="2493155"/>
            <a:ext cx="946089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Palvelu-</a:t>
            </a:r>
          </a:p>
          <a:p>
            <a:r>
              <a:rPr lang="fi-FI" dirty="0" smtClean="0">
                <a:solidFill>
                  <a:schemeClr val="bg1"/>
                </a:solidFill>
              </a:rPr>
              <a:t>  tiedot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0" name="TextBox 88"/>
          <p:cNvSpPr txBox="1"/>
          <p:nvPr/>
        </p:nvSpPr>
        <p:spPr>
          <a:xfrm>
            <a:off x="4442551" y="3471101"/>
            <a:ext cx="892741" cy="36933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dirty="0" smtClean="0">
                <a:solidFill>
                  <a:schemeClr val="bg1"/>
                </a:solidFill>
              </a:rPr>
              <a:t>Oppaat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1" name="TextBox 88"/>
          <p:cNvSpPr txBox="1"/>
          <p:nvPr/>
        </p:nvSpPr>
        <p:spPr>
          <a:xfrm>
            <a:off x="6318694" y="4466054"/>
            <a:ext cx="1003797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Kerta-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kirjautu-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minen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" name="TextBox 88"/>
          <p:cNvSpPr txBox="1"/>
          <p:nvPr/>
        </p:nvSpPr>
        <p:spPr>
          <a:xfrm>
            <a:off x="7516037" y="4260979"/>
            <a:ext cx="1007196" cy="64632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Puolesta</a:t>
            </a:r>
          </a:p>
          <a:p>
            <a:pPr algn="ctr"/>
            <a:r>
              <a:rPr lang="fi-FI" dirty="0" smtClean="0">
                <a:solidFill>
                  <a:schemeClr val="bg1"/>
                </a:solidFill>
              </a:rPr>
              <a:t>asiointi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Rectangle 91"/>
          <p:cNvSpPr/>
          <p:nvPr/>
        </p:nvSpPr>
        <p:spPr>
          <a:xfrm>
            <a:off x="1133557" y="2016025"/>
            <a:ext cx="8941191" cy="147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>
            <a:noAutofit/>
          </a:bodyPr>
          <a:lstStyle/>
          <a:p>
            <a:endParaRPr lang="fi-FI" sz="1600" dirty="0">
              <a:solidFill>
                <a:srgbClr val="253D90"/>
              </a:solidFill>
              <a:latin typeface="Arial"/>
              <a:cs typeface="Arial"/>
            </a:endParaRPr>
          </a:p>
        </p:txBody>
      </p:sp>
      <p:sp>
        <p:nvSpPr>
          <p:cNvPr id="64" name="Oval 92"/>
          <p:cNvSpPr>
            <a:spLocks noChangeAspect="1"/>
          </p:cNvSpPr>
          <p:nvPr/>
        </p:nvSpPr>
        <p:spPr>
          <a:xfrm>
            <a:off x="5220797" y="1104827"/>
            <a:ext cx="3114319" cy="3114319"/>
          </a:xfrm>
          <a:prstGeom prst="ellipse">
            <a:avLst/>
          </a:prstGeom>
          <a:solidFill>
            <a:schemeClr val="bg1"/>
          </a:solidFill>
          <a:ln w="95250">
            <a:solidFill>
              <a:srgbClr val="003D7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i-FI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" name="Suora yhdysviiva 64"/>
          <p:cNvCxnSpPr/>
          <p:nvPr/>
        </p:nvCxnSpPr>
        <p:spPr>
          <a:xfrm flipH="1">
            <a:off x="5615754" y="2685999"/>
            <a:ext cx="1179413" cy="5962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uora yhdysviiva 65"/>
          <p:cNvCxnSpPr/>
          <p:nvPr/>
        </p:nvCxnSpPr>
        <p:spPr>
          <a:xfrm>
            <a:off x="6795167" y="2687130"/>
            <a:ext cx="1173706" cy="5775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uora yhdysviiva 66"/>
          <p:cNvCxnSpPr/>
          <p:nvPr/>
        </p:nvCxnSpPr>
        <p:spPr>
          <a:xfrm>
            <a:off x="6777956" y="1345052"/>
            <a:ext cx="0" cy="13409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93"/>
          <p:cNvSpPr txBox="1"/>
          <p:nvPr/>
        </p:nvSpPr>
        <p:spPr>
          <a:xfrm rot="18265635">
            <a:off x="5604831" y="1790244"/>
            <a:ext cx="1678391" cy="1341750"/>
          </a:xfrm>
          <a:prstGeom prst="rect">
            <a:avLst/>
          </a:prstGeom>
          <a:noFill/>
        </p:spPr>
        <p:txBody>
          <a:bodyPr wrap="none" lIns="91438" tIns="45719" rIns="91438" bIns="45719" rtlCol="0">
            <a:prstTxWarp prst="textArchUp">
              <a:avLst>
                <a:gd name="adj" fmla="val 11755577"/>
              </a:avLst>
            </a:prstTxWarp>
            <a:spAutoFit/>
          </a:bodyPr>
          <a:lstStyle/>
          <a:p>
            <a:pPr algn="ctr"/>
            <a:r>
              <a:rPr lang="fi-FI" sz="2000" b="1" dirty="0" smtClean="0">
                <a:solidFill>
                  <a:srgbClr val="003D74"/>
                </a:solidFill>
              </a:rPr>
              <a:t>Kansalainen</a:t>
            </a:r>
            <a:endParaRPr lang="en-US" sz="2000" b="1" dirty="0">
              <a:solidFill>
                <a:srgbClr val="003D74"/>
              </a:solidFill>
            </a:endParaRPr>
          </a:p>
        </p:txBody>
      </p:sp>
      <p:sp>
        <p:nvSpPr>
          <p:cNvPr id="69" name="TextBox 94"/>
          <p:cNvSpPr txBox="1"/>
          <p:nvPr/>
        </p:nvSpPr>
        <p:spPr>
          <a:xfrm rot="3893096">
            <a:off x="6221279" y="1793123"/>
            <a:ext cx="1736146" cy="1410793"/>
          </a:xfrm>
          <a:prstGeom prst="rect">
            <a:avLst/>
          </a:prstGeom>
          <a:noFill/>
        </p:spPr>
        <p:txBody>
          <a:bodyPr wrap="none" lIns="91438" tIns="45719" rIns="91438" bIns="45719" rtlCol="0">
            <a:prstTxWarp prst="textArchUp">
              <a:avLst>
                <a:gd name="adj" fmla="val 11609315"/>
              </a:avLst>
            </a:prstTxWarp>
            <a:spAutoFit/>
          </a:bodyPr>
          <a:lstStyle/>
          <a:p>
            <a:pPr algn="ctr"/>
            <a:r>
              <a:rPr lang="fi-FI" sz="2000" b="1" dirty="0" smtClean="0">
                <a:solidFill>
                  <a:srgbClr val="003D74"/>
                </a:solidFill>
              </a:rPr>
              <a:t>Yrityksen edustaja</a:t>
            </a:r>
          </a:p>
        </p:txBody>
      </p:sp>
      <p:sp>
        <p:nvSpPr>
          <p:cNvPr id="70" name="TextBox 95"/>
          <p:cNvSpPr txBox="1"/>
          <p:nvPr/>
        </p:nvSpPr>
        <p:spPr>
          <a:xfrm rot="360000">
            <a:off x="5926771" y="2847413"/>
            <a:ext cx="1495293" cy="902936"/>
          </a:xfrm>
          <a:prstGeom prst="rect">
            <a:avLst/>
          </a:prstGeom>
          <a:noFill/>
        </p:spPr>
        <p:txBody>
          <a:bodyPr wrap="none" lIns="91438" tIns="45719" rIns="91438" bIns="45719" rtlCol="0">
            <a:prstTxWarp prst="textArchDown">
              <a:avLst>
                <a:gd name="adj" fmla="val 463846"/>
              </a:avLst>
            </a:prstTxWarp>
            <a:spAutoFit/>
          </a:bodyPr>
          <a:lstStyle/>
          <a:p>
            <a:pPr algn="ctr"/>
            <a:r>
              <a:rPr lang="fi-FI" sz="2000" b="1" dirty="0">
                <a:solidFill>
                  <a:srgbClr val="003D74"/>
                </a:solidFill>
              </a:rPr>
              <a:t>Viranomainen</a:t>
            </a:r>
            <a:endParaRPr lang="en-US" sz="2000" b="1" dirty="0">
              <a:solidFill>
                <a:srgbClr val="003D74"/>
              </a:solidFill>
            </a:endParaRPr>
          </a:p>
        </p:txBody>
      </p:sp>
      <p:sp>
        <p:nvSpPr>
          <p:cNvPr id="74" name="Rectangle 91"/>
          <p:cNvSpPr/>
          <p:nvPr/>
        </p:nvSpPr>
        <p:spPr>
          <a:xfrm>
            <a:off x="1021406" y="2144584"/>
            <a:ext cx="119400" cy="1363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38" tIns="45719" rIns="91438" bIns="45719">
            <a:noAutofit/>
          </a:bodyPr>
          <a:lstStyle/>
          <a:p>
            <a:endParaRPr lang="fi-FI" sz="1600" dirty="0">
              <a:solidFill>
                <a:srgbClr val="253D90"/>
              </a:solidFill>
              <a:latin typeface="Arial"/>
              <a:cs typeface="Arial"/>
            </a:endParaRPr>
          </a:p>
        </p:txBody>
      </p:sp>
      <p:pic>
        <p:nvPicPr>
          <p:cNvPr id="75" name="Kuva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627" y="1750180"/>
            <a:ext cx="1831680" cy="1831680"/>
          </a:xfrm>
          <a:prstGeom prst="rect">
            <a:avLst/>
          </a:prstGeom>
        </p:spPr>
      </p:pic>
      <p:sp>
        <p:nvSpPr>
          <p:cNvPr id="76" name="Rectangle 40"/>
          <p:cNvSpPr/>
          <p:nvPr/>
        </p:nvSpPr>
        <p:spPr>
          <a:xfrm rot="895555">
            <a:off x="4441016" y="4140741"/>
            <a:ext cx="3350523" cy="1825879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Kartat</a:t>
            </a:r>
            <a:endParaRPr lang="fi-FI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7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06" y="841717"/>
            <a:ext cx="2090880" cy="540000"/>
          </a:xfrm>
          <a:prstGeom prst="rect">
            <a:avLst/>
          </a:prstGeom>
        </p:spPr>
      </p:pic>
      <p:sp>
        <p:nvSpPr>
          <p:cNvPr id="78" name="Rectangle 43"/>
          <p:cNvSpPr/>
          <p:nvPr/>
        </p:nvSpPr>
        <p:spPr>
          <a:xfrm rot="20214252">
            <a:off x="6002378" y="4043219"/>
            <a:ext cx="3350523" cy="1825879"/>
          </a:xfrm>
          <a:prstGeom prst="rect">
            <a:avLst/>
          </a:prstGeom>
          <a:noFill/>
        </p:spPr>
        <p:txBody>
          <a:bodyPr wrap="none" lIns="91438" tIns="45719" rIns="91438" bIns="45719">
            <a:prstTxWarp prst="textArchDown">
              <a:avLst>
                <a:gd name="adj" fmla="val 21549419"/>
              </a:avLst>
            </a:prstTxWarp>
            <a:spAutoFit/>
          </a:bodyPr>
          <a:lstStyle/>
          <a:p>
            <a:pPr algn="ctr"/>
            <a:r>
              <a:rPr lang="fi-FI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Maksut</a:t>
            </a:r>
            <a:endParaRPr lang="fi-FI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48" grpId="0"/>
      <p:bldP spid="49" grpId="0"/>
      <p:bldP spid="50" grpId="0"/>
      <p:bldP spid="52" grpId="0"/>
      <p:bldP spid="56" grpId="0"/>
      <p:bldP spid="57" grpId="0"/>
      <p:bldP spid="76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uorakulmio 46"/>
          <p:cNvSpPr/>
          <p:nvPr/>
        </p:nvSpPr>
        <p:spPr>
          <a:xfrm>
            <a:off x="386076" y="320042"/>
            <a:ext cx="11716719" cy="63543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Suorakulmio 48"/>
          <p:cNvSpPr/>
          <p:nvPr/>
        </p:nvSpPr>
        <p:spPr>
          <a:xfrm>
            <a:off x="9634389" y="1652901"/>
            <a:ext cx="2205888" cy="16176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Suorakulmio 12"/>
          <p:cNvSpPr/>
          <p:nvPr/>
        </p:nvSpPr>
        <p:spPr>
          <a:xfrm>
            <a:off x="5562290" y="1113354"/>
            <a:ext cx="1440000" cy="1472833"/>
          </a:xfrm>
          <a:prstGeom prst="rect">
            <a:avLst/>
          </a:prstGeom>
          <a:solidFill>
            <a:srgbClr val="003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588936" y="1652901"/>
            <a:ext cx="9045453" cy="1617693"/>
          </a:xfrm>
          <a:prstGeom prst="rect">
            <a:avLst/>
          </a:prstGeom>
          <a:solidFill>
            <a:srgbClr val="003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890" y="615385"/>
            <a:ext cx="1080000" cy="1080000"/>
          </a:xfrm>
          <a:prstGeom prst="ellipse">
            <a:avLst/>
          </a:prstGeom>
          <a:solidFill>
            <a:schemeClr val="bg1"/>
          </a:solidFill>
          <a:ln w="177800">
            <a:solidFill>
              <a:srgbClr val="003D74"/>
            </a:solidFill>
          </a:ln>
        </p:spPr>
      </p:pic>
      <p:sp>
        <p:nvSpPr>
          <p:cNvPr id="24" name="Rectangle 15"/>
          <p:cNvSpPr/>
          <p:nvPr/>
        </p:nvSpPr>
        <p:spPr>
          <a:xfrm>
            <a:off x="9742145" y="1845432"/>
            <a:ext cx="1957852" cy="575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Kansalaisneuvonta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15"/>
          <p:cNvSpPr/>
          <p:nvPr/>
        </p:nvSpPr>
        <p:spPr>
          <a:xfrm>
            <a:off x="9742144" y="2512016"/>
            <a:ext cx="1957852" cy="5752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Yritysneuvonta</a:t>
            </a:r>
            <a:endParaRPr lang="fi-FI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588934" y="3358578"/>
            <a:ext cx="8896027" cy="168826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ctangle 11"/>
          <p:cNvSpPr/>
          <p:nvPr/>
        </p:nvSpPr>
        <p:spPr>
          <a:xfrm>
            <a:off x="6274159" y="3485229"/>
            <a:ext cx="3024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>
                <a:solidFill>
                  <a:schemeClr val="accent4"/>
                </a:solidFill>
              </a:rPr>
              <a:t>Palveluväylä</a:t>
            </a:r>
          </a:p>
        </p:txBody>
      </p:sp>
      <p:sp>
        <p:nvSpPr>
          <p:cNvPr id="7" name="Rectangle 143"/>
          <p:cNvSpPr/>
          <p:nvPr/>
        </p:nvSpPr>
        <p:spPr>
          <a:xfrm>
            <a:off x="3220436" y="3485229"/>
            <a:ext cx="3024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accent1"/>
                </a:solidFill>
              </a:rPr>
              <a:t>Palvelutietovaranto</a:t>
            </a:r>
          </a:p>
        </p:txBody>
      </p:sp>
      <p:sp>
        <p:nvSpPr>
          <p:cNvPr id="18" name="Rectangle 143"/>
          <p:cNvSpPr/>
          <p:nvPr/>
        </p:nvSpPr>
        <p:spPr>
          <a:xfrm>
            <a:off x="3222778" y="4225395"/>
            <a:ext cx="6075381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Palveluhallinta</a:t>
            </a:r>
            <a:endParaRPr lang="fi-FI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Kuva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405" y="4311526"/>
            <a:ext cx="576000" cy="576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49" y="4311526"/>
            <a:ext cx="576000" cy="576000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006" y="4311526"/>
            <a:ext cx="576000" cy="576000"/>
          </a:xfrm>
          <a:prstGeom prst="rect">
            <a:avLst/>
          </a:prstGeom>
        </p:spPr>
      </p:pic>
      <p:pic>
        <p:nvPicPr>
          <p:cNvPr id="27" name="Kuva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7193" y="5359017"/>
            <a:ext cx="761849" cy="339116"/>
          </a:xfrm>
          <a:prstGeom prst="rect">
            <a:avLst/>
          </a:prstGeom>
        </p:spPr>
      </p:pic>
      <p:pic>
        <p:nvPicPr>
          <p:cNvPr id="28" name="Picture 5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317" y="5359015"/>
            <a:ext cx="753593" cy="339117"/>
          </a:xfrm>
          <a:prstGeom prst="rect">
            <a:avLst/>
          </a:prstGeom>
        </p:spPr>
      </p:pic>
      <p:pic>
        <p:nvPicPr>
          <p:cNvPr id="29" name="Picture 5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157" y="5389819"/>
            <a:ext cx="1327456" cy="219213"/>
          </a:xfrm>
          <a:prstGeom prst="rect">
            <a:avLst/>
          </a:prstGeom>
        </p:spPr>
      </p:pic>
      <p:pic>
        <p:nvPicPr>
          <p:cNvPr id="30" name="Picture 5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490" y="5383908"/>
            <a:ext cx="786087" cy="242224"/>
          </a:xfrm>
          <a:prstGeom prst="rect">
            <a:avLst/>
          </a:prstGeom>
        </p:spPr>
      </p:pic>
      <p:pic>
        <p:nvPicPr>
          <p:cNvPr id="31" name="Picture 5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0622" y="5359252"/>
            <a:ext cx="607554" cy="338195"/>
          </a:xfrm>
          <a:prstGeom prst="rect">
            <a:avLst/>
          </a:prstGeom>
        </p:spPr>
      </p:pic>
      <p:pic>
        <p:nvPicPr>
          <p:cNvPr id="32" name="Picture 5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417" y="5333996"/>
            <a:ext cx="635320" cy="436513"/>
          </a:xfrm>
          <a:prstGeom prst="rect">
            <a:avLst/>
          </a:prstGeom>
        </p:spPr>
      </p:pic>
      <p:pic>
        <p:nvPicPr>
          <p:cNvPr id="34" name="Picture 6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756" y="5371462"/>
            <a:ext cx="503084" cy="290671"/>
          </a:xfrm>
          <a:prstGeom prst="rect">
            <a:avLst/>
          </a:prstGeom>
        </p:spPr>
      </p:pic>
      <p:pic>
        <p:nvPicPr>
          <p:cNvPr id="35" name="Picture 6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2995" y="5945466"/>
            <a:ext cx="1325431" cy="411784"/>
          </a:xfrm>
          <a:prstGeom prst="rect">
            <a:avLst/>
          </a:prstGeom>
        </p:spPr>
      </p:pic>
      <p:pic>
        <p:nvPicPr>
          <p:cNvPr id="36" name="Picture 6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227" y="5936466"/>
            <a:ext cx="834334" cy="387562"/>
          </a:xfrm>
          <a:prstGeom prst="rect">
            <a:avLst/>
          </a:prstGeom>
        </p:spPr>
      </p:pic>
      <p:pic>
        <p:nvPicPr>
          <p:cNvPr id="37" name="Kuva 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114" y="5957911"/>
            <a:ext cx="1164425" cy="363339"/>
          </a:xfrm>
          <a:prstGeom prst="rect">
            <a:avLst/>
          </a:prstGeom>
        </p:spPr>
      </p:pic>
      <p:pic>
        <p:nvPicPr>
          <p:cNvPr id="38" name="Picture 6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3882" y="5967770"/>
            <a:ext cx="1230889" cy="324955"/>
          </a:xfrm>
          <a:prstGeom prst="rect">
            <a:avLst/>
          </a:prstGeom>
        </p:spPr>
      </p:pic>
      <p:pic>
        <p:nvPicPr>
          <p:cNvPr id="39" name="Picture 6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0015" y="5989025"/>
            <a:ext cx="1109939" cy="242224"/>
          </a:xfrm>
          <a:prstGeom prst="rect">
            <a:avLst/>
          </a:prstGeom>
        </p:spPr>
      </p:pic>
      <p:pic>
        <p:nvPicPr>
          <p:cNvPr id="40" name="Picture 6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9301" y="5982801"/>
            <a:ext cx="1188357" cy="266448"/>
          </a:xfrm>
          <a:prstGeom prst="rect">
            <a:avLst/>
          </a:prstGeom>
        </p:spPr>
      </p:pic>
      <p:pic>
        <p:nvPicPr>
          <p:cNvPr id="41" name="Picture 7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421" y="5377372"/>
            <a:ext cx="708802" cy="220583"/>
          </a:xfrm>
          <a:prstGeom prst="rect">
            <a:avLst/>
          </a:prstGeom>
        </p:spPr>
      </p:pic>
      <p:sp>
        <p:nvSpPr>
          <p:cNvPr id="43" name="Suorakulmio 42"/>
          <p:cNvSpPr/>
          <p:nvPr/>
        </p:nvSpPr>
        <p:spPr>
          <a:xfrm>
            <a:off x="696691" y="1883690"/>
            <a:ext cx="23858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LOPPUKÄYTTÄJÄLLE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kansalainen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yrityksen edustaja</a:t>
            </a:r>
          </a:p>
          <a:p>
            <a:r>
              <a:rPr lang="fi-FI" sz="1600" dirty="0" smtClean="0">
                <a:solidFill>
                  <a:schemeClr val="bg1"/>
                </a:solidFill>
              </a:rPr>
              <a:t>viranomainen</a:t>
            </a:r>
            <a:endParaRPr lang="fi-FI" sz="1600" dirty="0">
              <a:solidFill>
                <a:schemeClr val="bg1"/>
              </a:solidFill>
            </a:endParaRPr>
          </a:p>
        </p:txBody>
      </p:sp>
      <p:sp>
        <p:nvSpPr>
          <p:cNvPr id="44" name="Suorakulmio 43"/>
          <p:cNvSpPr/>
          <p:nvPr/>
        </p:nvSpPr>
        <p:spPr>
          <a:xfrm>
            <a:off x="696690" y="3647266"/>
            <a:ext cx="2385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PALVELUNTARJOAJALLE</a:t>
            </a:r>
            <a:endParaRPr lang="fi-FI" sz="1600" dirty="0">
              <a:solidFill>
                <a:schemeClr val="bg1"/>
              </a:solidFill>
            </a:endParaRPr>
          </a:p>
          <a:p>
            <a:r>
              <a:rPr lang="fi-FI" sz="1600" dirty="0" smtClean="0">
                <a:solidFill>
                  <a:schemeClr val="bg1"/>
                </a:solidFill>
              </a:rPr>
              <a:t>viranomainen</a:t>
            </a:r>
            <a:r>
              <a:rPr lang="fi-FI" sz="1600" dirty="0">
                <a:solidFill>
                  <a:schemeClr val="bg1"/>
                </a:solidFill>
              </a:rPr>
              <a:t/>
            </a:r>
            <a:br>
              <a:rPr lang="fi-FI" sz="1600" dirty="0">
                <a:solidFill>
                  <a:schemeClr val="bg1"/>
                </a:solidFill>
              </a:rPr>
            </a:br>
            <a:r>
              <a:rPr lang="fi-FI" sz="1600" dirty="0" smtClean="0">
                <a:solidFill>
                  <a:schemeClr val="bg1"/>
                </a:solidFill>
              </a:rPr>
              <a:t>yritys </a:t>
            </a:r>
            <a:r>
              <a:rPr lang="fi-FI" sz="1600" dirty="0">
                <a:solidFill>
                  <a:schemeClr val="bg1"/>
                </a:solidFill>
              </a:rPr>
              <a:t>/ yhteisö</a:t>
            </a:r>
          </a:p>
        </p:txBody>
      </p:sp>
      <p:pic>
        <p:nvPicPr>
          <p:cNvPr id="45" name="Kuva 4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38" y="491311"/>
            <a:ext cx="2194037" cy="576000"/>
          </a:xfrm>
          <a:prstGeom prst="rect">
            <a:avLst/>
          </a:prstGeom>
        </p:spPr>
      </p:pic>
      <p:sp>
        <p:nvSpPr>
          <p:cNvPr id="19" name="Suorakulmio 18"/>
          <p:cNvSpPr/>
          <p:nvPr/>
        </p:nvSpPr>
        <p:spPr>
          <a:xfrm>
            <a:off x="3068666" y="1845432"/>
            <a:ext cx="6416295" cy="158057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15"/>
          <p:cNvSpPr/>
          <p:nvPr/>
        </p:nvSpPr>
        <p:spPr>
          <a:xfrm>
            <a:off x="7287376" y="2001331"/>
            <a:ext cx="20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accent6"/>
                </a:solidFill>
              </a:rPr>
              <a:t>Valtuudet</a:t>
            </a:r>
          </a:p>
        </p:txBody>
      </p:sp>
      <p:sp>
        <p:nvSpPr>
          <p:cNvPr id="6" name="Rectangle 16"/>
          <p:cNvSpPr/>
          <p:nvPr/>
        </p:nvSpPr>
        <p:spPr>
          <a:xfrm>
            <a:off x="7287376" y="2738399"/>
            <a:ext cx="20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Maksut</a:t>
            </a:r>
            <a:endParaRPr lang="fi-FI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14"/>
          <p:cNvSpPr/>
          <p:nvPr/>
        </p:nvSpPr>
        <p:spPr>
          <a:xfrm>
            <a:off x="5251804" y="2738399"/>
            <a:ext cx="2016000" cy="720000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accent3"/>
                </a:solidFill>
              </a:rPr>
              <a:t>Tunnistus</a:t>
            </a:r>
          </a:p>
        </p:txBody>
      </p:sp>
      <p:sp>
        <p:nvSpPr>
          <p:cNvPr id="9" name="Rectangle 13"/>
          <p:cNvSpPr/>
          <p:nvPr/>
        </p:nvSpPr>
        <p:spPr>
          <a:xfrm>
            <a:off x="3220436" y="2001331"/>
            <a:ext cx="20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accent2"/>
                </a:solidFill>
              </a:rPr>
              <a:t>Verkkopalvelu</a:t>
            </a:r>
            <a:endParaRPr lang="fi-FI" sz="1600" dirty="0">
              <a:solidFill>
                <a:schemeClr val="accent2"/>
              </a:solidFill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588935" y="4962652"/>
            <a:ext cx="466716" cy="1626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sz="1600" dirty="0" smtClean="0">
                <a:solidFill>
                  <a:schemeClr val="accent1">
                    <a:lumMod val="75000"/>
                  </a:schemeClr>
                </a:solidFill>
              </a:rPr>
              <a:t>Esimerkkejä</a:t>
            </a:r>
            <a:endParaRPr lang="fi-FI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6" name="Kuva 4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39" y="4315846"/>
            <a:ext cx="576000" cy="5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Rectangle 15"/>
          <p:cNvSpPr/>
          <p:nvPr/>
        </p:nvSpPr>
        <p:spPr>
          <a:xfrm>
            <a:off x="3220436" y="2738399"/>
            <a:ext cx="20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bg2"/>
                </a:solidFill>
              </a:rPr>
              <a:t>Kartat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50" name="Rectangle 16"/>
          <p:cNvSpPr/>
          <p:nvPr/>
        </p:nvSpPr>
        <p:spPr>
          <a:xfrm>
            <a:off x="5251804" y="2001331"/>
            <a:ext cx="2016000" cy="720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accent5"/>
                </a:solidFill>
              </a:rPr>
              <a:t>Viestit</a:t>
            </a:r>
          </a:p>
        </p:txBody>
      </p:sp>
    </p:spTree>
    <p:extLst>
      <p:ext uri="{BB962C8B-B14F-4D97-AF65-F5344CB8AC3E}">
        <p14:creationId xmlns:p14="http://schemas.microsoft.com/office/powerpoint/2010/main" val="80713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orakulmio 59"/>
          <p:cNvSpPr/>
          <p:nvPr/>
        </p:nvSpPr>
        <p:spPr>
          <a:xfrm>
            <a:off x="1" y="51768"/>
            <a:ext cx="12191999" cy="67679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Ellipsi 1"/>
          <p:cNvSpPr/>
          <p:nvPr/>
        </p:nvSpPr>
        <p:spPr>
          <a:xfrm>
            <a:off x="0" y="837272"/>
            <a:ext cx="12191999" cy="5868328"/>
          </a:xfrm>
          <a:prstGeom prst="ellipse">
            <a:avLst/>
          </a:prstGeom>
          <a:gradFill flip="none" rotWithShape="1">
            <a:gsLst>
              <a:gs pos="79000">
                <a:schemeClr val="bg1">
                  <a:alpha val="38000"/>
                  <a:lumMod val="81000"/>
                  <a:lumOff val="19000"/>
                </a:schemeClr>
              </a:gs>
              <a:gs pos="62000">
                <a:schemeClr val="accent1">
                  <a:lumMod val="5000"/>
                  <a:lumOff val="9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7" name="Rectangle 82"/>
          <p:cNvSpPr/>
          <p:nvPr/>
        </p:nvSpPr>
        <p:spPr>
          <a:xfrm>
            <a:off x="1375626" y="1145349"/>
            <a:ext cx="9416172" cy="33408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>
            <a:prstTxWarp prst="textArchUp">
              <a:avLst/>
            </a:prstTxWarp>
          </a:bodyPr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Käyttäjät </a:t>
            </a:r>
            <a:r>
              <a:rPr lang="fi-FI" sz="1600" dirty="0" smtClean="0">
                <a:solidFill>
                  <a:schemeClr val="tx1"/>
                </a:solidFill>
              </a:rPr>
              <a:t>ja käyttäjäryhmät        Palveluekosysteemit        Julkishallinnon </a:t>
            </a:r>
            <a:r>
              <a:rPr lang="fi-FI" sz="1600" dirty="0">
                <a:solidFill>
                  <a:schemeClr val="tx1"/>
                </a:solidFill>
              </a:rPr>
              <a:t>toimijat</a:t>
            </a:r>
            <a:r>
              <a:rPr lang="fi-FI" sz="1600" dirty="0" smtClean="0">
                <a:solidFill>
                  <a:schemeClr val="tx1"/>
                </a:solidFill>
              </a:rPr>
              <a:t>        Yritykset ja yhteisöt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59" name="Tekstiruutu 58"/>
          <p:cNvSpPr txBox="1"/>
          <p:nvPr/>
        </p:nvSpPr>
        <p:spPr>
          <a:xfrm>
            <a:off x="358093" y="4703587"/>
            <a:ext cx="285045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700" dirty="0" smtClean="0"/>
              <a:t>Palveluntarjoajat</a:t>
            </a:r>
            <a:endParaRPr lang="fi-FI" sz="1700" dirty="0"/>
          </a:p>
        </p:txBody>
      </p:sp>
      <p:sp>
        <p:nvSpPr>
          <p:cNvPr id="5" name="Tekstiruutu 4"/>
          <p:cNvSpPr txBox="1"/>
          <p:nvPr/>
        </p:nvSpPr>
        <p:spPr>
          <a:xfrm>
            <a:off x="352075" y="2348867"/>
            <a:ext cx="2850455" cy="35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sz="1700" dirty="0" smtClean="0"/>
              <a:t>Palveluiden käyttäjät</a:t>
            </a:r>
            <a:endParaRPr lang="fi-FI" sz="1700" dirty="0"/>
          </a:p>
        </p:txBody>
      </p:sp>
      <p:sp>
        <p:nvSpPr>
          <p:cNvPr id="83" name="Rectangle 82"/>
          <p:cNvSpPr/>
          <p:nvPr/>
        </p:nvSpPr>
        <p:spPr>
          <a:xfrm>
            <a:off x="1375626" y="3118906"/>
            <a:ext cx="9416172" cy="33304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>
            <a:prstTxWarp prst="textArchDown">
              <a:avLst/>
            </a:prstTxWarp>
          </a:bodyPr>
          <a:lstStyle/>
          <a:p>
            <a:pPr algn="ctr"/>
            <a:r>
              <a:rPr lang="fi-FI" sz="1600" dirty="0" smtClean="0">
                <a:solidFill>
                  <a:schemeClr val="tx1"/>
                </a:solidFill>
              </a:rPr>
              <a:t>Verkko- ja asiointipalvelut        Järjestelmät        Rekisterit        Tunnistusvälineet        Konesali- ja käyttöpalvelut</a:t>
            </a:r>
            <a:endParaRPr lang="fi-FI" sz="1600" dirty="0">
              <a:solidFill>
                <a:schemeClr val="tx1"/>
              </a:solidFill>
            </a:endParaRPr>
          </a:p>
        </p:txBody>
      </p:sp>
      <p:grpSp>
        <p:nvGrpSpPr>
          <p:cNvPr id="50" name="Group 24"/>
          <p:cNvGrpSpPr/>
          <p:nvPr/>
        </p:nvGrpSpPr>
        <p:grpSpPr>
          <a:xfrm>
            <a:off x="2157985" y="4022728"/>
            <a:ext cx="8263588" cy="1903057"/>
            <a:chOff x="3966883" y="5701553"/>
            <a:chExt cx="5298141" cy="1260214"/>
          </a:xfrm>
          <a:solidFill>
            <a:srgbClr val="003D74"/>
          </a:solidFill>
          <a:effectLst/>
        </p:grpSpPr>
        <p:sp>
          <p:nvSpPr>
            <p:cNvPr id="51" name="Cloud 5"/>
            <p:cNvSpPr/>
            <p:nvPr/>
          </p:nvSpPr>
          <p:spPr>
            <a:xfrm>
              <a:off x="3966883" y="5701553"/>
              <a:ext cx="1842247" cy="102197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2" name="Cloud 6"/>
            <p:cNvSpPr/>
            <p:nvPr/>
          </p:nvSpPr>
          <p:spPr>
            <a:xfrm>
              <a:off x="5288833" y="5754508"/>
              <a:ext cx="1539755" cy="115762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3" name="Cloud 7"/>
            <p:cNvSpPr/>
            <p:nvPr/>
          </p:nvSpPr>
          <p:spPr>
            <a:xfrm>
              <a:off x="6112881" y="5738085"/>
              <a:ext cx="1842247" cy="1223682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4" name="Cloud 8"/>
            <p:cNvSpPr/>
            <p:nvPr/>
          </p:nvSpPr>
          <p:spPr>
            <a:xfrm>
              <a:off x="6938683" y="5701553"/>
              <a:ext cx="1842247" cy="102197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5" name="Cloud 9"/>
            <p:cNvSpPr/>
            <p:nvPr/>
          </p:nvSpPr>
          <p:spPr>
            <a:xfrm>
              <a:off x="8054790" y="5836023"/>
              <a:ext cx="1210234" cy="67137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37" name="Rectangle 82"/>
          <p:cNvSpPr/>
          <p:nvPr/>
        </p:nvSpPr>
        <p:spPr>
          <a:xfrm>
            <a:off x="352076" y="2706624"/>
            <a:ext cx="11461971" cy="1996963"/>
          </a:xfrm>
          <a:prstGeom prst="rect">
            <a:avLst/>
          </a:prstGeom>
          <a:solidFill>
            <a:srgbClr val="003D7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144000" rIns="121917" bIns="60958" spcCol="0" rtlCol="0" anchor="t"/>
          <a:lstStyle/>
          <a:p>
            <a:r>
              <a:rPr lang="fi-FI" b="1" dirty="0" smtClean="0">
                <a:solidFill>
                  <a:schemeClr val="bg1"/>
                </a:solidFill>
              </a:rPr>
              <a:t> PALVELUALUSTA</a:t>
            </a:r>
            <a:endParaRPr lang="fi-FI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2531" y="2095065"/>
            <a:ext cx="5691417" cy="14959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t"/>
          <a:lstStyle/>
          <a:p>
            <a:endParaRPr lang="fi-FI" dirty="0">
              <a:solidFill>
                <a:schemeClr val="accent2"/>
              </a:solidFill>
            </a:endParaRPr>
          </a:p>
        </p:txBody>
      </p:sp>
      <p:sp>
        <p:nvSpPr>
          <p:cNvPr id="82" name="Rectangle 13"/>
          <p:cNvSpPr/>
          <p:nvPr/>
        </p:nvSpPr>
        <p:spPr>
          <a:xfrm>
            <a:off x="4158675" y="2134300"/>
            <a:ext cx="1924386" cy="720000"/>
          </a:xfrm>
          <a:prstGeom prst="rect">
            <a:avLst/>
          </a:prstGeom>
          <a:noFill/>
          <a:ln w="127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r>
              <a:rPr lang="fi-FI" sz="1900" dirty="0" smtClean="0">
                <a:solidFill>
                  <a:schemeClr val="bg1"/>
                </a:solidFill>
              </a:rPr>
              <a:t>Verkkopalvelu</a:t>
            </a:r>
            <a:endParaRPr lang="fi-FI" sz="1900" dirty="0">
              <a:solidFill>
                <a:schemeClr val="bg1"/>
              </a:solidFill>
            </a:endParaRPr>
          </a:p>
        </p:txBody>
      </p:sp>
      <p:sp>
        <p:nvSpPr>
          <p:cNvPr id="73" name="Rectangle 15"/>
          <p:cNvSpPr/>
          <p:nvPr/>
        </p:nvSpPr>
        <p:spPr>
          <a:xfrm>
            <a:off x="6640171" y="3038284"/>
            <a:ext cx="1332000" cy="648000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Valtuudet</a:t>
            </a:r>
          </a:p>
        </p:txBody>
      </p:sp>
      <p:sp>
        <p:nvSpPr>
          <p:cNvPr id="78" name="Rectangle 14"/>
          <p:cNvSpPr/>
          <p:nvPr/>
        </p:nvSpPr>
        <p:spPr>
          <a:xfrm>
            <a:off x="3903823" y="3038284"/>
            <a:ext cx="1332000" cy="648000"/>
          </a:xfrm>
          <a:prstGeom prst="rect">
            <a:avLst/>
          </a:prstGeom>
          <a:solidFill>
            <a:schemeClr val="accent3"/>
          </a:solidFill>
          <a:ln w="127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Tunnistus</a:t>
            </a:r>
          </a:p>
        </p:txBody>
      </p:sp>
      <p:sp>
        <p:nvSpPr>
          <p:cNvPr id="44" name="Rectangle 11"/>
          <p:cNvSpPr/>
          <p:nvPr/>
        </p:nvSpPr>
        <p:spPr>
          <a:xfrm>
            <a:off x="6254946" y="4494422"/>
            <a:ext cx="1728000" cy="64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b"/>
          <a:lstStyle/>
          <a:p>
            <a:pPr algn="ctr"/>
            <a:endParaRPr lang="fi-FI" sz="1600" dirty="0">
              <a:solidFill>
                <a:schemeClr val="bg1"/>
              </a:solidFill>
            </a:endParaRPr>
          </a:p>
        </p:txBody>
      </p:sp>
      <p:pic>
        <p:nvPicPr>
          <p:cNvPr id="39" name="Kuva 38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64" y="4602422"/>
            <a:ext cx="432000" cy="432000"/>
          </a:xfrm>
          <a:prstGeom prst="rect">
            <a:avLst/>
          </a:prstGeom>
        </p:spPr>
      </p:pic>
      <p:pic>
        <p:nvPicPr>
          <p:cNvPr id="40" name="Kuva 39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86" y="4602422"/>
            <a:ext cx="432000" cy="432000"/>
          </a:xfrm>
          <a:prstGeom prst="rect">
            <a:avLst/>
          </a:prstGeom>
        </p:spPr>
      </p:pic>
      <p:sp>
        <p:nvSpPr>
          <p:cNvPr id="65" name="Rectangle 11"/>
          <p:cNvSpPr/>
          <p:nvPr/>
        </p:nvSpPr>
        <p:spPr>
          <a:xfrm>
            <a:off x="6065436" y="3857574"/>
            <a:ext cx="2107020" cy="648000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Palveluväylä</a:t>
            </a:r>
          </a:p>
        </p:txBody>
      </p:sp>
      <p:sp>
        <p:nvSpPr>
          <p:cNvPr id="45" name="Rectangle 143"/>
          <p:cNvSpPr/>
          <p:nvPr/>
        </p:nvSpPr>
        <p:spPr>
          <a:xfrm>
            <a:off x="3889631" y="4494422"/>
            <a:ext cx="1728000" cy="64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6" name="Rectangle 143"/>
          <p:cNvSpPr/>
          <p:nvPr/>
        </p:nvSpPr>
        <p:spPr>
          <a:xfrm>
            <a:off x="3700121" y="3857574"/>
            <a:ext cx="2107020" cy="648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Palvelutietovaranto</a:t>
            </a:r>
          </a:p>
        </p:txBody>
      </p:sp>
      <p:pic>
        <p:nvPicPr>
          <p:cNvPr id="41" name="Kuva 4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240" y="4602422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760" y="4602422"/>
            <a:ext cx="432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143"/>
          <p:cNvSpPr/>
          <p:nvPr/>
        </p:nvSpPr>
        <p:spPr>
          <a:xfrm>
            <a:off x="9644035" y="3675132"/>
            <a:ext cx="1728000" cy="648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6" name="Rectangle 143"/>
          <p:cNvSpPr/>
          <p:nvPr/>
        </p:nvSpPr>
        <p:spPr>
          <a:xfrm>
            <a:off x="9464035" y="3038284"/>
            <a:ext cx="2088000" cy="64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Palveluhallinta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47" name="Kuva 46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7" y="3783132"/>
            <a:ext cx="432000" cy="432000"/>
          </a:xfrm>
          <a:prstGeom prst="rect">
            <a:avLst/>
          </a:prstGeom>
        </p:spPr>
      </p:pic>
      <p:pic>
        <p:nvPicPr>
          <p:cNvPr id="48" name="Kuva 47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53" y="3783132"/>
            <a:ext cx="432000" cy="432000"/>
          </a:xfrm>
          <a:prstGeom prst="rect">
            <a:avLst/>
          </a:prstGeom>
        </p:spPr>
      </p:pic>
      <p:pic>
        <p:nvPicPr>
          <p:cNvPr id="49" name="Kuva 48"/>
          <p:cNvPicPr>
            <a:picLocks noChangeAspect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6100" y="3783132"/>
            <a:ext cx="432000" cy="432000"/>
          </a:xfrm>
          <a:prstGeom prst="rect">
            <a:avLst/>
          </a:prstGeom>
        </p:spPr>
      </p:pic>
      <p:pic>
        <p:nvPicPr>
          <p:cNvPr id="58" name="Kuva 5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9" y="3255690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Kuva 4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99" y="4602422"/>
            <a:ext cx="432000" cy="432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49" y="4596651"/>
            <a:ext cx="432000" cy="432000"/>
          </a:xfrm>
          <a:prstGeom prst="rect">
            <a:avLst/>
          </a:prstGeom>
        </p:spPr>
      </p:pic>
      <p:grpSp>
        <p:nvGrpSpPr>
          <p:cNvPr id="6" name="Ryhmitä 5"/>
          <p:cNvGrpSpPr/>
          <p:nvPr/>
        </p:nvGrpSpPr>
        <p:grpSpPr>
          <a:xfrm>
            <a:off x="8008346" y="3038284"/>
            <a:ext cx="1332000" cy="648000"/>
            <a:chOff x="7689897" y="3038284"/>
            <a:chExt cx="1332000" cy="648000"/>
          </a:xfrm>
        </p:grpSpPr>
        <p:sp>
          <p:nvSpPr>
            <p:cNvPr id="77" name="Rectangle 16"/>
            <p:cNvSpPr/>
            <p:nvPr/>
          </p:nvSpPr>
          <p:spPr>
            <a:xfrm>
              <a:off x="7689897" y="3038284"/>
              <a:ext cx="1332000" cy="6480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spcCol="0" rtlCol="0" anchor="ctr"/>
            <a:lstStyle/>
            <a:p>
              <a:r>
                <a:rPr lang="fi-FI" dirty="0" smtClean="0">
                  <a:solidFill>
                    <a:schemeClr val="bg1"/>
                  </a:solidFill>
                </a:rPr>
                <a:t>  Viestit</a:t>
              </a:r>
              <a:endParaRPr lang="fi-FI" dirty="0">
                <a:solidFill>
                  <a:schemeClr val="bg1"/>
                </a:solidFill>
              </a:endParaRPr>
            </a:p>
          </p:txBody>
        </p:sp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11" cstate="print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991" y="3144435"/>
              <a:ext cx="432000" cy="432000"/>
            </a:xfrm>
            <a:prstGeom prst="rect">
              <a:avLst/>
            </a:prstGeom>
          </p:spPr>
        </p:pic>
      </p:grpSp>
      <p:pic>
        <p:nvPicPr>
          <p:cNvPr id="56" name="Kuva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41" y="1821510"/>
            <a:ext cx="1080000" cy="108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</p:pic>
      <p:cxnSp>
        <p:nvCxnSpPr>
          <p:cNvPr id="7" name="Kulmayhdysviiva 6"/>
          <p:cNvCxnSpPr>
            <a:stCxn id="5" idx="1"/>
            <a:endCxn id="18" idx="0"/>
          </p:cNvCxnSpPr>
          <p:nvPr/>
        </p:nvCxnSpPr>
        <p:spPr>
          <a:xfrm rot="10800000" flipV="1">
            <a:off x="186141" y="2525839"/>
            <a:ext cx="165935" cy="1020004"/>
          </a:xfrm>
          <a:prstGeom prst="bentConnector2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orakulmio 17"/>
          <p:cNvSpPr/>
          <p:nvPr/>
        </p:nvSpPr>
        <p:spPr>
          <a:xfrm>
            <a:off x="58731" y="3545843"/>
            <a:ext cx="254817" cy="276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Kulmayhdysviiva 9"/>
          <p:cNvCxnSpPr/>
          <p:nvPr/>
        </p:nvCxnSpPr>
        <p:spPr>
          <a:xfrm rot="19500000" flipH="1">
            <a:off x="132223" y="3563796"/>
            <a:ext cx="108000" cy="144000"/>
          </a:xfrm>
          <a:prstGeom prst="bentConnector3">
            <a:avLst>
              <a:gd name="adj1" fmla="val 124891"/>
            </a:avLst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Kulmayhdysviiva 67"/>
          <p:cNvCxnSpPr/>
          <p:nvPr/>
        </p:nvCxnSpPr>
        <p:spPr>
          <a:xfrm rot="19500000" flipV="1">
            <a:off x="133619" y="3660031"/>
            <a:ext cx="108000" cy="144000"/>
          </a:xfrm>
          <a:prstGeom prst="bentConnector3">
            <a:avLst>
              <a:gd name="adj1" fmla="val 124891"/>
            </a:avLst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Kulmayhdysviiva 68"/>
          <p:cNvCxnSpPr>
            <a:stCxn id="18" idx="2"/>
            <a:endCxn id="59" idx="1"/>
          </p:cNvCxnSpPr>
          <p:nvPr/>
        </p:nvCxnSpPr>
        <p:spPr>
          <a:xfrm rot="16200000" flipH="1">
            <a:off x="-257171" y="4265294"/>
            <a:ext cx="1058575" cy="171953"/>
          </a:xfrm>
          <a:prstGeom prst="bentConnector2">
            <a:avLst/>
          </a:prstGeom>
          <a:ln w="95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uora yhdysviiva 25"/>
          <p:cNvCxnSpPr/>
          <p:nvPr/>
        </p:nvCxnSpPr>
        <p:spPr>
          <a:xfrm>
            <a:off x="361862" y="2348867"/>
            <a:ext cx="0" cy="35394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uora yhdysviiva 69"/>
          <p:cNvCxnSpPr/>
          <p:nvPr/>
        </p:nvCxnSpPr>
        <p:spPr>
          <a:xfrm>
            <a:off x="361862" y="4698040"/>
            <a:ext cx="0" cy="353943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Kuva 6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362568"/>
            <a:ext cx="2194037" cy="576000"/>
          </a:xfrm>
          <a:prstGeom prst="rect">
            <a:avLst/>
          </a:prstGeom>
        </p:spPr>
      </p:pic>
      <p:sp>
        <p:nvSpPr>
          <p:cNvPr id="62" name="Rectangle 15"/>
          <p:cNvSpPr/>
          <p:nvPr/>
        </p:nvSpPr>
        <p:spPr>
          <a:xfrm>
            <a:off x="5271997" y="3039722"/>
            <a:ext cx="1332000" cy="64800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1270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Maksut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63" name="Rectangle 15"/>
          <p:cNvSpPr/>
          <p:nvPr/>
        </p:nvSpPr>
        <p:spPr>
          <a:xfrm>
            <a:off x="2522949" y="3030053"/>
            <a:ext cx="1332000" cy="64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mtClean="0">
                <a:solidFill>
                  <a:schemeClr val="bg1"/>
                </a:solidFill>
              </a:rPr>
              <a:t>Kartat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0" dirty="0">
                <a:cs typeface="Arial"/>
              </a:rPr>
              <a:t>Suomi.fi-palvelut</a:t>
            </a:r>
            <a:br>
              <a:rPr lang="fi-FI" b="0" dirty="0">
                <a:cs typeface="Arial"/>
              </a:rPr>
            </a:br>
            <a:endParaRPr lang="en-US" b="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cs typeface="Arial"/>
              </a:rPr>
              <a:t>Kokonaisuuden ja palveluiden esittely palveluntarjoajille</a:t>
            </a:r>
          </a:p>
          <a:p>
            <a:r>
              <a:rPr lang="fi-FI" sz="2300" dirty="0" smtClean="0">
                <a:cs typeface="Arial"/>
              </a:rPr>
              <a:t>5/2017</a:t>
            </a:r>
            <a:r>
              <a:rPr lang="fi-FI" sz="2300" dirty="0">
                <a:cs typeface="Arial"/>
              </a:rPr>
              <a:t/>
            </a:r>
            <a:br>
              <a:rPr lang="fi-FI" sz="2300" dirty="0">
                <a:cs typeface="Arial"/>
              </a:rPr>
            </a:br>
            <a:endParaRPr lang="fi-FI" sz="2000" dirty="0">
              <a:cs typeface="Arial"/>
            </a:endParaRPr>
          </a:p>
          <a:p>
            <a:endParaRPr lang="fi-FI" sz="23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6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uorakulmio 180"/>
          <p:cNvSpPr/>
          <p:nvPr/>
        </p:nvSpPr>
        <p:spPr>
          <a:xfrm>
            <a:off x="1" y="59884"/>
            <a:ext cx="12191999" cy="6865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3" name="Tekstiruutu 162"/>
          <p:cNvSpPr txBox="1"/>
          <p:nvPr/>
        </p:nvSpPr>
        <p:spPr>
          <a:xfrm>
            <a:off x="205268" y="3427890"/>
            <a:ext cx="2246453" cy="317271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 anchor="t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pPr algn="l"/>
            <a:r>
              <a:rPr lang="fi-FI" sz="1400" b="0" dirty="0" err="1">
                <a:solidFill>
                  <a:schemeClr val="tx1"/>
                </a:solidFill>
              </a:rPr>
              <a:t>API:t</a:t>
            </a:r>
            <a:r>
              <a:rPr lang="fi-FI" sz="1400" b="0" dirty="0">
                <a:solidFill>
                  <a:schemeClr val="tx1"/>
                </a:solidFill>
              </a:rPr>
              <a:t> / data / </a:t>
            </a:r>
            <a:r>
              <a:rPr lang="fi-FI" sz="1400" b="0" dirty="0" smtClean="0">
                <a:solidFill>
                  <a:schemeClr val="tx1"/>
                </a:solidFill>
              </a:rPr>
              <a:t>konfiguraatio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71" name="Title 170"/>
          <p:cNvSpPr>
            <a:spLocks noGrp="1"/>
          </p:cNvSpPr>
          <p:nvPr>
            <p:ph type="title"/>
          </p:nvPr>
        </p:nvSpPr>
        <p:spPr>
          <a:xfrm>
            <a:off x="2788459" y="210996"/>
            <a:ext cx="8658645" cy="792911"/>
          </a:xfrm>
        </p:spPr>
        <p:txBody>
          <a:bodyPr>
            <a:noAutofit/>
          </a:bodyPr>
          <a:lstStyle/>
          <a:p>
            <a:r>
              <a:rPr lang="fi-FI" sz="2600" dirty="0" smtClean="0">
                <a:solidFill>
                  <a:schemeClr val="tx1"/>
                </a:solidFill>
              </a:rPr>
              <a:t>Palvelualusta edistää </a:t>
            </a:r>
            <a:r>
              <a:rPr lang="fi-FI" sz="2600" dirty="0">
                <a:solidFill>
                  <a:schemeClr val="tx1"/>
                </a:solidFill>
              </a:rPr>
              <a:t>digitaalisten markkinapaikkojen syntymistä kansalaisten ja eri toimialojen palveluntarjoajien </a:t>
            </a:r>
            <a:r>
              <a:rPr lang="fi-FI" sz="2600" dirty="0" smtClean="0">
                <a:solidFill>
                  <a:schemeClr val="tx1"/>
                </a:solidFill>
              </a:rPr>
              <a:t>välille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95" name="Kuva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12" y="279443"/>
            <a:ext cx="2194037" cy="576000"/>
          </a:xfrm>
          <a:prstGeom prst="rect">
            <a:avLst/>
          </a:prstGeom>
        </p:spPr>
      </p:pic>
      <p:sp>
        <p:nvSpPr>
          <p:cNvPr id="138" name="Tekstiruutu 11"/>
          <p:cNvSpPr txBox="1"/>
          <p:nvPr/>
        </p:nvSpPr>
        <p:spPr>
          <a:xfrm>
            <a:off x="239989" y="3755013"/>
            <a:ext cx="1800000" cy="328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200" dirty="0"/>
              <a:t>api.suomi.fi</a:t>
            </a:r>
            <a:endParaRPr lang="en-US" sz="1200" dirty="0"/>
          </a:p>
        </p:txBody>
      </p:sp>
      <p:sp>
        <p:nvSpPr>
          <p:cNvPr id="70" name="Tekstiruutu 69"/>
          <p:cNvSpPr txBox="1"/>
          <p:nvPr/>
        </p:nvSpPr>
        <p:spPr>
          <a:xfrm>
            <a:off x="2066331" y="3755013"/>
            <a:ext cx="1800000" cy="328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sz="1200" b="0" dirty="0">
                <a:solidFill>
                  <a:schemeClr val="tx1"/>
                </a:solidFill>
              </a:rPr>
              <a:t>avoindata.fi</a:t>
            </a:r>
          </a:p>
        </p:txBody>
      </p:sp>
      <p:sp>
        <p:nvSpPr>
          <p:cNvPr id="158" name="Tekstiruutu 157"/>
          <p:cNvSpPr txBox="1"/>
          <p:nvPr/>
        </p:nvSpPr>
        <p:spPr>
          <a:xfrm>
            <a:off x="3884942" y="3755013"/>
            <a:ext cx="4356000" cy="328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fi-FI" sz="1200" b="0" dirty="0">
              <a:solidFill>
                <a:schemeClr val="tx1"/>
              </a:solidFill>
            </a:endParaRPr>
          </a:p>
        </p:txBody>
      </p:sp>
      <p:sp>
        <p:nvSpPr>
          <p:cNvPr id="180" name="Oval 145"/>
          <p:cNvSpPr/>
          <p:nvPr/>
        </p:nvSpPr>
        <p:spPr>
          <a:xfrm>
            <a:off x="6024643" y="2424973"/>
            <a:ext cx="255099" cy="2550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1" name="Oval 80"/>
          <p:cNvSpPr/>
          <p:nvPr/>
        </p:nvSpPr>
        <p:spPr>
          <a:xfrm>
            <a:off x="1881555" y="1693865"/>
            <a:ext cx="564145" cy="5641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6" name="Tekstiruutu 35"/>
          <p:cNvSpPr txBox="1"/>
          <p:nvPr/>
        </p:nvSpPr>
        <p:spPr>
          <a:xfrm>
            <a:off x="6075213" y="1311121"/>
            <a:ext cx="78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accent5"/>
                </a:solidFill>
              </a:rPr>
              <a:t>Digital Single Market</a:t>
            </a: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5443483" y="1296062"/>
            <a:ext cx="672241" cy="668879"/>
          </a:xfrm>
          <a:prstGeom prst="ellipse">
            <a:avLst/>
          </a:prstGeom>
        </p:spPr>
      </p:pic>
      <p:sp>
        <p:nvSpPr>
          <p:cNvPr id="23" name="Ellipsi 22"/>
          <p:cNvSpPr/>
          <p:nvPr/>
        </p:nvSpPr>
        <p:spPr>
          <a:xfrm>
            <a:off x="2499607" y="2489272"/>
            <a:ext cx="7192786" cy="14072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5" name="Oval 145"/>
          <p:cNvSpPr/>
          <p:nvPr/>
        </p:nvSpPr>
        <p:spPr>
          <a:xfrm>
            <a:off x="4827332" y="3530998"/>
            <a:ext cx="255099" cy="25509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3" name="Oval 128"/>
          <p:cNvSpPr/>
          <p:nvPr/>
        </p:nvSpPr>
        <p:spPr>
          <a:xfrm>
            <a:off x="5206115" y="2992888"/>
            <a:ext cx="347680" cy="347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0" name="Oval 128"/>
          <p:cNvSpPr/>
          <p:nvPr/>
        </p:nvSpPr>
        <p:spPr>
          <a:xfrm>
            <a:off x="6569521" y="2942643"/>
            <a:ext cx="347680" cy="3476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5" name="Oval 145"/>
          <p:cNvSpPr/>
          <p:nvPr/>
        </p:nvSpPr>
        <p:spPr>
          <a:xfrm>
            <a:off x="6007514" y="3470477"/>
            <a:ext cx="421341" cy="4213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8" name="Oval 148"/>
          <p:cNvSpPr/>
          <p:nvPr/>
        </p:nvSpPr>
        <p:spPr>
          <a:xfrm>
            <a:off x="6652889" y="3362867"/>
            <a:ext cx="418760" cy="4187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9" name="Oval 128"/>
          <p:cNvSpPr/>
          <p:nvPr/>
        </p:nvSpPr>
        <p:spPr>
          <a:xfrm>
            <a:off x="5329940" y="3544570"/>
            <a:ext cx="476880" cy="476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6" name="Oval 135"/>
          <p:cNvSpPr/>
          <p:nvPr/>
        </p:nvSpPr>
        <p:spPr>
          <a:xfrm>
            <a:off x="3255178" y="2508917"/>
            <a:ext cx="1088223" cy="108822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7" name="Oval 136"/>
          <p:cNvSpPr/>
          <p:nvPr/>
        </p:nvSpPr>
        <p:spPr>
          <a:xfrm>
            <a:off x="3981317" y="2367976"/>
            <a:ext cx="1061331" cy="10613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9" name="Oval 138"/>
          <p:cNvSpPr/>
          <p:nvPr/>
        </p:nvSpPr>
        <p:spPr>
          <a:xfrm>
            <a:off x="4949506" y="2530590"/>
            <a:ext cx="657919" cy="65791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1" name="Oval 140"/>
          <p:cNvSpPr/>
          <p:nvPr/>
        </p:nvSpPr>
        <p:spPr>
          <a:xfrm>
            <a:off x="7966128" y="2426246"/>
            <a:ext cx="950259" cy="95025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2" name="Oval 141"/>
          <p:cNvSpPr/>
          <p:nvPr/>
        </p:nvSpPr>
        <p:spPr>
          <a:xfrm>
            <a:off x="7352046" y="2664795"/>
            <a:ext cx="850661" cy="8506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3" name="Oval 142"/>
          <p:cNvSpPr/>
          <p:nvPr/>
        </p:nvSpPr>
        <p:spPr>
          <a:xfrm>
            <a:off x="6973783" y="2648443"/>
            <a:ext cx="609552" cy="60955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4" name="Oval 143"/>
          <p:cNvSpPr/>
          <p:nvPr/>
        </p:nvSpPr>
        <p:spPr>
          <a:xfrm>
            <a:off x="5521499" y="2567761"/>
            <a:ext cx="486015" cy="48601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5" name="Oval 144"/>
          <p:cNvSpPr/>
          <p:nvPr/>
        </p:nvSpPr>
        <p:spPr>
          <a:xfrm>
            <a:off x="6682429" y="2545349"/>
            <a:ext cx="486015" cy="4860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6" name="Oval 145"/>
          <p:cNvSpPr/>
          <p:nvPr/>
        </p:nvSpPr>
        <p:spPr>
          <a:xfrm>
            <a:off x="5889052" y="2784834"/>
            <a:ext cx="421341" cy="42134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47" name="Oval 146"/>
          <p:cNvSpPr/>
          <p:nvPr/>
        </p:nvSpPr>
        <p:spPr>
          <a:xfrm>
            <a:off x="6252122" y="2626032"/>
            <a:ext cx="486015" cy="4860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" name="Oval 7"/>
          <p:cNvSpPr/>
          <p:nvPr/>
        </p:nvSpPr>
        <p:spPr>
          <a:xfrm>
            <a:off x="3145909" y="1204232"/>
            <a:ext cx="1217545" cy="12175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5" name="Oval 114"/>
          <p:cNvSpPr/>
          <p:nvPr/>
        </p:nvSpPr>
        <p:spPr>
          <a:xfrm>
            <a:off x="2350507" y="1371532"/>
            <a:ext cx="1180619" cy="11806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6" name="Oval 115"/>
          <p:cNvSpPr/>
          <p:nvPr/>
        </p:nvSpPr>
        <p:spPr>
          <a:xfrm>
            <a:off x="4190458" y="1513533"/>
            <a:ext cx="861045" cy="8610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0" name="Oval 119"/>
          <p:cNvSpPr/>
          <p:nvPr/>
        </p:nvSpPr>
        <p:spPr>
          <a:xfrm>
            <a:off x="7699376" y="1193767"/>
            <a:ext cx="1180619" cy="118061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1" name="Oval 120"/>
          <p:cNvSpPr/>
          <p:nvPr/>
        </p:nvSpPr>
        <p:spPr>
          <a:xfrm>
            <a:off x="8436583" y="1437573"/>
            <a:ext cx="1037109" cy="10371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2" name="Oval 121"/>
          <p:cNvSpPr/>
          <p:nvPr/>
        </p:nvSpPr>
        <p:spPr>
          <a:xfrm>
            <a:off x="6958362" y="1305575"/>
            <a:ext cx="1101429" cy="110142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3" name="Oval 122"/>
          <p:cNvSpPr/>
          <p:nvPr/>
        </p:nvSpPr>
        <p:spPr>
          <a:xfrm>
            <a:off x="4770213" y="1714802"/>
            <a:ext cx="716188" cy="71618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5" name="Oval 124"/>
          <p:cNvSpPr/>
          <p:nvPr/>
        </p:nvSpPr>
        <p:spPr>
          <a:xfrm>
            <a:off x="5379921" y="1882896"/>
            <a:ext cx="568715" cy="56871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9" name="Oval 128"/>
          <p:cNvSpPr/>
          <p:nvPr/>
        </p:nvSpPr>
        <p:spPr>
          <a:xfrm>
            <a:off x="5828267" y="2039014"/>
            <a:ext cx="476880" cy="47688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2" name="Oval 131"/>
          <p:cNvSpPr/>
          <p:nvPr/>
        </p:nvSpPr>
        <p:spPr>
          <a:xfrm>
            <a:off x="6216264" y="1931267"/>
            <a:ext cx="609552" cy="6095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34" name="Oval 133"/>
          <p:cNvSpPr/>
          <p:nvPr/>
        </p:nvSpPr>
        <p:spPr>
          <a:xfrm>
            <a:off x="6644929" y="1620672"/>
            <a:ext cx="814539" cy="8145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9" name="Oval 88"/>
          <p:cNvSpPr/>
          <p:nvPr/>
        </p:nvSpPr>
        <p:spPr>
          <a:xfrm>
            <a:off x="10000166" y="2107266"/>
            <a:ext cx="928701" cy="9287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8" name="Oval 87"/>
          <p:cNvSpPr/>
          <p:nvPr/>
        </p:nvSpPr>
        <p:spPr>
          <a:xfrm>
            <a:off x="9535814" y="1445535"/>
            <a:ext cx="928701" cy="9287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2" name="Oval 81"/>
          <p:cNvSpPr/>
          <p:nvPr/>
        </p:nvSpPr>
        <p:spPr>
          <a:xfrm>
            <a:off x="7071649" y="1393489"/>
            <a:ext cx="903577" cy="903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3" name="Oval 82"/>
          <p:cNvSpPr/>
          <p:nvPr/>
        </p:nvSpPr>
        <p:spPr>
          <a:xfrm>
            <a:off x="7770306" y="1260820"/>
            <a:ext cx="1050713" cy="10507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5" name="Oval 74"/>
          <p:cNvSpPr/>
          <p:nvPr/>
        </p:nvSpPr>
        <p:spPr>
          <a:xfrm>
            <a:off x="2419217" y="1427392"/>
            <a:ext cx="1050713" cy="10507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6" name="Oval 75"/>
          <p:cNvSpPr/>
          <p:nvPr/>
        </p:nvSpPr>
        <p:spPr>
          <a:xfrm>
            <a:off x="3233437" y="1284249"/>
            <a:ext cx="1050713" cy="10507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Oval 4"/>
          <p:cNvSpPr/>
          <p:nvPr/>
        </p:nvSpPr>
        <p:spPr>
          <a:xfrm>
            <a:off x="1036482" y="2042651"/>
            <a:ext cx="1050713" cy="10507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4" name="Oval 73"/>
          <p:cNvSpPr/>
          <p:nvPr/>
        </p:nvSpPr>
        <p:spPr>
          <a:xfrm>
            <a:off x="1813970" y="2390581"/>
            <a:ext cx="1050713" cy="105071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3" name="Picture 2" descr="Building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33" y="1557727"/>
            <a:ext cx="411595" cy="543893"/>
          </a:xfrm>
          <a:prstGeom prst="rect">
            <a:avLst/>
          </a:prstGeom>
        </p:spPr>
      </p:pic>
      <p:pic>
        <p:nvPicPr>
          <p:cNvPr id="113" name="Picture 112" descr="Building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409" y="2612239"/>
            <a:ext cx="411595" cy="543893"/>
          </a:xfrm>
          <a:prstGeom prst="rect">
            <a:avLst/>
          </a:prstGeom>
        </p:spPr>
      </p:pic>
      <p:pic>
        <p:nvPicPr>
          <p:cNvPr id="114" name="Picture 113" descr="Person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77" y="2296962"/>
            <a:ext cx="759411" cy="518328"/>
          </a:xfrm>
          <a:prstGeom prst="rect">
            <a:avLst/>
          </a:prstGeom>
        </p:spPr>
      </p:pic>
      <p:pic>
        <p:nvPicPr>
          <p:cNvPr id="131" name="Picture 130" descr="Person33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031" y="1597626"/>
            <a:ext cx="535868" cy="642031"/>
          </a:xfrm>
          <a:prstGeom prst="rect">
            <a:avLst/>
          </a:prstGeom>
        </p:spPr>
      </p:pic>
      <p:pic>
        <p:nvPicPr>
          <p:cNvPr id="77" name="Picture 76" descr="Persons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35" y="1665010"/>
            <a:ext cx="759411" cy="518328"/>
          </a:xfrm>
          <a:prstGeom prst="rect">
            <a:avLst/>
          </a:prstGeom>
        </p:spPr>
      </p:pic>
      <p:sp>
        <p:nvSpPr>
          <p:cNvPr id="80" name="Oval 79"/>
          <p:cNvSpPr/>
          <p:nvPr/>
        </p:nvSpPr>
        <p:spPr>
          <a:xfrm>
            <a:off x="4268864" y="1584987"/>
            <a:ext cx="695757" cy="6957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4" name="Oval 83"/>
          <p:cNvSpPr/>
          <p:nvPr/>
        </p:nvSpPr>
        <p:spPr>
          <a:xfrm>
            <a:off x="7853179" y="1347913"/>
            <a:ext cx="882927" cy="88292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24" name="Picture 123" descr="Person24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007" y="1556703"/>
            <a:ext cx="471428" cy="540000"/>
          </a:xfrm>
          <a:prstGeom prst="rect">
            <a:avLst/>
          </a:prstGeom>
        </p:spPr>
      </p:pic>
      <p:sp>
        <p:nvSpPr>
          <p:cNvPr id="85" name="Oval 84"/>
          <p:cNvSpPr/>
          <p:nvPr/>
        </p:nvSpPr>
        <p:spPr>
          <a:xfrm>
            <a:off x="8525956" y="1507436"/>
            <a:ext cx="881976" cy="8819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28" name="Picture 127" descr="Person46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209" y="1654686"/>
            <a:ext cx="445715" cy="540000"/>
          </a:xfrm>
          <a:prstGeom prst="rect">
            <a:avLst/>
          </a:prstGeom>
        </p:spPr>
      </p:pic>
      <p:sp>
        <p:nvSpPr>
          <p:cNvPr id="86" name="Oval 85"/>
          <p:cNvSpPr/>
          <p:nvPr/>
        </p:nvSpPr>
        <p:spPr>
          <a:xfrm>
            <a:off x="7438856" y="2751143"/>
            <a:ext cx="688629" cy="68862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87" name="Oval 86"/>
          <p:cNvSpPr/>
          <p:nvPr/>
        </p:nvSpPr>
        <p:spPr>
          <a:xfrm>
            <a:off x="8053833" y="2506500"/>
            <a:ext cx="788403" cy="78840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0" name="Picture 129" descr="Person48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815" y="2821618"/>
            <a:ext cx="454287" cy="540000"/>
          </a:xfrm>
          <a:prstGeom prst="rect">
            <a:avLst/>
          </a:prstGeom>
        </p:spPr>
      </p:pic>
      <p:pic>
        <p:nvPicPr>
          <p:cNvPr id="126" name="Picture 125" descr="Person50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65" y="2659562"/>
            <a:ext cx="445715" cy="540000"/>
          </a:xfrm>
          <a:prstGeom prst="rect">
            <a:avLst/>
          </a:prstGeom>
        </p:spPr>
      </p:pic>
      <p:sp>
        <p:nvSpPr>
          <p:cNvPr id="91" name="Oval 90"/>
          <p:cNvSpPr/>
          <p:nvPr/>
        </p:nvSpPr>
        <p:spPr>
          <a:xfrm>
            <a:off x="10499307" y="1637689"/>
            <a:ext cx="460464" cy="46046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92" name="Oval 91"/>
          <p:cNvSpPr/>
          <p:nvPr/>
        </p:nvSpPr>
        <p:spPr>
          <a:xfrm>
            <a:off x="10055667" y="2160736"/>
            <a:ext cx="817696" cy="81769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3" name="Picture 132" descr="Person30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489" y="2338204"/>
            <a:ext cx="458571" cy="540000"/>
          </a:xfrm>
          <a:prstGeom prst="rect">
            <a:avLst/>
          </a:prstGeom>
        </p:spPr>
      </p:pic>
      <p:sp>
        <p:nvSpPr>
          <p:cNvPr id="90" name="Oval 89"/>
          <p:cNvSpPr/>
          <p:nvPr/>
        </p:nvSpPr>
        <p:spPr>
          <a:xfrm>
            <a:off x="9532460" y="2617520"/>
            <a:ext cx="688011" cy="68801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35" name="Picture 134" descr="Person27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20" y="2737746"/>
            <a:ext cx="390337" cy="456621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3324711" y="2579247"/>
            <a:ext cx="933160" cy="9331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9" name="Oval 78"/>
          <p:cNvSpPr/>
          <p:nvPr/>
        </p:nvSpPr>
        <p:spPr>
          <a:xfrm>
            <a:off x="4067761" y="2438419"/>
            <a:ext cx="911192" cy="9111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grpSp>
        <p:nvGrpSpPr>
          <p:cNvPr id="117" name="Group 116"/>
          <p:cNvGrpSpPr/>
          <p:nvPr/>
        </p:nvGrpSpPr>
        <p:grpSpPr>
          <a:xfrm>
            <a:off x="4221788" y="2594545"/>
            <a:ext cx="670355" cy="972415"/>
            <a:chOff x="3846026" y="1941988"/>
            <a:chExt cx="740302" cy="1073877"/>
          </a:xfrm>
        </p:grpSpPr>
        <p:sp>
          <p:nvSpPr>
            <p:cNvPr id="48" name="Tekstiruutu 47"/>
            <p:cNvSpPr txBox="1"/>
            <p:nvPr/>
          </p:nvSpPr>
          <p:spPr>
            <a:xfrm>
              <a:off x="3846026" y="2675974"/>
              <a:ext cx="740302" cy="339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/>
            </a:p>
          </p:txBody>
        </p:sp>
        <p:pic>
          <p:nvPicPr>
            <p:cNvPr id="110" name="Picture 109" descr="Building1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137" y="1941988"/>
              <a:ext cx="624303" cy="612000"/>
            </a:xfrm>
            <a:prstGeom prst="rect">
              <a:avLst/>
            </a:prstGeom>
          </p:spPr>
        </p:pic>
      </p:grpSp>
      <p:pic>
        <p:nvPicPr>
          <p:cNvPr id="112" name="Picture 111" descr="Building1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11" y="2806524"/>
            <a:ext cx="490287" cy="480624"/>
          </a:xfrm>
          <a:prstGeom prst="rect">
            <a:avLst/>
          </a:prstGeom>
        </p:spPr>
      </p:pic>
      <p:sp>
        <p:nvSpPr>
          <p:cNvPr id="148" name="Oval 147"/>
          <p:cNvSpPr/>
          <p:nvPr/>
        </p:nvSpPr>
        <p:spPr>
          <a:xfrm>
            <a:off x="6727383" y="1728477"/>
            <a:ext cx="625031" cy="62503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127" name="Picture 126" descr="Person42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10" y="1583078"/>
            <a:ext cx="471969" cy="540000"/>
          </a:xfrm>
          <a:prstGeom prst="rect">
            <a:avLst/>
          </a:prstGeom>
        </p:spPr>
      </p:pic>
      <p:sp>
        <p:nvSpPr>
          <p:cNvPr id="149" name="Oval 148"/>
          <p:cNvSpPr/>
          <p:nvPr/>
        </p:nvSpPr>
        <p:spPr>
          <a:xfrm>
            <a:off x="6312115" y="2029415"/>
            <a:ext cx="418760" cy="4187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0" name="Oval 149"/>
          <p:cNvSpPr/>
          <p:nvPr/>
        </p:nvSpPr>
        <p:spPr>
          <a:xfrm>
            <a:off x="4994634" y="2573447"/>
            <a:ext cx="564145" cy="5641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1" name="Oval 150"/>
          <p:cNvSpPr/>
          <p:nvPr/>
        </p:nvSpPr>
        <p:spPr>
          <a:xfrm>
            <a:off x="7048766" y="2723897"/>
            <a:ext cx="457188" cy="4571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53" name="Oval 152"/>
          <p:cNvSpPr/>
          <p:nvPr/>
        </p:nvSpPr>
        <p:spPr>
          <a:xfrm>
            <a:off x="4836569" y="1784699"/>
            <a:ext cx="580385" cy="5803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Rectangle 6"/>
          <p:cNvSpPr/>
          <p:nvPr/>
        </p:nvSpPr>
        <p:spPr>
          <a:xfrm>
            <a:off x="214354" y="1388704"/>
            <a:ext cx="1638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accent3"/>
                </a:solidFill>
              </a:rPr>
              <a:t>Eurooppalaiset</a:t>
            </a:r>
            <a:r>
              <a:rPr lang="fi-FI" sz="1200" b="1" dirty="0">
                <a:solidFill>
                  <a:schemeClr val="accent3"/>
                </a:solidFill>
              </a:rPr>
              <a:t> </a:t>
            </a:r>
            <a:br>
              <a:rPr lang="fi-FI" sz="1200" b="1" dirty="0">
                <a:solidFill>
                  <a:schemeClr val="accent3"/>
                </a:solidFill>
              </a:rPr>
            </a:br>
            <a:r>
              <a:rPr lang="fi-FI" sz="1600" b="1" dirty="0">
                <a:solidFill>
                  <a:schemeClr val="accent3"/>
                </a:solidFill>
              </a:rPr>
              <a:t>Palveluntarjoajat</a:t>
            </a:r>
            <a:endParaRPr lang="en-US" sz="1351" b="1" dirty="0">
              <a:solidFill>
                <a:schemeClr val="accent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84223" y="1386665"/>
            <a:ext cx="1156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i-FI" sz="1200" dirty="0">
                <a:solidFill>
                  <a:schemeClr val="accent2"/>
                </a:solidFill>
              </a:rPr>
              <a:t>Eurooppalaiset </a:t>
            </a:r>
            <a:br>
              <a:rPr lang="fi-FI" sz="1200" dirty="0">
                <a:solidFill>
                  <a:schemeClr val="accent2"/>
                </a:solidFill>
              </a:rPr>
            </a:br>
            <a:r>
              <a:rPr lang="fi-FI" sz="1600" b="1" dirty="0">
                <a:solidFill>
                  <a:schemeClr val="accent2"/>
                </a:solidFill>
              </a:rPr>
              <a:t>Käyttäjät</a:t>
            </a:r>
            <a:endParaRPr lang="en-US" sz="1351" dirty="0">
              <a:solidFill>
                <a:schemeClr val="accent2"/>
              </a:solidFill>
            </a:endParaRPr>
          </a:p>
        </p:txBody>
      </p:sp>
      <p:sp>
        <p:nvSpPr>
          <p:cNvPr id="166" name="Oval 146"/>
          <p:cNvSpPr/>
          <p:nvPr/>
        </p:nvSpPr>
        <p:spPr>
          <a:xfrm>
            <a:off x="5617544" y="3079708"/>
            <a:ext cx="486015" cy="48601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7" name="Oval 148"/>
          <p:cNvSpPr/>
          <p:nvPr/>
        </p:nvSpPr>
        <p:spPr>
          <a:xfrm>
            <a:off x="6129829" y="3026568"/>
            <a:ext cx="418760" cy="4187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74" name="Oval 148"/>
          <p:cNvSpPr/>
          <p:nvPr/>
        </p:nvSpPr>
        <p:spPr>
          <a:xfrm>
            <a:off x="5078759" y="3252935"/>
            <a:ext cx="275009" cy="27500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64" name="Tekstiruutu 163"/>
          <p:cNvSpPr txBox="1"/>
          <p:nvPr/>
        </p:nvSpPr>
        <p:spPr>
          <a:xfrm>
            <a:off x="8619204" y="3427890"/>
            <a:ext cx="3321103" cy="317271"/>
          </a:xfrm>
          <a:prstGeom prst="rect">
            <a:avLst/>
          </a:prstGeom>
          <a:solidFill>
            <a:schemeClr val="bg1"/>
          </a:solidFill>
          <a:ln w="28575" cmpd="sng">
            <a:noFill/>
          </a:ln>
        </p:spPr>
        <p:txBody>
          <a:bodyPr wrap="square" rtlCol="0" anchor="t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pPr algn="r"/>
            <a:r>
              <a:rPr lang="fi-FI" sz="1400" b="0" dirty="0">
                <a:solidFill>
                  <a:schemeClr val="tx1"/>
                </a:solidFill>
              </a:rPr>
              <a:t>Käyttökokemus / käyttöliittymä</a:t>
            </a:r>
          </a:p>
        </p:txBody>
      </p:sp>
      <p:sp>
        <p:nvSpPr>
          <p:cNvPr id="178" name="Tekstiruutu 11"/>
          <p:cNvSpPr txBox="1"/>
          <p:nvPr/>
        </p:nvSpPr>
        <p:spPr>
          <a:xfrm>
            <a:off x="8267306" y="3755013"/>
            <a:ext cx="1800000" cy="328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i-FI" sz="1200" dirty="0" err="1" smtClean="0"/>
              <a:t>Suomi.fi</a:t>
            </a:r>
            <a:r>
              <a:rPr lang="fi-FI" sz="1200" dirty="0" smtClean="0"/>
              <a:t>-verkkopalvelu</a:t>
            </a:r>
            <a:endParaRPr lang="en-US" sz="1200" dirty="0"/>
          </a:p>
        </p:txBody>
      </p:sp>
      <p:sp>
        <p:nvSpPr>
          <p:cNvPr id="179" name="Tekstiruutu 178"/>
          <p:cNvSpPr txBox="1"/>
          <p:nvPr/>
        </p:nvSpPr>
        <p:spPr>
          <a:xfrm>
            <a:off x="10102324" y="3755013"/>
            <a:ext cx="1800000" cy="3288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sz="1200" b="0" dirty="0" smtClean="0">
                <a:solidFill>
                  <a:schemeClr val="tx1"/>
                </a:solidFill>
              </a:rPr>
              <a:t>Viestit-mobiilisovellus</a:t>
            </a:r>
            <a:endParaRPr lang="fi-FI" sz="1200" b="0" dirty="0">
              <a:solidFill>
                <a:schemeClr val="tx1"/>
              </a:solidFill>
            </a:endParaRPr>
          </a:p>
        </p:txBody>
      </p:sp>
      <p:pic>
        <p:nvPicPr>
          <p:cNvPr id="172" name="Kuva 171"/>
          <p:cNvPicPr>
            <a:picLocks noChangeAspect="1"/>
          </p:cNvPicPr>
          <p:nvPr/>
        </p:nvPicPr>
        <p:blipFill>
          <a:blip r:embed="rId1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39" y="3365542"/>
            <a:ext cx="373073" cy="373073"/>
          </a:xfrm>
          <a:prstGeom prst="rect">
            <a:avLst/>
          </a:prstGeom>
        </p:spPr>
      </p:pic>
      <p:pic>
        <p:nvPicPr>
          <p:cNvPr id="176" name="Kuva 175"/>
          <p:cNvPicPr>
            <a:picLocks noChangeAspect="1"/>
          </p:cNvPicPr>
          <p:nvPr/>
        </p:nvPicPr>
        <p:blipFill>
          <a:blip r:embed="rId1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861" y="3294030"/>
            <a:ext cx="517906" cy="517906"/>
          </a:xfrm>
          <a:prstGeom prst="rect">
            <a:avLst/>
          </a:prstGeom>
        </p:spPr>
      </p:pic>
      <p:sp>
        <p:nvSpPr>
          <p:cNvPr id="140" name="Tekstiruutu 11"/>
          <p:cNvSpPr txBox="1"/>
          <p:nvPr/>
        </p:nvSpPr>
        <p:spPr>
          <a:xfrm>
            <a:off x="205267" y="4074813"/>
            <a:ext cx="11735041" cy="61505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80000" tIns="144000" rtlCol="0">
            <a:noAutofit/>
          </a:bodyPr>
          <a:lstStyle/>
          <a:p>
            <a:r>
              <a:rPr lang="en-US" sz="1900" dirty="0" err="1" smtClean="0">
                <a:solidFill>
                  <a:schemeClr val="bg1"/>
                </a:solidFill>
              </a:rPr>
              <a:t>Suomi.fi-palvelut</a:t>
            </a:r>
            <a:endParaRPr lang="en-US" sz="1900" dirty="0">
              <a:solidFill>
                <a:schemeClr val="bg1"/>
              </a:solidFill>
            </a:endParaRPr>
          </a:p>
        </p:txBody>
      </p:sp>
      <p:grpSp>
        <p:nvGrpSpPr>
          <p:cNvPr id="119" name="Group 24"/>
          <p:cNvGrpSpPr/>
          <p:nvPr/>
        </p:nvGrpSpPr>
        <p:grpSpPr>
          <a:xfrm>
            <a:off x="4754832" y="5559319"/>
            <a:ext cx="4548447" cy="1245837"/>
            <a:chOff x="3966883" y="5701553"/>
            <a:chExt cx="5298141" cy="1260214"/>
          </a:xfrm>
          <a:solidFill>
            <a:schemeClr val="accent1">
              <a:lumMod val="20000"/>
              <a:lumOff val="80000"/>
            </a:schemeClr>
          </a:solidFill>
          <a:effectLst/>
        </p:grpSpPr>
        <p:sp>
          <p:nvSpPr>
            <p:cNvPr id="152" name="Cloud 5"/>
            <p:cNvSpPr/>
            <p:nvPr/>
          </p:nvSpPr>
          <p:spPr>
            <a:xfrm>
              <a:off x="3966883" y="5701553"/>
              <a:ext cx="1842247" cy="102197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7" name="Cloud 6"/>
            <p:cNvSpPr/>
            <p:nvPr/>
          </p:nvSpPr>
          <p:spPr>
            <a:xfrm>
              <a:off x="5288833" y="5754508"/>
              <a:ext cx="1539755" cy="115762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9" name="Cloud 7"/>
            <p:cNvSpPr/>
            <p:nvPr/>
          </p:nvSpPr>
          <p:spPr>
            <a:xfrm>
              <a:off x="6112881" y="5738085"/>
              <a:ext cx="1842247" cy="1223682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0" name="Cloud 8"/>
            <p:cNvSpPr/>
            <p:nvPr/>
          </p:nvSpPr>
          <p:spPr>
            <a:xfrm>
              <a:off x="6938683" y="5701553"/>
              <a:ext cx="1842247" cy="1021976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61" name="Cloud 9"/>
            <p:cNvSpPr/>
            <p:nvPr/>
          </p:nvSpPr>
          <p:spPr>
            <a:xfrm>
              <a:off x="8054790" y="5836023"/>
              <a:ext cx="1210234" cy="67137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  <p:sp>
        <p:nvSpPr>
          <p:cNvPr id="156" name="Tekstiruutu 11"/>
          <p:cNvSpPr txBox="1"/>
          <p:nvPr/>
        </p:nvSpPr>
        <p:spPr>
          <a:xfrm>
            <a:off x="2465035" y="4087339"/>
            <a:ext cx="6876000" cy="211750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lIns="180000" tIns="72000" rtlCol="0">
            <a:noAutofit/>
          </a:bodyPr>
          <a:lstStyle/>
          <a:p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6180254" y="4221126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Verkkopalvelu</a:t>
            </a:r>
            <a:endParaRPr lang="fi-FI" sz="1400" b="0" dirty="0"/>
          </a:p>
        </p:txBody>
      </p:sp>
      <p:sp>
        <p:nvSpPr>
          <p:cNvPr id="61" name="Tekstiruutu 60"/>
          <p:cNvSpPr txBox="1"/>
          <p:nvPr/>
        </p:nvSpPr>
        <p:spPr>
          <a:xfrm>
            <a:off x="2605118" y="5103051"/>
            <a:ext cx="1990029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i-FI" sz="1400" b="0" smtClean="0"/>
              <a:t>Palvelutietovaranto</a:t>
            </a:r>
            <a:endParaRPr lang="fi-FI" sz="1400" b="0" dirty="0"/>
          </a:p>
        </p:txBody>
      </p:sp>
      <p:sp>
        <p:nvSpPr>
          <p:cNvPr id="63" name="Tekstiruutu 62"/>
          <p:cNvSpPr txBox="1"/>
          <p:nvPr/>
        </p:nvSpPr>
        <p:spPr>
          <a:xfrm>
            <a:off x="7712373" y="4221126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Viestit</a:t>
            </a:r>
            <a:endParaRPr lang="fi-FI" sz="1400" b="0" dirty="0"/>
          </a:p>
        </p:txBody>
      </p:sp>
      <p:sp>
        <p:nvSpPr>
          <p:cNvPr id="65" name="Tekstiruutu 64"/>
          <p:cNvSpPr txBox="1"/>
          <p:nvPr/>
        </p:nvSpPr>
        <p:spPr>
          <a:xfrm>
            <a:off x="4642859" y="4667984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Valtuudet</a:t>
            </a:r>
            <a:endParaRPr lang="fi-FI" sz="1400" b="0" dirty="0"/>
          </a:p>
        </p:txBody>
      </p:sp>
      <p:sp>
        <p:nvSpPr>
          <p:cNvPr id="69" name="Tekstiruutu 68"/>
          <p:cNvSpPr txBox="1"/>
          <p:nvPr/>
        </p:nvSpPr>
        <p:spPr>
          <a:xfrm>
            <a:off x="4642859" y="4221126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Tunnistus</a:t>
            </a:r>
            <a:endParaRPr lang="fi-FI" sz="1400" b="0" dirty="0"/>
          </a:p>
        </p:txBody>
      </p:sp>
      <p:sp>
        <p:nvSpPr>
          <p:cNvPr id="154" name="Tekstiruutu 153"/>
          <p:cNvSpPr txBox="1"/>
          <p:nvPr/>
        </p:nvSpPr>
        <p:spPr>
          <a:xfrm>
            <a:off x="6180254" y="4667984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Kartat</a:t>
            </a:r>
            <a:endParaRPr lang="fi-FI" sz="1400" b="0" dirty="0"/>
          </a:p>
        </p:txBody>
      </p:sp>
      <p:sp>
        <p:nvSpPr>
          <p:cNvPr id="155" name="Tekstiruutu 154"/>
          <p:cNvSpPr txBox="1"/>
          <p:nvPr/>
        </p:nvSpPr>
        <p:spPr>
          <a:xfrm>
            <a:off x="7712373" y="4667984"/>
            <a:ext cx="1487212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mpd="sng">
            <a:noFill/>
            <a:prstDash val="dash"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/>
              <a:t>Maksut</a:t>
            </a:r>
            <a:endParaRPr lang="fi-FI" sz="1400" b="0" dirty="0"/>
          </a:p>
        </p:txBody>
      </p:sp>
      <p:sp>
        <p:nvSpPr>
          <p:cNvPr id="93" name="Tekstiruutu 92"/>
          <p:cNvSpPr txBox="1"/>
          <p:nvPr/>
        </p:nvSpPr>
        <p:spPr>
          <a:xfrm>
            <a:off x="2605118" y="4221175"/>
            <a:ext cx="1990029" cy="84280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txBody>
          <a:bodyPr wrap="square" rtlCol="0" anchor="t">
            <a:noAutofit/>
          </a:bodyPr>
          <a:lstStyle>
            <a:defPPr>
              <a:defRPr lang="fi-FI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i-FI" b="0" dirty="0" smtClean="0"/>
              <a:t>Palveluhallinta</a:t>
            </a:r>
            <a:endParaRPr lang="fi-FI" b="0" dirty="0"/>
          </a:p>
        </p:txBody>
      </p:sp>
      <p:pic>
        <p:nvPicPr>
          <p:cNvPr id="99" name="Kuva 98"/>
          <p:cNvPicPr>
            <a:picLocks noChangeAspect="1"/>
          </p:cNvPicPr>
          <p:nvPr/>
        </p:nvPicPr>
        <p:blipFill>
          <a:blip r:embed="rId2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92" y="4568508"/>
            <a:ext cx="396000" cy="396000"/>
          </a:xfrm>
          <a:prstGeom prst="rect">
            <a:avLst/>
          </a:prstGeom>
        </p:spPr>
      </p:pic>
      <p:pic>
        <p:nvPicPr>
          <p:cNvPr id="101" name="Kuva 100"/>
          <p:cNvPicPr>
            <a:picLocks noChangeAspect="1"/>
          </p:cNvPicPr>
          <p:nvPr/>
        </p:nvPicPr>
        <p:blipFill>
          <a:blip r:embed="rId2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19" y="4568508"/>
            <a:ext cx="396000" cy="396000"/>
          </a:xfrm>
          <a:prstGeom prst="rect">
            <a:avLst/>
          </a:prstGeom>
        </p:spPr>
      </p:pic>
      <p:pic>
        <p:nvPicPr>
          <p:cNvPr id="104" name="Kuva 103"/>
          <p:cNvPicPr>
            <a:picLocks noChangeAspect="1"/>
          </p:cNvPicPr>
          <p:nvPr/>
        </p:nvPicPr>
        <p:blipFill>
          <a:blip r:embed="rId2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65" y="4568508"/>
            <a:ext cx="396000" cy="396000"/>
          </a:xfrm>
          <a:prstGeom prst="rect">
            <a:avLst/>
          </a:prstGeom>
        </p:spPr>
      </p:pic>
      <p:sp>
        <p:nvSpPr>
          <p:cNvPr id="162" name="Tekstiruutu 161"/>
          <p:cNvSpPr txBox="1"/>
          <p:nvPr/>
        </p:nvSpPr>
        <p:spPr>
          <a:xfrm>
            <a:off x="5842498" y="6229340"/>
            <a:ext cx="2341730" cy="31335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>
                <a:solidFill>
                  <a:schemeClr val="tx1"/>
                </a:solidFill>
              </a:rPr>
              <a:t>Konesali- </a:t>
            </a:r>
            <a:r>
              <a:rPr lang="fi-FI" sz="1400" b="0" smtClean="0">
                <a:solidFill>
                  <a:schemeClr val="tx1"/>
                </a:solidFill>
              </a:rPr>
              <a:t>ja käyttöpalvelut</a:t>
            </a:r>
            <a:endParaRPr lang="fi-FI" sz="1400" b="0" dirty="0" smtClean="0">
              <a:solidFill>
                <a:schemeClr val="tx1"/>
              </a:solidFill>
            </a:endParaRPr>
          </a:p>
        </p:txBody>
      </p:sp>
      <p:sp>
        <p:nvSpPr>
          <p:cNvPr id="109" name="Tekstiruutu 67"/>
          <p:cNvSpPr txBox="1"/>
          <p:nvPr/>
        </p:nvSpPr>
        <p:spPr>
          <a:xfrm>
            <a:off x="2605118" y="5653401"/>
            <a:ext cx="6594467" cy="396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fi-FI" b="0" dirty="0" smtClean="0">
                <a:solidFill>
                  <a:srgbClr val="FFFFFF"/>
                </a:solidFill>
              </a:rPr>
              <a:t>Palveluväylä</a:t>
            </a:r>
            <a:endParaRPr lang="fi-FI" b="0" dirty="0">
              <a:solidFill>
                <a:srgbClr val="FFFFFF"/>
              </a:solidFill>
            </a:endParaRPr>
          </a:p>
        </p:txBody>
      </p:sp>
      <p:sp>
        <p:nvSpPr>
          <p:cNvPr id="108" name="Tekstiruutu 107"/>
          <p:cNvSpPr txBox="1"/>
          <p:nvPr/>
        </p:nvSpPr>
        <p:spPr>
          <a:xfrm>
            <a:off x="2397180" y="6229340"/>
            <a:ext cx="1309991" cy="31335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 anchor="ctr">
            <a:noAutofit/>
          </a:bodyPr>
          <a:lstStyle>
            <a:defPPr>
              <a:defRPr lang="fi-FI"/>
            </a:defPPr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i-FI" sz="1400" b="0" dirty="0" smtClean="0">
                <a:solidFill>
                  <a:schemeClr val="tx1"/>
                </a:solidFill>
              </a:rPr>
              <a:t>Tietovarannot</a:t>
            </a:r>
            <a:endParaRPr lang="fi-FI" sz="1400" b="0" dirty="0">
              <a:solidFill>
                <a:schemeClr val="tx1"/>
              </a:solidFill>
            </a:endParaRPr>
          </a:p>
        </p:txBody>
      </p:sp>
      <p:pic>
        <p:nvPicPr>
          <p:cNvPr id="185" name="Kuva 184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06" y="6237021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Kuva 185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713" y="6237021"/>
            <a:ext cx="43200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Kuva 189"/>
          <p:cNvPicPr>
            <a:picLocks noChangeAspect="1"/>
          </p:cNvPicPr>
          <p:nvPr/>
        </p:nvPicPr>
        <p:blipFill>
          <a:blip r:embed="rId2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719" y="6237021"/>
            <a:ext cx="432000" cy="4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uorakulmio 37"/>
          <p:cNvSpPr/>
          <p:nvPr/>
        </p:nvSpPr>
        <p:spPr>
          <a:xfrm>
            <a:off x="3836719" y="5970797"/>
            <a:ext cx="72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0" name="Suorakulmio 209"/>
          <p:cNvSpPr/>
          <p:nvPr/>
        </p:nvSpPr>
        <p:spPr>
          <a:xfrm>
            <a:off x="4180713" y="5970797"/>
            <a:ext cx="72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1" name="Suorakulmio 210"/>
          <p:cNvSpPr/>
          <p:nvPr/>
        </p:nvSpPr>
        <p:spPr>
          <a:xfrm>
            <a:off x="4524706" y="5970797"/>
            <a:ext cx="72000" cy="32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0" name="Kuva 39"/>
          <p:cNvPicPr>
            <a:picLocks noChangeAspect="1"/>
          </p:cNvPicPr>
          <p:nvPr/>
        </p:nvPicPr>
        <p:blipFill>
          <a:blip r:embed="rId2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46" y="455050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uorakulmio 32"/>
          <p:cNvSpPr/>
          <p:nvPr/>
        </p:nvSpPr>
        <p:spPr>
          <a:xfrm>
            <a:off x="4622798" y="3082225"/>
            <a:ext cx="2026349" cy="29105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grpSp>
        <p:nvGrpSpPr>
          <p:cNvPr id="59" name="Ryhmä 58"/>
          <p:cNvGrpSpPr/>
          <p:nvPr/>
        </p:nvGrpSpPr>
        <p:grpSpPr>
          <a:xfrm>
            <a:off x="4794793" y="2951481"/>
            <a:ext cx="1684099" cy="3041299"/>
            <a:chOff x="3596095" y="3081965"/>
            <a:chExt cx="1263074" cy="3047396"/>
          </a:xfrm>
        </p:grpSpPr>
        <p:grpSp>
          <p:nvGrpSpPr>
            <p:cNvPr id="51" name="Ryhmä 50"/>
            <p:cNvGrpSpPr/>
            <p:nvPr/>
          </p:nvGrpSpPr>
          <p:grpSpPr>
            <a:xfrm>
              <a:off x="4226979" y="3081965"/>
              <a:ext cx="632190" cy="3047396"/>
              <a:chOff x="4226979" y="3081965"/>
              <a:chExt cx="632190" cy="3047396"/>
            </a:xfrm>
          </p:grpSpPr>
          <p:cxnSp>
            <p:nvCxnSpPr>
              <p:cNvPr id="39" name="Suora yhdysviiva 38"/>
              <p:cNvCxnSpPr>
                <a:endCxn id="33" idx="2"/>
              </p:cNvCxnSpPr>
              <p:nvPr/>
            </p:nvCxnSpPr>
            <p:spPr>
              <a:xfrm>
                <a:off x="4226979" y="3081965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uora yhdysviiva 40"/>
              <p:cNvCxnSpPr/>
              <p:nvPr/>
            </p:nvCxnSpPr>
            <p:spPr>
              <a:xfrm>
                <a:off x="4355976" y="3215287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uora yhdysviiva 41"/>
              <p:cNvCxnSpPr/>
              <p:nvPr/>
            </p:nvCxnSpPr>
            <p:spPr>
              <a:xfrm>
                <a:off x="4482641" y="3212976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uora yhdysviiva 47"/>
              <p:cNvCxnSpPr/>
              <p:nvPr/>
            </p:nvCxnSpPr>
            <p:spPr>
              <a:xfrm>
                <a:off x="4603507" y="3215287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uora yhdysviiva 48"/>
              <p:cNvCxnSpPr/>
              <p:nvPr/>
            </p:nvCxnSpPr>
            <p:spPr>
              <a:xfrm>
                <a:off x="4732504" y="3215287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uora yhdysviiva 49"/>
              <p:cNvCxnSpPr/>
              <p:nvPr/>
            </p:nvCxnSpPr>
            <p:spPr>
              <a:xfrm>
                <a:off x="4859169" y="3218816"/>
                <a:ext cx="0" cy="2910545"/>
              </a:xfrm>
              <a:prstGeom prst="line">
                <a:avLst/>
              </a:prstGeom>
              <a:ln w="635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uora yhdysviiva 53"/>
            <p:cNvCxnSpPr/>
            <p:nvPr/>
          </p:nvCxnSpPr>
          <p:spPr>
            <a:xfrm>
              <a:off x="3596095" y="3215287"/>
              <a:ext cx="0" cy="2910545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uora yhdysviiva 54"/>
            <p:cNvCxnSpPr/>
            <p:nvPr/>
          </p:nvCxnSpPr>
          <p:spPr>
            <a:xfrm>
              <a:off x="3722760" y="3212976"/>
              <a:ext cx="0" cy="2910545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uora yhdysviiva 55"/>
            <p:cNvCxnSpPr/>
            <p:nvPr/>
          </p:nvCxnSpPr>
          <p:spPr>
            <a:xfrm>
              <a:off x="3843626" y="3215287"/>
              <a:ext cx="0" cy="2910545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uora yhdysviiva 56"/>
            <p:cNvCxnSpPr/>
            <p:nvPr/>
          </p:nvCxnSpPr>
          <p:spPr>
            <a:xfrm>
              <a:off x="3972623" y="3215287"/>
              <a:ext cx="0" cy="2910545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uora yhdysviiva 57"/>
            <p:cNvCxnSpPr/>
            <p:nvPr/>
          </p:nvCxnSpPr>
          <p:spPr>
            <a:xfrm>
              <a:off x="4099288" y="3218816"/>
              <a:ext cx="0" cy="2910545"/>
            </a:xfrm>
            <a:prstGeom prst="line">
              <a:avLst/>
            </a:prstGeom>
            <a:ln w="6350"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uorakulmio 31"/>
          <p:cNvSpPr/>
          <p:nvPr/>
        </p:nvSpPr>
        <p:spPr>
          <a:xfrm>
            <a:off x="2596448" y="3607642"/>
            <a:ext cx="2026349" cy="23874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sp>
        <p:nvSpPr>
          <p:cNvPr id="34" name="Suorakulmio 33"/>
          <p:cNvSpPr/>
          <p:nvPr/>
        </p:nvSpPr>
        <p:spPr>
          <a:xfrm>
            <a:off x="6649147" y="2690563"/>
            <a:ext cx="2026349" cy="33022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sp>
        <p:nvSpPr>
          <p:cNvPr id="35" name="Suorakulmio 34"/>
          <p:cNvSpPr/>
          <p:nvPr/>
        </p:nvSpPr>
        <p:spPr>
          <a:xfrm>
            <a:off x="8675496" y="2290137"/>
            <a:ext cx="2026349" cy="369932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07756"/>
            <a:ext cx="10515600" cy="1333501"/>
          </a:xfrm>
        </p:spPr>
        <p:txBody>
          <a:bodyPr>
            <a:normAutofit/>
          </a:bodyPr>
          <a:lstStyle/>
          <a:p>
            <a:r>
              <a:rPr lang="fi-FI" dirty="0" err="1" smtClean="0"/>
              <a:t>KaPA</a:t>
            </a:r>
            <a:r>
              <a:rPr lang="fi-FI" dirty="0" smtClean="0"/>
              <a:t> - Missä vaiheessa ollaan ?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570099" y="4113600"/>
            <a:ext cx="2026349" cy="18791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grpSp>
        <p:nvGrpSpPr>
          <p:cNvPr id="5" name="Gruppieren 21"/>
          <p:cNvGrpSpPr/>
          <p:nvPr/>
        </p:nvGrpSpPr>
        <p:grpSpPr bwMode="gray">
          <a:xfrm>
            <a:off x="527383" y="3191781"/>
            <a:ext cx="10904607" cy="2781147"/>
            <a:chOff x="323849" y="3097370"/>
            <a:chExt cx="8164831" cy="2704943"/>
          </a:xfrm>
          <a:effectLst>
            <a:outerShdw blurRad="266700" dist="114300" dir="5400000" sx="99000" sy="99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ctangle 6"/>
            <p:cNvSpPr>
              <a:spLocks noChangeArrowheads="1"/>
            </p:cNvSpPr>
            <p:nvPr/>
          </p:nvSpPr>
          <p:spPr bwMode="gray">
            <a:xfrm>
              <a:off x="5978864" y="3619334"/>
              <a:ext cx="651235" cy="1313447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0" rIns="0" bIns="0" anchor="ctr" anchorCtr="0"/>
            <a:lstStyle/>
            <a:p>
              <a:pPr marL="253994" indent="-253994">
                <a:lnSpc>
                  <a:spcPct val="95000"/>
                </a:lnSpc>
                <a:spcAft>
                  <a:spcPts val="533"/>
                </a:spcAft>
                <a:buClr>
                  <a:srgbClr val="808080"/>
                </a:buClr>
                <a:defRPr/>
              </a:pPr>
              <a:endParaRPr lang="en-US" sz="16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gray">
            <a:xfrm>
              <a:off x="7839884" y="3621773"/>
              <a:ext cx="648796" cy="128173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0" rIns="0" bIns="0" anchor="ctr" anchorCtr="0"/>
            <a:lstStyle/>
            <a:p>
              <a:pPr marL="253994" indent="-253994">
                <a:lnSpc>
                  <a:spcPct val="95000"/>
                </a:lnSpc>
                <a:spcAft>
                  <a:spcPts val="533"/>
                </a:spcAft>
                <a:buClr>
                  <a:srgbClr val="808080"/>
                </a:buClr>
                <a:defRPr/>
              </a:pPr>
              <a:endParaRPr lang="en-US" sz="16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323849" y="3590065"/>
              <a:ext cx="7516035" cy="2212248"/>
            </a:xfrm>
            <a:custGeom>
              <a:avLst/>
              <a:gdLst/>
              <a:ahLst/>
              <a:cxnLst>
                <a:cxn ang="0">
                  <a:pos x="2609" y="0"/>
                </a:cxn>
                <a:cxn ang="0">
                  <a:pos x="1697" y="466"/>
                </a:cxn>
                <a:cxn ang="0">
                  <a:pos x="0" y="768"/>
                </a:cxn>
                <a:cxn ang="0">
                  <a:pos x="1697" y="645"/>
                </a:cxn>
                <a:cxn ang="0">
                  <a:pos x="2609" y="456"/>
                </a:cxn>
                <a:cxn ang="0">
                  <a:pos x="2609" y="456"/>
                </a:cxn>
                <a:cxn ang="0">
                  <a:pos x="2609" y="0"/>
                </a:cxn>
              </a:cxnLst>
              <a:rect l="0" t="0" r="r" b="b"/>
              <a:pathLst>
                <a:path w="2609" h="768">
                  <a:moveTo>
                    <a:pt x="2609" y="0"/>
                  </a:moveTo>
                  <a:cubicBezTo>
                    <a:pt x="2609" y="0"/>
                    <a:pt x="2462" y="256"/>
                    <a:pt x="1697" y="466"/>
                  </a:cubicBezTo>
                  <a:cubicBezTo>
                    <a:pt x="931" y="677"/>
                    <a:pt x="432" y="733"/>
                    <a:pt x="0" y="768"/>
                  </a:cubicBezTo>
                  <a:cubicBezTo>
                    <a:pt x="432" y="753"/>
                    <a:pt x="931" y="731"/>
                    <a:pt x="1697" y="645"/>
                  </a:cubicBezTo>
                  <a:cubicBezTo>
                    <a:pt x="2462" y="560"/>
                    <a:pt x="2609" y="456"/>
                    <a:pt x="2609" y="456"/>
                  </a:cubicBezTo>
                  <a:cubicBezTo>
                    <a:pt x="2609" y="456"/>
                    <a:pt x="2609" y="456"/>
                    <a:pt x="2609" y="456"/>
                  </a:cubicBezTo>
                  <a:cubicBezTo>
                    <a:pt x="2609" y="0"/>
                    <a:pt x="2609" y="0"/>
                    <a:pt x="2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0" rIns="0" bIns="0" anchor="ctr" anchorCtr="0"/>
            <a:lstStyle/>
            <a:p>
              <a:pPr marL="253994" indent="-253994">
                <a:lnSpc>
                  <a:spcPct val="95000"/>
                </a:lnSpc>
                <a:spcAft>
                  <a:spcPts val="533"/>
                </a:spcAft>
                <a:buClr>
                  <a:srgbClr val="808080"/>
                </a:buClr>
                <a:defRPr/>
              </a:pPr>
              <a:endParaRPr lang="en-US" sz="1600" b="1" noProof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323849" y="3097370"/>
              <a:ext cx="8164831" cy="2704943"/>
            </a:xfrm>
            <a:custGeom>
              <a:avLst/>
              <a:gdLst/>
              <a:ahLst/>
              <a:cxnLst>
                <a:cxn ang="0">
                  <a:pos x="1963" y="181"/>
                </a:cxn>
                <a:cxn ang="0">
                  <a:pos x="2189" y="181"/>
                </a:cxn>
                <a:cxn ang="0">
                  <a:pos x="1267" y="579"/>
                </a:cxn>
                <a:cxn ang="0">
                  <a:pos x="40" y="784"/>
                </a:cxn>
                <a:cxn ang="0">
                  <a:pos x="0" y="939"/>
                </a:cxn>
                <a:cxn ang="0">
                  <a:pos x="1696" y="637"/>
                </a:cxn>
                <a:cxn ang="0">
                  <a:pos x="2609" y="182"/>
                </a:cxn>
                <a:cxn ang="0">
                  <a:pos x="2834" y="182"/>
                </a:cxn>
                <a:cxn ang="0">
                  <a:pos x="2525" y="0"/>
                </a:cxn>
                <a:cxn ang="0">
                  <a:pos x="1963" y="181"/>
                </a:cxn>
              </a:cxnLst>
              <a:rect l="0" t="0" r="r" b="b"/>
              <a:pathLst>
                <a:path w="2834" h="939">
                  <a:moveTo>
                    <a:pt x="1963" y="181"/>
                  </a:moveTo>
                  <a:cubicBezTo>
                    <a:pt x="2189" y="181"/>
                    <a:pt x="2189" y="181"/>
                    <a:pt x="2189" y="181"/>
                  </a:cubicBezTo>
                  <a:cubicBezTo>
                    <a:pt x="1972" y="387"/>
                    <a:pt x="1687" y="477"/>
                    <a:pt x="1267" y="579"/>
                  </a:cubicBezTo>
                  <a:cubicBezTo>
                    <a:pt x="768" y="699"/>
                    <a:pt x="40" y="784"/>
                    <a:pt x="40" y="784"/>
                  </a:cubicBezTo>
                  <a:cubicBezTo>
                    <a:pt x="0" y="939"/>
                    <a:pt x="0" y="939"/>
                    <a:pt x="0" y="939"/>
                  </a:cubicBezTo>
                  <a:cubicBezTo>
                    <a:pt x="432" y="904"/>
                    <a:pt x="931" y="848"/>
                    <a:pt x="1696" y="637"/>
                  </a:cubicBezTo>
                  <a:cubicBezTo>
                    <a:pt x="2461" y="427"/>
                    <a:pt x="2609" y="182"/>
                    <a:pt x="2609" y="182"/>
                  </a:cubicBezTo>
                  <a:cubicBezTo>
                    <a:pt x="2834" y="182"/>
                    <a:pt x="2834" y="182"/>
                    <a:pt x="2834" y="182"/>
                  </a:cubicBezTo>
                  <a:cubicBezTo>
                    <a:pt x="2525" y="0"/>
                    <a:pt x="2525" y="0"/>
                    <a:pt x="2525" y="0"/>
                  </a:cubicBezTo>
                  <a:lnTo>
                    <a:pt x="1963" y="18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lIns="108000" tIns="0" rIns="0" bIns="0" anchor="ctr" anchorCtr="0"/>
            <a:lstStyle/>
            <a:p>
              <a:pPr marL="253994" indent="-253994">
                <a:lnSpc>
                  <a:spcPct val="95000"/>
                </a:lnSpc>
                <a:spcAft>
                  <a:spcPts val="533"/>
                </a:spcAft>
                <a:buClr>
                  <a:srgbClr val="808080"/>
                </a:buClr>
                <a:defRPr/>
              </a:pPr>
              <a:endParaRPr lang="en-US" sz="1600" b="1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10" name="Ellipse 22"/>
          <p:cNvSpPr/>
          <p:nvPr/>
        </p:nvSpPr>
        <p:spPr bwMode="gray">
          <a:xfrm rot="20505473">
            <a:off x="5502082" y="4279805"/>
            <a:ext cx="4885343" cy="500972"/>
          </a:xfrm>
          <a:prstGeom prst="ellipse">
            <a:avLst/>
          </a:prstGeom>
          <a:noFill/>
          <a:ln w="12700">
            <a:noFill/>
            <a:miter lim="800000"/>
            <a:headEnd/>
            <a:tailEnd/>
          </a:ln>
          <a:effectLst/>
          <a:scene3d>
            <a:camera prst="perspectiveRelaxed">
              <a:rot lat="18273601" lon="0" rev="0"/>
            </a:camera>
            <a:lightRig rig="balanced" dir="t"/>
          </a:scene3d>
          <a:sp3d/>
        </p:spPr>
        <p:txBody>
          <a:bodyPr lIns="0" tIns="0" rIns="0" bIns="0" anchor="ctr" anchorCtr="0">
            <a:prstTxWarp prst="textArchDown">
              <a:avLst/>
            </a:prstTxWarp>
          </a:bodyPr>
          <a:lstStyle/>
          <a:p>
            <a:pPr marL="253994" indent="-253994"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4300" b="1" noProof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Arial" charset="0"/>
              </a:rPr>
              <a:t>Kunnat</a:t>
            </a:r>
          </a:p>
        </p:txBody>
      </p:sp>
      <p:cxnSp>
        <p:nvCxnSpPr>
          <p:cNvPr id="11" name="Gerade Verbindung mit Pfeil 24"/>
          <p:cNvCxnSpPr/>
          <p:nvPr/>
        </p:nvCxnSpPr>
        <p:spPr bwMode="gray">
          <a:xfrm flipV="1">
            <a:off x="527383" y="6039161"/>
            <a:ext cx="10904604" cy="8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25"/>
          <p:cNvSpPr/>
          <p:nvPr/>
        </p:nvSpPr>
        <p:spPr bwMode="gray">
          <a:xfrm rot="16200000">
            <a:off x="10325004" y="4312726"/>
            <a:ext cx="3215693" cy="233911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600" b="1" noProof="1">
                <a:cs typeface="Arial" charset="0"/>
              </a:rPr>
              <a:t># lukumäärä (xxx/313)</a:t>
            </a:r>
            <a:endParaRPr lang="en-US" b="1" noProof="1">
              <a:cs typeface="Arial" charset="0"/>
            </a:endParaRPr>
          </a:p>
        </p:txBody>
      </p:sp>
      <p:sp>
        <p:nvSpPr>
          <p:cNvPr id="13" name="Rechteck 26"/>
          <p:cNvSpPr/>
          <p:nvPr/>
        </p:nvSpPr>
        <p:spPr bwMode="gray">
          <a:xfrm>
            <a:off x="10874965" y="6095209"/>
            <a:ext cx="1114049" cy="233911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600" b="1" noProof="1">
                <a:cs typeface="Arial" charset="0"/>
              </a:rPr>
              <a:t>AIKA</a:t>
            </a:r>
            <a:endParaRPr lang="en-US" b="1" noProof="1">
              <a:cs typeface="Arial" charset="0"/>
            </a:endParaRPr>
          </a:p>
        </p:txBody>
      </p:sp>
      <p:sp>
        <p:nvSpPr>
          <p:cNvPr id="14" name="Rechteck 27"/>
          <p:cNvSpPr/>
          <p:nvPr/>
        </p:nvSpPr>
        <p:spPr bwMode="gray">
          <a:xfrm>
            <a:off x="2735197" y="4092478"/>
            <a:ext cx="1748855" cy="698396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dirty="0"/>
              <a:t>18.11 Palveluväylä</a:t>
            </a:r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noProof="1">
                <a:cs typeface="Arial" charset="0"/>
              </a:rPr>
              <a:t>15.12 beta.suomi.fi</a:t>
            </a:r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noProof="1">
                <a:cs typeface="Arial" charset="0"/>
              </a:rPr>
              <a:t>15.12 Tunnistus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4893004" y="6044690"/>
            <a:ext cx="151325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b="1" dirty="0">
                <a:solidFill>
                  <a:srgbClr val="0070C0"/>
                </a:solidFill>
              </a:rPr>
              <a:t>LAAJENE-</a:t>
            </a:r>
          </a:p>
          <a:p>
            <a:r>
              <a:rPr lang="fi-FI" sz="1600" b="1" dirty="0">
                <a:solidFill>
                  <a:srgbClr val="0070C0"/>
                </a:solidFill>
              </a:rPr>
              <a:t>MISVAIHE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6478894" y="6013677"/>
            <a:ext cx="236685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fi-FI" sz="1600" b="1" dirty="0" smtClean="0">
                <a:solidFill>
                  <a:srgbClr val="0070C0"/>
                </a:solidFill>
              </a:rPr>
              <a:t>VAKIINNUTTAMISVAIHE</a:t>
            </a:r>
            <a:endParaRPr lang="fi-FI" sz="1600" b="1" dirty="0">
              <a:solidFill>
                <a:srgbClr val="0070C0"/>
              </a:solidFill>
            </a:endParaRPr>
          </a:p>
        </p:txBody>
      </p:sp>
      <p:sp>
        <p:nvSpPr>
          <p:cNvPr id="21" name="Vuokaaviosymboli: Liitin 20"/>
          <p:cNvSpPr/>
          <p:nvPr/>
        </p:nvSpPr>
        <p:spPr>
          <a:xfrm>
            <a:off x="2855176" y="4004845"/>
            <a:ext cx="1508893" cy="1074056"/>
          </a:xfrm>
          <a:prstGeom prst="flowChartConnector">
            <a:avLst/>
          </a:prstGeom>
          <a:noFill/>
          <a:ln w="28575"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dirty="0"/>
          </a:p>
        </p:txBody>
      </p:sp>
      <p:sp>
        <p:nvSpPr>
          <p:cNvPr id="22" name="Vuokaaviosymboli: Liitin 21"/>
          <p:cNvSpPr/>
          <p:nvPr/>
        </p:nvSpPr>
        <p:spPr>
          <a:xfrm>
            <a:off x="4893004" y="2821834"/>
            <a:ext cx="1368437" cy="505743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/>
              <a:t>2016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221577" y="1561298"/>
            <a:ext cx="9666428" cy="4514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fi-FI" sz="2100" dirty="0"/>
              <a:t>Ota aina huomioon organisaatio johon toiminta pystytetään. </a:t>
            </a:r>
            <a:endParaRPr lang="fi-FI" sz="2100" i="1" dirty="0"/>
          </a:p>
        </p:txBody>
      </p:sp>
      <p:cxnSp>
        <p:nvCxnSpPr>
          <p:cNvPr id="26" name="Gerade Verbindung mit Pfeil 24"/>
          <p:cNvCxnSpPr/>
          <p:nvPr/>
        </p:nvCxnSpPr>
        <p:spPr bwMode="gray">
          <a:xfrm flipV="1">
            <a:off x="465121" y="1972878"/>
            <a:ext cx="62263" cy="406708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Vuokaaviosymboli: Liitin 26"/>
          <p:cNvSpPr/>
          <p:nvPr/>
        </p:nvSpPr>
        <p:spPr>
          <a:xfrm>
            <a:off x="2925404" y="3354771"/>
            <a:ext cx="1368437" cy="505743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/>
              <a:t>2015</a:t>
            </a:r>
          </a:p>
        </p:txBody>
      </p:sp>
      <p:sp>
        <p:nvSpPr>
          <p:cNvPr id="28" name="Vuokaaviosymboli: Liitin 27"/>
          <p:cNvSpPr/>
          <p:nvPr/>
        </p:nvSpPr>
        <p:spPr>
          <a:xfrm>
            <a:off x="899055" y="3860730"/>
            <a:ext cx="1368437" cy="505743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/>
              <a:t>2014</a:t>
            </a:r>
          </a:p>
        </p:txBody>
      </p:sp>
      <p:sp>
        <p:nvSpPr>
          <p:cNvPr id="29" name="Vuokaaviosymboli: Liitin 28"/>
          <p:cNvSpPr/>
          <p:nvPr/>
        </p:nvSpPr>
        <p:spPr>
          <a:xfrm>
            <a:off x="6978103" y="2437693"/>
            <a:ext cx="1368437" cy="505743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/>
              <a:t>2017</a:t>
            </a:r>
          </a:p>
        </p:txBody>
      </p:sp>
      <p:sp>
        <p:nvSpPr>
          <p:cNvPr id="30" name="Vuokaaviosymboli: Liitin 29"/>
          <p:cNvSpPr/>
          <p:nvPr/>
        </p:nvSpPr>
        <p:spPr>
          <a:xfrm>
            <a:off x="9004452" y="2037266"/>
            <a:ext cx="1368437" cy="505743"/>
          </a:xfrm>
          <a:prstGeom prst="flowChartConnector">
            <a:avLst/>
          </a:pr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/>
              <a:t>2018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8920963" y="6044690"/>
            <a:ext cx="1535416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b="1" dirty="0">
                <a:solidFill>
                  <a:srgbClr val="0070C0"/>
                </a:solidFill>
              </a:rPr>
              <a:t>TUOTANTO</a:t>
            </a:r>
          </a:p>
        </p:txBody>
      </p:sp>
      <p:sp>
        <p:nvSpPr>
          <p:cNvPr id="36" name="Rechteck 26"/>
          <p:cNvSpPr/>
          <p:nvPr/>
        </p:nvSpPr>
        <p:spPr bwMode="gray">
          <a:xfrm rot="16200000">
            <a:off x="-375149" y="2514503"/>
            <a:ext cx="1446628" cy="233911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600" b="1" noProof="1">
                <a:cs typeface="Arial" charset="0"/>
              </a:rPr>
              <a:t>KÄYTTÖ</a:t>
            </a:r>
            <a:endParaRPr lang="en-US" b="1" noProof="1">
              <a:cs typeface="Arial" charset="0"/>
            </a:endParaRPr>
          </a:p>
        </p:txBody>
      </p:sp>
      <p:sp>
        <p:nvSpPr>
          <p:cNvPr id="37" name="Tekstiruutu 36"/>
          <p:cNvSpPr txBox="1"/>
          <p:nvPr/>
        </p:nvSpPr>
        <p:spPr>
          <a:xfrm>
            <a:off x="2793024" y="6044690"/>
            <a:ext cx="1513253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b="1" dirty="0">
                <a:solidFill>
                  <a:srgbClr val="0070C0"/>
                </a:solidFill>
              </a:rPr>
              <a:t>RAKENTA-</a:t>
            </a:r>
          </a:p>
          <a:p>
            <a:r>
              <a:rPr lang="fi-FI" sz="1600" b="1" dirty="0">
                <a:solidFill>
                  <a:srgbClr val="0070C0"/>
                </a:solidFill>
              </a:rPr>
              <a:t>MISVAIHE</a:t>
            </a:r>
          </a:p>
        </p:txBody>
      </p:sp>
      <p:sp>
        <p:nvSpPr>
          <p:cNvPr id="60" name="Lovettu nuoli oikealle 59"/>
          <p:cNvSpPr/>
          <p:nvPr/>
        </p:nvSpPr>
        <p:spPr>
          <a:xfrm rot="5400000">
            <a:off x="6464584" y="2157598"/>
            <a:ext cx="463419" cy="563619"/>
          </a:xfrm>
          <a:prstGeom prst="notchedRightArrow">
            <a:avLst/>
          </a:prstGeom>
          <a:noFill/>
          <a:ln w="190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/>
          </a:p>
        </p:txBody>
      </p:sp>
      <p:sp>
        <p:nvSpPr>
          <p:cNvPr id="61" name="Vuokaaviosymboli: Liitin 60"/>
          <p:cNvSpPr/>
          <p:nvPr/>
        </p:nvSpPr>
        <p:spPr>
          <a:xfrm>
            <a:off x="6744620" y="1895213"/>
            <a:ext cx="840639" cy="505743"/>
          </a:xfrm>
          <a:prstGeom prst="flowChartConnector">
            <a:avLst/>
          </a:prstGeom>
          <a:solidFill>
            <a:srgbClr val="00B0F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b="1" dirty="0" smtClean="0"/>
              <a:t>1Q17</a:t>
            </a:r>
            <a:endParaRPr lang="fi-FI" sz="1600" b="1" dirty="0"/>
          </a:p>
        </p:txBody>
      </p:sp>
      <p:sp>
        <p:nvSpPr>
          <p:cNvPr id="62" name="Tekstiruutu 61"/>
          <p:cNvSpPr txBox="1"/>
          <p:nvPr/>
        </p:nvSpPr>
        <p:spPr>
          <a:xfrm>
            <a:off x="417711" y="6041842"/>
            <a:ext cx="2476684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b="1" dirty="0">
                <a:solidFill>
                  <a:srgbClr val="0070C0"/>
                </a:solidFill>
              </a:rPr>
              <a:t>KÄYNNISTÄMINEN</a:t>
            </a:r>
          </a:p>
        </p:txBody>
      </p:sp>
      <p:sp>
        <p:nvSpPr>
          <p:cNvPr id="63" name="Rechteck 27"/>
          <p:cNvSpPr/>
          <p:nvPr/>
        </p:nvSpPr>
        <p:spPr bwMode="gray">
          <a:xfrm>
            <a:off x="589472" y="4600319"/>
            <a:ext cx="2006976" cy="984885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dirty="0" err="1"/>
              <a:t>Organisoituminen</a:t>
            </a:r>
            <a:endParaRPr lang="en-US" sz="1300" b="1" dirty="0"/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noProof="1">
                <a:cs typeface="Arial" charset="0"/>
              </a:rPr>
              <a:t>Rekrytoinnit</a:t>
            </a:r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300" b="1" noProof="1">
                <a:cs typeface="Arial" charset="0"/>
              </a:rPr>
              <a:t>Hankesuunnittelu</a:t>
            </a:r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endParaRPr lang="en-US" sz="1300" b="1" noProof="1">
              <a:cs typeface="Arial" charset="0"/>
            </a:endParaRPr>
          </a:p>
        </p:txBody>
      </p:sp>
      <p:sp>
        <p:nvSpPr>
          <p:cNvPr id="64" name="Rechteck 27"/>
          <p:cNvSpPr/>
          <p:nvPr/>
        </p:nvSpPr>
        <p:spPr bwMode="gray">
          <a:xfrm>
            <a:off x="4622799" y="3546068"/>
            <a:ext cx="2026348" cy="838520"/>
          </a:xfrm>
          <a:prstGeom prst="rect">
            <a:avLst/>
          </a:prstGeom>
        </p:spPr>
        <p:txBody>
          <a:bodyPr wrap="square" lIns="121917" tIns="0" rIns="121917" bIns="0">
            <a:spAutoFit/>
          </a:bodyPr>
          <a:lstStyle/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600" b="1" dirty="0"/>
              <a:t>15.7 </a:t>
            </a:r>
            <a:r>
              <a:rPr lang="en-US" sz="1600" b="1" dirty="0" err="1"/>
              <a:t>KaPA</a:t>
            </a:r>
            <a:r>
              <a:rPr lang="en-US" sz="1600" b="1" dirty="0"/>
              <a:t> </a:t>
            </a:r>
            <a:r>
              <a:rPr lang="en-US" sz="1600" b="1" dirty="0" err="1"/>
              <a:t>laki</a:t>
            </a:r>
            <a:endParaRPr lang="en-US" sz="1600" b="1" dirty="0"/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r>
              <a:rPr lang="en-US" sz="1600" b="1" dirty="0"/>
              <a:t>3.10 PTV V1.2</a:t>
            </a:r>
          </a:p>
          <a:p>
            <a:pPr algn="ctr">
              <a:lnSpc>
                <a:spcPct val="95000"/>
              </a:lnSpc>
              <a:spcAft>
                <a:spcPts val="533"/>
              </a:spcAft>
              <a:buClr>
                <a:srgbClr val="808080"/>
              </a:buClr>
              <a:defRPr/>
            </a:pPr>
            <a:endParaRPr lang="en-US" sz="1600" b="1" noProof="1">
              <a:cs typeface="Arial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9004452" y="6491758"/>
            <a:ext cx="281144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Jari Ylikoski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867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Sähköisen asioinnin </a:t>
            </a:r>
            <a:br>
              <a:rPr lang="fi-FI" dirty="0" smtClean="0"/>
            </a:br>
            <a:r>
              <a:rPr lang="fi-FI" dirty="0" smtClean="0"/>
              <a:t>Suomi.fi –tukipalvelut</a:t>
            </a:r>
            <a:endParaRPr lang="fi-FI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23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cs typeface="Arial"/>
              </a:rPr>
              <a:t>Suomi.fi</a:t>
            </a:r>
            <a:r>
              <a:rPr lang="fi-FI" dirty="0" smtClean="0">
                <a:cs typeface="Arial"/>
              </a:rPr>
              <a:t>-palveluväylä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Sähköisten palveluiden yhtenäistäjä ja tiedon </a:t>
            </a:r>
            <a:r>
              <a:rPr lang="fi-FI" dirty="0" smtClean="0"/>
              <a:t>välittäjä</a:t>
            </a:r>
            <a:endParaRPr lang="fi-FI" dirty="0"/>
          </a:p>
        </p:txBody>
      </p:sp>
      <p:cxnSp>
        <p:nvCxnSpPr>
          <p:cNvPr id="10" name="Suora yhdysviiva 9"/>
          <p:cNvCxnSpPr/>
          <p:nvPr/>
        </p:nvCxnSpPr>
        <p:spPr>
          <a:xfrm>
            <a:off x="4045316" y="3262147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2213144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Arial" panose="020B0604020202020204" pitchFamily="34" charset="0"/>
              </a:rPr>
              <a:t>Suomi.fi-palveluväylä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6400" y="1802540"/>
            <a:ext cx="4035591" cy="331465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dirty="0">
                <a:solidFill>
                  <a:schemeClr val="accent4"/>
                </a:solidFill>
              </a:rPr>
              <a:t>Tarjoamme vakioidun tavan tietojen siirtoon organisaatioiden välillä ja mahdollistamme turvallisten palvelukokonaisuuksien rakentamisen.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954656" y="1536814"/>
            <a:ext cx="4003524" cy="4513527"/>
          </a:xfrm>
          <a:prstGeom prst="roundRect">
            <a:avLst>
              <a:gd name="adj" fmla="val 966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71976" tIns="327592" rIns="91438" bIns="45719" rtlCol="0" anchor="t"/>
          <a:lstStyle/>
          <a:p>
            <a:r>
              <a:rPr lang="fi-FI" dirty="0" smtClean="0">
                <a:solidFill>
                  <a:srgbClr val="FFFFFF"/>
                </a:solidFill>
                <a:latin typeface="+mj-lt"/>
                <a:cs typeface="Arial"/>
              </a:rPr>
              <a:t>    </a:t>
            </a:r>
            <a:r>
              <a:rPr lang="fi-FI" dirty="0" err="1" smtClean="0">
                <a:solidFill>
                  <a:srgbClr val="FFFFFF"/>
                </a:solidFill>
                <a:latin typeface="+mj-lt"/>
                <a:cs typeface="Arial"/>
              </a:rPr>
              <a:t>Suomi.fi</a:t>
            </a:r>
            <a:r>
              <a:rPr lang="fi-FI" dirty="0" smtClean="0">
                <a:solidFill>
                  <a:srgbClr val="FFFFFF"/>
                </a:solidFill>
                <a:latin typeface="+mj-lt"/>
                <a:cs typeface="Arial"/>
              </a:rPr>
              <a:t>-palveluväylä</a:t>
            </a:r>
            <a:endParaRPr lang="fi-FI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065001" y="2747252"/>
            <a:ext cx="1758219" cy="1595656"/>
            <a:chOff x="4690962" y="2153870"/>
            <a:chExt cx="2810075" cy="2550260"/>
          </a:xfrm>
        </p:grpSpPr>
        <p:grpSp>
          <p:nvGrpSpPr>
            <p:cNvPr id="24" name="Group 23"/>
            <p:cNvGrpSpPr/>
            <p:nvPr/>
          </p:nvGrpSpPr>
          <p:grpSpPr>
            <a:xfrm>
              <a:off x="4836925" y="3069348"/>
              <a:ext cx="2568944" cy="846584"/>
              <a:chOff x="1162761" y="940584"/>
              <a:chExt cx="2568944" cy="846584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162761" y="940584"/>
                <a:ext cx="2568944" cy="84658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Rectangle 43"/>
              <p:cNvSpPr/>
              <p:nvPr/>
            </p:nvSpPr>
            <p:spPr>
              <a:xfrm>
                <a:off x="1162761" y="940584"/>
                <a:ext cx="2568944" cy="84658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6830" tIns="36830" rIns="36830" bIns="36830" numCol="1" spcCol="1270" anchor="ctr" anchorCtr="0">
                <a:noAutofit/>
              </a:bodyPr>
              <a:lstStyle/>
              <a:p>
                <a:pPr algn="ctr" defTabSz="128901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600" dirty="0">
                    <a:solidFill>
                      <a:schemeClr val="bg1"/>
                    </a:solidFill>
                  </a:rPr>
                  <a:t>Liityntäkatalogi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4834005" y="2811870"/>
              <a:ext cx="204347" cy="2043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4977049" y="2525783"/>
              <a:ext cx="204347" cy="2043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Oval 26"/>
            <p:cNvSpPr/>
            <p:nvPr/>
          </p:nvSpPr>
          <p:spPr>
            <a:xfrm>
              <a:off x="5320353" y="2583000"/>
              <a:ext cx="321118" cy="3211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8" name="Oval 27"/>
            <p:cNvSpPr/>
            <p:nvPr/>
          </p:nvSpPr>
          <p:spPr>
            <a:xfrm>
              <a:off x="5606440" y="2268304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Oval 28"/>
            <p:cNvSpPr/>
            <p:nvPr/>
          </p:nvSpPr>
          <p:spPr>
            <a:xfrm>
              <a:off x="5978354" y="2153870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Oval 29"/>
            <p:cNvSpPr/>
            <p:nvPr/>
          </p:nvSpPr>
          <p:spPr>
            <a:xfrm>
              <a:off x="6436093" y="2354131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1" name="Oval 30"/>
            <p:cNvSpPr/>
            <p:nvPr/>
          </p:nvSpPr>
          <p:spPr>
            <a:xfrm>
              <a:off x="6722180" y="2497174"/>
              <a:ext cx="321118" cy="321118"/>
            </a:xfrm>
            <a:prstGeom prst="ellipse">
              <a:avLst/>
            </a:prstGeom>
            <a:solidFill>
              <a:srgbClr val="1998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2" name="Oval 31"/>
            <p:cNvSpPr/>
            <p:nvPr/>
          </p:nvSpPr>
          <p:spPr>
            <a:xfrm>
              <a:off x="7122702" y="2811870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3" name="Oval 32"/>
            <p:cNvSpPr/>
            <p:nvPr/>
          </p:nvSpPr>
          <p:spPr>
            <a:xfrm>
              <a:off x="7294354" y="3126566"/>
              <a:ext cx="204347" cy="204347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4" name="Oval 33"/>
            <p:cNvSpPr/>
            <p:nvPr/>
          </p:nvSpPr>
          <p:spPr>
            <a:xfrm>
              <a:off x="5806701" y="2525783"/>
              <a:ext cx="525465" cy="525465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5" name="Oval 34"/>
            <p:cNvSpPr/>
            <p:nvPr/>
          </p:nvSpPr>
          <p:spPr>
            <a:xfrm>
              <a:off x="4690962" y="3612914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6" name="Oval 35"/>
            <p:cNvSpPr/>
            <p:nvPr/>
          </p:nvSpPr>
          <p:spPr>
            <a:xfrm>
              <a:off x="4862614" y="3870392"/>
              <a:ext cx="321118" cy="3211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7" name="Oval 36"/>
            <p:cNvSpPr/>
            <p:nvPr/>
          </p:nvSpPr>
          <p:spPr>
            <a:xfrm>
              <a:off x="5291745" y="4099262"/>
              <a:ext cx="467080" cy="467080"/>
            </a:xfrm>
            <a:prstGeom prst="ellipse">
              <a:avLst/>
            </a:prstGeom>
            <a:solidFill>
              <a:srgbClr val="1998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5892528" y="4471175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6006962" y="4099262"/>
              <a:ext cx="321118" cy="3211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0" name="Oval 39"/>
            <p:cNvSpPr/>
            <p:nvPr/>
          </p:nvSpPr>
          <p:spPr>
            <a:xfrm>
              <a:off x="6293049" y="4499783"/>
              <a:ext cx="204347" cy="204347"/>
            </a:xfrm>
            <a:prstGeom prst="ellipse">
              <a:avLst/>
            </a:prstGeom>
            <a:solidFill>
              <a:srgbClr val="D1EAFF"/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6550528" y="4042044"/>
              <a:ext cx="467080" cy="4670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7179919" y="3927609"/>
              <a:ext cx="321118" cy="3211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7347339" y="4312056"/>
            <a:ext cx="1260487" cy="1260000"/>
            <a:chOff x="5225143" y="1850573"/>
            <a:chExt cx="1727998" cy="1727332"/>
          </a:xfrm>
        </p:grpSpPr>
        <p:sp>
          <p:nvSpPr>
            <p:cNvPr id="46" name="Oval 45"/>
            <p:cNvSpPr/>
            <p:nvPr/>
          </p:nvSpPr>
          <p:spPr>
            <a:xfrm>
              <a:off x="5225143" y="1850573"/>
              <a:ext cx="1727998" cy="1727332"/>
            </a:xfrm>
            <a:prstGeom prst="ellipse">
              <a:avLst/>
            </a:prstGeom>
            <a:solidFill>
              <a:srgbClr val="0061AF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fi-FI" sz="1600" dirty="0">
                  <a:solidFill>
                    <a:srgbClr val="FFFFFF"/>
                  </a:solidFill>
                </a:rPr>
                <a:t>Ympäristö</a:t>
              </a:r>
            </a:p>
          </p:txBody>
        </p:sp>
        <p:sp>
          <p:nvSpPr>
            <p:cNvPr id="47" name="Chord 46"/>
            <p:cNvSpPr/>
            <p:nvPr/>
          </p:nvSpPr>
          <p:spPr>
            <a:xfrm>
              <a:off x="5288056" y="1907439"/>
              <a:ext cx="1606229" cy="1606229"/>
            </a:xfrm>
            <a:prstGeom prst="chord">
              <a:avLst>
                <a:gd name="adj1" fmla="val 1168272"/>
                <a:gd name="adj2" fmla="val 96317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 algn="ctr"/>
              <a:endParaRPr lang="fi-FI" sz="1200">
                <a:solidFill>
                  <a:srgbClr val="0061AF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840353" y="4762920"/>
            <a:ext cx="1713849" cy="628583"/>
            <a:chOff x="8359430" y="2221109"/>
            <a:chExt cx="2739162" cy="1004632"/>
          </a:xfrm>
        </p:grpSpPr>
        <p:sp>
          <p:nvSpPr>
            <p:cNvPr id="49" name="Chevron 48"/>
            <p:cNvSpPr/>
            <p:nvPr/>
          </p:nvSpPr>
          <p:spPr>
            <a:xfrm>
              <a:off x="8587621" y="2249716"/>
              <a:ext cx="2346476" cy="943428"/>
            </a:xfrm>
            <a:prstGeom prst="chevron">
              <a:avLst>
                <a:gd name="adj" fmla="val 25641"/>
              </a:avLst>
            </a:prstGeom>
            <a:solidFill>
              <a:srgbClr val="0061AF"/>
            </a:solidFill>
            <a:ln w="3175" cmpd="sng">
              <a:solidFill>
                <a:srgbClr val="1998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20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761868" y="2512182"/>
              <a:ext cx="1592600" cy="528310"/>
            </a:xfrm>
            <a:prstGeom prst="rect">
              <a:avLst/>
            </a:pr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ctangle 50"/>
            <p:cNvSpPr/>
            <p:nvPr/>
          </p:nvSpPr>
          <p:spPr>
            <a:xfrm>
              <a:off x="8744857" y="2451707"/>
              <a:ext cx="2019905" cy="5283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algn="ctr" defTabSz="6667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600" dirty="0">
                  <a:solidFill>
                    <a:srgbClr val="FFFFFF"/>
                  </a:solidFill>
                </a:rPr>
                <a:t>Tiedonsiirto</a:t>
              </a:r>
            </a:p>
          </p:txBody>
        </p:sp>
        <p:sp>
          <p:nvSpPr>
            <p:cNvPr id="52" name="Chevron 51"/>
            <p:cNvSpPr/>
            <p:nvPr/>
          </p:nvSpPr>
          <p:spPr>
            <a:xfrm>
              <a:off x="8359430" y="2225947"/>
              <a:ext cx="530572" cy="999794"/>
            </a:xfrm>
            <a:prstGeom prst="chevron">
              <a:avLst>
                <a:gd name="adj" fmla="val 48814"/>
              </a:avLst>
            </a:prstGeom>
            <a:solidFill>
              <a:srgbClr val="1998FF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3" name="Chevron 52"/>
            <p:cNvSpPr/>
            <p:nvPr/>
          </p:nvSpPr>
          <p:spPr>
            <a:xfrm>
              <a:off x="10568020" y="2221109"/>
              <a:ext cx="530572" cy="999794"/>
            </a:xfrm>
            <a:prstGeom prst="chevron">
              <a:avLst>
                <a:gd name="adj" fmla="val 48814"/>
              </a:avLst>
            </a:prstGeom>
            <a:solidFill>
              <a:srgbClr val="1998FF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</p:grpSp>
      <p:pic>
        <p:nvPicPr>
          <p:cNvPr id="56" name="Kuva 55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989" y="1802540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200" y="1394847"/>
            <a:ext cx="10515600" cy="4746302"/>
          </a:xfrm>
        </p:spPr>
        <p:txBody>
          <a:bodyPr>
            <a:normAutofit fontScale="77500" lnSpcReduction="20000"/>
          </a:bodyPr>
          <a:lstStyle/>
          <a:p>
            <a:pPr>
              <a:tabLst>
                <a:tab pos="9864725" algn="l"/>
              </a:tabLst>
            </a:pPr>
            <a:r>
              <a:rPr lang="fi-FI" dirty="0"/>
              <a:t>Kansallisen palveluarkkitehtuurin </a:t>
            </a:r>
            <a:r>
              <a:rPr lang="fi-FI" b="1" dirty="0"/>
              <a:t>tiedonsiirtokerros</a:t>
            </a:r>
          </a:p>
          <a:p>
            <a:pPr>
              <a:tabLst>
                <a:tab pos="9864725" algn="l"/>
              </a:tabLst>
            </a:pPr>
            <a:r>
              <a:rPr lang="fi-FI" dirty="0"/>
              <a:t>Tiedonvälityskanava, jonka avulla käyttäjäorganisaatiot voivat </a:t>
            </a:r>
            <a:r>
              <a:rPr lang="fi-FI" b="1" dirty="0"/>
              <a:t>siirtää ja luovuttaa tietovarantoihinsa sisältyviä tietoja ja tarjota asiointipalveluja.</a:t>
            </a:r>
          </a:p>
          <a:p>
            <a:pPr>
              <a:tabLst>
                <a:tab pos="9864725" algn="l"/>
              </a:tabLst>
            </a:pPr>
            <a:r>
              <a:rPr lang="fi-FI" dirty="0"/>
              <a:t>Palveluväylä on ensisijainen tapa siirtää käyttäjäorganisaation tietoja palvelunäkymiin.</a:t>
            </a:r>
          </a:p>
          <a:p>
            <a:pPr>
              <a:tabLst>
                <a:tab pos="9864725" algn="l"/>
              </a:tabLst>
            </a:pPr>
            <a:r>
              <a:rPr lang="fi-FI" dirty="0"/>
              <a:t>Voidaan kytkeä sekä julkisen että yksityisen sektorin palveluita</a:t>
            </a:r>
          </a:p>
          <a:p>
            <a:r>
              <a:rPr lang="fi-FI" dirty="0" smtClean="0"/>
              <a:t>Väylään </a:t>
            </a:r>
            <a:r>
              <a:rPr lang="fi-FI" dirty="0"/>
              <a:t>kytketyt palvelut ja tiedot voivat olla vapaasti käytettävissä tai </a:t>
            </a:r>
            <a:r>
              <a:rPr lang="fi-FI" dirty="0" smtClean="0"/>
              <a:t>sopimuksenvaraisia</a:t>
            </a:r>
          </a:p>
          <a:p>
            <a:r>
              <a:rPr lang="fi-FI" dirty="0" smtClean="0"/>
              <a:t>Hajautettu ratkaisu, yhteiset keskuspalvelut</a:t>
            </a:r>
          </a:p>
          <a:p>
            <a:r>
              <a:rPr lang="fi-FI" dirty="0"/>
              <a:t>Tuotannossa ollut </a:t>
            </a:r>
            <a:r>
              <a:rPr lang="fi-FI" dirty="0" smtClean="0"/>
              <a:t>15.12.2015 </a:t>
            </a:r>
            <a:r>
              <a:rPr lang="fi-FI" dirty="0"/>
              <a:t>lähtien</a:t>
            </a:r>
          </a:p>
          <a:p>
            <a:r>
              <a:rPr lang="fi-FI" dirty="0"/>
              <a:t>Liityntöjä 18 kpl (tammi 2017), nähtävissä </a:t>
            </a:r>
            <a:r>
              <a:rPr lang="fi-FI" dirty="0" err="1">
                <a:hlinkClick r:id="rId2"/>
              </a:rPr>
              <a:t>www.liityntakatalogi.suomi.fi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/>
              <a:t>Palveluväylän viitearkkitehtuuri: </a:t>
            </a:r>
            <a:r>
              <a:rPr lang="fi-FI" dirty="0">
                <a:hlinkClick r:id="rId3"/>
              </a:rPr>
              <a:t>https://</a:t>
            </a:r>
            <a:r>
              <a:rPr lang="fi-FI" dirty="0" smtClean="0">
                <a:hlinkClick r:id="rId3"/>
              </a:rPr>
              <a:t>www.avoindata.fi/data/fi/dataset/kansallisen-palveluvaylan-viitearkkitehtuuri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Palveluväylän yleisesittely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83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11318400" y="6429830"/>
            <a:ext cx="636555" cy="291647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D72BAF-8CDA-4878-B74D-CAA2BE485765}" type="slidenum">
              <a:rPr lang="fi-FI" smtClean="0"/>
              <a:pPr/>
              <a:t>26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7" y="0"/>
            <a:ext cx="1152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Palveluväylän kokonaisuus</a:t>
            </a:r>
          </a:p>
        </p:txBody>
      </p:sp>
      <p:sp>
        <p:nvSpPr>
          <p:cNvPr id="61" name="TextBox 45"/>
          <p:cNvSpPr txBox="1"/>
          <p:nvPr/>
        </p:nvSpPr>
        <p:spPr>
          <a:xfrm>
            <a:off x="9236618" y="1491606"/>
            <a:ext cx="2790687" cy="244597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cs typeface="Source Sans Pro"/>
              </a:rPr>
              <a:t>Yritysten palvelut</a:t>
            </a:r>
          </a:p>
        </p:txBody>
      </p:sp>
      <p:sp>
        <p:nvSpPr>
          <p:cNvPr id="62" name="TextBox 45"/>
          <p:cNvSpPr txBox="1"/>
          <p:nvPr/>
        </p:nvSpPr>
        <p:spPr>
          <a:xfrm>
            <a:off x="6526022" y="1491607"/>
            <a:ext cx="2711876" cy="2445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cs typeface="Source Sans Pro"/>
              </a:rPr>
              <a:t>Kuntien palvelut</a:t>
            </a:r>
          </a:p>
        </p:txBody>
      </p:sp>
      <p:sp>
        <p:nvSpPr>
          <p:cNvPr id="63" name="TextBox 45"/>
          <p:cNvSpPr txBox="1"/>
          <p:nvPr/>
        </p:nvSpPr>
        <p:spPr>
          <a:xfrm>
            <a:off x="3783836" y="1491608"/>
            <a:ext cx="2741547" cy="244597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cs typeface="Source Sans Pro"/>
              </a:rPr>
              <a:t>Valtion palvelut</a:t>
            </a:r>
          </a:p>
        </p:txBody>
      </p:sp>
      <p:sp>
        <p:nvSpPr>
          <p:cNvPr id="64" name="TextBox 45"/>
          <p:cNvSpPr txBox="1"/>
          <p:nvPr/>
        </p:nvSpPr>
        <p:spPr>
          <a:xfrm>
            <a:off x="182997" y="1491609"/>
            <a:ext cx="3611986" cy="244596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  <a:cs typeface="Source Sans Pro"/>
              </a:rPr>
              <a:t>Perustietovarannot</a:t>
            </a:r>
          </a:p>
        </p:txBody>
      </p:sp>
      <p:sp>
        <p:nvSpPr>
          <p:cNvPr id="66" name="TextBox 47"/>
          <p:cNvSpPr txBox="1"/>
          <p:nvPr/>
        </p:nvSpPr>
        <p:spPr>
          <a:xfrm>
            <a:off x="182997" y="3709852"/>
            <a:ext cx="11844308" cy="25496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b">
            <a:noAutofit/>
          </a:bodyPr>
          <a:lstStyle/>
          <a:p>
            <a:pPr algn="ctr"/>
            <a:r>
              <a:rPr lang="fi-FI" sz="1800" dirty="0">
                <a:solidFill>
                  <a:schemeClr val="bg1"/>
                </a:solidFill>
                <a:cs typeface="Source Sans Pro"/>
              </a:rPr>
              <a:t>Kansallinen palveluarkkitehtuuri</a:t>
            </a:r>
            <a:endParaRPr lang="fi-FI" sz="1800" dirty="0">
              <a:cs typeface="Source Sans Pro"/>
            </a:endParaRPr>
          </a:p>
        </p:txBody>
      </p:sp>
      <p:sp>
        <p:nvSpPr>
          <p:cNvPr id="67" name="Cloud 48"/>
          <p:cNvSpPr/>
          <p:nvPr/>
        </p:nvSpPr>
        <p:spPr>
          <a:xfrm>
            <a:off x="588659" y="2859995"/>
            <a:ext cx="10964192" cy="1811366"/>
          </a:xfrm>
          <a:prstGeom prst="cloud">
            <a:avLst/>
          </a:prstGeom>
          <a:solidFill>
            <a:schemeClr val="tx1">
              <a:lumMod val="10000"/>
              <a:lumOff val="90000"/>
              <a:alpha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lIns="0" tIns="0" bIns="0" rtlCol="0" anchor="b"/>
          <a:lstStyle/>
          <a:p>
            <a:pPr algn="ctr"/>
            <a:endParaRPr lang="fi-FI" dirty="0">
              <a:solidFill>
                <a:srgbClr val="000000"/>
              </a:solidFill>
              <a:cs typeface="Source Sans Pro"/>
            </a:endParaRPr>
          </a:p>
        </p:txBody>
      </p:sp>
      <p:sp>
        <p:nvSpPr>
          <p:cNvPr id="68" name="Round Same Side Corner Rectangle 49"/>
          <p:cNvSpPr/>
          <p:nvPr/>
        </p:nvSpPr>
        <p:spPr>
          <a:xfrm>
            <a:off x="6655656" y="1938715"/>
            <a:ext cx="2066101" cy="1801173"/>
          </a:xfrm>
          <a:prstGeom prst="round2SameRect">
            <a:avLst/>
          </a:prstGeom>
          <a:solidFill>
            <a:schemeClr val="tx1">
              <a:lumMod val="10000"/>
              <a:lumOff val="90000"/>
              <a:alpha val="90000"/>
            </a:schemeClr>
          </a:solidFill>
          <a:ln>
            <a:solidFill>
              <a:srgbClr val="ECDD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rtlCol="0" anchor="t"/>
          <a:lstStyle/>
          <a:p>
            <a:pPr algn="ctr"/>
            <a:r>
              <a:rPr lang="fi-FI" sz="1200" i="1" dirty="0">
                <a:solidFill>
                  <a:srgbClr val="000000"/>
                </a:solidFill>
                <a:cs typeface="Source Sans Pro"/>
              </a:rPr>
              <a:t>KY-verkko</a:t>
            </a:r>
          </a:p>
        </p:txBody>
      </p:sp>
      <p:sp>
        <p:nvSpPr>
          <p:cNvPr id="69" name="Rounded Rectangle 55"/>
          <p:cNvSpPr/>
          <p:nvPr/>
        </p:nvSpPr>
        <p:spPr>
          <a:xfrm>
            <a:off x="6552195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71" name="Rounded Rectangle 56"/>
          <p:cNvSpPr/>
          <p:nvPr/>
        </p:nvSpPr>
        <p:spPr>
          <a:xfrm>
            <a:off x="7897767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72" name="Rounded Rectangle 57"/>
          <p:cNvSpPr/>
          <p:nvPr/>
        </p:nvSpPr>
        <p:spPr>
          <a:xfrm>
            <a:off x="8338924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78" name="Rounded Rectangle 58"/>
          <p:cNvSpPr/>
          <p:nvPr/>
        </p:nvSpPr>
        <p:spPr>
          <a:xfrm>
            <a:off x="8780081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83" name="Rounded Rectangle 74"/>
          <p:cNvSpPr/>
          <p:nvPr/>
        </p:nvSpPr>
        <p:spPr>
          <a:xfrm>
            <a:off x="9752759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84" name="Rounded Rectangle 75"/>
          <p:cNvSpPr/>
          <p:nvPr/>
        </p:nvSpPr>
        <p:spPr>
          <a:xfrm>
            <a:off x="10193916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85" name="Rounded Rectangle 76"/>
          <p:cNvSpPr/>
          <p:nvPr/>
        </p:nvSpPr>
        <p:spPr>
          <a:xfrm>
            <a:off x="10635073" y="2393391"/>
            <a:ext cx="351704" cy="351704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86" name="Rounded Rectangle 78"/>
          <p:cNvSpPr/>
          <p:nvPr/>
        </p:nvSpPr>
        <p:spPr>
          <a:xfrm>
            <a:off x="10135716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91" name="Rounded Rectangle 79"/>
          <p:cNvSpPr/>
          <p:nvPr/>
        </p:nvSpPr>
        <p:spPr>
          <a:xfrm>
            <a:off x="9683779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92" name="Elbow Connector 80"/>
          <p:cNvCxnSpPr>
            <a:stCxn id="84" idx="2"/>
            <a:endCxn id="86" idx="0"/>
          </p:cNvCxnSpPr>
          <p:nvPr/>
        </p:nvCxnSpPr>
        <p:spPr>
          <a:xfrm rot="5400000">
            <a:off x="10146432" y="2910231"/>
            <a:ext cx="388472" cy="58200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81"/>
          <p:cNvCxnSpPr>
            <a:stCxn id="83" idx="2"/>
            <a:endCxn id="91" idx="0"/>
          </p:cNvCxnSpPr>
          <p:nvPr/>
        </p:nvCxnSpPr>
        <p:spPr>
          <a:xfrm rot="5400000">
            <a:off x="9699885" y="2904841"/>
            <a:ext cx="388472" cy="68980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86"/>
          <p:cNvCxnSpPr>
            <a:stCxn id="85" idx="2"/>
            <a:endCxn id="86" idx="0"/>
          </p:cNvCxnSpPr>
          <p:nvPr/>
        </p:nvCxnSpPr>
        <p:spPr>
          <a:xfrm rot="5400000">
            <a:off x="10367011" y="2689653"/>
            <a:ext cx="388472" cy="499357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87"/>
          <p:cNvCxnSpPr>
            <a:stCxn id="123" idx="2"/>
            <a:endCxn id="172" idx="0"/>
          </p:cNvCxnSpPr>
          <p:nvPr/>
        </p:nvCxnSpPr>
        <p:spPr>
          <a:xfrm rot="5400000">
            <a:off x="2317389" y="4523299"/>
            <a:ext cx="445863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108"/>
          <p:cNvCxnSpPr/>
          <p:nvPr/>
        </p:nvCxnSpPr>
        <p:spPr>
          <a:xfrm rot="5400000" flipH="1">
            <a:off x="2885627" y="1904758"/>
            <a:ext cx="431583" cy="1328970"/>
          </a:xfrm>
          <a:prstGeom prst="bentConnector5">
            <a:avLst>
              <a:gd name="adj1" fmla="val -52968"/>
              <a:gd name="adj2" fmla="val 66615"/>
              <a:gd name="adj3" fmla="val 152968"/>
            </a:avLst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109"/>
          <p:cNvCxnSpPr/>
          <p:nvPr/>
        </p:nvCxnSpPr>
        <p:spPr>
          <a:xfrm rot="5400000" flipH="1">
            <a:off x="3106206" y="2125337"/>
            <a:ext cx="431583" cy="887813"/>
          </a:xfrm>
          <a:prstGeom prst="bentConnector5">
            <a:avLst>
              <a:gd name="adj1" fmla="val -52968"/>
              <a:gd name="adj2" fmla="val 74871"/>
              <a:gd name="adj3" fmla="val 152968"/>
            </a:avLst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Elbow Connector 110"/>
          <p:cNvCxnSpPr>
            <a:stCxn id="126" idx="2"/>
          </p:cNvCxnSpPr>
          <p:nvPr/>
        </p:nvCxnSpPr>
        <p:spPr>
          <a:xfrm rot="5400000" flipH="1">
            <a:off x="3688307" y="2085632"/>
            <a:ext cx="1032099" cy="1767180"/>
          </a:xfrm>
          <a:prstGeom prst="bentConnector4">
            <a:avLst>
              <a:gd name="adj1" fmla="val -22149"/>
              <a:gd name="adj2" fmla="val 54975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28"/>
          <p:cNvSpPr/>
          <p:nvPr/>
        </p:nvSpPr>
        <p:spPr>
          <a:xfrm>
            <a:off x="3259760" y="4261004"/>
            <a:ext cx="814550" cy="311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i="1" dirty="0">
                <a:solidFill>
                  <a:srgbClr val="000000"/>
                </a:solidFill>
                <a:cs typeface="Source Sans Pro"/>
              </a:rPr>
              <a:t>Internet</a:t>
            </a:r>
          </a:p>
        </p:txBody>
      </p:sp>
      <p:cxnSp>
        <p:nvCxnSpPr>
          <p:cNvPr id="112" name="Elbow Connector 129"/>
          <p:cNvCxnSpPr>
            <a:stCxn id="72" idx="2"/>
            <a:endCxn id="114" idx="0"/>
          </p:cNvCxnSpPr>
          <p:nvPr/>
        </p:nvCxnSpPr>
        <p:spPr>
          <a:xfrm rot="5400000">
            <a:off x="8105341" y="2724132"/>
            <a:ext cx="388472" cy="430399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ounded Rectangle 130"/>
          <p:cNvSpPr/>
          <p:nvPr/>
        </p:nvSpPr>
        <p:spPr>
          <a:xfrm>
            <a:off x="8780081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14" name="Rounded Rectangle 131"/>
          <p:cNvSpPr/>
          <p:nvPr/>
        </p:nvSpPr>
        <p:spPr>
          <a:xfrm>
            <a:off x="7908525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115" name="Elbow Connector 132"/>
          <p:cNvCxnSpPr>
            <a:stCxn id="78" idx="2"/>
            <a:endCxn id="113" idx="0"/>
          </p:cNvCxnSpPr>
          <p:nvPr/>
        </p:nvCxnSpPr>
        <p:spPr>
          <a:xfrm rot="5400000">
            <a:off x="8761697" y="2939331"/>
            <a:ext cx="388472" cy="12700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33"/>
          <p:cNvSpPr/>
          <p:nvPr/>
        </p:nvSpPr>
        <p:spPr>
          <a:xfrm>
            <a:off x="6707856" y="2314253"/>
            <a:ext cx="1042680" cy="5099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rgbClr val="000000"/>
                </a:solidFill>
                <a:cs typeface="Source Sans Pro"/>
              </a:rPr>
              <a:t>Integraatio-alusta</a:t>
            </a:r>
          </a:p>
        </p:txBody>
      </p:sp>
      <p:cxnSp>
        <p:nvCxnSpPr>
          <p:cNvPr id="118" name="Elbow Connector 134"/>
          <p:cNvCxnSpPr>
            <a:stCxn id="117" idx="2"/>
            <a:endCxn id="114" idx="0"/>
          </p:cNvCxnSpPr>
          <p:nvPr/>
        </p:nvCxnSpPr>
        <p:spPr>
          <a:xfrm rot="16200000" flipH="1">
            <a:off x="7502119" y="2551309"/>
            <a:ext cx="309334" cy="855181"/>
          </a:xfrm>
          <a:prstGeom prst="bentConnector3">
            <a:avLst>
              <a:gd name="adj1" fmla="val 50000"/>
            </a:avLst>
          </a:prstGeom>
          <a:ln>
            <a:solidFill>
              <a:srgbClr val="1998F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35"/>
          <p:cNvCxnSpPr/>
          <p:nvPr/>
        </p:nvCxnSpPr>
        <p:spPr>
          <a:xfrm rot="10800000">
            <a:off x="7750537" y="2562893"/>
            <a:ext cx="147231" cy="12700"/>
          </a:xfrm>
          <a:prstGeom prst="bentConnector3">
            <a:avLst>
              <a:gd name="adj1" fmla="val 50000"/>
            </a:avLst>
          </a:prstGeom>
          <a:ln>
            <a:solidFill>
              <a:srgbClr val="177E09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ounded Rectangle 119"/>
          <p:cNvSpPr/>
          <p:nvPr/>
        </p:nvSpPr>
        <p:spPr>
          <a:xfrm>
            <a:off x="10587653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23" name="Rounded Rectangle 120"/>
          <p:cNvSpPr/>
          <p:nvPr/>
        </p:nvSpPr>
        <p:spPr>
          <a:xfrm>
            <a:off x="2364468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24" name="Round Same Side Corner Rectangle 49"/>
          <p:cNvSpPr/>
          <p:nvPr/>
        </p:nvSpPr>
        <p:spPr>
          <a:xfrm>
            <a:off x="1628266" y="1938715"/>
            <a:ext cx="4185181" cy="1801173"/>
          </a:xfrm>
          <a:prstGeom prst="round2SameRect">
            <a:avLst/>
          </a:prstGeom>
          <a:solidFill>
            <a:schemeClr val="tx1">
              <a:lumMod val="10000"/>
              <a:lumOff val="90000"/>
              <a:alpha val="90000"/>
            </a:schemeClr>
          </a:solidFill>
          <a:ln>
            <a:solidFill>
              <a:srgbClr val="ECDDE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rtlCol="0" anchor="t"/>
          <a:lstStyle/>
          <a:p>
            <a:pPr algn="ctr"/>
            <a:r>
              <a:rPr lang="fi-FI" sz="1200" i="1" dirty="0">
                <a:solidFill>
                  <a:srgbClr val="000000"/>
                </a:solidFill>
                <a:cs typeface="Source Sans Pro"/>
              </a:rPr>
              <a:t>VY-verkko</a:t>
            </a:r>
          </a:p>
        </p:txBody>
      </p:sp>
      <p:sp>
        <p:nvSpPr>
          <p:cNvPr id="125" name="Rounded Rectangle 99"/>
          <p:cNvSpPr/>
          <p:nvPr/>
        </p:nvSpPr>
        <p:spPr>
          <a:xfrm>
            <a:off x="3148438" y="2314253"/>
            <a:ext cx="1234932" cy="5099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200" dirty="0">
                <a:solidFill>
                  <a:srgbClr val="000000"/>
                </a:solidFill>
                <a:cs typeface="Source Sans Pro"/>
              </a:rPr>
              <a:t>Integraatioalusta (esim. VIA)</a:t>
            </a:r>
          </a:p>
        </p:txBody>
      </p:sp>
      <p:sp>
        <p:nvSpPr>
          <p:cNvPr id="126" name="Rounded Rectangle 101"/>
          <p:cNvSpPr/>
          <p:nvPr/>
        </p:nvSpPr>
        <p:spPr>
          <a:xfrm>
            <a:off x="4912095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27" name="Rounded Rectangle 102"/>
          <p:cNvSpPr/>
          <p:nvPr/>
        </p:nvSpPr>
        <p:spPr>
          <a:xfrm>
            <a:off x="2261082" y="2393391"/>
            <a:ext cx="351704" cy="35170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28" name="Rounded Rectangle 103"/>
          <p:cNvSpPr/>
          <p:nvPr/>
        </p:nvSpPr>
        <p:spPr>
          <a:xfrm>
            <a:off x="2702239" y="2393391"/>
            <a:ext cx="351704" cy="35170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37" name="Rounded Rectangle 141"/>
          <p:cNvSpPr/>
          <p:nvPr/>
        </p:nvSpPr>
        <p:spPr>
          <a:xfrm>
            <a:off x="5375166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38" name="Rounded Rectangle 100"/>
          <p:cNvSpPr/>
          <p:nvPr/>
        </p:nvSpPr>
        <p:spPr>
          <a:xfrm>
            <a:off x="2258870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40" name="Rounded Rectangle 101"/>
          <p:cNvSpPr/>
          <p:nvPr/>
        </p:nvSpPr>
        <p:spPr>
          <a:xfrm>
            <a:off x="3581556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43" name="Rounded Rectangle 141"/>
          <p:cNvSpPr/>
          <p:nvPr/>
        </p:nvSpPr>
        <p:spPr>
          <a:xfrm>
            <a:off x="1806377" y="3133567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44" name="Rounded Rectangle 103"/>
          <p:cNvSpPr/>
          <p:nvPr/>
        </p:nvSpPr>
        <p:spPr>
          <a:xfrm>
            <a:off x="4473429" y="2393391"/>
            <a:ext cx="351704" cy="3517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45" name="Rounded Rectangle 104"/>
          <p:cNvSpPr/>
          <p:nvPr/>
        </p:nvSpPr>
        <p:spPr>
          <a:xfrm>
            <a:off x="4926681" y="2393391"/>
            <a:ext cx="351704" cy="3517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146" name="Elbow Connector 89"/>
          <p:cNvCxnSpPr/>
          <p:nvPr/>
        </p:nvCxnSpPr>
        <p:spPr>
          <a:xfrm>
            <a:off x="3053943" y="2562893"/>
            <a:ext cx="94495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89"/>
          <p:cNvCxnSpPr/>
          <p:nvPr/>
        </p:nvCxnSpPr>
        <p:spPr>
          <a:xfrm>
            <a:off x="4383370" y="2562893"/>
            <a:ext cx="90059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4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ounded Rectangle 104"/>
          <p:cNvSpPr/>
          <p:nvPr/>
        </p:nvSpPr>
        <p:spPr>
          <a:xfrm>
            <a:off x="5379433" y="2396625"/>
            <a:ext cx="351704" cy="3452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49" name="Rounded Rectangle 102"/>
          <p:cNvSpPr/>
          <p:nvPr/>
        </p:nvSpPr>
        <p:spPr>
          <a:xfrm>
            <a:off x="1811231" y="2393391"/>
            <a:ext cx="351704" cy="351704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rgbClr val="A155A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150" name="Elbow Connector 96"/>
          <p:cNvCxnSpPr>
            <a:stCxn id="125" idx="2"/>
            <a:endCxn id="140" idx="0"/>
          </p:cNvCxnSpPr>
          <p:nvPr/>
        </p:nvCxnSpPr>
        <p:spPr>
          <a:xfrm rot="5400000">
            <a:off x="3606989" y="2974652"/>
            <a:ext cx="309334" cy="849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96"/>
          <p:cNvCxnSpPr>
            <a:stCxn id="145" idx="2"/>
            <a:endCxn id="126" idx="0"/>
          </p:cNvCxnSpPr>
          <p:nvPr/>
        </p:nvCxnSpPr>
        <p:spPr>
          <a:xfrm rot="5400000">
            <a:off x="4901004" y="2932038"/>
            <a:ext cx="388472" cy="1458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96"/>
          <p:cNvCxnSpPr>
            <a:stCxn id="148" idx="2"/>
            <a:endCxn id="137" idx="0"/>
          </p:cNvCxnSpPr>
          <p:nvPr/>
        </p:nvCxnSpPr>
        <p:spPr>
          <a:xfrm rot="5400000">
            <a:off x="5357300" y="2935581"/>
            <a:ext cx="391705" cy="4267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96"/>
          <p:cNvCxnSpPr>
            <a:stCxn id="149" idx="2"/>
            <a:endCxn id="143" idx="0"/>
          </p:cNvCxnSpPr>
          <p:nvPr/>
        </p:nvCxnSpPr>
        <p:spPr>
          <a:xfrm rot="5400000">
            <a:off x="1790420" y="2936904"/>
            <a:ext cx="388472" cy="485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Elbow Connector 96"/>
          <p:cNvCxnSpPr>
            <a:stCxn id="127" idx="2"/>
            <a:endCxn id="138" idx="0"/>
          </p:cNvCxnSpPr>
          <p:nvPr/>
        </p:nvCxnSpPr>
        <p:spPr>
          <a:xfrm rot="5400000">
            <a:off x="2241592" y="2938225"/>
            <a:ext cx="388472" cy="221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33"/>
          <p:cNvSpPr/>
          <p:nvPr/>
        </p:nvSpPr>
        <p:spPr>
          <a:xfrm>
            <a:off x="6098047" y="4746231"/>
            <a:ext cx="1260000" cy="1008000"/>
          </a:xfrm>
          <a:prstGeom prst="roundRect">
            <a:avLst/>
          </a:prstGeom>
          <a:solidFill>
            <a:srgbClr val="0061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  <a:cs typeface="Source Sans Pro"/>
              </a:rPr>
              <a:t>Tunnistus</a:t>
            </a:r>
          </a:p>
        </p:txBody>
      </p:sp>
      <p:sp>
        <p:nvSpPr>
          <p:cNvPr id="156" name="Rounded Rectangle 55"/>
          <p:cNvSpPr/>
          <p:nvPr/>
        </p:nvSpPr>
        <p:spPr>
          <a:xfrm>
            <a:off x="7940734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57" name="Rounded Rectangle 133"/>
          <p:cNvSpPr/>
          <p:nvPr/>
        </p:nvSpPr>
        <p:spPr>
          <a:xfrm>
            <a:off x="7486586" y="4746231"/>
            <a:ext cx="1260000" cy="1008000"/>
          </a:xfrm>
          <a:prstGeom prst="roundRect">
            <a:avLst/>
          </a:prstGeom>
          <a:solidFill>
            <a:srgbClr val="0061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  <a:cs typeface="Source Sans Pro"/>
              </a:rPr>
              <a:t>Valtuudet</a:t>
            </a:r>
          </a:p>
        </p:txBody>
      </p:sp>
      <p:cxnSp>
        <p:nvCxnSpPr>
          <p:cNvPr id="158" name="Elbow Connector 87"/>
          <p:cNvCxnSpPr>
            <a:stCxn id="69" idx="2"/>
            <a:endCxn id="155" idx="0"/>
          </p:cNvCxnSpPr>
          <p:nvPr/>
        </p:nvCxnSpPr>
        <p:spPr>
          <a:xfrm rot="5400000">
            <a:off x="6505116" y="4523299"/>
            <a:ext cx="445863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87"/>
          <p:cNvCxnSpPr>
            <a:stCxn id="156" idx="2"/>
            <a:endCxn id="157" idx="0"/>
          </p:cNvCxnSpPr>
          <p:nvPr/>
        </p:nvCxnSpPr>
        <p:spPr>
          <a:xfrm rot="5400000">
            <a:off x="7893655" y="4523299"/>
            <a:ext cx="445863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ounded Rectangle 55"/>
          <p:cNvSpPr/>
          <p:nvPr/>
        </p:nvSpPr>
        <p:spPr>
          <a:xfrm>
            <a:off x="10692257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161" name="Elbow Connector 87"/>
          <p:cNvCxnSpPr>
            <a:stCxn id="160" idx="2"/>
            <a:endCxn id="162" idx="0"/>
          </p:cNvCxnSpPr>
          <p:nvPr/>
        </p:nvCxnSpPr>
        <p:spPr>
          <a:xfrm rot="16200000" flipH="1">
            <a:off x="10473291" y="4695186"/>
            <a:ext cx="862789" cy="7315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ounded Rectangle 55"/>
          <p:cNvSpPr/>
          <p:nvPr/>
        </p:nvSpPr>
        <p:spPr>
          <a:xfrm>
            <a:off x="9410058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cxnSp>
        <p:nvCxnSpPr>
          <p:cNvPr id="165" name="Elbow Connector 87"/>
          <p:cNvCxnSpPr>
            <a:stCxn id="164" idx="2"/>
            <a:endCxn id="166" idx="0"/>
          </p:cNvCxnSpPr>
          <p:nvPr/>
        </p:nvCxnSpPr>
        <p:spPr>
          <a:xfrm rot="16200000" flipH="1">
            <a:off x="9191092" y="4695185"/>
            <a:ext cx="862789" cy="73153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7" name="Rounded Rectangle 55"/>
          <p:cNvSpPr/>
          <p:nvPr/>
        </p:nvSpPr>
        <p:spPr>
          <a:xfrm>
            <a:off x="5163656" y="3948664"/>
            <a:ext cx="351704" cy="351704"/>
          </a:xfrm>
          <a:prstGeom prst="roundRect">
            <a:avLst/>
          </a:prstGeom>
          <a:solidFill>
            <a:srgbClr val="0061AF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68" name="Rounded Rectangle 53"/>
          <p:cNvSpPr/>
          <p:nvPr/>
        </p:nvSpPr>
        <p:spPr>
          <a:xfrm>
            <a:off x="992647" y="3285250"/>
            <a:ext cx="10235332" cy="880894"/>
          </a:xfrm>
          <a:prstGeom prst="roundRect">
            <a:avLst/>
          </a:prstGeom>
          <a:solidFill>
            <a:srgbClr val="003D74"/>
          </a:solidFill>
          <a:ln w="19050" cmpd="sng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rgbClr val="FFFFFF"/>
                </a:solidFill>
                <a:cs typeface="Source Sans Pro"/>
              </a:rPr>
              <a:t>Suomi.fi-palveluväylä</a:t>
            </a:r>
          </a:p>
        </p:txBody>
      </p:sp>
      <p:cxnSp>
        <p:nvCxnSpPr>
          <p:cNvPr id="169" name="Elbow Connector 87"/>
          <p:cNvCxnSpPr>
            <a:stCxn id="167" idx="2"/>
            <a:endCxn id="176" idx="0"/>
          </p:cNvCxnSpPr>
          <p:nvPr/>
        </p:nvCxnSpPr>
        <p:spPr>
          <a:xfrm rot="5400000">
            <a:off x="5116577" y="4523299"/>
            <a:ext cx="445863" cy="12700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Rounded Rectangle 55"/>
          <p:cNvSpPr/>
          <p:nvPr/>
        </p:nvSpPr>
        <p:spPr>
          <a:xfrm>
            <a:off x="4414006" y="5092902"/>
            <a:ext cx="508000" cy="338666"/>
          </a:xfrm>
          <a:prstGeom prst="roundRect">
            <a:avLst/>
          </a:prstGeom>
          <a:solidFill>
            <a:srgbClr val="0061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cs typeface="Source Sans Pro"/>
            </a:endParaRPr>
          </a:p>
        </p:txBody>
      </p:sp>
      <p:sp>
        <p:nvSpPr>
          <p:cNvPr id="172" name="TextBox 47"/>
          <p:cNvSpPr txBox="1"/>
          <p:nvPr/>
        </p:nvSpPr>
        <p:spPr>
          <a:xfrm>
            <a:off x="499671" y="4746231"/>
            <a:ext cx="4081298" cy="1217127"/>
          </a:xfrm>
          <a:prstGeom prst="roundRect">
            <a:avLst/>
          </a:prstGeom>
          <a:solidFill>
            <a:srgbClr val="003D74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fi-FI" sz="1400" dirty="0" err="1">
                <a:solidFill>
                  <a:srgbClr val="FFFFFF"/>
                </a:solidFill>
                <a:cs typeface="Source Sans Pro"/>
              </a:rPr>
              <a:t>Suomi.fi</a:t>
            </a:r>
            <a:r>
              <a:rPr lang="fi-FI" sz="1400" dirty="0">
                <a:solidFill>
                  <a:srgbClr val="FFFFFF"/>
                </a:solidFill>
                <a:cs typeface="Source Sans Pro"/>
              </a:rPr>
              <a:t>-verkkopalvelu</a:t>
            </a:r>
          </a:p>
        </p:txBody>
      </p:sp>
      <p:sp>
        <p:nvSpPr>
          <p:cNvPr id="173" name="Rounded Rectangle 133"/>
          <p:cNvSpPr/>
          <p:nvPr/>
        </p:nvSpPr>
        <p:spPr>
          <a:xfrm>
            <a:off x="687293" y="5256967"/>
            <a:ext cx="1149801" cy="431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Kansalainen</a:t>
            </a:r>
          </a:p>
        </p:txBody>
      </p:sp>
      <p:sp>
        <p:nvSpPr>
          <p:cNvPr id="174" name="Rounded Rectangle 133"/>
          <p:cNvSpPr/>
          <p:nvPr/>
        </p:nvSpPr>
        <p:spPr>
          <a:xfrm>
            <a:off x="1958902" y="5256967"/>
            <a:ext cx="1149801" cy="431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Yritys</a:t>
            </a:r>
          </a:p>
        </p:txBody>
      </p:sp>
      <p:sp>
        <p:nvSpPr>
          <p:cNvPr id="175" name="Rounded Rectangle 133"/>
          <p:cNvSpPr/>
          <p:nvPr/>
        </p:nvSpPr>
        <p:spPr>
          <a:xfrm>
            <a:off x="3230511" y="5256967"/>
            <a:ext cx="1149801" cy="43199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Viranomainen</a:t>
            </a:r>
          </a:p>
        </p:txBody>
      </p:sp>
      <p:sp>
        <p:nvSpPr>
          <p:cNvPr id="176" name="Rounded Rectangle 133"/>
          <p:cNvSpPr/>
          <p:nvPr/>
        </p:nvSpPr>
        <p:spPr>
          <a:xfrm>
            <a:off x="4709508" y="4746231"/>
            <a:ext cx="1260000" cy="1008000"/>
          </a:xfrm>
          <a:prstGeom prst="roundRect">
            <a:avLst/>
          </a:prstGeom>
          <a:solidFill>
            <a:srgbClr val="0061A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  <a:cs typeface="Source Sans Pro"/>
              </a:rPr>
              <a:t>Palvelutieto-varanto (PTV)</a:t>
            </a:r>
          </a:p>
        </p:txBody>
      </p:sp>
      <p:sp>
        <p:nvSpPr>
          <p:cNvPr id="80" name="TextBox 47"/>
          <p:cNvSpPr txBox="1"/>
          <p:nvPr/>
        </p:nvSpPr>
        <p:spPr>
          <a:xfrm>
            <a:off x="8875125" y="4720944"/>
            <a:ext cx="2839882" cy="1412920"/>
          </a:xfrm>
          <a:prstGeom prst="roundRect">
            <a:avLst/>
          </a:prstGeom>
          <a:solidFill>
            <a:srgbClr val="003D74"/>
          </a:solidFill>
          <a:ln>
            <a:solidFill>
              <a:schemeClr val="accent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fi-FI" sz="1400" dirty="0" err="1" smtClean="0">
                <a:solidFill>
                  <a:srgbClr val="FFFFFF"/>
                </a:solidFill>
                <a:cs typeface="Source Sans Pro"/>
              </a:rPr>
              <a:t>Suomi.fi</a:t>
            </a:r>
            <a:r>
              <a:rPr lang="fi-FI" sz="1400" dirty="0" smtClean="0">
                <a:solidFill>
                  <a:srgbClr val="FFFFFF"/>
                </a:solidFill>
                <a:cs typeface="Source Sans Pro"/>
              </a:rPr>
              <a:t>-palveluhallinta</a:t>
            </a:r>
            <a:endParaRPr lang="fi-FI" sz="1400" dirty="0">
              <a:solidFill>
                <a:srgbClr val="FFFFFF"/>
              </a:solidFill>
              <a:cs typeface="Source Sans Pro"/>
            </a:endParaRPr>
          </a:p>
        </p:txBody>
      </p:sp>
      <p:sp>
        <p:nvSpPr>
          <p:cNvPr id="162" name="Rounded Rectangle 133"/>
          <p:cNvSpPr/>
          <p:nvPr/>
        </p:nvSpPr>
        <p:spPr>
          <a:xfrm>
            <a:off x="10329261" y="5163157"/>
            <a:ext cx="1224000" cy="42948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Palveluväylän hallinta</a:t>
            </a:r>
            <a:endParaRPr lang="fi-FI" sz="1100" dirty="0">
              <a:solidFill>
                <a:schemeClr val="bg1"/>
              </a:solidFill>
              <a:cs typeface="Source Sans Pro"/>
            </a:endParaRPr>
          </a:p>
        </p:txBody>
      </p:sp>
      <p:sp>
        <p:nvSpPr>
          <p:cNvPr id="163" name="Rounded Rectangle 133"/>
          <p:cNvSpPr/>
          <p:nvPr/>
        </p:nvSpPr>
        <p:spPr>
          <a:xfrm>
            <a:off x="9047063" y="5642223"/>
            <a:ext cx="2506198" cy="364429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Tietoturva, raportointi, lokipalvelu</a:t>
            </a:r>
            <a:endParaRPr lang="fi-FI" sz="1100" dirty="0">
              <a:solidFill>
                <a:schemeClr val="bg1"/>
              </a:solidFill>
              <a:cs typeface="Source Sans Pro"/>
            </a:endParaRPr>
          </a:p>
        </p:txBody>
      </p:sp>
      <p:sp>
        <p:nvSpPr>
          <p:cNvPr id="166" name="Rounded Rectangle 133"/>
          <p:cNvSpPr/>
          <p:nvPr/>
        </p:nvSpPr>
        <p:spPr>
          <a:xfrm>
            <a:off x="9047063" y="5163157"/>
            <a:ext cx="1223999" cy="429487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  <a:cs typeface="Source Sans Pro"/>
              </a:rPr>
              <a:t>Liityntäkatalogi</a:t>
            </a:r>
            <a:endParaRPr lang="fi-FI" sz="1100" dirty="0">
              <a:solidFill>
                <a:schemeClr val="bg1"/>
              </a:solidFill>
              <a:cs typeface="Source Sans Pro"/>
            </a:endParaRPr>
          </a:p>
        </p:txBody>
      </p:sp>
      <p:pic>
        <p:nvPicPr>
          <p:cNvPr id="81" name="Kuva 80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595" y="3425450"/>
            <a:ext cx="606866" cy="60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tämä edellyttää?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Tekninen näkökulma</a:t>
            </a:r>
          </a:p>
          <a:p>
            <a:pPr marL="0" indent="0">
              <a:buNone/>
            </a:pPr>
            <a:r>
              <a:rPr lang="fi-FI" sz="2400" b="1" dirty="0"/>
              <a:t>Liityntäpalvelin</a:t>
            </a:r>
          </a:p>
          <a:p>
            <a:pPr>
              <a:buClr>
                <a:schemeClr val="accent4"/>
              </a:buClr>
            </a:pPr>
            <a:r>
              <a:rPr lang="fi-FI" sz="2400" dirty="0"/>
              <a:t>Liityntäpalvelimen huomioiminen järjestelmä- ja ohjelmistohankinnoissa</a:t>
            </a:r>
          </a:p>
          <a:p>
            <a:pPr marL="0" indent="0">
              <a:buNone/>
            </a:pPr>
            <a:r>
              <a:rPr lang="fi-FI" sz="2400" b="1" dirty="0"/>
              <a:t>Liittymät</a:t>
            </a:r>
          </a:p>
          <a:p>
            <a:pPr>
              <a:buClr>
                <a:schemeClr val="accent4"/>
              </a:buClr>
            </a:pPr>
            <a:r>
              <a:rPr lang="fi-FI" sz="2400" dirty="0"/>
              <a:t>Liittymien toteuttaminen omien palveluiden ja Suomi.fi-palveluväylän välille</a:t>
            </a:r>
          </a:p>
          <a:p>
            <a:endParaRPr lang="fi-FI" sz="2000" dirty="0"/>
          </a:p>
        </p:txBody>
      </p:sp>
      <p:sp>
        <p:nvSpPr>
          <p:cNvPr id="17" name="Content Placeholder 11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Prosessit</a:t>
            </a:r>
          </a:p>
          <a:p>
            <a:pPr>
              <a:buClr>
                <a:schemeClr val="accent4"/>
              </a:buClr>
            </a:pPr>
            <a:r>
              <a:rPr lang="fi-FI" sz="2400" dirty="0"/>
              <a:t>Uuden hajautetun integraatiomallin kouluttaminen ja jalkauttaminen arkkitehdeille, ohjelmistokehittäjille ja liiketoiminnan edustajille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91465" y="4834822"/>
            <a:ext cx="3814735" cy="1495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Kysy ohjelmistotoimittajaltasi valmiuksista </a:t>
            </a:r>
            <a:r>
              <a:rPr lang="fi-FI" dirty="0" smtClean="0">
                <a:solidFill>
                  <a:schemeClr val="tx1"/>
                </a:solidFill>
              </a:rPr>
              <a:t>Palveluväylän käyttöön!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l"/>
            <a:r>
              <a:rPr lang="fi-FI" dirty="0" err="1" smtClean="0">
                <a:cs typeface="Arial"/>
              </a:rPr>
              <a:t>Suomi.fi</a:t>
            </a:r>
            <a:r>
              <a:rPr lang="fi-FI" dirty="0" smtClean="0">
                <a:cs typeface="Arial"/>
              </a:rPr>
              <a:t>-verkkopalvelu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Kansalaisen ja yrityksen ikkuna julkisiin palveluihin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59" y="211772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solidFill>
                  <a:schemeClr val="tx1"/>
                </a:solidFill>
              </a:rPr>
              <a:t>Valtiovarainministeriö asetti 18.6.2014 </a:t>
            </a:r>
            <a:r>
              <a:rPr lang="fi-FI" b="1" dirty="0">
                <a:solidFill>
                  <a:schemeClr val="tx1"/>
                </a:solidFill>
              </a:rPr>
              <a:t>Kansallisen palveluarkkitehtuuriohjelman </a:t>
            </a:r>
            <a:r>
              <a:rPr lang="fi-FI" dirty="0">
                <a:solidFill>
                  <a:schemeClr val="tx1"/>
                </a:solidFill>
              </a:rPr>
              <a:t>(</a:t>
            </a:r>
            <a:r>
              <a:rPr lang="fi-FI" dirty="0" err="1">
                <a:solidFill>
                  <a:schemeClr val="tx1"/>
                </a:solidFill>
              </a:rPr>
              <a:t>KaPA</a:t>
            </a:r>
            <a:r>
              <a:rPr lang="fi-FI" dirty="0">
                <a:solidFill>
                  <a:schemeClr val="tx1"/>
                </a:solidFill>
              </a:rPr>
              <a:t>, VM140:00/2013) hallituksen rakennepoliittisen ohjelman (29.8.2013) tavoitteiden toteuttamiseksi. Ohjelman toimikausi on 9.6.2014 - 31.12.2017.</a:t>
            </a:r>
          </a:p>
          <a:p>
            <a:r>
              <a:rPr lang="fi-FI" dirty="0">
                <a:solidFill>
                  <a:schemeClr val="tx1"/>
                </a:solidFill>
              </a:rPr>
              <a:t>Kansallisen palveluarkkitehtuurin ohjelmakokonaisuuden toteuttaminen on määrätty </a:t>
            </a:r>
            <a:r>
              <a:rPr lang="fi-FI" b="1" dirty="0">
                <a:solidFill>
                  <a:schemeClr val="tx1"/>
                </a:solidFill>
              </a:rPr>
              <a:t>Väestörekisterikeskukseen</a:t>
            </a:r>
            <a:r>
              <a:rPr lang="fi-FI" dirty="0">
                <a:solidFill>
                  <a:schemeClr val="tx1"/>
                </a:solidFill>
              </a:rPr>
              <a:t> 1.3.2014 perustetun kansallisen palveluarkkitehtuuriyksikön (KPA) tehtäväksi.</a:t>
            </a:r>
          </a:p>
          <a:p>
            <a:r>
              <a:rPr lang="fi-FI" dirty="0"/>
              <a:t>Kuntaliitossa toimii </a:t>
            </a:r>
            <a:r>
              <a:rPr lang="fi-FI" b="1" dirty="0"/>
              <a:t>Kunta-KaPA-toimisto</a:t>
            </a:r>
            <a:r>
              <a:rPr lang="fi-FI" dirty="0"/>
              <a:t>, jonka tehtävänä on tukea ja edesauttaa </a:t>
            </a:r>
            <a:r>
              <a:rPr lang="fi-FI" dirty="0" smtClean="0"/>
              <a:t>Suomi.fi-palveluiden </a:t>
            </a:r>
            <a:r>
              <a:rPr lang="fi-FI" dirty="0"/>
              <a:t>käyttöönottoa kuntasektorilla.</a:t>
            </a:r>
            <a:endParaRPr lang="fi-FI" dirty="0">
              <a:solidFill>
                <a:schemeClr val="tx1"/>
              </a:solidFill>
            </a:endParaRPr>
          </a:p>
          <a:p>
            <a:r>
              <a:rPr lang="fi-FI" dirty="0">
                <a:solidFill>
                  <a:schemeClr val="tx1"/>
                </a:solidFill>
              </a:rPr>
              <a:t>Laissa sähköisen asioinnin tukipalveluista (ns. </a:t>
            </a:r>
            <a:r>
              <a:rPr lang="fi-FI" b="1" dirty="0" err="1">
                <a:solidFill>
                  <a:schemeClr val="tx1"/>
                </a:solidFill>
              </a:rPr>
              <a:t>KaPA-laki</a:t>
            </a:r>
            <a:r>
              <a:rPr lang="fi-FI" dirty="0">
                <a:solidFill>
                  <a:schemeClr val="tx1"/>
                </a:solidFill>
              </a:rPr>
              <a:t>, voimaan 15.7.2016) säädetään palveluiden tuottamisesta ja käyttämisestä.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700" dirty="0"/>
              <a:t>Kansallisen palveluarkkitehtuurin ohjelmakokonaisuuteen sisältyvät seuraavat kehityskohteet:</a:t>
            </a:r>
          </a:p>
          <a:p>
            <a:pPr marL="285744" indent="-28574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i-FI" dirty="0"/>
              <a:t>Kansallinen palveluväylä</a:t>
            </a:r>
          </a:p>
          <a:p>
            <a:pPr marL="285744" indent="-28574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i-FI" dirty="0"/>
              <a:t>Kansallinen tunnistusratkaisu</a:t>
            </a:r>
          </a:p>
          <a:p>
            <a:pPr marL="285744" indent="-28574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i-FI" dirty="0"/>
              <a:t>Asiointivaltuuspalvelu</a:t>
            </a:r>
          </a:p>
          <a:p>
            <a:pPr marL="285744" indent="-285744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fi-FI" dirty="0"/>
              <a:t>Kansalaisten, yritysten ja viranomaisten tarvitsemat palvelunäkymät (Suomi.fi, </a:t>
            </a:r>
            <a:r>
              <a:rPr lang="fi-FI" dirty="0" err="1"/>
              <a:t>Yrityssuomi.fi</a:t>
            </a:r>
            <a:r>
              <a:rPr lang="fi-FI" dirty="0"/>
              <a:t>) ja kansallinen palvelutietovaranto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Taustaa</a:t>
            </a:r>
          </a:p>
        </p:txBody>
      </p:sp>
    </p:spTree>
    <p:extLst>
      <p:ext uri="{BB962C8B-B14F-4D97-AF65-F5344CB8AC3E}">
        <p14:creationId xmlns:p14="http://schemas.microsoft.com/office/powerpoint/2010/main" val="1696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658317"/>
            <a:ext cx="3761059" cy="285360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dirty="0">
                <a:solidFill>
                  <a:schemeClr val="accent2"/>
                </a:solidFill>
              </a:rPr>
              <a:t>Tarjoamme  julkishallinnon asiakkaille pääsyn sähköisiin palveluihin helposti yhdestä paikasta.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cs typeface="Arial" panose="020B0604020202020204" pitchFamily="34" charset="0"/>
              </a:rPr>
              <a:t>Suomi.fi</a:t>
            </a:r>
            <a:r>
              <a:rPr lang="fi-FI" dirty="0">
                <a:cs typeface="Arial" panose="020B0604020202020204" pitchFamily="34" charset="0"/>
              </a:rPr>
              <a:t>-verkkopalvelu</a:t>
            </a:r>
          </a:p>
        </p:txBody>
      </p:sp>
      <p:pic>
        <p:nvPicPr>
          <p:cNvPr id="6" name="Kuva 5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0846" y="1658317"/>
            <a:ext cx="6992834" cy="437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7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ounded Rectangle 171"/>
          <p:cNvSpPr/>
          <p:nvPr/>
        </p:nvSpPr>
        <p:spPr>
          <a:xfrm>
            <a:off x="10270581" y="2373058"/>
            <a:ext cx="1564791" cy="59770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45719" rIns="91438" bIns="45719" rtlCol="0" anchor="ctr"/>
          <a:lstStyle/>
          <a:p>
            <a:r>
              <a:rPr lang="fi-FI" sz="1500" dirty="0">
                <a:solidFill>
                  <a:schemeClr val="bg1"/>
                </a:solidFill>
                <a:cs typeface="Arial"/>
              </a:rPr>
              <a:t>Palveluväylä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273577" y="4169139"/>
            <a:ext cx="1564791" cy="59770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45719" rIns="91438" bIns="45719" rtlCol="0" anchor="ctr"/>
          <a:lstStyle/>
          <a:p>
            <a:r>
              <a:rPr lang="fi-FI" sz="1500" dirty="0">
                <a:solidFill>
                  <a:schemeClr val="bg1"/>
                </a:solidFill>
                <a:cs typeface="Arial"/>
              </a:rPr>
              <a:t>Viestit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273577" y="2973735"/>
            <a:ext cx="1564791" cy="59770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45719" rIns="91438" bIns="45719" rtlCol="0" anchor="ctr"/>
          <a:lstStyle/>
          <a:p>
            <a:r>
              <a:rPr lang="fi-FI" sz="1500" dirty="0">
                <a:solidFill>
                  <a:schemeClr val="bg1"/>
                </a:solidFill>
                <a:cs typeface="Arial"/>
              </a:rPr>
              <a:t>Tunnistus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276574" y="1781308"/>
            <a:ext cx="1564791" cy="59770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45719" rIns="91438" bIns="45719" rtlCol="0" anchor="ctr"/>
          <a:lstStyle/>
          <a:p>
            <a:r>
              <a:rPr lang="fi-FI" sz="1500" dirty="0">
                <a:solidFill>
                  <a:schemeClr val="bg1"/>
                </a:solidFill>
                <a:cs typeface="Arial"/>
              </a:rPr>
              <a:t>Palvelutieto-varanto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276573" y="3574411"/>
            <a:ext cx="1564791" cy="597701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88000" tIns="45719" rIns="91438" bIns="45719" rtlCol="0" anchor="ctr"/>
          <a:lstStyle/>
          <a:p>
            <a:r>
              <a:rPr lang="fi-FI" sz="1500" dirty="0" smtClean="0">
                <a:solidFill>
                  <a:schemeClr val="bg1"/>
                </a:solidFill>
                <a:cs typeface="Arial"/>
              </a:rPr>
              <a:t>Valtuudet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8458"/>
            <a:ext cx="5333448" cy="3806590"/>
          </a:xfrm>
        </p:spPr>
        <p:txBody>
          <a:bodyPr>
            <a:normAutofit/>
          </a:bodyPr>
          <a:lstStyle/>
          <a:p>
            <a:pPr marL="514338" indent="-514338">
              <a:lnSpc>
                <a:spcPct val="80000"/>
              </a:lnSpc>
              <a:buFont typeface="+mj-lt"/>
              <a:buAutoNum type="arabicPeriod"/>
            </a:pPr>
            <a:r>
              <a:rPr lang="fi-FI" sz="2400" dirty="0"/>
              <a:t>Sähköiset palvelut helposti saavutettavissa</a:t>
            </a:r>
          </a:p>
          <a:p>
            <a:pPr marL="514338" indent="-514338">
              <a:lnSpc>
                <a:spcPct val="80000"/>
              </a:lnSpc>
              <a:buFont typeface="+mj-lt"/>
              <a:buAutoNum type="arabicPeriod"/>
            </a:pPr>
            <a:r>
              <a:rPr lang="fi-FI" sz="2400" dirty="0"/>
              <a:t>Kaikkien palvelukanavien tiedot </a:t>
            </a:r>
          </a:p>
          <a:p>
            <a:pPr marL="514338" indent="-514338">
              <a:lnSpc>
                <a:spcPct val="80000"/>
              </a:lnSpc>
              <a:buFont typeface="+mj-lt"/>
              <a:buAutoNum type="arabicPeriod"/>
            </a:pPr>
            <a:r>
              <a:rPr lang="fi-FI" sz="2400" dirty="0"/>
              <a:t>Omat tiedot</a:t>
            </a:r>
          </a:p>
          <a:p>
            <a:pPr marL="514338" indent="-514338">
              <a:lnSpc>
                <a:spcPct val="80000"/>
              </a:lnSpc>
              <a:buFont typeface="+mj-lt"/>
              <a:buAutoNum type="arabicPeriod"/>
            </a:pPr>
            <a:r>
              <a:rPr lang="fi-FI" sz="2400" dirty="0"/>
              <a:t>Helppo sähköinen viestintä kansalaisten, yritysten ja viranomaisten välillä</a:t>
            </a:r>
          </a:p>
          <a:p>
            <a:pPr marL="514338" indent="-514338">
              <a:lnSpc>
                <a:spcPct val="80000"/>
              </a:lnSpc>
              <a:buFont typeface="+mj-lt"/>
              <a:buAutoNum type="arabicPeriod"/>
            </a:pPr>
            <a:r>
              <a:rPr lang="fi-FI" sz="2400" dirty="0"/>
              <a:t>Älykkäät oppaat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palvelu tarjoaa?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395240" y="1428458"/>
            <a:ext cx="4060050" cy="3748551"/>
          </a:xfrm>
          <a:prstGeom prst="roundRect">
            <a:avLst>
              <a:gd name="adj" fmla="val 9512"/>
            </a:avLst>
          </a:prstGeom>
          <a:solidFill>
            <a:schemeClr val="tx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endParaRPr lang="fi-FI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7030775" y="1743563"/>
            <a:ext cx="3126650" cy="418013"/>
          </a:xfrm>
          <a:prstGeom prst="rect">
            <a:avLst/>
          </a:prstGeom>
          <a:noFill/>
        </p:spPr>
        <p:txBody>
          <a:bodyPr wrap="none" lIns="431989" tIns="46799" rIns="215995" bIns="280793">
            <a:noAutofit/>
          </a:bodyPr>
          <a:lstStyle/>
          <a:p>
            <a:r>
              <a:rPr lang="fi-FI" b="1" dirty="0" err="1">
                <a:solidFill>
                  <a:srgbClr val="FFFFFF"/>
                </a:solidFill>
                <a:cs typeface="Arial"/>
              </a:rPr>
              <a:t>Suomi.fi</a:t>
            </a:r>
            <a:r>
              <a:rPr lang="fi-FI" b="1" dirty="0">
                <a:solidFill>
                  <a:srgbClr val="FFFFFF"/>
                </a:solidFill>
                <a:cs typeface="Arial"/>
              </a:rPr>
              <a:t>-verkkopalvelu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1" y="5352764"/>
            <a:ext cx="5834305" cy="1068860"/>
          </a:xfrm>
          <a:prstGeom prst="rect">
            <a:avLst/>
          </a:prstGeom>
          <a:solidFill>
            <a:schemeClr val="accent2"/>
          </a:solidFill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9978" tIns="45719" rIns="91438" bIns="45719" rtlCol="0" anchor="ctr"/>
          <a:lstStyle/>
          <a:p>
            <a:r>
              <a:rPr lang="en-US" sz="2800" b="1" dirty="0" err="1">
                <a:solidFill>
                  <a:schemeClr val="bg1"/>
                </a:solidFill>
              </a:rPr>
              <a:t>Suomi.fi-verkkopalvelu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Suomi.fi + </a:t>
            </a:r>
            <a:r>
              <a:rPr lang="en-US" sz="2800" dirty="0" err="1">
                <a:solidFill>
                  <a:schemeClr val="bg1"/>
                </a:solidFill>
              </a:rPr>
              <a:t>Yrityssuomi.fi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8" name="Picture 27" descr="Person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468" y="2595918"/>
            <a:ext cx="828227" cy="1008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 rot="16200000">
            <a:off x="7288882" y="3641680"/>
            <a:ext cx="656194" cy="1057181"/>
            <a:chOff x="10957164" y="3707139"/>
            <a:chExt cx="179999" cy="347458"/>
          </a:xfrm>
          <a:effectLst/>
        </p:grpSpPr>
        <p:sp>
          <p:nvSpPr>
            <p:cNvPr id="30" name="Rectangle 29"/>
            <p:cNvSpPr/>
            <p:nvPr/>
          </p:nvSpPr>
          <p:spPr>
            <a:xfrm>
              <a:off x="10957168" y="3723652"/>
              <a:ext cx="177751" cy="319462"/>
            </a:xfrm>
            <a:prstGeom prst="rect">
              <a:avLst/>
            </a:prstGeom>
            <a:solidFill>
              <a:srgbClr val="BCE1FF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957164" y="3707139"/>
              <a:ext cx="179999" cy="24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57164" y="4030431"/>
              <a:ext cx="179999" cy="24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867099" y="4011236"/>
            <a:ext cx="338400" cy="539637"/>
            <a:chOff x="10950380" y="3711077"/>
            <a:chExt cx="188300" cy="334079"/>
          </a:xfrm>
          <a:effectLst/>
        </p:grpSpPr>
        <p:sp>
          <p:nvSpPr>
            <p:cNvPr id="34" name="Rectangle 33"/>
            <p:cNvSpPr/>
            <p:nvPr/>
          </p:nvSpPr>
          <p:spPr>
            <a:xfrm>
              <a:off x="10957164" y="3723652"/>
              <a:ext cx="179999" cy="304644"/>
            </a:xfrm>
            <a:prstGeom prst="rect">
              <a:avLst/>
            </a:prstGeom>
            <a:solidFill>
              <a:srgbClr val="BCE1FF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950380" y="4001408"/>
              <a:ext cx="188300" cy="43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8512806" y="3819946"/>
            <a:ext cx="658644" cy="660691"/>
          </a:xfrm>
          <a:prstGeom prst="rect">
            <a:avLst/>
          </a:prstGeom>
          <a:solidFill>
            <a:srgbClr val="F2F2F2"/>
          </a:solidFill>
          <a:ln>
            <a:solidFill>
              <a:srgbClr val="2D43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15494" y="2640954"/>
            <a:ext cx="2653269" cy="1583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318316" y="4470809"/>
            <a:ext cx="1047625" cy="105081"/>
          </a:xfrm>
          <a:prstGeom prst="rect">
            <a:avLst/>
          </a:prstGeom>
          <a:solidFill>
            <a:srgbClr val="F2F2F2"/>
          </a:solidFill>
          <a:ln>
            <a:solidFill>
              <a:srgbClr val="2D43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05532" y="2877368"/>
            <a:ext cx="2484000" cy="3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Minä eri rooleissa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05533" y="3232414"/>
            <a:ext cx="1223999" cy="50443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Tarvitsemani palvelut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867159" y="3232414"/>
            <a:ext cx="1223999" cy="50443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Viestini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605533" y="3772772"/>
            <a:ext cx="2484000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Toisen puolesta asiointi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538172" y="2659415"/>
            <a:ext cx="2612164" cy="2525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38" tIns="0" rIns="91438" bIns="0" anchor="t">
            <a:noAutofit/>
          </a:bodyPr>
          <a:lstStyle/>
          <a:p>
            <a:pPr algn="ctr"/>
            <a:r>
              <a:rPr lang="fi-FI" sz="1600" b="1" dirty="0" err="1">
                <a:solidFill>
                  <a:schemeClr val="bg1"/>
                </a:solidFill>
                <a:cs typeface="Arial"/>
              </a:rPr>
              <a:t>S</a:t>
            </a:r>
            <a:r>
              <a:rPr lang="fi-FI" sz="1600" b="1" dirty="0" err="1" smtClean="0">
                <a:solidFill>
                  <a:schemeClr val="bg1"/>
                </a:solidFill>
                <a:cs typeface="Arial"/>
              </a:rPr>
              <a:t>uomi.fi</a:t>
            </a:r>
            <a:endParaRPr lang="fi-FI" sz="16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37" name="Kuva 36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85" y="1591322"/>
            <a:ext cx="678894" cy="6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81"/>
          <p:cNvSpPr/>
          <p:nvPr/>
        </p:nvSpPr>
        <p:spPr>
          <a:xfrm>
            <a:off x="9075260" y="4740214"/>
            <a:ext cx="1871639" cy="7846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algn="ctr"/>
            <a:r>
              <a:rPr lang="fi-FI" sz="1500" dirty="0">
                <a:solidFill>
                  <a:schemeClr val="bg1"/>
                </a:solidFill>
                <a:cs typeface="Arial"/>
              </a:rPr>
              <a:t>Palveluväylä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4324884" y="4768560"/>
            <a:ext cx="1026467" cy="999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fi-FI" sz="900" dirty="0">
              <a:cs typeface="Arial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188030" y="4735237"/>
            <a:ext cx="1871639" cy="7846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b"/>
          <a:lstStyle/>
          <a:p>
            <a:pPr algn="ctr"/>
            <a:r>
              <a:rPr lang="fi-FI" sz="1500" dirty="0">
                <a:solidFill>
                  <a:schemeClr val="bg1"/>
                </a:solidFill>
                <a:cs typeface="Arial"/>
              </a:rPr>
              <a:t>Palvelutietovaranto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0953241" y="5486846"/>
            <a:ext cx="1238759" cy="449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Rekisterit</a:t>
            </a:r>
          </a:p>
        </p:txBody>
      </p:sp>
      <p:sp>
        <p:nvSpPr>
          <p:cNvPr id="66" name="Oval 65"/>
          <p:cNvSpPr/>
          <p:nvPr/>
        </p:nvSpPr>
        <p:spPr>
          <a:xfrm>
            <a:off x="5725893" y="2484198"/>
            <a:ext cx="1026467" cy="99903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  <a:cs typeface="Arial"/>
              </a:rPr>
              <a:t>Muut palvelut</a:t>
            </a:r>
            <a:endParaRPr lang="fi-FI" sz="9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dirty="0"/>
              <a:t>Tietoja tarjotaan käyttäjän sijainnin, elämäntilanteen ja valintojen mukaan. </a:t>
            </a:r>
          </a:p>
          <a:p>
            <a:pPr marL="0" indent="0">
              <a:buNone/>
            </a:pPr>
            <a:r>
              <a:rPr lang="fi-FI" sz="1900" dirty="0"/>
              <a:t>Esimerkkejä:</a:t>
            </a:r>
          </a:p>
          <a:p>
            <a:pPr marL="285744" indent="-285744"/>
            <a:r>
              <a:rPr lang="fi-FI" sz="1900" dirty="0"/>
              <a:t>Käyttäjä näkee kaikki julkishallinnon palvelut, omat tietonsa niissä ja viranomaisten viestit yhdestä paikasta.</a:t>
            </a:r>
          </a:p>
          <a:p>
            <a:pPr marL="285744" indent="-285744"/>
            <a:r>
              <a:rPr lang="fi-FI" sz="1900" dirty="0"/>
              <a:t>Käyttäjä saa henkilökohtaisia tietoja ja herätteitä, esim. ajanvarauksista, poikkeustilanteista ja tärkeistä julkishallinnon päivämääristä.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/>
              <a:t>Miten palvelu toimii?</a:t>
            </a:r>
          </a:p>
        </p:txBody>
      </p:sp>
      <p:sp>
        <p:nvSpPr>
          <p:cNvPr id="52" name="Oval 51"/>
          <p:cNvSpPr/>
          <p:nvPr/>
        </p:nvSpPr>
        <p:spPr>
          <a:xfrm>
            <a:off x="4705894" y="1225213"/>
            <a:ext cx="1731447" cy="168516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E8237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r"/>
            <a:endParaRPr lang="fi-FI" sz="3200" dirty="0">
              <a:solidFill>
                <a:schemeClr val="tx1"/>
              </a:solidFill>
              <a:cs typeface="Arial"/>
            </a:endParaRPr>
          </a:p>
          <a:p>
            <a:pPr algn="ctr"/>
            <a:r>
              <a:rPr lang="fi-FI" dirty="0">
                <a:solidFill>
                  <a:schemeClr val="tx1"/>
                </a:solidFill>
                <a:cs typeface="Arial"/>
              </a:rPr>
              <a:t>Asiointi-palvelu</a:t>
            </a:r>
          </a:p>
        </p:txBody>
      </p:sp>
      <p:pic>
        <p:nvPicPr>
          <p:cNvPr id="53" name="Picture 52" descr="Person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11" y="1418289"/>
            <a:ext cx="446384" cy="543275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52" idx="4"/>
            <a:endCxn id="64" idx="0"/>
          </p:cNvCxnSpPr>
          <p:nvPr/>
        </p:nvCxnSpPr>
        <p:spPr>
          <a:xfrm flipH="1">
            <a:off x="5123031" y="2910382"/>
            <a:ext cx="448587" cy="690367"/>
          </a:xfrm>
          <a:prstGeom prst="line">
            <a:avLst/>
          </a:prstGeom>
          <a:ln>
            <a:solidFill>
              <a:srgbClr val="E82375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41943" y="3600749"/>
            <a:ext cx="1762175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Organisaation tarjoamat</a:t>
            </a:r>
            <a:br>
              <a:rPr lang="fi-FI" sz="1200" dirty="0">
                <a:solidFill>
                  <a:schemeClr val="accent2"/>
                </a:solidFill>
              </a:rPr>
            </a:br>
            <a:r>
              <a:rPr lang="fi-FI" sz="1200" dirty="0">
                <a:solidFill>
                  <a:schemeClr val="accent2"/>
                </a:solidFill>
              </a:rPr>
              <a:t>palvelut</a:t>
            </a:r>
          </a:p>
        </p:txBody>
      </p:sp>
      <p:cxnSp>
        <p:nvCxnSpPr>
          <p:cNvPr id="69" name="Elbow Connector 68"/>
          <p:cNvCxnSpPr>
            <a:stCxn id="81" idx="4"/>
            <a:endCxn id="44" idx="2"/>
          </p:cNvCxnSpPr>
          <p:nvPr/>
        </p:nvCxnSpPr>
        <p:spPr>
          <a:xfrm rot="5400000" flipH="1" flipV="1">
            <a:off x="6357134" y="4000876"/>
            <a:ext cx="247699" cy="3285732"/>
          </a:xfrm>
          <a:prstGeom prst="bentConnector3">
            <a:avLst>
              <a:gd name="adj1" fmla="val -92289"/>
            </a:avLst>
          </a:prstGeom>
          <a:ln w="28575" cmpd="sng">
            <a:solidFill>
              <a:schemeClr val="accent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0" idx="2"/>
            <a:endCxn id="44" idx="2"/>
          </p:cNvCxnSpPr>
          <p:nvPr/>
        </p:nvCxnSpPr>
        <p:spPr>
          <a:xfrm rot="10800000">
            <a:off x="8123851" y="5519893"/>
            <a:ext cx="2300881" cy="474403"/>
          </a:xfrm>
          <a:prstGeom prst="bentConnector2">
            <a:avLst/>
          </a:prstGeom>
          <a:ln w="28575" cmpd="sng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858553" y="6166466"/>
            <a:ext cx="2087739" cy="27699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Palvelu- ja organisaatiotiedot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35809" y="362844"/>
            <a:ext cx="7152082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3200" dirty="0">
                <a:latin typeface="+mj-lt"/>
              </a:rPr>
              <a:t>Palvelu- ja rekisteritiedot verkkopalvelussa</a:t>
            </a:r>
          </a:p>
        </p:txBody>
      </p:sp>
      <p:sp>
        <p:nvSpPr>
          <p:cNvPr id="60" name="Lieriö 1"/>
          <p:cNvSpPr/>
          <p:nvPr/>
        </p:nvSpPr>
        <p:spPr>
          <a:xfrm>
            <a:off x="10424731" y="5634045"/>
            <a:ext cx="669080" cy="72050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fi-FI"/>
          </a:p>
        </p:txBody>
      </p:sp>
      <p:sp>
        <p:nvSpPr>
          <p:cNvPr id="61" name="Lieriö 1"/>
          <p:cNvSpPr/>
          <p:nvPr/>
        </p:nvSpPr>
        <p:spPr>
          <a:xfrm>
            <a:off x="10938270" y="5906211"/>
            <a:ext cx="669080" cy="72050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fi-FI"/>
          </a:p>
        </p:txBody>
      </p:sp>
      <p:cxnSp>
        <p:nvCxnSpPr>
          <p:cNvPr id="62" name="Elbow Connector 61"/>
          <p:cNvCxnSpPr>
            <a:stCxn id="81" idx="4"/>
            <a:endCxn id="60" idx="3"/>
          </p:cNvCxnSpPr>
          <p:nvPr/>
        </p:nvCxnSpPr>
        <p:spPr>
          <a:xfrm rot="16200000" flipH="1">
            <a:off x="7505217" y="3100491"/>
            <a:ext cx="586954" cy="5921153"/>
          </a:xfrm>
          <a:prstGeom prst="bentConnector3">
            <a:avLst>
              <a:gd name="adj1" fmla="val 138947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44" idx="1"/>
            <a:endCxn id="52" idx="4"/>
          </p:cNvCxnSpPr>
          <p:nvPr/>
        </p:nvCxnSpPr>
        <p:spPr>
          <a:xfrm rot="10800000">
            <a:off x="5571618" y="2910381"/>
            <a:ext cx="1616412" cy="2217184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44" idx="1"/>
            <a:endCxn id="66" idx="4"/>
          </p:cNvCxnSpPr>
          <p:nvPr/>
        </p:nvCxnSpPr>
        <p:spPr>
          <a:xfrm rot="10800000">
            <a:off x="6239128" y="3483229"/>
            <a:ext cx="948903" cy="1644336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087569" y="4076645"/>
            <a:ext cx="1942395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1500" dirty="0">
                <a:solidFill>
                  <a:srgbClr val="FFFFFF"/>
                </a:solidFill>
              </a:rPr>
              <a:t>Julkishallinnon </a:t>
            </a:r>
            <a:br>
              <a:rPr lang="fi-FI" sz="1500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organisaatio</a:t>
            </a:r>
          </a:p>
        </p:txBody>
      </p:sp>
      <p:pic>
        <p:nvPicPr>
          <p:cNvPr id="47" name="Picture 46" descr="Person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404" y="5035823"/>
            <a:ext cx="540000" cy="580603"/>
          </a:xfrm>
          <a:prstGeom prst="rect">
            <a:avLst/>
          </a:prstGeom>
        </p:spPr>
      </p:pic>
      <p:cxnSp>
        <p:nvCxnSpPr>
          <p:cNvPr id="83" name="Elbow Connector 82"/>
          <p:cNvCxnSpPr>
            <a:stCxn id="60" idx="2"/>
            <a:endCxn id="82" idx="2"/>
          </p:cNvCxnSpPr>
          <p:nvPr/>
        </p:nvCxnSpPr>
        <p:spPr>
          <a:xfrm rot="10800000">
            <a:off x="10011081" y="5524869"/>
            <a:ext cx="413651" cy="469426"/>
          </a:xfrm>
          <a:prstGeom prst="bentConnector2">
            <a:avLst/>
          </a:prstGeom>
          <a:ln w="28575" cmpd="sng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ounded Rectangle 164"/>
          <p:cNvSpPr/>
          <p:nvPr/>
        </p:nvSpPr>
        <p:spPr>
          <a:xfrm>
            <a:off x="7045235" y="1395675"/>
            <a:ext cx="4060050" cy="3748551"/>
          </a:xfrm>
          <a:prstGeom prst="roundRect">
            <a:avLst>
              <a:gd name="adj" fmla="val 9512"/>
            </a:avLst>
          </a:prstGeom>
          <a:solidFill>
            <a:schemeClr val="tx2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endParaRPr lang="fi-FI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2" name="Rectangle 168"/>
          <p:cNvSpPr/>
          <p:nvPr/>
        </p:nvSpPr>
        <p:spPr>
          <a:xfrm>
            <a:off x="7680770" y="1710780"/>
            <a:ext cx="3126650" cy="418013"/>
          </a:xfrm>
          <a:prstGeom prst="rect">
            <a:avLst/>
          </a:prstGeom>
          <a:noFill/>
        </p:spPr>
        <p:txBody>
          <a:bodyPr wrap="none" lIns="431989" tIns="46799" rIns="215995" bIns="280793">
            <a:noAutofit/>
          </a:bodyPr>
          <a:lstStyle/>
          <a:p>
            <a:r>
              <a:rPr lang="fi-FI" b="1" dirty="0" err="1">
                <a:solidFill>
                  <a:srgbClr val="FFFFFF"/>
                </a:solidFill>
                <a:cs typeface="Arial"/>
              </a:rPr>
              <a:t>Suomi.fi</a:t>
            </a:r>
            <a:r>
              <a:rPr lang="fi-FI" b="1" dirty="0">
                <a:solidFill>
                  <a:srgbClr val="FFFFFF"/>
                </a:solidFill>
                <a:cs typeface="Arial"/>
              </a:rPr>
              <a:t>-verkkopalvelu</a:t>
            </a:r>
          </a:p>
        </p:txBody>
      </p:sp>
      <p:pic>
        <p:nvPicPr>
          <p:cNvPr id="103" name="Picture 27" descr="Person1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6463" y="2563135"/>
            <a:ext cx="828227" cy="1008000"/>
          </a:xfrm>
          <a:prstGeom prst="rect">
            <a:avLst/>
          </a:prstGeom>
        </p:spPr>
      </p:pic>
      <p:grpSp>
        <p:nvGrpSpPr>
          <p:cNvPr id="104" name="Group 28"/>
          <p:cNvGrpSpPr/>
          <p:nvPr/>
        </p:nvGrpSpPr>
        <p:grpSpPr>
          <a:xfrm rot="16200000">
            <a:off x="7938877" y="3608897"/>
            <a:ext cx="656194" cy="1057181"/>
            <a:chOff x="10957164" y="3707139"/>
            <a:chExt cx="179999" cy="347458"/>
          </a:xfrm>
          <a:effectLst/>
        </p:grpSpPr>
        <p:sp>
          <p:nvSpPr>
            <p:cNvPr id="105" name="Rectangle 29"/>
            <p:cNvSpPr/>
            <p:nvPr/>
          </p:nvSpPr>
          <p:spPr>
            <a:xfrm>
              <a:off x="10957168" y="3723652"/>
              <a:ext cx="177751" cy="319462"/>
            </a:xfrm>
            <a:prstGeom prst="rect">
              <a:avLst/>
            </a:prstGeom>
            <a:solidFill>
              <a:srgbClr val="BCE1FF"/>
            </a:solidFill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30"/>
            <p:cNvSpPr/>
            <p:nvPr/>
          </p:nvSpPr>
          <p:spPr>
            <a:xfrm>
              <a:off x="10957164" y="3707139"/>
              <a:ext cx="179999" cy="24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31"/>
            <p:cNvSpPr/>
            <p:nvPr/>
          </p:nvSpPr>
          <p:spPr>
            <a:xfrm>
              <a:off x="10957164" y="4030431"/>
              <a:ext cx="179999" cy="24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32"/>
          <p:cNvGrpSpPr/>
          <p:nvPr/>
        </p:nvGrpSpPr>
        <p:grpSpPr>
          <a:xfrm>
            <a:off x="7517094" y="3978453"/>
            <a:ext cx="338400" cy="539637"/>
            <a:chOff x="10950380" y="3711077"/>
            <a:chExt cx="188300" cy="334079"/>
          </a:xfrm>
          <a:effectLst/>
        </p:grpSpPr>
        <p:sp>
          <p:nvSpPr>
            <p:cNvPr id="109" name="Rectangle 33"/>
            <p:cNvSpPr/>
            <p:nvPr/>
          </p:nvSpPr>
          <p:spPr>
            <a:xfrm>
              <a:off x="10957164" y="3723652"/>
              <a:ext cx="179999" cy="304644"/>
            </a:xfrm>
            <a:prstGeom prst="rect">
              <a:avLst/>
            </a:prstGeom>
            <a:solidFill>
              <a:srgbClr val="BCE1FF"/>
            </a:solidFill>
            <a:ln w="28575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34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35"/>
            <p:cNvSpPr/>
            <p:nvPr/>
          </p:nvSpPr>
          <p:spPr>
            <a:xfrm>
              <a:off x="10950380" y="4001408"/>
              <a:ext cx="188300" cy="43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37"/>
          <p:cNvSpPr/>
          <p:nvPr/>
        </p:nvSpPr>
        <p:spPr>
          <a:xfrm>
            <a:off x="9162801" y="3787163"/>
            <a:ext cx="658644" cy="660691"/>
          </a:xfrm>
          <a:prstGeom prst="rect">
            <a:avLst/>
          </a:prstGeom>
          <a:solidFill>
            <a:srgbClr val="F2F2F2"/>
          </a:solidFill>
          <a:ln>
            <a:solidFill>
              <a:srgbClr val="2D43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38"/>
          <p:cNvSpPr/>
          <p:nvPr/>
        </p:nvSpPr>
        <p:spPr>
          <a:xfrm>
            <a:off x="8165489" y="2608171"/>
            <a:ext cx="2653269" cy="1583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39"/>
          <p:cNvSpPr/>
          <p:nvPr/>
        </p:nvSpPr>
        <p:spPr>
          <a:xfrm>
            <a:off x="8968311" y="4438026"/>
            <a:ext cx="1047625" cy="105081"/>
          </a:xfrm>
          <a:prstGeom prst="rect">
            <a:avLst/>
          </a:prstGeom>
          <a:solidFill>
            <a:srgbClr val="F2F2F2"/>
          </a:solidFill>
          <a:ln>
            <a:solidFill>
              <a:srgbClr val="2D437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40"/>
          <p:cNvSpPr/>
          <p:nvPr/>
        </p:nvSpPr>
        <p:spPr>
          <a:xfrm>
            <a:off x="8255527" y="2844585"/>
            <a:ext cx="2484000" cy="324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Minä eri rooleissa</a:t>
            </a:r>
          </a:p>
        </p:txBody>
      </p:sp>
      <p:sp>
        <p:nvSpPr>
          <p:cNvPr id="117" name="Rectangle 41"/>
          <p:cNvSpPr/>
          <p:nvPr/>
        </p:nvSpPr>
        <p:spPr>
          <a:xfrm>
            <a:off x="8255528" y="3199631"/>
            <a:ext cx="1223999" cy="50443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Tarvitsemani palvelut</a:t>
            </a:r>
          </a:p>
        </p:txBody>
      </p:sp>
      <p:sp>
        <p:nvSpPr>
          <p:cNvPr id="118" name="Rectangle 42"/>
          <p:cNvSpPr/>
          <p:nvPr/>
        </p:nvSpPr>
        <p:spPr>
          <a:xfrm>
            <a:off x="9517154" y="3199631"/>
            <a:ext cx="1223999" cy="504439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Viestini</a:t>
            </a:r>
          </a:p>
        </p:txBody>
      </p:sp>
      <p:sp>
        <p:nvSpPr>
          <p:cNvPr id="119" name="Rectangle 43"/>
          <p:cNvSpPr/>
          <p:nvPr/>
        </p:nvSpPr>
        <p:spPr>
          <a:xfrm>
            <a:off x="8255528" y="3739989"/>
            <a:ext cx="2484000" cy="360000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anchor="ctr">
            <a:noAutofit/>
          </a:bodyPr>
          <a:lstStyle/>
          <a:p>
            <a:pPr algn="ctr"/>
            <a:r>
              <a:rPr lang="fi-FI" sz="1400" b="1" dirty="0">
                <a:cs typeface="Arial"/>
              </a:rPr>
              <a:t>Toisen puolesta asiointi</a:t>
            </a:r>
          </a:p>
        </p:txBody>
      </p:sp>
      <p:sp>
        <p:nvSpPr>
          <p:cNvPr id="122" name="Rectangle 44"/>
          <p:cNvSpPr/>
          <p:nvPr/>
        </p:nvSpPr>
        <p:spPr>
          <a:xfrm>
            <a:off x="8188167" y="2626632"/>
            <a:ext cx="2612164" cy="2525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38" tIns="0" rIns="91438" bIns="0" anchor="t">
            <a:noAutofit/>
          </a:bodyPr>
          <a:lstStyle/>
          <a:p>
            <a:pPr algn="ctr"/>
            <a:r>
              <a:rPr lang="fi-FI" sz="1600" b="1" dirty="0" err="1">
                <a:solidFill>
                  <a:schemeClr val="bg1"/>
                </a:solidFill>
                <a:cs typeface="Arial"/>
              </a:rPr>
              <a:t>S</a:t>
            </a:r>
            <a:r>
              <a:rPr lang="fi-FI" sz="1600" b="1" dirty="0" err="1" smtClean="0">
                <a:solidFill>
                  <a:schemeClr val="bg1"/>
                </a:solidFill>
                <a:cs typeface="Arial"/>
              </a:rPr>
              <a:t>uomi.fi</a:t>
            </a:r>
            <a:endParaRPr lang="fi-FI" sz="16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123" name="Kuva 122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80" y="1558539"/>
            <a:ext cx="678894" cy="67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457199"/>
            <a:ext cx="3636962" cy="1619251"/>
          </a:xfrm>
        </p:spPr>
        <p:txBody>
          <a:bodyPr>
            <a:normAutofit/>
          </a:bodyPr>
          <a:lstStyle/>
          <a:p>
            <a:r>
              <a:rPr lang="fi-FI" dirty="0"/>
              <a:t>Hyödyt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258763" y="2209800"/>
            <a:ext cx="3636963" cy="42927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Perusrekistereissä olevien tietojen laadun paraneminen</a:t>
            </a:r>
            <a:endParaRPr lang="en-U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Korkea käytettävyys</a:t>
            </a:r>
            <a:endParaRPr lang="en-U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Helppo pääsy yhteisiin palvelukokonaisuuksiin</a:t>
            </a:r>
            <a:endParaRPr lang="en-U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Palveluiden parempi löydettävyys </a:t>
            </a:r>
            <a:endParaRPr lang="en-U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Turvallinen ja luotettava, helppo sähköinen asiointi asiakkaan kanssa</a:t>
            </a:r>
            <a:endParaRPr lang="en-US" sz="19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fi-FI" sz="1900" dirty="0">
                <a:solidFill>
                  <a:srgbClr val="FFFFFF"/>
                </a:solidFill>
              </a:rPr>
              <a:t>Mahdollisuus työkuorman tasaamiseen asiakkaan aktivoinnin kautta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4115393" y="415175"/>
            <a:ext cx="7620191" cy="1758383"/>
          </a:xfrm>
          <a:prstGeom prst="downArrowCallou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rgbClr val="FFFFFF"/>
                </a:solidFill>
              </a:rPr>
              <a:t>Säästöt, hyvä käyttäjäkokemus, parempi palvelutaso, nopea käyttöönotto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3366" y="3809831"/>
            <a:ext cx="1296879" cy="781504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5293596" y="2049698"/>
          <a:ext cx="4690107" cy="457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09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tämä edellyttää?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Tekninen näkökulma</a:t>
            </a:r>
          </a:p>
          <a:p>
            <a:r>
              <a:rPr lang="fi-FI" sz="2000" dirty="0"/>
              <a:t>Omien palvelujen tunnistaminen ja kuvaaminen </a:t>
            </a:r>
            <a:r>
              <a:rPr lang="fi-FI" sz="2000" dirty="0" err="1"/>
              <a:t>Suomi.fi-palvelutietovarantoon</a:t>
            </a:r>
            <a:endParaRPr lang="fi-FI" sz="2000" dirty="0"/>
          </a:p>
          <a:p>
            <a:r>
              <a:rPr lang="fi-FI" sz="2000" dirty="0"/>
              <a:t>Palveluväyläliitännän toteuttaminen </a:t>
            </a:r>
            <a:r>
              <a:rPr lang="fi-FI" sz="2000" dirty="0" err="1"/>
              <a:t>Suomi.fi-palveluväylään</a:t>
            </a:r>
            <a:endParaRPr lang="fi-FI" sz="2000" dirty="0"/>
          </a:p>
          <a:p>
            <a:pPr lvl="1">
              <a:buFont typeface="Courier New"/>
              <a:buChar char="o"/>
            </a:pPr>
            <a:r>
              <a:rPr lang="fi-FI" sz="1900" dirty="0"/>
              <a:t>Perusrekisterin tai asiakkuustieto-järjestelmän kytkeminen Palveluväylään, mikäli halutaan siirtää olemassa olevia tietoja</a:t>
            </a:r>
          </a:p>
          <a:p>
            <a:r>
              <a:rPr lang="fi-FI" sz="2000" dirty="0"/>
              <a:t>Mahdolliset rajapintojen muutokset tai uusien rajapintojen toteuttaminen</a:t>
            </a:r>
          </a:p>
          <a:p>
            <a:r>
              <a:rPr lang="fi-FI" sz="2000" dirty="0"/>
              <a:t>Liitynnän toteuttaminen </a:t>
            </a:r>
            <a:r>
              <a:rPr lang="fi-FI" sz="2000" dirty="0" err="1"/>
              <a:t>Suomi.fi</a:t>
            </a:r>
            <a:r>
              <a:rPr lang="fi-FI" sz="2000" dirty="0"/>
              <a:t>-viesteihin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Prosessit</a:t>
            </a:r>
          </a:p>
          <a:p>
            <a:pPr>
              <a:buClr>
                <a:srgbClr val="E82375"/>
              </a:buClr>
              <a:buSzPct val="85000"/>
            </a:pPr>
            <a:r>
              <a:rPr lang="fi-FI" sz="2000" dirty="0"/>
              <a:t>Toimintatapojen tarkastaminen niin, että uudet mahdollisuudet voidaan hyödyntää täysimittaisesti</a:t>
            </a:r>
          </a:p>
          <a:p>
            <a:pPr>
              <a:buClr>
                <a:srgbClr val="E82375"/>
              </a:buClr>
              <a:buSzPct val="85000"/>
            </a:pPr>
            <a:r>
              <a:rPr lang="fi-FI" sz="2000" dirty="0"/>
              <a:t>Tietojen ylläpidon organisointi</a:t>
            </a:r>
          </a:p>
          <a:p>
            <a:pPr>
              <a:buClr>
                <a:srgbClr val="E82375"/>
              </a:buClr>
              <a:buSzPct val="85000"/>
            </a:pPr>
            <a:r>
              <a:rPr lang="fi-FI" sz="2000" dirty="0"/>
              <a:t>Palauteprosessin ja tietolupakäytäntöjen selvittäminen</a:t>
            </a:r>
          </a:p>
        </p:txBody>
      </p:sp>
    </p:spTree>
    <p:extLst>
      <p:ext uri="{BB962C8B-B14F-4D97-AF65-F5344CB8AC3E}">
        <p14:creationId xmlns:p14="http://schemas.microsoft.com/office/powerpoint/2010/main" val="85613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cs typeface="Arial"/>
              </a:rPr>
              <a:t>Suomi.fi</a:t>
            </a:r>
            <a:r>
              <a:rPr lang="fi-FI" dirty="0" smtClean="0">
                <a:cs typeface="Arial"/>
              </a:rPr>
              <a:t>-palvelutietovaranto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Kaikki oleellinen julkishallinnon palveluista yhdessä </a:t>
            </a:r>
            <a:r>
              <a:rPr lang="fi-FI" dirty="0" smtClean="0"/>
              <a:t>paikassa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1" y="2325110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Mikä Suomi.fi-palvelutietovaranto (PTV) on?</a:t>
            </a:r>
          </a:p>
        </p:txBody>
      </p:sp>
      <p:sp>
        <p:nvSpPr>
          <p:cNvPr id="6" name="Suorakulmio 5"/>
          <p:cNvSpPr/>
          <p:nvPr/>
        </p:nvSpPr>
        <p:spPr>
          <a:xfrm>
            <a:off x="707572" y="1587765"/>
            <a:ext cx="4466551" cy="267765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fi-FI" sz="2400" b="1" dirty="0">
                <a:solidFill>
                  <a:schemeClr val="accent5"/>
                </a:solidFill>
              </a:rPr>
              <a:t>Kansallinen tietovaranto julkisen hallinnon palveluja ja palvelukanavia kuvailevien tietojen tallentamiseen, säilyttämiseen ja hyödyntämiseen rajapintojen kautta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707574" y="5287888"/>
            <a:ext cx="10596239" cy="700113"/>
          </a:xfrm>
          <a:prstGeom prst="rect">
            <a:avLst/>
          </a:prstGeom>
        </p:spPr>
        <p:txBody>
          <a:bodyPr vert="horz" lIns="91438" tIns="45719" rIns="91438" bIns="45719" numCol="2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1998FF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1998FF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lvl="1" indent="-3428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PTV:n käyttöönotto ei edellytä liittymistä Palveluväylään</a:t>
            </a:r>
          </a:p>
          <a:p>
            <a:pPr marL="342891" lvl="1" indent="-34289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85000"/>
              <a:buFont typeface="Arial"/>
              <a:buChar char="•"/>
            </a:pPr>
            <a:r>
              <a:rPr lang="fi-FI" sz="2000" dirty="0">
                <a:solidFill>
                  <a:schemeClr val="tx1"/>
                </a:solidFill>
              </a:rPr>
              <a:t>PTV:n ylätason konseptikuvaus: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1500" dirty="0">
                <a:solidFill>
                  <a:schemeClr val="tx1"/>
                </a:solidFill>
                <a:hlinkClick r:id="rId3"/>
              </a:rPr>
              <a:t>http://esuomi.fi/palveluntarjoajille/palvelutietovaranto/konseptikuvaus</a:t>
            </a:r>
            <a:r>
              <a:rPr lang="fi-FI" sz="1500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9" name="Kaaviokuva 8"/>
          <p:cNvGraphicFramePr/>
          <p:nvPr>
            <p:extLst>
              <p:ext uri="{D42A27DB-BD31-4B8C-83A1-F6EECF244321}">
                <p14:modId xmlns:p14="http://schemas.microsoft.com/office/powerpoint/2010/main" val="1294669411"/>
              </p:ext>
            </p:extLst>
          </p:nvPr>
        </p:nvGraphicFramePr>
        <p:xfrm>
          <a:off x="5860338" y="1950973"/>
          <a:ext cx="5700923" cy="237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Suorakulmio 9"/>
          <p:cNvSpPr/>
          <p:nvPr/>
        </p:nvSpPr>
        <p:spPr>
          <a:xfrm>
            <a:off x="5775220" y="1616387"/>
            <a:ext cx="1389222" cy="36933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fi-FI" b="1" dirty="0"/>
              <a:t>PTV sisältää:</a:t>
            </a:r>
          </a:p>
        </p:txBody>
      </p:sp>
      <p:cxnSp>
        <p:nvCxnSpPr>
          <p:cNvPr id="12" name="Suora yhdysviiva 11"/>
          <p:cNvCxnSpPr/>
          <p:nvPr/>
        </p:nvCxnSpPr>
        <p:spPr>
          <a:xfrm>
            <a:off x="707572" y="4861761"/>
            <a:ext cx="10951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801677" y="4313973"/>
            <a:ext cx="5934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/>
              <a:t>*  Sähköiset kanavat, puhelinkanavat ja palvelupisteet. Palvelupisteet voidaan</a:t>
            </a:r>
            <a:br>
              <a:rPr lang="fi-FI" sz="1400" dirty="0"/>
            </a:br>
            <a:r>
              <a:rPr lang="fi-FI" sz="1400" dirty="0"/>
              <a:t>     kytkeä esteettömyystiedon sisältävään esteettömyyssovellukseen.</a:t>
            </a:r>
          </a:p>
        </p:txBody>
      </p:sp>
    </p:spTree>
    <p:extLst>
      <p:ext uri="{BB962C8B-B14F-4D97-AF65-F5344CB8AC3E}">
        <p14:creationId xmlns:p14="http://schemas.microsoft.com/office/powerpoint/2010/main" val="21432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9346451" y="1722030"/>
            <a:ext cx="2108207" cy="72044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986" tIns="45719" rIns="91438" bIns="45719" rtlCol="0" anchor="ctr"/>
          <a:lstStyle/>
          <a:p>
            <a:r>
              <a:rPr lang="fi-FI" sz="1600" dirty="0" err="1">
                <a:solidFill>
                  <a:schemeClr val="bg1"/>
                </a:solidFill>
                <a:cs typeface="Arial"/>
              </a:rPr>
              <a:t>Suomi.fi</a:t>
            </a:r>
            <a:r>
              <a:rPr lang="fi-FI" sz="1600" dirty="0">
                <a:solidFill>
                  <a:schemeClr val="bg1"/>
                </a:solidFill>
                <a:cs typeface="Arial"/>
              </a:rPr>
              <a:t>-verkkopalvelu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3" name="Pentagon 82"/>
          <p:cNvSpPr/>
          <p:nvPr/>
        </p:nvSpPr>
        <p:spPr>
          <a:xfrm>
            <a:off x="8729502" y="1770872"/>
            <a:ext cx="1171837" cy="73266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0022435" y="2629758"/>
            <a:ext cx="1363324" cy="132688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Arial"/>
              </a:rPr>
              <a:t>Oma asiointi-palvelu</a:t>
            </a:r>
          </a:p>
        </p:txBody>
      </p:sp>
      <p:sp>
        <p:nvSpPr>
          <p:cNvPr id="75" name="Oval 74"/>
          <p:cNvSpPr/>
          <p:nvPr/>
        </p:nvSpPr>
        <p:spPr>
          <a:xfrm>
            <a:off x="10016081" y="4113157"/>
            <a:ext cx="1363324" cy="1326884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  <a:cs typeface="Arial"/>
              </a:rPr>
              <a:t>Muiden asiointi-palvelut</a:t>
            </a:r>
          </a:p>
        </p:txBody>
      </p:sp>
      <p:sp>
        <p:nvSpPr>
          <p:cNvPr id="77" name="Pentagon 76"/>
          <p:cNvSpPr/>
          <p:nvPr/>
        </p:nvSpPr>
        <p:spPr>
          <a:xfrm>
            <a:off x="8962025" y="4330661"/>
            <a:ext cx="1171837" cy="101398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8" name="Pentagon 77"/>
          <p:cNvSpPr/>
          <p:nvPr/>
        </p:nvSpPr>
        <p:spPr>
          <a:xfrm>
            <a:off x="8967882" y="2847261"/>
            <a:ext cx="1171837" cy="1013987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6391184" y="1616468"/>
            <a:ext cx="3297199" cy="4025291"/>
          </a:xfrm>
          <a:prstGeom prst="roundRect">
            <a:avLst>
              <a:gd name="adj" fmla="val 11860"/>
            </a:avLst>
          </a:prstGeom>
          <a:solidFill>
            <a:srgbClr val="003D74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27979" tIns="187195" rIns="91438" bIns="45719" rtlCol="0" anchor="t"/>
          <a:lstStyle/>
          <a:p>
            <a:r>
              <a:rPr lang="fi-FI" sz="1800" b="1" dirty="0" err="1">
                <a:solidFill>
                  <a:srgbClr val="FFFFFF"/>
                </a:solidFill>
                <a:cs typeface="Arial"/>
              </a:rPr>
              <a:t>Suomi.fi-palvelutietovaranto</a:t>
            </a:r>
            <a:endParaRPr lang="fi-FI" sz="1800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Arial" panose="020B0604020202020204" pitchFamily="34" charset="0"/>
              </a:rPr>
              <a:t>Palvelulupauksemme</a:t>
            </a:r>
          </a:p>
        </p:txBody>
      </p:sp>
      <p:sp>
        <p:nvSpPr>
          <p:cNvPr id="4" name="Rectangle 3"/>
          <p:cNvSpPr/>
          <p:nvPr/>
        </p:nvSpPr>
        <p:spPr>
          <a:xfrm>
            <a:off x="745485" y="1615925"/>
            <a:ext cx="3761059" cy="364469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solidFill>
                  <a:schemeClr val="accent1"/>
                </a:solidFill>
              </a:rPr>
              <a:t>Palvelutietovaranto mahdollistaa tiedon erinomaisen löydettävyyden ja tekee mahdolliseksi palvelutietojen tuottamisen yhdellä kerralla, osana normaalia palvelutuotantoa.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2578" y="3004245"/>
            <a:ext cx="2532813" cy="181588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fi-FI" sz="1600" kern="0" dirty="0">
                <a:solidFill>
                  <a:schemeClr val="bg1"/>
                </a:solidFill>
              </a:rPr>
              <a:t>Julkiset palvelut ja niiden palvelukanavat yhdenmukaisesti  kuvailtuna</a:t>
            </a:r>
          </a:p>
          <a:p>
            <a:pPr marL="285744" indent="-285744">
              <a:buFont typeface="Arial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Hyödynnettävissä missä tahansa sähköisessä palvelussa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9" name="Pentagon 78"/>
          <p:cNvSpPr/>
          <p:nvPr/>
        </p:nvSpPr>
        <p:spPr>
          <a:xfrm>
            <a:off x="5359531" y="4577711"/>
            <a:ext cx="1196761" cy="88511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3" name="Lieriö 1"/>
          <p:cNvSpPr/>
          <p:nvPr/>
        </p:nvSpPr>
        <p:spPr>
          <a:xfrm>
            <a:off x="5017104" y="4418846"/>
            <a:ext cx="1111279" cy="118869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Muiden palvelu-tiedot</a:t>
            </a:r>
          </a:p>
        </p:txBody>
      </p:sp>
      <p:sp>
        <p:nvSpPr>
          <p:cNvPr id="22" name="Pentagon 21"/>
          <p:cNvSpPr/>
          <p:nvPr/>
        </p:nvSpPr>
        <p:spPr>
          <a:xfrm>
            <a:off x="5318588" y="2553467"/>
            <a:ext cx="1196761" cy="519920"/>
          </a:xfrm>
          <a:prstGeom prst="homePlate">
            <a:avLst>
              <a:gd name="adj" fmla="val 715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80" name="Pentagon 79"/>
          <p:cNvSpPr/>
          <p:nvPr/>
        </p:nvSpPr>
        <p:spPr>
          <a:xfrm>
            <a:off x="5365388" y="3326868"/>
            <a:ext cx="1196761" cy="88511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72" name="Lieriö 1"/>
          <p:cNvSpPr/>
          <p:nvPr/>
        </p:nvSpPr>
        <p:spPr>
          <a:xfrm>
            <a:off x="5011247" y="3160547"/>
            <a:ext cx="1111279" cy="118869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600" dirty="0">
                <a:solidFill>
                  <a:schemeClr val="tx1"/>
                </a:solidFill>
              </a:rPr>
              <a:t>Omat palvelu-tiedot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010293" y="2518864"/>
            <a:ext cx="1121573" cy="757083"/>
            <a:chOff x="10926748" y="2703587"/>
            <a:chExt cx="863999" cy="653893"/>
          </a:xfrm>
          <a:effectLst/>
        </p:grpSpPr>
        <p:sp>
          <p:nvSpPr>
            <p:cNvPr id="18" name="Rectangle 17"/>
            <p:cNvSpPr/>
            <p:nvPr/>
          </p:nvSpPr>
          <p:spPr>
            <a:xfrm>
              <a:off x="11245582" y="3131133"/>
              <a:ext cx="226331" cy="2263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926748" y="2703587"/>
              <a:ext cx="863999" cy="50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178749" y="3321259"/>
              <a:ext cx="359997" cy="36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Kuva 22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02" y="1849489"/>
            <a:ext cx="696913" cy="6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5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2966244" y="57673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i-FI" sz="4400" b="1" dirty="0" smtClean="0"/>
              <a:t>Miksi ja kenelle</a:t>
            </a:r>
            <a:endParaRPr lang="fi-FI" sz="4400" b="1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18" y="1922579"/>
            <a:ext cx="7437514" cy="442652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Kuvaselitesuorakulmio 8"/>
          <p:cNvSpPr/>
          <p:nvPr/>
        </p:nvSpPr>
        <p:spPr>
          <a:xfrm>
            <a:off x="7167510" y="1880511"/>
            <a:ext cx="4799185" cy="1084011"/>
          </a:xfrm>
          <a:prstGeom prst="wedgeRectCallout">
            <a:avLst>
              <a:gd name="adj1" fmla="val -42961"/>
              <a:gd name="adj2" fmla="val 471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smtClean="0"/>
              <a:t>Käyttövelvollisuus</a:t>
            </a:r>
            <a:r>
              <a:rPr lang="fi-FI" dirty="0" smtClean="0"/>
              <a:t> (kunnat, virastot yms.)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1.7.2017 mennessä julkiset palvelut kuvattava  PTV:hen</a:t>
            </a:r>
          </a:p>
        </p:txBody>
      </p:sp>
      <p:sp>
        <p:nvSpPr>
          <p:cNvPr id="10" name="Kuvaselitesuorakulmio 9"/>
          <p:cNvSpPr/>
          <p:nvPr/>
        </p:nvSpPr>
        <p:spPr>
          <a:xfrm>
            <a:off x="7161770" y="3221820"/>
            <a:ext cx="4799185" cy="1101339"/>
          </a:xfrm>
          <a:prstGeom prst="wedgeRectCallout">
            <a:avLst>
              <a:gd name="adj1" fmla="val -42961"/>
              <a:gd name="adj2" fmla="val 471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smtClean="0"/>
              <a:t>Käyttöoikeus</a:t>
            </a:r>
            <a:r>
              <a:rPr lang="fi-FI" dirty="0" smtClean="0"/>
              <a:t> (järjestöt, yksityiset toimijat)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1.7.2017 </a:t>
            </a:r>
            <a:r>
              <a:rPr lang="fi-FI" dirty="0"/>
              <a:t>viimeistään ne toimijat, joilla käyttöoikeus, mukaan PTV:hen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7161770" y="4580457"/>
            <a:ext cx="4799185" cy="15485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b="1" dirty="0" smtClean="0"/>
              <a:t>PTV on tuotannossa ja käytettävissä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Käyttöliittymä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IN-rajapinta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OUT-rajapinta (kuka tahansa saa hyödyntää PTV:n julkaistuja tietoja)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6238970" y="6368504"/>
            <a:ext cx="570149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PTV-käyttöliittymä: </a:t>
            </a:r>
            <a:r>
              <a:rPr lang="fi-FI" dirty="0" err="1">
                <a:hlinkClick r:id="rId3"/>
              </a:rPr>
              <a:t>www.palvelutietovaranto.suomi.fi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61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1900" kern="0" dirty="0"/>
              <a:t>Palvelutietojen yhtenäisyys, ymmärrettävyys ja tarkkuus</a:t>
            </a:r>
            <a:endParaRPr lang="en-US" sz="1900" kern="0" dirty="0"/>
          </a:p>
          <a:p>
            <a:pPr marL="0" indent="0">
              <a:buNone/>
            </a:pPr>
            <a:r>
              <a:rPr lang="fi-FI" sz="1900" kern="0" dirty="0"/>
              <a:t>Asiakas- ja tilannetarvelähtöisyys</a:t>
            </a:r>
            <a:endParaRPr lang="en-US" sz="1900" kern="0" dirty="0"/>
          </a:p>
          <a:p>
            <a:pPr marL="0" indent="0">
              <a:buNone/>
            </a:pPr>
            <a:r>
              <a:rPr lang="fi-FI" sz="1900" kern="0" dirty="0"/>
              <a:t>Vertailtavuus, yhdisteltävyys, monipuolinen uudelleenkäytettävyys</a:t>
            </a:r>
            <a:endParaRPr lang="en-US" sz="1900" kern="0" dirty="0"/>
          </a:p>
          <a:p>
            <a:pPr marL="0" indent="0">
              <a:buNone/>
            </a:pPr>
            <a:r>
              <a:rPr lang="fi-FI" sz="1900" kern="0" dirty="0"/>
              <a:t>Valtakunnallinen näkyvyys</a:t>
            </a:r>
            <a:endParaRPr lang="en-US" sz="1900" kern="0" dirty="0"/>
          </a:p>
          <a:p>
            <a:pPr marL="0" indent="0">
              <a:buNone/>
            </a:pPr>
            <a:r>
              <a:rPr lang="fi-FI" sz="1900" kern="0" dirty="0"/>
              <a:t>Tietojen kuvailu vain yhteen paikkaan, helppo ja kustannustehokas ylläpito</a:t>
            </a:r>
          </a:p>
          <a:p>
            <a:pPr marL="0" indent="0">
              <a:buNone/>
            </a:pPr>
            <a:r>
              <a:rPr lang="fi-FI" sz="1900" kern="0" dirty="0"/>
              <a:t>Julkishallinnon palvelukentän yhtenäisyys ja siilottomuus</a:t>
            </a:r>
            <a:endParaRPr lang="en-US" sz="19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/>
              <a:t>Hyödyt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06962193"/>
              </p:ext>
            </p:extLst>
          </p:nvPr>
        </p:nvGraphicFramePr>
        <p:xfrm>
          <a:off x="5544171" y="2320090"/>
          <a:ext cx="5153403" cy="393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Down Arrow Callout 8"/>
          <p:cNvSpPr/>
          <p:nvPr/>
        </p:nvSpPr>
        <p:spPr>
          <a:xfrm>
            <a:off x="4115393" y="415175"/>
            <a:ext cx="7620191" cy="1758383"/>
          </a:xfrm>
          <a:prstGeom prst="downArrowCallou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rgbClr val="FFFFFF"/>
                </a:solidFill>
              </a:rPr>
              <a:t>Luotettavuus, säästöt, hyvä löydettävyys,  hyvä käyttäjäkokemus, parempi palvelutaso, nopea käyttöönotto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883366" y="3809831"/>
            <a:ext cx="1296879" cy="781504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1"/>
          <p:cNvSpPr/>
          <p:nvPr/>
        </p:nvSpPr>
        <p:spPr>
          <a:xfrm>
            <a:off x="452502" y="1324897"/>
            <a:ext cx="11393135" cy="4678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0" name="Rectangle 28"/>
          <p:cNvSpPr/>
          <p:nvPr/>
        </p:nvSpPr>
        <p:spPr>
          <a:xfrm>
            <a:off x="452499" y="1186543"/>
            <a:ext cx="7433050" cy="4202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2" name="Pentagon 32"/>
          <p:cNvSpPr/>
          <p:nvPr/>
        </p:nvSpPr>
        <p:spPr>
          <a:xfrm>
            <a:off x="7606141" y="942256"/>
            <a:ext cx="4239496" cy="415637"/>
          </a:xfrm>
          <a:prstGeom prst="homePlate">
            <a:avLst/>
          </a:prstGeom>
          <a:solidFill>
            <a:schemeClr val="accent5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000" rtlCol="0" anchor="ctr"/>
          <a:lstStyle/>
          <a:p>
            <a:r>
              <a:rPr lang="fi-FI" dirty="0">
                <a:solidFill>
                  <a:schemeClr val="bg1"/>
                </a:solidFill>
              </a:rPr>
              <a:t>Tuotantokäyttö ja jatkokehitys</a:t>
            </a:r>
          </a:p>
        </p:txBody>
      </p:sp>
      <p:sp>
        <p:nvSpPr>
          <p:cNvPr id="48" name="Pentagon 6"/>
          <p:cNvSpPr/>
          <p:nvPr/>
        </p:nvSpPr>
        <p:spPr>
          <a:xfrm>
            <a:off x="452499" y="942256"/>
            <a:ext cx="7627006" cy="415637"/>
          </a:xfrm>
          <a:prstGeom prst="homePlate">
            <a:avLst/>
          </a:prstGeom>
          <a:solidFill>
            <a:srgbClr val="003D74"/>
          </a:solidFill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lvl="1"/>
            <a:r>
              <a:rPr lang="fi-FI" dirty="0" smtClean="0"/>
              <a:t>KaPA = Kansallinen palveluarkkitehtuuri -ohjelma</a:t>
            </a:r>
            <a:endParaRPr lang="fi-FI" dirty="0"/>
          </a:p>
        </p:txBody>
      </p:sp>
      <p:sp>
        <p:nvSpPr>
          <p:cNvPr id="50" name="TextBox 17"/>
          <p:cNvSpPr txBox="1"/>
          <p:nvPr/>
        </p:nvSpPr>
        <p:spPr>
          <a:xfrm>
            <a:off x="669625" y="3736955"/>
            <a:ext cx="118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Toteutus</a:t>
            </a:r>
          </a:p>
        </p:txBody>
      </p:sp>
      <p:pic>
        <p:nvPicPr>
          <p:cNvPr id="6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912" y="2533468"/>
            <a:ext cx="2326409" cy="585910"/>
          </a:xfrm>
          <a:prstGeom prst="rect">
            <a:avLst/>
          </a:prstGeom>
        </p:spPr>
      </p:pic>
      <p:pic>
        <p:nvPicPr>
          <p:cNvPr id="62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495" y="3554947"/>
            <a:ext cx="1101409" cy="756751"/>
          </a:xfrm>
          <a:prstGeom prst="rect">
            <a:avLst/>
          </a:prstGeom>
        </p:spPr>
      </p:pic>
      <p:sp>
        <p:nvSpPr>
          <p:cNvPr id="63" name="TextBox 26"/>
          <p:cNvSpPr txBox="1"/>
          <p:nvPr/>
        </p:nvSpPr>
        <p:spPr>
          <a:xfrm>
            <a:off x="669625" y="2639782"/>
            <a:ext cx="949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Ohjaus</a:t>
            </a:r>
          </a:p>
        </p:txBody>
      </p:sp>
      <p:sp>
        <p:nvSpPr>
          <p:cNvPr id="64" name="TextBox 27"/>
          <p:cNvSpPr txBox="1"/>
          <p:nvPr/>
        </p:nvSpPr>
        <p:spPr>
          <a:xfrm>
            <a:off x="4618176" y="3416822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fi-FI" dirty="0">
                <a:latin typeface="+mj-lt"/>
              </a:rPr>
              <a:t>Palveluväylä</a:t>
            </a:r>
          </a:p>
        </p:txBody>
      </p:sp>
      <p:sp>
        <p:nvSpPr>
          <p:cNvPr id="65" name="TextBox 29"/>
          <p:cNvSpPr txBox="1"/>
          <p:nvPr/>
        </p:nvSpPr>
        <p:spPr>
          <a:xfrm>
            <a:off x="4618176" y="2746920"/>
            <a:ext cx="192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fi-FI" dirty="0">
                <a:latin typeface="+mj-lt"/>
              </a:rPr>
              <a:t>Palvelunäkymät</a:t>
            </a:r>
          </a:p>
        </p:txBody>
      </p:sp>
      <p:sp>
        <p:nvSpPr>
          <p:cNvPr id="66" name="TextBox 30"/>
          <p:cNvSpPr txBox="1"/>
          <p:nvPr/>
        </p:nvSpPr>
        <p:spPr>
          <a:xfrm>
            <a:off x="4618176" y="40864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fi-FI" dirty="0">
                <a:latin typeface="+mj-lt"/>
              </a:rPr>
              <a:t>Sähköinen tunnistaminen</a:t>
            </a:r>
          </a:p>
        </p:txBody>
      </p:sp>
      <p:sp>
        <p:nvSpPr>
          <p:cNvPr id="67" name="TextBox 31"/>
          <p:cNvSpPr txBox="1"/>
          <p:nvPr/>
        </p:nvSpPr>
        <p:spPr>
          <a:xfrm>
            <a:off x="4618176" y="215035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6"/>
              </a:buClr>
              <a:buSzPct val="70000"/>
              <a:buFont typeface="Wingdings" charset="2"/>
              <a:buChar char="§"/>
            </a:pPr>
            <a:r>
              <a:rPr lang="fi-FI" dirty="0">
                <a:latin typeface="+mj-lt"/>
              </a:rPr>
              <a:t>Roolit ja valtuudet</a:t>
            </a:r>
          </a:p>
        </p:txBody>
      </p:sp>
      <p:sp>
        <p:nvSpPr>
          <p:cNvPr id="68" name="TextBox 5"/>
          <p:cNvSpPr txBox="1"/>
          <p:nvPr/>
        </p:nvSpPr>
        <p:spPr>
          <a:xfrm>
            <a:off x="4618176" y="1544647"/>
            <a:ext cx="1069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Hankkeet</a:t>
            </a:r>
          </a:p>
        </p:txBody>
      </p:sp>
      <p:sp>
        <p:nvSpPr>
          <p:cNvPr id="69" name="TextBox 4"/>
          <p:cNvSpPr txBox="1"/>
          <p:nvPr/>
        </p:nvSpPr>
        <p:spPr>
          <a:xfrm>
            <a:off x="8188045" y="1544647"/>
            <a:ext cx="356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Suomi.fi-palvelut organisaatioille</a:t>
            </a:r>
          </a:p>
        </p:txBody>
      </p:sp>
      <p:sp>
        <p:nvSpPr>
          <p:cNvPr id="70" name="TextBox 96"/>
          <p:cNvSpPr txBox="1"/>
          <p:nvPr/>
        </p:nvSpPr>
        <p:spPr>
          <a:xfrm>
            <a:off x="671933" y="1544647"/>
            <a:ext cx="1198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Aikataulu	</a:t>
            </a:r>
          </a:p>
        </p:txBody>
      </p:sp>
      <p:sp>
        <p:nvSpPr>
          <p:cNvPr id="71" name="Rectangle 100"/>
          <p:cNvSpPr/>
          <p:nvPr/>
        </p:nvSpPr>
        <p:spPr>
          <a:xfrm>
            <a:off x="1858806" y="1544647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 smtClean="0">
                <a:latin typeface="+mj-lt"/>
              </a:rPr>
              <a:t>9.6.2014 - 31.12.2017</a:t>
            </a:r>
            <a:endParaRPr lang="fi-FI" dirty="0">
              <a:latin typeface="+mj-lt"/>
            </a:endParaRPr>
          </a:p>
        </p:txBody>
      </p:sp>
      <p:sp>
        <p:nvSpPr>
          <p:cNvPr id="72" name="Rectangle 43"/>
          <p:cNvSpPr/>
          <p:nvPr/>
        </p:nvSpPr>
        <p:spPr>
          <a:xfrm>
            <a:off x="452589" y="4687145"/>
            <a:ext cx="7439465" cy="126820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3" name="TextBox 44"/>
          <p:cNvSpPr txBox="1"/>
          <p:nvPr/>
        </p:nvSpPr>
        <p:spPr>
          <a:xfrm>
            <a:off x="4618176" y="5033002"/>
            <a:ext cx="2650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latin typeface="+mj-lt"/>
              </a:rPr>
              <a:t>Muu </a:t>
            </a:r>
            <a:r>
              <a:rPr lang="fi-FI" i="1" dirty="0" smtClean="0">
                <a:latin typeface="+mj-lt"/>
              </a:rPr>
              <a:t>digitalisaatiokehitys</a:t>
            </a:r>
            <a:endParaRPr lang="fi-FI" i="1" dirty="0">
              <a:latin typeface="+mj-lt"/>
            </a:endParaRPr>
          </a:p>
        </p:txBody>
      </p:sp>
      <p:cxnSp>
        <p:nvCxnSpPr>
          <p:cNvPr id="74" name="Elbow Connector 46"/>
          <p:cNvCxnSpPr/>
          <p:nvPr/>
        </p:nvCxnSpPr>
        <p:spPr>
          <a:xfrm flipV="1">
            <a:off x="7184472" y="4547392"/>
            <a:ext cx="1138284" cy="670276"/>
          </a:xfrm>
          <a:prstGeom prst="bentConnector3">
            <a:avLst>
              <a:gd name="adj1" fmla="val 46715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/>
          <p:cNvSpPr>
            <a:spLocks noGrp="1"/>
          </p:cNvSpPr>
          <p:nvPr>
            <p:ph type="title"/>
          </p:nvPr>
        </p:nvSpPr>
        <p:spPr>
          <a:xfrm>
            <a:off x="805643" y="203835"/>
            <a:ext cx="10515600" cy="708616"/>
          </a:xfrm>
        </p:spPr>
        <p:txBody>
          <a:bodyPr>
            <a:normAutofit/>
          </a:bodyPr>
          <a:lstStyle/>
          <a:p>
            <a:r>
              <a:rPr lang="en-US" sz="4000" dirty="0"/>
              <a:t>Suomi.fi-palveluita rakennetaan KaPA-ohjelmassa</a:t>
            </a:r>
          </a:p>
        </p:txBody>
      </p:sp>
      <p:sp>
        <p:nvSpPr>
          <p:cNvPr id="76" name="Pentagon 21"/>
          <p:cNvSpPr/>
          <p:nvPr/>
        </p:nvSpPr>
        <p:spPr>
          <a:xfrm>
            <a:off x="452499" y="5798416"/>
            <a:ext cx="11400123" cy="598569"/>
          </a:xfrm>
          <a:prstGeom prst="homePlat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Palveluiden tuottaminen on Väestörekisterikeskuksen ja muiden palvelutuottajien lakisääteinen tehtävä.</a:t>
            </a:r>
          </a:p>
        </p:txBody>
      </p:sp>
      <p:grpSp>
        <p:nvGrpSpPr>
          <p:cNvPr id="77" name="Group 16"/>
          <p:cNvGrpSpPr/>
          <p:nvPr/>
        </p:nvGrpSpPr>
        <p:grpSpPr>
          <a:xfrm>
            <a:off x="8510559" y="2005022"/>
            <a:ext cx="2979162" cy="3701818"/>
            <a:chOff x="8298340" y="2145308"/>
            <a:chExt cx="2979162" cy="3701818"/>
          </a:xfrm>
        </p:grpSpPr>
        <p:pic>
          <p:nvPicPr>
            <p:cNvPr id="78" name="Kuva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340" y="4532792"/>
              <a:ext cx="1187755" cy="360000"/>
            </a:xfrm>
            <a:prstGeom prst="rect">
              <a:avLst/>
            </a:prstGeom>
          </p:spPr>
        </p:pic>
        <p:pic>
          <p:nvPicPr>
            <p:cNvPr id="79" name="Kuva 7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143" y="2145308"/>
              <a:ext cx="1562449" cy="360000"/>
            </a:xfrm>
            <a:prstGeom prst="rect">
              <a:avLst/>
            </a:prstGeom>
          </p:spPr>
        </p:pic>
        <p:pic>
          <p:nvPicPr>
            <p:cNvPr id="80" name="Kuva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143" y="4048551"/>
              <a:ext cx="1577959" cy="360000"/>
            </a:xfrm>
            <a:prstGeom prst="rect">
              <a:avLst/>
            </a:prstGeom>
          </p:spPr>
        </p:pic>
        <p:pic>
          <p:nvPicPr>
            <p:cNvPr id="81" name="Kuva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143" y="3566382"/>
              <a:ext cx="1824490" cy="360000"/>
            </a:xfrm>
            <a:prstGeom prst="rect">
              <a:avLst/>
            </a:prstGeom>
          </p:spPr>
        </p:pic>
        <p:pic>
          <p:nvPicPr>
            <p:cNvPr id="82" name="Kuva 8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8813" y="3102358"/>
              <a:ext cx="2606530" cy="360000"/>
            </a:xfrm>
            <a:prstGeom prst="rect">
              <a:avLst/>
            </a:prstGeom>
          </p:spPr>
        </p:pic>
        <p:pic>
          <p:nvPicPr>
            <p:cNvPr id="83" name="Kuva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340" y="5009959"/>
              <a:ext cx="1162637" cy="360000"/>
            </a:xfrm>
            <a:prstGeom prst="rect">
              <a:avLst/>
            </a:prstGeom>
          </p:spPr>
        </p:pic>
        <p:grpSp>
          <p:nvGrpSpPr>
            <p:cNvPr id="84" name="Ryhmitä 83"/>
            <p:cNvGrpSpPr/>
            <p:nvPr/>
          </p:nvGrpSpPr>
          <p:grpSpPr>
            <a:xfrm>
              <a:off x="8303143" y="2610088"/>
              <a:ext cx="2974359" cy="371386"/>
              <a:chOff x="8831810" y="2930574"/>
              <a:chExt cx="2974359" cy="371386"/>
            </a:xfrm>
          </p:grpSpPr>
          <p:sp>
            <p:nvSpPr>
              <p:cNvPr id="86" name="Tekstiruutu 85"/>
              <p:cNvSpPr txBox="1"/>
              <p:nvPr/>
            </p:nvSpPr>
            <p:spPr>
              <a:xfrm>
                <a:off x="10254910" y="2930574"/>
                <a:ext cx="15512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i-FI" dirty="0">
                    <a:latin typeface="+mj-lt"/>
                  </a:rPr>
                  <a:t>-</a:t>
                </a:r>
                <a:r>
                  <a:rPr lang="fi-FI" dirty="0" smtClean="0">
                    <a:latin typeface="+mj-lt"/>
                  </a:rPr>
                  <a:t>verkkopalvelu</a:t>
                </a:r>
                <a:endParaRPr lang="fi-FI" dirty="0">
                  <a:latin typeface="+mj-lt"/>
                </a:endParaRPr>
              </a:p>
            </p:txBody>
          </p:sp>
          <p:pic>
            <p:nvPicPr>
              <p:cNvPr id="87" name="Kuva 8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1810" y="2941960"/>
                <a:ext cx="1369637" cy="360000"/>
              </a:xfrm>
              <a:prstGeom prst="rect">
                <a:avLst/>
              </a:prstGeom>
            </p:spPr>
          </p:pic>
        </p:grpSp>
        <p:pic>
          <p:nvPicPr>
            <p:cNvPr id="85" name="Picture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8340" y="5487126"/>
              <a:ext cx="1308571" cy="360000"/>
            </a:xfrm>
            <a:prstGeom prst="rect">
              <a:avLst/>
            </a:prstGeom>
          </p:spPr>
        </p:pic>
      </p:grpSp>
      <p:cxnSp>
        <p:nvCxnSpPr>
          <p:cNvPr id="88" name="Elbow Connector 70"/>
          <p:cNvCxnSpPr>
            <a:stCxn id="85" idx="3"/>
          </p:cNvCxnSpPr>
          <p:nvPr/>
        </p:nvCxnSpPr>
        <p:spPr>
          <a:xfrm flipV="1">
            <a:off x="7508711" y="4072459"/>
            <a:ext cx="842394" cy="198691"/>
          </a:xfrm>
          <a:prstGeom prst="bentConnector3">
            <a:avLst>
              <a:gd name="adj1" fmla="val 24198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73"/>
          <p:cNvCxnSpPr/>
          <p:nvPr/>
        </p:nvCxnSpPr>
        <p:spPr>
          <a:xfrm>
            <a:off x="6246512" y="3629065"/>
            <a:ext cx="2104593" cy="0"/>
          </a:xfrm>
          <a:prstGeom prst="straightConnector1">
            <a:avLst/>
          </a:prstGeom>
          <a:ln w="12700" cmpd="sng">
            <a:solidFill>
              <a:srgbClr val="003D74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0"/>
          <p:cNvCxnSpPr>
            <a:stCxn id="86" idx="3"/>
          </p:cNvCxnSpPr>
          <p:nvPr/>
        </p:nvCxnSpPr>
        <p:spPr>
          <a:xfrm flipV="1">
            <a:off x="6829038" y="2185022"/>
            <a:ext cx="1522067" cy="150002"/>
          </a:xfrm>
          <a:prstGeom prst="bentConnector3">
            <a:avLst>
              <a:gd name="adj1" fmla="val 50000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83"/>
          <p:cNvCxnSpPr>
            <a:stCxn id="84" idx="3"/>
          </p:cNvCxnSpPr>
          <p:nvPr/>
        </p:nvCxnSpPr>
        <p:spPr>
          <a:xfrm flipV="1">
            <a:off x="6544344" y="2658044"/>
            <a:ext cx="1806761" cy="273542"/>
          </a:xfrm>
          <a:prstGeom prst="bentConnector3">
            <a:avLst>
              <a:gd name="adj1" fmla="val 50000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4"/>
          <p:cNvCxnSpPr/>
          <p:nvPr/>
        </p:nvCxnSpPr>
        <p:spPr>
          <a:xfrm>
            <a:off x="7447724" y="2841188"/>
            <a:ext cx="903381" cy="300884"/>
          </a:xfrm>
          <a:prstGeom prst="bentConnector3">
            <a:avLst>
              <a:gd name="adj1" fmla="val 60786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102"/>
          <p:cNvCxnSpPr/>
          <p:nvPr/>
        </p:nvCxnSpPr>
        <p:spPr>
          <a:xfrm>
            <a:off x="7726849" y="5155415"/>
            <a:ext cx="624256" cy="371425"/>
          </a:xfrm>
          <a:prstGeom prst="bentConnector3">
            <a:avLst>
              <a:gd name="adj1" fmla="val 41595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106"/>
          <p:cNvCxnSpPr/>
          <p:nvPr/>
        </p:nvCxnSpPr>
        <p:spPr>
          <a:xfrm>
            <a:off x="7726849" y="4770550"/>
            <a:ext cx="624256" cy="262452"/>
          </a:xfrm>
          <a:prstGeom prst="bentConnector3">
            <a:avLst>
              <a:gd name="adj1" fmla="val 42796"/>
            </a:avLst>
          </a:prstGeom>
          <a:ln>
            <a:solidFill>
              <a:srgbClr val="003D7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2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153401" y="4750077"/>
            <a:ext cx="1147913" cy="757083"/>
            <a:chOff x="10926748" y="2703587"/>
            <a:chExt cx="863999" cy="653893"/>
          </a:xfrm>
          <a:effectLst/>
        </p:grpSpPr>
        <p:sp>
          <p:nvSpPr>
            <p:cNvPr id="38" name="Rectangle 37"/>
            <p:cNvSpPr/>
            <p:nvPr/>
          </p:nvSpPr>
          <p:spPr>
            <a:xfrm>
              <a:off x="11245582" y="3131133"/>
              <a:ext cx="226331" cy="2263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0926748" y="2703587"/>
              <a:ext cx="863999" cy="50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178749" y="3321259"/>
              <a:ext cx="359997" cy="36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3" name="Straight Connector 182"/>
          <p:cNvCxnSpPr>
            <a:stCxn id="52" idx="5"/>
            <a:endCxn id="60" idx="2"/>
          </p:cNvCxnSpPr>
          <p:nvPr/>
        </p:nvCxnSpPr>
        <p:spPr>
          <a:xfrm>
            <a:off x="6183775" y="2663596"/>
            <a:ext cx="4165512" cy="3368425"/>
          </a:xfrm>
          <a:prstGeom prst="line">
            <a:avLst/>
          </a:prstGeom>
          <a:ln>
            <a:solidFill>
              <a:schemeClr val="accent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52" idx="5"/>
            <a:endCxn id="60" idx="2"/>
          </p:cNvCxnSpPr>
          <p:nvPr/>
        </p:nvCxnSpPr>
        <p:spPr>
          <a:xfrm>
            <a:off x="6183775" y="2663596"/>
            <a:ext cx="4165512" cy="336842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>
            <a:stCxn id="54" idx="0"/>
            <a:endCxn id="137" idx="3"/>
          </p:cNvCxnSpPr>
          <p:nvPr/>
        </p:nvCxnSpPr>
        <p:spPr>
          <a:xfrm rot="16200000" flipV="1">
            <a:off x="7472219" y="1949489"/>
            <a:ext cx="327495" cy="1301577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kstiruutu 72"/>
          <p:cNvSpPr txBox="1"/>
          <p:nvPr/>
        </p:nvSpPr>
        <p:spPr>
          <a:xfrm>
            <a:off x="6220949" y="2298030"/>
            <a:ext cx="764228" cy="276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6350" cmpd="sng">
            <a:solidFill>
              <a:schemeClr val="tx2">
                <a:lumMod val="25000"/>
                <a:lumOff val="75000"/>
              </a:schemeClr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 dirty="0"/>
              <a:t>     Muu </a:t>
            </a:r>
          </a:p>
        </p:txBody>
      </p:sp>
      <p:sp>
        <p:nvSpPr>
          <p:cNvPr id="90" name="Tekstiruutu 85"/>
          <p:cNvSpPr txBox="1"/>
          <p:nvPr/>
        </p:nvSpPr>
        <p:spPr>
          <a:xfrm>
            <a:off x="6118134" y="1534581"/>
            <a:ext cx="1294455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tx1"/>
                </a:solidFill>
              </a:rPr>
              <a:t>        </a:t>
            </a:r>
            <a:r>
              <a:rPr lang="fi-FI" sz="1200" dirty="0" err="1">
                <a:solidFill>
                  <a:schemeClr val="tx1"/>
                </a:solidFill>
              </a:rPr>
              <a:t>Kunta.fi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>
                <a:solidFill>
                  <a:schemeClr val="tx1"/>
                </a:solidFill>
              </a:rPr>
              <a:t>          </a:t>
            </a:r>
            <a:r>
              <a:rPr lang="fi-FI" sz="1200" dirty="0" err="1">
                <a:solidFill>
                  <a:schemeClr val="tx1"/>
                </a:solidFill>
              </a:rPr>
              <a:t>Virasto.fi</a:t>
            </a:r>
            <a:endParaRPr lang="fi-FI" sz="1200" dirty="0">
              <a:solidFill>
                <a:schemeClr val="tx1"/>
              </a:solidFill>
            </a:endParaRPr>
          </a:p>
          <a:p>
            <a:r>
              <a:rPr lang="fi-FI" sz="1200" dirty="0">
                <a:solidFill>
                  <a:schemeClr val="tx1"/>
                </a:solidFill>
              </a:rPr>
              <a:t>          </a:t>
            </a:r>
            <a:r>
              <a:rPr lang="fi-FI" sz="1200" dirty="0" err="1">
                <a:solidFill>
                  <a:schemeClr val="tx1"/>
                </a:solidFill>
              </a:rPr>
              <a:t>Ministerio.fi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0270161" y="3480133"/>
            <a:ext cx="1921840" cy="449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500" dirty="0">
                <a:solidFill>
                  <a:schemeClr val="tx1"/>
                </a:solidFill>
              </a:rPr>
              <a:t>Sisältöjen ylläpitäjät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087569" y="4076645"/>
            <a:ext cx="1942395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1500" dirty="0">
                <a:solidFill>
                  <a:srgbClr val="FFFFFF"/>
                </a:solidFill>
              </a:rPr>
              <a:t>Julkishallinnon </a:t>
            </a:r>
            <a:br>
              <a:rPr lang="fi-FI" sz="1500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organisaatio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857403" y="2764025"/>
            <a:ext cx="2858701" cy="3410887"/>
          </a:xfrm>
          <a:prstGeom prst="roundRect">
            <a:avLst>
              <a:gd name="adj" fmla="val 1027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r>
              <a:rPr lang="fi-FI" b="1" dirty="0" err="1">
                <a:solidFill>
                  <a:srgbClr val="FFFFFF"/>
                </a:solidFill>
                <a:cs typeface="Arial"/>
              </a:rPr>
              <a:t>Suomi.fi-palvelutieto-varanto</a:t>
            </a:r>
            <a:endParaRPr lang="fi-FI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Esimerkkejä:</a:t>
            </a:r>
          </a:p>
          <a:p>
            <a:r>
              <a:rPr lang="fi-FI" dirty="0"/>
              <a:t>Yhteinen palvelutietovaranto mahdollistaa organisaatioiden palvelutietojen saannin asiointipalveluihin.</a:t>
            </a:r>
          </a:p>
          <a:p>
            <a:r>
              <a:rPr lang="fi-FI" dirty="0"/>
              <a:t>Lakisääteisten palvelujen yleiskuvausten keskitetty päivitys vähentää työtä ja lisää tietojen ajantasaisuutta.</a:t>
            </a:r>
          </a:p>
          <a:p>
            <a:r>
              <a:rPr lang="fi-FI" dirty="0"/>
              <a:t>Omat ja muiden palveluihin liittyvät tiedot saadaan sähköisiin palveluihin yhdenmukaisesti.</a:t>
            </a:r>
          </a:p>
          <a:p>
            <a:pPr marL="285744" indent="-285744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/>
              <a:t>Miten palvelu toimii?</a:t>
            </a:r>
          </a:p>
        </p:txBody>
      </p:sp>
      <p:sp>
        <p:nvSpPr>
          <p:cNvPr id="52" name="Oval 51"/>
          <p:cNvSpPr/>
          <p:nvPr/>
        </p:nvSpPr>
        <p:spPr>
          <a:xfrm>
            <a:off x="4705894" y="1225213"/>
            <a:ext cx="1731447" cy="168516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r"/>
            <a:endParaRPr lang="fi-FI" sz="3200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dirty="0">
                <a:solidFill>
                  <a:schemeClr val="tx2"/>
                </a:solidFill>
                <a:cs typeface="Arial"/>
              </a:rPr>
              <a:t>Asiointi-palvelu</a:t>
            </a:r>
            <a:endParaRPr lang="fi-FI" dirty="0">
              <a:cs typeface="Arial"/>
            </a:endParaRPr>
          </a:p>
        </p:txBody>
      </p:sp>
      <p:pic>
        <p:nvPicPr>
          <p:cNvPr id="53" name="Picture 52" descr="Person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11" y="1418289"/>
            <a:ext cx="446384" cy="543275"/>
          </a:xfrm>
          <a:prstGeom prst="rect">
            <a:avLst/>
          </a:prstGeom>
        </p:spPr>
      </p:pic>
      <p:cxnSp>
        <p:nvCxnSpPr>
          <p:cNvPr id="30" name="Straight Connector 29"/>
          <p:cNvCxnSpPr>
            <a:stCxn id="52" idx="4"/>
            <a:endCxn id="64" idx="0"/>
          </p:cNvCxnSpPr>
          <p:nvPr/>
        </p:nvCxnSpPr>
        <p:spPr>
          <a:xfrm flipH="1">
            <a:off x="5123031" y="2910382"/>
            <a:ext cx="448587" cy="690367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41943" y="3600749"/>
            <a:ext cx="1762175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Organisaation tarjoamat</a:t>
            </a:r>
            <a:br>
              <a:rPr lang="fi-FI" sz="1200" dirty="0">
                <a:solidFill>
                  <a:schemeClr val="accent1"/>
                </a:solidFill>
              </a:rPr>
            </a:br>
            <a:r>
              <a:rPr lang="fi-FI" sz="1200" dirty="0">
                <a:solidFill>
                  <a:schemeClr val="accent1"/>
                </a:solidFill>
              </a:rPr>
              <a:t>palvelut</a:t>
            </a:r>
          </a:p>
        </p:txBody>
      </p:sp>
      <p:cxnSp>
        <p:nvCxnSpPr>
          <p:cNvPr id="69" name="Elbow Connector 68"/>
          <p:cNvCxnSpPr>
            <a:endCxn id="33" idx="2"/>
          </p:cNvCxnSpPr>
          <p:nvPr/>
        </p:nvCxnSpPr>
        <p:spPr>
          <a:xfrm flipV="1">
            <a:off x="6325736" y="5009705"/>
            <a:ext cx="973259" cy="112808"/>
          </a:xfrm>
          <a:prstGeom prst="bentConnector3">
            <a:avLst/>
          </a:prstGeom>
          <a:ln w="28575" cmpd="sng">
            <a:solidFill>
              <a:schemeClr val="accent2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endCxn id="33" idx="4"/>
          </p:cNvCxnSpPr>
          <p:nvPr/>
        </p:nvCxnSpPr>
        <p:spPr>
          <a:xfrm rot="10800000">
            <a:off x="9309209" y="5009705"/>
            <a:ext cx="912103" cy="1028632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accent2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104552" y="5488662"/>
            <a:ext cx="1721869" cy="101566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171446" indent="-171446">
              <a:buFontTx/>
              <a:buChar char="-"/>
            </a:pPr>
            <a:r>
              <a:rPr lang="fi-FI" sz="1200" dirty="0">
                <a:solidFill>
                  <a:schemeClr val="accent2"/>
                </a:solidFill>
              </a:rPr>
              <a:t>Palvelu- ja organisaatiotiedot, joita ei saada lähdejärjestelmistä</a:t>
            </a:r>
          </a:p>
          <a:p>
            <a:pPr marL="171446" indent="-171446">
              <a:buFontTx/>
              <a:buChar char="-"/>
            </a:pPr>
            <a:r>
              <a:rPr lang="fi-FI" sz="1200" dirty="0" smtClean="0">
                <a:solidFill>
                  <a:schemeClr val="accent2"/>
                </a:solidFill>
              </a:rPr>
              <a:t>Käyttäjähallinta</a:t>
            </a:r>
            <a:endParaRPr lang="fi-FI" sz="1200" dirty="0">
              <a:solidFill>
                <a:schemeClr val="accent2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940441" y="4528327"/>
            <a:ext cx="1428785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2"/>
                </a:solidFill>
              </a:rPr>
              <a:t>Lähdejärjestelmät, joiden tietoja tuodaan PTV:hen.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35810" y="362845"/>
            <a:ext cx="5263229" cy="52322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2800" dirty="0">
                <a:latin typeface="+mj-lt"/>
              </a:rPr>
              <a:t>Palvelutietovarannon kokonaisuus</a:t>
            </a:r>
          </a:p>
        </p:txBody>
      </p:sp>
      <p:sp>
        <p:nvSpPr>
          <p:cNvPr id="33" name="Lieriö 1"/>
          <p:cNvSpPr/>
          <p:nvPr/>
        </p:nvSpPr>
        <p:spPr>
          <a:xfrm>
            <a:off x="7298994" y="4163949"/>
            <a:ext cx="2010215" cy="1691513"/>
          </a:xfrm>
          <a:prstGeom prst="can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PTV</a:t>
            </a:r>
          </a:p>
        </p:txBody>
      </p:sp>
      <p:sp>
        <p:nvSpPr>
          <p:cNvPr id="60" name="Lieriö 1"/>
          <p:cNvSpPr/>
          <p:nvPr/>
        </p:nvSpPr>
        <p:spPr>
          <a:xfrm>
            <a:off x="10349287" y="5671770"/>
            <a:ext cx="669080" cy="72050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fi-FI"/>
          </a:p>
        </p:txBody>
      </p:sp>
      <p:sp>
        <p:nvSpPr>
          <p:cNvPr id="61" name="Lieriö 1"/>
          <p:cNvSpPr/>
          <p:nvPr/>
        </p:nvSpPr>
        <p:spPr>
          <a:xfrm>
            <a:off x="11112279" y="5677638"/>
            <a:ext cx="669080" cy="720500"/>
          </a:xfrm>
          <a:prstGeom prst="can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endParaRPr lang="fi-FI"/>
          </a:p>
        </p:txBody>
      </p:sp>
      <p:cxnSp>
        <p:nvCxnSpPr>
          <p:cNvPr id="62" name="Elbow Connector 61"/>
          <p:cNvCxnSpPr>
            <a:endCxn id="60" idx="3"/>
          </p:cNvCxnSpPr>
          <p:nvPr/>
        </p:nvCxnSpPr>
        <p:spPr>
          <a:xfrm rot="16200000" flipH="1">
            <a:off x="7270362" y="2978803"/>
            <a:ext cx="914895" cy="5912039"/>
          </a:xfrm>
          <a:prstGeom prst="bentConnector3">
            <a:avLst>
              <a:gd name="adj1" fmla="val 124987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endCxn id="60" idx="1"/>
          </p:cNvCxnSpPr>
          <p:nvPr/>
        </p:nvCxnSpPr>
        <p:spPr>
          <a:xfrm rot="5400000">
            <a:off x="10738530" y="4683165"/>
            <a:ext cx="933903" cy="1043304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Elbow Connector 69"/>
          <p:cNvCxnSpPr>
            <a:endCxn id="61" idx="1"/>
          </p:cNvCxnSpPr>
          <p:nvPr/>
        </p:nvCxnSpPr>
        <p:spPr>
          <a:xfrm rot="5400000">
            <a:off x="11117091" y="5067595"/>
            <a:ext cx="939771" cy="280312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>
            <a:stCxn id="54" idx="0"/>
            <a:endCxn id="175" idx="1"/>
          </p:cNvCxnSpPr>
          <p:nvPr/>
        </p:nvCxnSpPr>
        <p:spPr>
          <a:xfrm rot="5400000" flipH="1" flipV="1">
            <a:off x="8585413" y="2130716"/>
            <a:ext cx="334650" cy="931969"/>
          </a:xfrm>
          <a:prstGeom prst="bentConnector2">
            <a:avLst/>
          </a:prstGeom>
          <a:ln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Elbow Connector 96"/>
          <p:cNvCxnSpPr>
            <a:stCxn id="54" idx="0"/>
            <a:endCxn id="90" idx="3"/>
          </p:cNvCxnSpPr>
          <p:nvPr/>
        </p:nvCxnSpPr>
        <p:spPr>
          <a:xfrm rot="16200000" flipV="1">
            <a:off x="7396533" y="1873803"/>
            <a:ext cx="906278" cy="874165"/>
          </a:xfrm>
          <a:prstGeom prst="bentConnector2">
            <a:avLst/>
          </a:pr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5200715" y="4807342"/>
            <a:ext cx="1095172" cy="46166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fi-FI" sz="1200" dirty="0"/>
              <a:t>PTV-ylläpito-</a:t>
            </a:r>
            <a:br>
              <a:rPr lang="fi-FI" sz="1200" dirty="0"/>
            </a:br>
            <a:r>
              <a:rPr lang="fi-FI" sz="1200" dirty="0"/>
              <a:t>käyttöliittymä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7790560" y="1662446"/>
            <a:ext cx="1642441" cy="601254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0" rIns="0" bIns="46799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PTV-tiedot palveluiden käytettävissä rajapinnan kautta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9218723" y="2200775"/>
            <a:ext cx="2625891" cy="457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500" dirty="0" err="1">
                <a:solidFill>
                  <a:schemeClr val="bg1"/>
                </a:solidFill>
                <a:cs typeface="Arial"/>
              </a:rPr>
              <a:t>Suomi.fi</a:t>
            </a:r>
            <a:r>
              <a:rPr lang="fi-FI" sz="1500" dirty="0">
                <a:solidFill>
                  <a:schemeClr val="bg1"/>
                </a:solidFill>
                <a:cs typeface="Arial"/>
              </a:rPr>
              <a:t>-verkkopalvelu</a:t>
            </a:r>
            <a:endParaRPr lang="en-US" sz="15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43" name="Picture 42" descr="Person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4536" y="4736660"/>
            <a:ext cx="540000" cy="642273"/>
          </a:xfrm>
          <a:prstGeom prst="rect">
            <a:avLst/>
          </a:prstGeom>
        </p:spPr>
      </p:pic>
      <p:pic>
        <p:nvPicPr>
          <p:cNvPr id="44" name="Picture 43" descr="Person10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9743" y="3988825"/>
            <a:ext cx="540000" cy="632000"/>
          </a:xfrm>
          <a:prstGeom prst="rect">
            <a:avLst/>
          </a:prstGeom>
        </p:spPr>
      </p:pic>
      <p:pic>
        <p:nvPicPr>
          <p:cNvPr id="42" name="Kuva 41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896" y="2998246"/>
            <a:ext cx="696913" cy="6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2" grpId="0"/>
      <p:bldP spid="105" grpId="0"/>
      <p:bldP spid="33" grpId="0" animBg="1"/>
      <p:bldP spid="111" grpId="0"/>
      <p:bldP spid="27" grpId="0" animBg="1"/>
      <p:bldP spid="1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457199"/>
            <a:ext cx="3636962" cy="1619251"/>
          </a:xfrm>
        </p:spPr>
        <p:txBody>
          <a:bodyPr>
            <a:normAutofit/>
          </a:bodyPr>
          <a:lstStyle/>
          <a:p>
            <a:r>
              <a:rPr lang="fi-FI" dirty="0"/>
              <a:t>Käyttöönotto-prosessin vaiheet</a:t>
            </a:r>
          </a:p>
        </p:txBody>
      </p:sp>
      <p:sp>
        <p:nvSpPr>
          <p:cNvPr id="17" name="Pentagon 16"/>
          <p:cNvSpPr/>
          <p:nvPr/>
        </p:nvSpPr>
        <p:spPr>
          <a:xfrm rot="5400000">
            <a:off x="5306084" y="-116088"/>
            <a:ext cx="1245523" cy="2454581"/>
          </a:xfrm>
          <a:prstGeom prst="homePlate">
            <a:avLst>
              <a:gd name="adj" fmla="val 2956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fi-FI" b="1">
                <a:solidFill>
                  <a:srgbClr val="0E1526"/>
                </a:solidFill>
              </a:rPr>
              <a:t>1. Mikä on PTV?</a:t>
            </a:r>
          </a:p>
        </p:txBody>
      </p:sp>
      <p:sp>
        <p:nvSpPr>
          <p:cNvPr id="24" name="Chevron 23"/>
          <p:cNvSpPr/>
          <p:nvPr/>
        </p:nvSpPr>
        <p:spPr>
          <a:xfrm rot="5400000">
            <a:off x="5180800" y="973380"/>
            <a:ext cx="1502000" cy="2448680"/>
          </a:xfrm>
          <a:prstGeom prst="chevron">
            <a:avLst>
              <a:gd name="adj" fmla="val 2398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2. Organisoituminen</a:t>
            </a:r>
          </a:p>
        </p:txBody>
      </p:sp>
      <p:sp>
        <p:nvSpPr>
          <p:cNvPr id="30" name="Chevron 29"/>
          <p:cNvSpPr/>
          <p:nvPr/>
        </p:nvSpPr>
        <p:spPr>
          <a:xfrm rot="5400000">
            <a:off x="5186659" y="2200348"/>
            <a:ext cx="1502000" cy="2448680"/>
          </a:xfrm>
          <a:prstGeom prst="chevron">
            <a:avLst>
              <a:gd name="adj" fmla="val 2398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fi-FI" b="1">
                <a:solidFill>
                  <a:schemeClr val="tx1"/>
                </a:solidFill>
              </a:rPr>
              <a:t>3. Palveluiden tunnistaminen ja määrittely</a:t>
            </a:r>
          </a:p>
        </p:txBody>
      </p:sp>
      <p:sp>
        <p:nvSpPr>
          <p:cNvPr id="31" name="Chevron 30"/>
          <p:cNvSpPr/>
          <p:nvPr/>
        </p:nvSpPr>
        <p:spPr>
          <a:xfrm rot="5400000">
            <a:off x="5180304" y="3415105"/>
            <a:ext cx="1502000" cy="2448680"/>
          </a:xfrm>
          <a:prstGeom prst="chevron">
            <a:avLst>
              <a:gd name="adj" fmla="val 23984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fi-FI" b="1">
                <a:solidFill>
                  <a:schemeClr val="bg1"/>
                </a:solidFill>
              </a:rPr>
              <a:t>4. PTV-tietojen tuottaminen</a:t>
            </a:r>
          </a:p>
        </p:txBody>
      </p:sp>
      <p:sp>
        <p:nvSpPr>
          <p:cNvPr id="32" name="Chevron 31"/>
          <p:cNvSpPr/>
          <p:nvPr/>
        </p:nvSpPr>
        <p:spPr>
          <a:xfrm rot="5400000">
            <a:off x="5173951" y="4629863"/>
            <a:ext cx="1502000" cy="2448680"/>
          </a:xfrm>
          <a:prstGeom prst="chevron">
            <a:avLst>
              <a:gd name="adj" fmla="val 23984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91438" tIns="45719" rIns="91438" bIns="45719" rtlCol="0" anchor="ctr"/>
          <a:lstStyle/>
          <a:p>
            <a:pPr algn="ctr"/>
            <a:r>
              <a:rPr lang="fi-FI" b="1">
                <a:solidFill>
                  <a:schemeClr val="bg1"/>
                </a:solidFill>
              </a:rPr>
              <a:t>5. Ylläpito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37577" y="488440"/>
            <a:ext cx="4664924" cy="8914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44" indent="-285744">
              <a:buFont typeface="Arial"/>
              <a:buChar char="•"/>
            </a:pPr>
            <a:r>
              <a:rPr lang="fi-FI" dirty="0">
                <a:solidFill>
                  <a:schemeClr val="tx1"/>
                </a:solidFill>
              </a:rPr>
              <a:t>Perehdy PTV:n mahdollisuuksiin, tietomalliin, hyötyihin ja tehtäviin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37577" y="1446765"/>
            <a:ext cx="4664924" cy="11419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44" indent="-285744">
              <a:buFont typeface="Arial"/>
              <a:buChar char="•"/>
            </a:pPr>
            <a:r>
              <a:rPr lang="fi-FI" dirty="0">
                <a:solidFill>
                  <a:schemeClr val="tx1"/>
                </a:solidFill>
              </a:rPr>
              <a:t>Määrittele PTV-vastuutaho</a:t>
            </a:r>
          </a:p>
          <a:p>
            <a:pPr marL="285744" indent="-285744">
              <a:buFont typeface="Arial"/>
              <a:buChar char="•"/>
            </a:pPr>
            <a:r>
              <a:rPr lang="fi-FI" dirty="0">
                <a:solidFill>
                  <a:schemeClr val="tx1"/>
                </a:solidFill>
              </a:rPr>
              <a:t>Aseta tavoitteet</a:t>
            </a:r>
          </a:p>
          <a:p>
            <a:pPr marL="285744" indent="-285744">
              <a:buFont typeface="Arial"/>
              <a:buChar char="•"/>
            </a:pPr>
            <a:r>
              <a:rPr lang="fi-FI" dirty="0">
                <a:solidFill>
                  <a:schemeClr val="tx1"/>
                </a:solidFill>
              </a:rPr>
              <a:t>Resursoi ja aikatauluta projekti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37577" y="2673734"/>
            <a:ext cx="4664924" cy="11419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tx1"/>
                </a:solidFill>
              </a:rPr>
              <a:t>Selvitä nykytila</a:t>
            </a:r>
          </a:p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tx1"/>
                </a:solidFill>
              </a:rPr>
              <a:t>Tunnista palvelut </a:t>
            </a:r>
          </a:p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tx1"/>
                </a:solidFill>
              </a:rPr>
              <a:t>Varmista tietomallin pakolliset tiedot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137577" y="3888491"/>
            <a:ext cx="4664924" cy="11419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bg1"/>
                </a:solidFill>
              </a:rPr>
              <a:t>Priorisoi palvelut</a:t>
            </a:r>
          </a:p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bg1"/>
                </a:solidFill>
              </a:rPr>
              <a:t>Tuota palvelutiedot PTV:hen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137577" y="5103248"/>
            <a:ext cx="4664924" cy="11419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bg1"/>
                </a:solidFill>
              </a:rPr>
              <a:t>Huolehdi tietojen oikeellisuudesta ja ajantasaisuudesta</a:t>
            </a:r>
          </a:p>
          <a:p>
            <a:pPr marL="285744" indent="-285744">
              <a:buFont typeface="Arial"/>
              <a:buChar char="•"/>
            </a:pPr>
            <a:r>
              <a:rPr lang="fi-FI">
                <a:solidFill>
                  <a:schemeClr val="bg1"/>
                </a:solidFill>
              </a:rPr>
              <a:t>Ylläpitäjä saa automaattiset muistutukset tietojen päivittämisestä</a:t>
            </a:r>
          </a:p>
        </p:txBody>
      </p:sp>
    </p:spTree>
    <p:extLst>
      <p:ext uri="{BB962C8B-B14F-4D97-AF65-F5344CB8AC3E}">
        <p14:creationId xmlns:p14="http://schemas.microsoft.com/office/powerpoint/2010/main" val="281640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2966244" y="9468"/>
            <a:ext cx="3449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Hyödyt ja mahdollisuudet</a:t>
            </a:r>
            <a:endParaRPr lang="fi-FI" sz="2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20572" y="452519"/>
            <a:ext cx="8973831" cy="647471"/>
          </a:xfrm>
        </p:spPr>
        <p:txBody>
          <a:bodyPr wrap="none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000" b="1" dirty="0" smtClean="0"/>
              <a:t>Kuvaa kerran – hyödynnä rajattomasti</a:t>
            </a:r>
            <a:endParaRPr lang="fi-FI" sz="4000" b="1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462" y="1498037"/>
            <a:ext cx="1405788" cy="1987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22"/>
          <p:cNvSpPr txBox="1"/>
          <p:nvPr/>
        </p:nvSpPr>
        <p:spPr>
          <a:xfrm>
            <a:off x="5632582" y="4652942"/>
            <a:ext cx="1148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2400" b="1" baseline="30000" dirty="0">
                <a:solidFill>
                  <a:srgbClr val="FFFFFF"/>
                </a:solidFill>
              </a:rPr>
              <a:t>NÄKYMÄ </a:t>
            </a:r>
            <a:r>
              <a:rPr lang="fi-FI" sz="2400" b="1" baseline="30000" dirty="0" smtClean="0">
                <a:solidFill>
                  <a:srgbClr val="FFFFFF"/>
                </a:solidFill>
              </a:rPr>
              <a:t/>
            </a:r>
            <a:br>
              <a:rPr lang="fi-FI" sz="2400" b="1" baseline="30000" dirty="0" smtClean="0">
                <a:solidFill>
                  <a:srgbClr val="FFFFFF"/>
                </a:solidFill>
              </a:rPr>
            </a:br>
            <a:r>
              <a:rPr lang="fi-FI" sz="2400" b="1" baseline="30000" dirty="0" smtClean="0">
                <a:solidFill>
                  <a:srgbClr val="FFFFFF"/>
                </a:solidFill>
              </a:rPr>
              <a:t>KAIKKEEN</a:t>
            </a:r>
            <a:endParaRPr lang="fi-FI" sz="2400" b="1" baseline="30000" dirty="0">
              <a:solidFill>
                <a:srgbClr val="FFFFFF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301" y="1356666"/>
            <a:ext cx="4611051" cy="302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303" y="2579386"/>
            <a:ext cx="4349702" cy="286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5"/>
          <p:cNvSpPr/>
          <p:nvPr/>
        </p:nvSpPr>
        <p:spPr>
          <a:xfrm>
            <a:off x="3512836" y="3914372"/>
            <a:ext cx="936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800" cap="all" baseline="30000" dirty="0">
                <a:solidFill>
                  <a:srgbClr val="FFFFFF"/>
                </a:solidFill>
              </a:rPr>
              <a:t>AVOIN</a:t>
            </a:r>
          </a:p>
          <a:p>
            <a:r>
              <a:rPr lang="fi-FI" sz="1800" cap="all" baseline="30000" dirty="0">
                <a:solidFill>
                  <a:srgbClr val="FFFFFF"/>
                </a:solidFill>
              </a:rPr>
              <a:t>rajapinta</a:t>
            </a:r>
            <a:endParaRPr lang="fi-FI" cap="all" baseline="30000" dirty="0">
              <a:solidFill>
                <a:srgbClr val="FFFFFF"/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548" y="3418011"/>
            <a:ext cx="4525550" cy="298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54" y="2358465"/>
            <a:ext cx="3111813" cy="3111813"/>
          </a:xfrm>
          <a:prstGeom prst="rect">
            <a:avLst/>
          </a:prstGeom>
        </p:spPr>
      </p:pic>
      <p:sp>
        <p:nvSpPr>
          <p:cNvPr id="17" name="Rectangle 5"/>
          <p:cNvSpPr/>
          <p:nvPr/>
        </p:nvSpPr>
        <p:spPr>
          <a:xfrm>
            <a:off x="569616" y="1998706"/>
            <a:ext cx="3270744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200" b="1" cap="all" baseline="30000" dirty="0" smtClean="0"/>
              <a:t>PALVELUTIETOVARANTO</a:t>
            </a:r>
            <a:endParaRPr lang="fi-FI" sz="2800" b="1" cap="all" baseline="30000" dirty="0" smtClean="0"/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3722" y="2970224"/>
            <a:ext cx="1317823" cy="1435837"/>
          </a:xfrm>
          <a:prstGeom prst="rect">
            <a:avLst/>
          </a:prstGeom>
        </p:spPr>
      </p:pic>
      <p:sp>
        <p:nvSpPr>
          <p:cNvPr id="19" name="Rectangle 5"/>
          <p:cNvSpPr/>
          <p:nvPr/>
        </p:nvSpPr>
        <p:spPr>
          <a:xfrm>
            <a:off x="3840360" y="4407802"/>
            <a:ext cx="1249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cap="all" baseline="30000" dirty="0" smtClean="0"/>
              <a:t>AVOIN</a:t>
            </a:r>
          </a:p>
          <a:p>
            <a:r>
              <a:rPr lang="fi-FI" sz="2400" b="1" cap="all" baseline="30000" dirty="0" smtClean="0"/>
              <a:t>rajapinta</a:t>
            </a:r>
            <a:endParaRPr lang="fi-FI" b="1" cap="all" baseline="30000" dirty="0" smtClean="0"/>
          </a:p>
        </p:txBody>
      </p:sp>
      <p:sp>
        <p:nvSpPr>
          <p:cNvPr id="20" name="Kuvaselitesuorakulmio 19">
            <a:hlinkClick r:id="rId8"/>
          </p:cNvPr>
          <p:cNvSpPr/>
          <p:nvPr/>
        </p:nvSpPr>
        <p:spPr>
          <a:xfrm>
            <a:off x="2789178" y="5426006"/>
            <a:ext cx="3149397" cy="937286"/>
          </a:xfrm>
          <a:prstGeom prst="wedgeRectCallout">
            <a:avLst>
              <a:gd name="adj1" fmla="val -4811"/>
              <a:gd name="adj2" fmla="val -77050"/>
            </a:avLst>
          </a:prstGeom>
          <a:solidFill>
            <a:schemeClr val="bg1">
              <a:alpha val="50196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Avoimeen lähdekoodiin perustuvia ratkaisuja eri julkaisujärjestelmiin. </a:t>
            </a:r>
          </a:p>
          <a:p>
            <a:pPr algn="ctr"/>
            <a:r>
              <a:rPr lang="fi-FI" sz="1600" dirty="0" smtClean="0"/>
              <a:t>Esim. </a:t>
            </a:r>
            <a:r>
              <a:rPr lang="fi-FI" sz="1600" dirty="0" smtClean="0">
                <a:hlinkClick r:id="rId8"/>
              </a:rPr>
              <a:t>Mikkelin Kunta-API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8202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1340644" y="397380"/>
            <a:ext cx="54490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4000" dirty="0" smtClean="0">
                <a:latin typeface="+mj-lt"/>
                <a:ea typeface="+mj-ea"/>
                <a:cs typeface="+mj-cs"/>
              </a:rPr>
              <a:t>Hyödyt ja mahdollisuudet</a:t>
            </a:r>
            <a:endParaRPr lang="fi-FI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6244" y="840431"/>
            <a:ext cx="8973831" cy="647471"/>
          </a:xfrm>
        </p:spPr>
        <p:txBody>
          <a:bodyPr wrap="none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i-FI" sz="4000" b="1" dirty="0" smtClean="0">
                <a:solidFill>
                  <a:schemeClr val="bg1"/>
                </a:solidFill>
              </a:rPr>
              <a:t>Lisäarvoa kansalaisille</a:t>
            </a:r>
            <a:endParaRPr lang="fi-FI" sz="4000" b="1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385916" y="1723268"/>
            <a:ext cx="68060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 smtClean="0"/>
              <a:t>Loppukäyttäjälle </a:t>
            </a:r>
            <a:r>
              <a:rPr lang="fi-FI" sz="2800" b="1" dirty="0"/>
              <a:t>lisäarvoa tuottaa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Sujuvat palvelupolut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Tietojen luotettavuus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Läpinäkyvyys, yhdenvertaisuus</a:t>
            </a:r>
            <a:endParaRPr lang="fi-FI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 smtClean="0"/>
              <a:t>Tiedot kartalle, </a:t>
            </a:r>
            <a:r>
              <a:rPr lang="fi-FI" sz="2800" dirty="0"/>
              <a:t>mm. reititykset ja esteettömyystiedot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Tietojen hyödyntäminen ajasta ja paikasta </a:t>
            </a:r>
            <a:r>
              <a:rPr lang="fi-FI" sz="2800" dirty="0" smtClean="0"/>
              <a:t>riippumatta </a:t>
            </a:r>
            <a:r>
              <a:rPr lang="fi-FI" sz="2800" dirty="0"/>
              <a:t>(esim. </a:t>
            </a:r>
            <a:r>
              <a:rPr lang="fi-FI" sz="2800" dirty="0" err="1" smtClean="0"/>
              <a:t>beta.suomi.fin</a:t>
            </a:r>
            <a:r>
              <a:rPr lang="fi-FI" sz="2800" dirty="0" smtClean="0"/>
              <a:t> kautta)</a:t>
            </a:r>
          </a:p>
          <a:p>
            <a:r>
              <a:rPr lang="fi-FI" sz="2800" b="1" dirty="0" smtClean="0"/>
              <a:t>Muut mahdollisuudet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 smtClean="0"/>
              <a:t>PTV-tietojen hyödyntäminen uusissa palveluissa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1839078"/>
            <a:ext cx="4773323" cy="285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1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tämä edellyttää?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Prosessit</a:t>
            </a:r>
          </a:p>
          <a:p>
            <a:pPr>
              <a:buClr>
                <a:schemeClr val="accent1"/>
              </a:buClr>
              <a:buSzPct val="85000"/>
            </a:pPr>
            <a:r>
              <a:rPr lang="fi-FI" sz="2000" dirty="0"/>
              <a:t>Toimintatapojen tarkastaminen niin, että uudet mahdollisuudet voidaan hyödyntää täysimittaisesti</a:t>
            </a:r>
          </a:p>
          <a:p>
            <a:pPr>
              <a:buClr>
                <a:schemeClr val="accent1"/>
              </a:buClr>
              <a:buSzPct val="85000"/>
            </a:pPr>
            <a:r>
              <a:rPr lang="fi-FI" sz="2000" dirty="0"/>
              <a:t>Palvelu- ym. tietojen ylläpidon organisointi</a:t>
            </a:r>
          </a:p>
          <a:p>
            <a:pPr>
              <a:buClr>
                <a:schemeClr val="accent1"/>
              </a:buClr>
              <a:buSzPct val="85000"/>
            </a:pPr>
            <a:r>
              <a:rPr lang="fi-FI" sz="2000" dirty="0"/>
              <a:t>Palauteprosessin ja tietolupakäytäntöjen selvittäminen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Tekninen näkökulma</a:t>
            </a:r>
          </a:p>
          <a:p>
            <a:r>
              <a:rPr lang="fi-FI" sz="2000" dirty="0"/>
              <a:t>Omien palvelujen tunnistaminen ja kuvaaminen </a:t>
            </a:r>
            <a:r>
              <a:rPr lang="fi-FI" sz="2000" dirty="0" err="1"/>
              <a:t>Suomi.fi-palvelutietovarantoon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4281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61AF"/>
              </a:buClr>
              <a:buFont typeface="Wingdings" charset="0"/>
              <a:buChar char="§"/>
              <a:tabLst>
                <a:tab pos="9864725" algn="l"/>
              </a:tabLst>
            </a:pPr>
            <a:r>
              <a:rPr lang="fi-FI" sz="2000" b="1" dirty="0">
                <a:solidFill>
                  <a:schemeClr val="tx1"/>
                </a:solidFill>
                <a:latin typeface="Corbel" charset="0"/>
              </a:rPr>
              <a:t>Hallinnon karttapalvelu tarjoaa käyttäjäorganisaatiolle keskitetyn palvelun paikkatietojen ja karttojen hyödyntämiseen. Määritellyn karttakäyttöliittymän voi upottaa www-sivuille tai hyödyntää asiointipalvelun karttakomponenttina. </a:t>
            </a:r>
            <a:r>
              <a:rPr lang="fi-FI" sz="2000" b="1" dirty="0">
                <a:latin typeface="Corbel" charset="0"/>
              </a:rPr>
              <a:t>Palvelu on käytössä osana </a:t>
            </a:r>
            <a:r>
              <a:rPr lang="fi-FI" sz="2000" b="1" dirty="0" smtClean="0">
                <a:latin typeface="Corbel" charset="0"/>
              </a:rPr>
              <a:t>Suomi.fi-verkkopalvelua.</a:t>
            </a:r>
            <a:endParaRPr lang="fi-FI" sz="2000" b="1" dirty="0">
              <a:latin typeface="Corbel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61AF"/>
              </a:buClr>
              <a:buFont typeface="Wingdings" charset="0"/>
              <a:buChar char="§"/>
              <a:tabLst>
                <a:tab pos="9864725" algn="l"/>
              </a:tabLst>
            </a:pPr>
            <a:r>
              <a:rPr lang="fi-FI" sz="2000" b="1" dirty="0">
                <a:latin typeface="Corbel" charset="0"/>
              </a:rPr>
              <a:t>Omia ja paikkatietoinfrastruktuurin kautta saatavilla olevia paikkatietoja voi liittää palveluun. 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61AF"/>
              </a:buClr>
              <a:buFont typeface="Wingdings" charset="0"/>
              <a:buChar char="§"/>
              <a:tabLst>
                <a:tab pos="9864725" algn="l"/>
              </a:tabLst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/>
              <a:t>Julkisen sektorin organisaatioilla on oikeus käyttää Hallinnon karttapalvelua.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/>
              <a:t>Yksityisen sektorin organisaatioilla ei lähtökohtaisesti ole oikeutta käyttää Hallinnon karttapalvelua.</a:t>
            </a:r>
            <a:endParaRPr lang="fi-FI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1600" dirty="0">
                <a:solidFill>
                  <a:schemeClr val="tx1"/>
                </a:solidFill>
              </a:rPr>
              <a:t>Poikkeuksena voi olla tilanne, jossa yksityinen toimija toimii julkisen organisaation palvelun tuottajana. </a:t>
            </a:r>
            <a:r>
              <a:rPr lang="fi-FI" sz="1600" dirty="0"/>
              <a:t>Maanmittauslaitos päättää tällöin palvelun käyttöoikeudesta</a:t>
            </a:r>
            <a:r>
              <a:rPr lang="fi-FI" sz="16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16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>
                <a:hlinkClick r:id="rId2"/>
              </a:rPr>
              <a:t>https://esuomi.fi/palveluntarjoajille/palvelunakymat/hallinnon-karttapalvelu</a:t>
            </a:r>
            <a:r>
              <a:rPr lang="fi-FI" sz="2000" dirty="0" smtClean="0">
                <a:hlinkClick r:id="rId2"/>
              </a:rPr>
              <a:t>/</a:t>
            </a:r>
            <a:r>
              <a:rPr lang="fi-FI" sz="2000" dirty="0" smtClean="0"/>
              <a:t> </a:t>
            </a:r>
            <a:endParaRPr lang="fi-FI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Hallinnon </a:t>
            </a:r>
            <a:r>
              <a:rPr lang="fi-FI" dirty="0"/>
              <a:t>karttapalvelu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17605-2B7E-4F4C-A7CA-BC4B7C7308EC}" type="slidenum">
              <a:rPr lang="fi-FI" smtClean="0">
                <a:solidFill>
                  <a:srgbClr val="0E1526">
                    <a:tint val="75000"/>
                  </a:srgbClr>
                </a:solidFill>
              </a:rPr>
              <a:pPr/>
              <a:t>45</a:t>
            </a:fld>
            <a:endParaRPr lang="fi-FI">
              <a:solidFill>
                <a:srgbClr val="0E15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6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169"/>
            <a:ext cx="12332677" cy="6937131"/>
          </a:xfrm>
          <a:prstGeom prst="rect">
            <a:avLst/>
          </a:prstGeom>
        </p:spPr>
      </p:pic>
      <p:sp>
        <p:nvSpPr>
          <p:cNvPr id="3" name="Pyöristetty kuvaselitesuorakulmio 2"/>
          <p:cNvSpPr/>
          <p:nvPr/>
        </p:nvSpPr>
        <p:spPr>
          <a:xfrm>
            <a:off x="4021017" y="1257300"/>
            <a:ext cx="2514600" cy="782515"/>
          </a:xfrm>
          <a:prstGeom prst="wedgeRoundRectCallout">
            <a:avLst>
              <a:gd name="adj1" fmla="val -94958"/>
              <a:gd name="adj2" fmla="val 2237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Palveluun liittyvät palvelupisteet</a:t>
            </a:r>
            <a:endParaRPr lang="fi-FI" sz="1400" dirty="0"/>
          </a:p>
        </p:txBody>
      </p:sp>
      <p:sp>
        <p:nvSpPr>
          <p:cNvPr id="4" name="Pyöristetty kuvaselitesuorakulmio 3"/>
          <p:cNvSpPr/>
          <p:nvPr/>
        </p:nvSpPr>
        <p:spPr>
          <a:xfrm>
            <a:off x="9507417" y="1567961"/>
            <a:ext cx="1834660" cy="1424354"/>
          </a:xfrm>
          <a:prstGeom prst="wedgeRoundRectCallout">
            <a:avLst>
              <a:gd name="adj1" fmla="val -138463"/>
              <a:gd name="adj2" fmla="val 8410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Suom.fi kartta (entinen hallinnon karttapalvelu) palvelupisteiden esittämiseen.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366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cs typeface="Arial"/>
              </a:rPr>
              <a:t>Suomi.fi</a:t>
            </a:r>
            <a:r>
              <a:rPr lang="fi-FI" dirty="0" smtClean="0">
                <a:cs typeface="Arial"/>
              </a:rPr>
              <a:t>-tunnistus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>
                <a:cs typeface="Arial"/>
              </a:rPr>
              <a:t>Tunnistus.fi</a:t>
            </a:r>
            <a:r>
              <a:rPr lang="fi-FI" dirty="0">
                <a:cs typeface="Arial"/>
              </a:rPr>
              <a:t>- ja </a:t>
            </a:r>
            <a:r>
              <a:rPr lang="fi-FI" dirty="0" err="1">
                <a:cs typeface="Arial"/>
              </a:rPr>
              <a:t>Vetuma</a:t>
            </a:r>
            <a:r>
              <a:rPr lang="fi-FI" dirty="0">
                <a:cs typeface="Arial"/>
              </a:rPr>
              <a:t>-palveluiden </a:t>
            </a:r>
            <a:r>
              <a:rPr lang="fi-FI" dirty="0" smtClean="0">
                <a:cs typeface="Arial"/>
              </a:rPr>
              <a:t>korvaaja</a:t>
            </a:r>
          </a:p>
          <a:p>
            <a:r>
              <a:rPr lang="fi-FI" i="1" dirty="0">
                <a:cs typeface="Arial"/>
              </a:rPr>
              <a:t>Julkinen </a:t>
            </a:r>
            <a:r>
              <a:rPr lang="fi-FI" i="1" dirty="0" smtClean="0">
                <a:cs typeface="Arial"/>
              </a:rPr>
              <a:t>sektori</a:t>
            </a:r>
            <a:endParaRPr lang="fi-FI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3" y="1930688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cs typeface="Arial" panose="020B0604020202020204" pitchFamily="34" charset="0"/>
              </a:rPr>
              <a:t>Palvelulupauksemme</a:t>
            </a:r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263966496"/>
              </p:ext>
            </p:extLst>
          </p:nvPr>
        </p:nvGraphicFramePr>
        <p:xfrm>
          <a:off x="4533660" y="1950630"/>
          <a:ext cx="7264547" cy="3823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le 20"/>
          <p:cNvSpPr/>
          <p:nvPr/>
        </p:nvSpPr>
        <p:spPr>
          <a:xfrm>
            <a:off x="5759992" y="1885395"/>
            <a:ext cx="2031336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rgbClr val="660066"/>
                </a:solidFill>
                <a:cs typeface="Arial"/>
              </a:rPr>
              <a:t>           Korkean tieto-</a:t>
            </a:r>
            <a:br>
              <a:rPr lang="fi-FI" sz="1600" dirty="0">
                <a:solidFill>
                  <a:srgbClr val="660066"/>
                </a:solidFill>
                <a:cs typeface="Arial"/>
              </a:rPr>
            </a:br>
            <a:r>
              <a:rPr lang="fi-FI" sz="1600" dirty="0">
                <a:solidFill>
                  <a:srgbClr val="660066"/>
                </a:solidFill>
                <a:cs typeface="Arial"/>
              </a:rPr>
              <a:t>turvan ratkaisu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06939" y="1950146"/>
            <a:ext cx="2571501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>
                <a:solidFill>
                  <a:srgbClr val="800000"/>
                </a:solidFill>
                <a:cs typeface="Arial"/>
              </a:rPr>
              <a:t>Selainpohjainen, pääte-</a:t>
            </a:r>
            <a:br>
              <a:rPr lang="fi-FI" sz="1600" dirty="0">
                <a:solidFill>
                  <a:srgbClr val="800000"/>
                </a:solidFill>
                <a:cs typeface="Arial"/>
              </a:rPr>
            </a:br>
            <a:r>
              <a:rPr lang="fi-FI" sz="1600" dirty="0">
                <a:solidFill>
                  <a:srgbClr val="800000"/>
                </a:solidFill>
                <a:cs typeface="Arial"/>
              </a:rPr>
              <a:t>laiteriippumaton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849614" y="3669751"/>
            <a:ext cx="1684380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>
                <a:solidFill>
                  <a:srgbClr val="FF6600"/>
                </a:solidFill>
                <a:cs typeface="Arial"/>
              </a:rPr>
              <a:t>Modulaarinen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085536" y="2550234"/>
            <a:ext cx="1956241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rgbClr val="9B009C"/>
                </a:solidFill>
                <a:cs typeface="Arial"/>
              </a:rPr>
              <a:t>       Ratkaisujen</a:t>
            </a:r>
            <a:br>
              <a:rPr lang="fi-FI" sz="1600" dirty="0">
                <a:solidFill>
                  <a:srgbClr val="9B009C"/>
                </a:solidFill>
                <a:cs typeface="Arial"/>
              </a:rPr>
            </a:br>
            <a:r>
              <a:rPr lang="fi-FI" sz="1600" dirty="0">
                <a:solidFill>
                  <a:srgbClr val="9B009C"/>
                </a:solidFill>
                <a:cs typeface="Arial"/>
              </a:rPr>
              <a:t> yhtenäisyyden mahdollistaja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431804" y="2544503"/>
            <a:ext cx="1782185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 err="1">
                <a:solidFill>
                  <a:srgbClr val="AB0101"/>
                </a:solidFill>
                <a:cs typeface="Arial"/>
              </a:rPr>
              <a:t>Responsiivinen</a:t>
            </a:r>
            <a:endParaRPr lang="fi-FI" sz="1600" dirty="0">
              <a:solidFill>
                <a:srgbClr val="AB0101"/>
              </a:solidFill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94715" y="4220059"/>
            <a:ext cx="1475192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 err="1">
                <a:solidFill>
                  <a:srgbClr val="DBA437"/>
                </a:solidFill>
                <a:cs typeface="Arial"/>
              </a:rPr>
              <a:t>Skaalautuva</a:t>
            </a:r>
            <a:endParaRPr lang="fi-FI" sz="1600" dirty="0">
              <a:solidFill>
                <a:srgbClr val="DBA437"/>
              </a:solidFill>
              <a:cs typeface="Arial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45023" y="3240470"/>
            <a:ext cx="1521369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Kustannuksia</a:t>
            </a:r>
            <a:br>
              <a:rPr lang="fi-FI" sz="1600" dirty="0">
                <a:solidFill>
                  <a:schemeClr val="accent5">
                    <a:lumMod val="75000"/>
                  </a:schemeClr>
                </a:solidFill>
                <a:cs typeface="Arial"/>
              </a:rPr>
            </a:br>
            <a:r>
              <a:rPr lang="fi-FI" sz="1600" dirty="0">
                <a:solidFill>
                  <a:schemeClr val="accent5">
                    <a:lumMod val="75000"/>
                  </a:schemeClr>
                </a:solidFill>
                <a:cs typeface="Arial"/>
              </a:rPr>
              <a:t>      säästävä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786778" y="3130363"/>
            <a:ext cx="2030076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>
                <a:solidFill>
                  <a:srgbClr val="DB0202"/>
                </a:solidFill>
                <a:cs typeface="Arial"/>
              </a:rPr>
              <a:t>Käytettävissä 24/7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978970" y="4884135"/>
            <a:ext cx="1964472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600" dirty="0">
                <a:solidFill>
                  <a:srgbClr val="DBAF6A"/>
                </a:solidFill>
                <a:cs typeface="Arial"/>
              </a:rPr>
              <a:t>Esteetön</a:t>
            </a:r>
            <a:br>
              <a:rPr lang="fi-FI" sz="1600" dirty="0">
                <a:solidFill>
                  <a:srgbClr val="DBAF6A"/>
                </a:solidFill>
                <a:cs typeface="Arial"/>
              </a:rPr>
            </a:br>
            <a:r>
              <a:rPr lang="fi-FI" sz="1600" dirty="0">
                <a:solidFill>
                  <a:srgbClr val="DBAF6A"/>
                </a:solidFill>
                <a:cs typeface="Arial"/>
              </a:rPr>
              <a:t>(WCAG taso AA)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262611" y="4573819"/>
            <a:ext cx="1543115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rgbClr val="397B80"/>
                </a:solidFill>
                <a:cs typeface="Arial"/>
              </a:rPr>
              <a:t>Jatkuvasti</a:t>
            </a:r>
            <a:br>
              <a:rPr lang="fi-FI" sz="1600" dirty="0">
                <a:solidFill>
                  <a:srgbClr val="397B80"/>
                </a:solidFill>
                <a:cs typeface="Arial"/>
              </a:rPr>
            </a:br>
            <a:r>
              <a:rPr lang="fi-FI" sz="1600" dirty="0">
                <a:solidFill>
                  <a:srgbClr val="397B80"/>
                </a:solidFill>
                <a:cs typeface="Arial"/>
              </a:rPr>
              <a:t>    kehittyvä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07461" y="5110507"/>
            <a:ext cx="2167913" cy="5550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rgbClr val="008000"/>
                </a:solidFill>
                <a:cs typeface="Arial"/>
              </a:rPr>
              <a:t>Läpinäkyvästi</a:t>
            </a:r>
            <a:br>
              <a:rPr lang="fi-FI" sz="1600" dirty="0">
                <a:solidFill>
                  <a:srgbClr val="008000"/>
                </a:solidFill>
                <a:cs typeface="Arial"/>
              </a:rPr>
            </a:br>
            <a:r>
              <a:rPr lang="fi-FI" sz="1600" dirty="0">
                <a:solidFill>
                  <a:srgbClr val="008000"/>
                </a:solidFill>
                <a:cs typeface="Arial"/>
              </a:rPr>
              <a:t>kehitetty ja viestitty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414681" y="3783618"/>
            <a:ext cx="2206764" cy="7909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r>
              <a:rPr lang="fi-FI" sz="1600" dirty="0">
                <a:solidFill>
                  <a:schemeClr val="accent5"/>
                </a:solidFill>
                <a:cs typeface="Arial"/>
              </a:rPr>
              <a:t>   Avoimen lähde-</a:t>
            </a:r>
            <a:br>
              <a:rPr lang="fi-FI" sz="1600" dirty="0">
                <a:solidFill>
                  <a:schemeClr val="accent5"/>
                </a:solidFill>
                <a:cs typeface="Arial"/>
              </a:rPr>
            </a:br>
            <a:r>
              <a:rPr lang="fi-FI" sz="1600" dirty="0">
                <a:solidFill>
                  <a:schemeClr val="accent5"/>
                </a:solidFill>
                <a:cs typeface="Arial"/>
              </a:rPr>
              <a:t>koodin tuotteisiin</a:t>
            </a:r>
            <a:br>
              <a:rPr lang="fi-FI" sz="1600" dirty="0">
                <a:solidFill>
                  <a:schemeClr val="accent5"/>
                </a:solidFill>
                <a:cs typeface="Arial"/>
              </a:rPr>
            </a:br>
            <a:r>
              <a:rPr lang="fi-FI" sz="1600" dirty="0">
                <a:solidFill>
                  <a:schemeClr val="accent5"/>
                </a:solidFill>
                <a:cs typeface="Arial"/>
              </a:rPr>
              <a:t>               perustuva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534" y="1800472"/>
            <a:ext cx="3761059" cy="285432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solidFill>
                  <a:schemeClr val="accent3"/>
                </a:solidFill>
              </a:rPr>
              <a:t>Tarjoamme mahdollisuuden Suomen ja EU-kansalaisen sähköiseen tunnistamiseen tietoturvallisesti eri tunnistusvälineitä hyödyntäen.</a:t>
            </a:r>
            <a:endParaRPr lang="en-US" sz="2400" b="1" dirty="0">
              <a:solidFill>
                <a:schemeClr val="accent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9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294967295"/>
          </p:nvPr>
        </p:nvSpPr>
        <p:spPr>
          <a:xfrm>
            <a:off x="11318400" y="6429830"/>
            <a:ext cx="636555" cy="291647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52D72BAF-8CDA-4878-B74D-CAA2BE485765}" type="slidenum">
              <a:rPr lang="fi-FI" smtClean="0"/>
              <a:pPr/>
              <a:t>49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37" y="0"/>
            <a:ext cx="11522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9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1" indent="0">
              <a:spcBef>
                <a:spcPts val="1200"/>
              </a:spcBef>
              <a:buSzPct val="85000"/>
              <a:buNone/>
            </a:pPr>
            <a:r>
              <a:rPr lang="fi-FI" sz="3000" dirty="0"/>
              <a:t>Kuntaorganisaatioiden tukeminen Suomi.fi –palvelujen käyttöönotossa ja niiden hyödyntämisen </a:t>
            </a:r>
            <a:r>
              <a:rPr lang="fi-FI" sz="3000" dirty="0" smtClean="0"/>
              <a:t>suunnittelussa</a:t>
            </a:r>
            <a:endParaRPr lang="fi-FI" sz="3000" dirty="0"/>
          </a:p>
          <a:p>
            <a:pPr marL="0" lvl="1" indent="0">
              <a:spcBef>
                <a:spcPts val="1200"/>
              </a:spcBef>
              <a:buSzPct val="85000"/>
              <a:buNone/>
            </a:pPr>
            <a:r>
              <a:rPr lang="fi-FI" sz="3000" dirty="0" smtClean="0"/>
              <a:t>Kunta-</a:t>
            </a:r>
            <a:r>
              <a:rPr lang="fi-FI" sz="3000" dirty="0" err="1" smtClean="0"/>
              <a:t>KaPA</a:t>
            </a:r>
            <a:r>
              <a:rPr lang="fi-FI" sz="3000" dirty="0"/>
              <a:t> </a:t>
            </a:r>
            <a:r>
              <a:rPr lang="fi-FI" sz="3000" dirty="0" smtClean="0"/>
              <a:t>mm.</a:t>
            </a:r>
            <a:endParaRPr lang="fi-FI" sz="3000" dirty="0"/>
          </a:p>
          <a:p>
            <a:r>
              <a:rPr lang="fi-FI" sz="3000" dirty="0"/>
              <a:t>mukana kuntien kokonaisarkkitehtuurityössä</a:t>
            </a:r>
          </a:p>
          <a:p>
            <a:r>
              <a:rPr lang="fi-FI" sz="3000" dirty="0"/>
              <a:t>auttaa </a:t>
            </a:r>
            <a:r>
              <a:rPr lang="fi-FI" sz="3000" dirty="0" err="1" smtClean="0"/>
              <a:t>KaPA</a:t>
            </a:r>
            <a:r>
              <a:rPr lang="fi-FI" sz="3000" dirty="0" smtClean="0"/>
              <a:t>-rahoitushakemusten </a:t>
            </a:r>
            <a:r>
              <a:rPr lang="fi-FI" sz="3000" dirty="0"/>
              <a:t>työstämisessä </a:t>
            </a:r>
          </a:p>
          <a:p>
            <a:r>
              <a:rPr lang="fi-FI" sz="3000" dirty="0"/>
              <a:t>mukana suunnittelu/toteutushankkeissa</a:t>
            </a:r>
          </a:p>
          <a:p>
            <a:r>
              <a:rPr lang="fi-FI" sz="3000" dirty="0"/>
              <a:t>järjestää seminaareja ja </a:t>
            </a:r>
            <a:r>
              <a:rPr lang="fi-FI" sz="3000" dirty="0" smtClean="0"/>
              <a:t>työpajoja, info- ja keskustelutilaisuuksia Suomi.fi-palveluista</a:t>
            </a:r>
            <a:endParaRPr lang="fi-FI" sz="3000" dirty="0"/>
          </a:p>
          <a:p>
            <a:r>
              <a:rPr lang="fi-FI" sz="3000" dirty="0" smtClean="0"/>
              <a:t>viestii </a:t>
            </a:r>
            <a:r>
              <a:rPr lang="fi-FI" sz="3000" dirty="0" err="1"/>
              <a:t>KaPAsta</a:t>
            </a:r>
            <a:r>
              <a:rPr lang="fi-FI" sz="3000" dirty="0"/>
              <a:t> </a:t>
            </a:r>
            <a:r>
              <a:rPr lang="fi-FI" sz="3000" dirty="0" smtClean="0"/>
              <a:t>kuntasektorille</a:t>
            </a:r>
          </a:p>
          <a:p>
            <a:pPr marL="0" lvl="1" indent="0">
              <a:spcBef>
                <a:spcPts val="1200"/>
              </a:spcBef>
              <a:buSzPct val="85000"/>
              <a:buNone/>
            </a:pPr>
            <a:endParaRPr lang="fi-FI" sz="3000" dirty="0" smtClean="0"/>
          </a:p>
          <a:p>
            <a:pPr marL="0" lvl="1" indent="0" algn="ctr">
              <a:spcBef>
                <a:spcPts val="1200"/>
              </a:spcBef>
              <a:buSzPct val="85000"/>
              <a:buNone/>
            </a:pPr>
            <a:r>
              <a:rPr lang="fi-FI" sz="3100" dirty="0" smtClean="0">
                <a:hlinkClick r:id="rId2"/>
              </a:rPr>
              <a:t>www.kuntaliitto.fi/kuntakapa</a:t>
            </a:r>
            <a:endParaRPr lang="fi-FI" sz="3100" dirty="0" smtClean="0"/>
          </a:p>
          <a:p>
            <a:pPr marL="228600" lvl="1">
              <a:spcBef>
                <a:spcPts val="1200"/>
              </a:spcBef>
              <a:buSzPct val="85000"/>
              <a:buFont typeface="Arial"/>
              <a:buChar char="•"/>
            </a:pPr>
            <a:endParaRPr lang="fi-FI" sz="3000" dirty="0"/>
          </a:p>
          <a:p>
            <a:pPr marL="0" lvl="1" indent="0">
              <a:spcBef>
                <a:spcPts val="1200"/>
              </a:spcBef>
              <a:buSzPct val="85000"/>
              <a:buNone/>
            </a:pPr>
            <a:endParaRPr lang="fi-FI" sz="3000" dirty="0"/>
          </a:p>
          <a:p>
            <a:pPr marL="0" indent="0">
              <a:buNone/>
            </a:pPr>
            <a:endParaRPr lang="fi-FI" sz="24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Kuntaliiton Kunta-</a:t>
            </a:r>
            <a:r>
              <a:rPr lang="fi-FI" dirty="0" err="1" smtClean="0"/>
              <a:t>KaPA</a:t>
            </a:r>
            <a:r>
              <a:rPr lang="fi-FI" dirty="0" smtClean="0"/>
              <a:t> toimisto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1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752474" y="1857375"/>
            <a:ext cx="6505576" cy="4607999"/>
          </a:xfrm>
        </p:spPr>
        <p:txBody>
          <a:bodyPr>
            <a:normAutofit fontScale="92500"/>
          </a:bodyPr>
          <a:lstStyle/>
          <a:p>
            <a:r>
              <a:rPr lang="fi-FI" sz="2400" dirty="0" smtClean="0"/>
              <a:t>Henkilön </a:t>
            </a:r>
            <a:r>
              <a:rPr lang="fi-FI" sz="2400" b="1" dirty="0" smtClean="0"/>
              <a:t>vahva sähköinen </a:t>
            </a:r>
            <a:r>
              <a:rPr lang="fi-FI" sz="2400" b="1" dirty="0"/>
              <a:t>tunnistaminen </a:t>
            </a:r>
            <a:endParaRPr lang="fi-FI" sz="2400" b="1" dirty="0" smtClean="0"/>
          </a:p>
          <a:p>
            <a:r>
              <a:rPr lang="fi-FI" sz="2400" dirty="0" smtClean="0"/>
              <a:t>Vain julkisen sektorin sähköisille asiointipalveluille</a:t>
            </a:r>
          </a:p>
          <a:p>
            <a:r>
              <a:rPr lang="fi-FI" sz="2400" dirty="0" smtClean="0"/>
              <a:t>Kertakirjautuminen </a:t>
            </a:r>
            <a:r>
              <a:rPr lang="fi-FI" sz="2400" dirty="0"/>
              <a:t>asiointipalveluiden </a:t>
            </a:r>
            <a:r>
              <a:rPr lang="fi-FI" sz="2400" dirty="0" smtClean="0"/>
              <a:t>välillä</a:t>
            </a:r>
          </a:p>
          <a:p>
            <a:r>
              <a:rPr lang="fi-FI" sz="2400" b="1" dirty="0" smtClean="0"/>
              <a:t>Keskitetty </a:t>
            </a:r>
            <a:r>
              <a:rPr lang="fi-FI" sz="2400" b="1" dirty="0"/>
              <a:t>sopimus- ja </a:t>
            </a:r>
            <a:r>
              <a:rPr lang="fi-FI" sz="2400" b="1" dirty="0" smtClean="0"/>
              <a:t>rahoitusmalli</a:t>
            </a:r>
            <a:r>
              <a:rPr lang="fi-FI" sz="2400" dirty="0" smtClean="0"/>
              <a:t>: </a:t>
            </a:r>
          </a:p>
          <a:p>
            <a:pPr lvl="1"/>
            <a:r>
              <a:rPr lang="fi-FI" sz="2000" dirty="0" smtClean="0"/>
              <a:t>Ei  </a:t>
            </a:r>
            <a:r>
              <a:rPr lang="fi-FI" sz="2000" dirty="0"/>
              <a:t>organisaatiokohtaisia pankkisopimuksia  </a:t>
            </a:r>
          </a:p>
          <a:p>
            <a:pPr lvl="1"/>
            <a:r>
              <a:rPr lang="fi-FI" sz="2000" dirty="0" smtClean="0"/>
              <a:t>Käyttö maksutonta</a:t>
            </a:r>
            <a:endParaRPr lang="fi-FI" sz="2000" dirty="0"/>
          </a:p>
          <a:p>
            <a:r>
              <a:rPr lang="fi-FI" sz="2400" dirty="0" smtClean="0"/>
              <a:t>Ei </a:t>
            </a:r>
            <a:r>
              <a:rPr lang="fi-FI" sz="2400" dirty="0"/>
              <a:t>verkkomaksamista (sen tuottaa Valtiokonttori)</a:t>
            </a:r>
          </a:p>
          <a:p>
            <a:r>
              <a:rPr lang="fi-FI" sz="2400" b="1" dirty="0" smtClean="0"/>
              <a:t>VETUMA lakkaa toimimasta 31.12.2017</a:t>
            </a:r>
          </a:p>
          <a:p>
            <a:r>
              <a:rPr lang="fi-FI" sz="2400" dirty="0" smtClean="0"/>
              <a:t>Vaatii </a:t>
            </a:r>
            <a:r>
              <a:rPr lang="fi-FI" sz="2400" dirty="0"/>
              <a:t>muutoksia olemassa oleviin asiointipalveluihin</a:t>
            </a:r>
          </a:p>
          <a:p>
            <a:endParaRPr lang="fi-FI" sz="2400" dirty="0"/>
          </a:p>
          <a:p>
            <a:endParaRPr lang="fi-FI" sz="24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Suomi.fi-tunnistus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2"/>
          <a:srcRect l="18975" t="11777" r="24571" b="28886"/>
          <a:stretch/>
        </p:blipFill>
        <p:spPr>
          <a:xfrm>
            <a:off x="7170248" y="2771775"/>
            <a:ext cx="5005530" cy="2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58763" y="2183363"/>
            <a:ext cx="3636963" cy="4381131"/>
          </a:xfrm>
        </p:spPr>
        <p:txBody>
          <a:bodyPr>
            <a:noAutofit/>
          </a:bodyPr>
          <a:lstStyle/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Ei erillisiä pankkisopimuksia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Keskitetty rahoitusmalli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Liittyminen ja palvelun hallinta helposti itsepalveluna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Asiointipalvelu voi valita itse haluamansa tunnistuspalveluntarjoajat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Väestötietojärjestelmästä ajantasaiset tiedot vahvasti tunnistetuista käyttäjistä 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Kertakirjautuminen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Entistä käytettävämpi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Esteettömyys</a:t>
            </a:r>
          </a:p>
          <a:p>
            <a:pPr marL="228594" indent="-228594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FFFFFF"/>
                </a:solidFill>
              </a:rPr>
              <a:t>Ei maksamisen palveluita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>
                <a:cs typeface="Arial"/>
              </a:rPr>
              <a:t>Mikä muuttuu?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87777" y="382555"/>
            <a:ext cx="7091999" cy="6059109"/>
          </a:xfrm>
        </p:spPr>
        <p:txBody>
          <a:bodyPr>
            <a:normAutofit/>
          </a:bodyPr>
          <a:lstStyle/>
          <a:p>
            <a:endParaRPr lang="fi-FI" sz="2400" dirty="0"/>
          </a:p>
          <a:p>
            <a:r>
              <a:rPr lang="fi-FI" sz="2400" dirty="0"/>
              <a:t>Uudenlainen </a:t>
            </a:r>
            <a:br>
              <a:rPr lang="fi-FI" sz="2400" dirty="0"/>
            </a:br>
            <a:r>
              <a:rPr lang="fi-FI" sz="2400" dirty="0"/>
              <a:t>loppukäyttäjän </a:t>
            </a:r>
            <a:br>
              <a:rPr lang="fi-FI" sz="2400" dirty="0"/>
            </a:br>
            <a:r>
              <a:rPr lang="fi-FI" sz="2400" dirty="0"/>
              <a:t>näkymä</a:t>
            </a:r>
          </a:p>
          <a:p>
            <a:pPr marL="0" indent="0">
              <a:buNone/>
            </a:pPr>
            <a:endParaRPr lang="fi-FI" sz="2400" dirty="0"/>
          </a:p>
          <a:p>
            <a:endParaRPr lang="fi-FI" sz="2400" dirty="0"/>
          </a:p>
          <a:p>
            <a:r>
              <a:rPr lang="fi-FI" sz="2400" dirty="0"/>
              <a:t>Mikä säilyy?</a:t>
            </a:r>
          </a:p>
          <a:p>
            <a:pPr lvl="1">
              <a:buFont typeface="Courier New"/>
              <a:buChar char="o"/>
            </a:pPr>
            <a:r>
              <a:rPr lang="fi-FI" sz="2000" dirty="0"/>
              <a:t>SAML2-profiili </a:t>
            </a:r>
          </a:p>
          <a:p>
            <a:pPr lvl="1">
              <a:buFont typeface="Courier New"/>
              <a:buChar char="o"/>
            </a:pPr>
            <a:r>
              <a:rPr lang="fi-FI" sz="2000" dirty="0"/>
              <a:t>Loppukäyttäjän tuki Kansalaisneuvonnassa</a:t>
            </a:r>
          </a:p>
          <a:p>
            <a:pPr lvl="1">
              <a:buFont typeface="Courier New"/>
              <a:buChar char="o"/>
            </a:pPr>
            <a:r>
              <a:rPr lang="fi-FI" sz="2000" dirty="0"/>
              <a:t>Kaikki markkinaehtoiset vahvan tunnistamisen välineet</a:t>
            </a:r>
          </a:p>
          <a:p>
            <a:r>
              <a:rPr lang="fi-FI" sz="2400" dirty="0"/>
              <a:t>Mitä tulee myöhemmin? </a:t>
            </a:r>
          </a:p>
          <a:p>
            <a:pPr lvl="1">
              <a:buFont typeface="Courier New"/>
              <a:buChar char="o"/>
            </a:pPr>
            <a:r>
              <a:rPr lang="fi-FI" sz="2000" dirty="0"/>
              <a:t>Kevyen tunnistamisen välineet</a:t>
            </a:r>
          </a:p>
          <a:p>
            <a:pPr lvl="1">
              <a:buFont typeface="Courier New"/>
              <a:buChar char="o"/>
            </a:pPr>
            <a:r>
              <a:rPr lang="fi-FI" sz="2000" dirty="0"/>
              <a:t>EU-kansalaisten tunnistaminen rajat ylittävissä asioinneissa</a:t>
            </a:r>
          </a:p>
        </p:txBody>
      </p:sp>
      <p:pic>
        <p:nvPicPr>
          <p:cNvPr id="9" name="Kuva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089" y="942263"/>
            <a:ext cx="3767231" cy="19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4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10512417" y="4709283"/>
            <a:ext cx="1679585" cy="57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r"/>
            <a:r>
              <a:rPr lang="fi-FI" sz="1500" dirty="0">
                <a:solidFill>
                  <a:schemeClr val="tx1"/>
                </a:solidFill>
              </a:rPr>
              <a:t>Julkishallinnon</a:t>
            </a:r>
          </a:p>
          <a:p>
            <a:pPr algn="r"/>
            <a:r>
              <a:rPr lang="fi-FI" sz="1500" dirty="0">
                <a:solidFill>
                  <a:schemeClr val="tx1"/>
                </a:solidFill>
              </a:rPr>
              <a:t>IT-toimittaja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087569" y="4076645"/>
            <a:ext cx="1942395" cy="5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1500" dirty="0">
                <a:solidFill>
                  <a:srgbClr val="FFFFFF"/>
                </a:solidFill>
              </a:rPr>
              <a:t>Julkishallinnon </a:t>
            </a:r>
            <a:br>
              <a:rPr lang="fi-FI" sz="1500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organisaatio</a:t>
            </a:r>
          </a:p>
        </p:txBody>
      </p:sp>
      <p:pic>
        <p:nvPicPr>
          <p:cNvPr id="29" name="Kuva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328" y="1845131"/>
            <a:ext cx="2755743" cy="1481060"/>
          </a:xfrm>
          <a:prstGeom prst="rect">
            <a:avLst/>
          </a:prstGeom>
          <a:effectLst/>
        </p:spPr>
      </p:pic>
      <p:sp>
        <p:nvSpPr>
          <p:cNvPr id="54" name="Rounded Rectangle 53"/>
          <p:cNvSpPr/>
          <p:nvPr/>
        </p:nvSpPr>
        <p:spPr>
          <a:xfrm>
            <a:off x="6894039" y="2764025"/>
            <a:ext cx="2858701" cy="3410887"/>
          </a:xfrm>
          <a:prstGeom prst="roundRect">
            <a:avLst>
              <a:gd name="adj" fmla="val 1112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r>
              <a:rPr lang="fi-FI" b="1" dirty="0" err="1" smtClean="0">
                <a:solidFill>
                  <a:srgbClr val="FFFFFF"/>
                </a:solidFill>
                <a:cs typeface="Arial"/>
              </a:rPr>
              <a:t>Suomi.fi</a:t>
            </a:r>
            <a:r>
              <a:rPr lang="fi-FI" b="1" dirty="0">
                <a:solidFill>
                  <a:srgbClr val="FFFFFF"/>
                </a:solidFill>
                <a:cs typeface="Arial"/>
              </a:rPr>
              <a:t>-</a:t>
            </a:r>
            <a:r>
              <a:rPr lang="fi-FI" b="1" dirty="0" smtClean="0">
                <a:solidFill>
                  <a:srgbClr val="FFFFFF"/>
                </a:solidFill>
                <a:cs typeface="Arial"/>
              </a:rPr>
              <a:t>tunnistus</a:t>
            </a:r>
            <a:endParaRPr lang="fi-FI" b="1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75870" y="4055305"/>
            <a:ext cx="2497367" cy="17822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r>
              <a:rPr lang="fi-FI" dirty="0"/>
              <a:t>Hallintaliittymä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185580" y="4556895"/>
            <a:ext cx="1103971" cy="115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t"/>
          <a:lstStyle/>
          <a:p>
            <a:r>
              <a:rPr lang="fi-FI" sz="1200">
                <a:solidFill>
                  <a:schemeClr val="accent5"/>
                </a:solidFill>
              </a:rPr>
              <a:t>Hallinnollinen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373212" y="4556895"/>
            <a:ext cx="1103971" cy="115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t"/>
          <a:lstStyle/>
          <a:p>
            <a:r>
              <a:rPr lang="fi-FI" sz="1200">
                <a:solidFill>
                  <a:schemeClr val="accent5"/>
                </a:solidFill>
              </a:rPr>
              <a:t>Tekninen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FFFF"/>
                </a:solidFill>
              </a:rPr>
              <a:t>Julkishallinnon organisaatio ottaa </a:t>
            </a:r>
            <a:r>
              <a:rPr lang="fi-FI" dirty="0" err="1">
                <a:solidFill>
                  <a:srgbClr val="FFFFFF"/>
                </a:solidFill>
              </a:rPr>
              <a:t>Suomi.fi</a:t>
            </a:r>
            <a:r>
              <a:rPr lang="fi-FI" dirty="0">
                <a:solidFill>
                  <a:srgbClr val="FFFFFF"/>
                </a:solidFill>
              </a:rPr>
              <a:t>-tunnistuksen käyttöön asiointipalvelussaan ja hallinnoi itse sekä käyttöoikeuksia että konfiguraatioita.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/>
              <a:t>Miten palvelu toimii?</a:t>
            </a:r>
          </a:p>
        </p:txBody>
      </p:sp>
      <p:sp>
        <p:nvSpPr>
          <p:cNvPr id="43" name="Tekstiruutu 12"/>
          <p:cNvSpPr txBox="1"/>
          <p:nvPr/>
        </p:nvSpPr>
        <p:spPr>
          <a:xfrm>
            <a:off x="4609002" y="5479896"/>
            <a:ext cx="1004725" cy="26161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fi-FI" sz="1100" dirty="0">
                <a:solidFill>
                  <a:schemeClr val="tx2"/>
                </a:solidFill>
              </a:rPr>
              <a:t>Pääkäyttäjä</a:t>
            </a:r>
          </a:p>
        </p:txBody>
      </p:sp>
      <p:sp>
        <p:nvSpPr>
          <p:cNvPr id="52" name="Oval 51"/>
          <p:cNvSpPr/>
          <p:nvPr/>
        </p:nvSpPr>
        <p:spPr>
          <a:xfrm>
            <a:off x="4705894" y="1225213"/>
            <a:ext cx="1731447" cy="1685168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177E0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r"/>
            <a:endParaRPr lang="fi-FI" sz="3200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dirty="0">
                <a:solidFill>
                  <a:schemeClr val="tx2"/>
                </a:solidFill>
                <a:cs typeface="Arial"/>
              </a:rPr>
              <a:t>Asiointi-palvelu</a:t>
            </a:r>
            <a:endParaRPr lang="fi-FI" dirty="0">
              <a:cs typeface="Arial"/>
            </a:endParaRPr>
          </a:p>
        </p:txBody>
      </p:sp>
      <p:pic>
        <p:nvPicPr>
          <p:cNvPr id="53" name="Picture 52" descr="Person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3511" y="1418289"/>
            <a:ext cx="446384" cy="543275"/>
          </a:xfrm>
          <a:prstGeom prst="rect">
            <a:avLst/>
          </a:prstGeom>
        </p:spPr>
      </p:pic>
      <p:cxnSp>
        <p:nvCxnSpPr>
          <p:cNvPr id="19" name="Elbow Connector 18"/>
          <p:cNvCxnSpPr>
            <a:stCxn id="52" idx="6"/>
            <a:endCxn id="54" idx="0"/>
          </p:cNvCxnSpPr>
          <p:nvPr/>
        </p:nvCxnSpPr>
        <p:spPr>
          <a:xfrm>
            <a:off x="6437341" y="2067797"/>
            <a:ext cx="1886049" cy="696228"/>
          </a:xfrm>
          <a:prstGeom prst="bentConnector2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54" idx="3"/>
            <a:endCxn id="29" idx="2"/>
          </p:cNvCxnSpPr>
          <p:nvPr/>
        </p:nvCxnSpPr>
        <p:spPr>
          <a:xfrm flipV="1">
            <a:off x="9752740" y="3326191"/>
            <a:ext cx="673460" cy="1143278"/>
          </a:xfrm>
          <a:prstGeom prst="bentConnector2">
            <a:avLst/>
          </a:prstGeom>
          <a:ln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80176" y="1579448"/>
            <a:ext cx="1314181" cy="46166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Käyttäjä ohjataan</a:t>
            </a:r>
          </a:p>
          <a:p>
            <a:r>
              <a:rPr lang="fi-FI" sz="1200" dirty="0" err="1">
                <a:solidFill>
                  <a:schemeClr val="accent1"/>
                </a:solidFill>
              </a:rPr>
              <a:t>tunnistautumaan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429956" y="3994286"/>
            <a:ext cx="139509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1"/>
                </a:solidFill>
              </a:rPr>
              <a:t>Käyttää valittuja tunnistusvälineitä</a:t>
            </a:r>
          </a:p>
        </p:txBody>
      </p:sp>
      <p:cxnSp>
        <p:nvCxnSpPr>
          <p:cNvPr id="30" name="Straight Connector 29"/>
          <p:cNvCxnSpPr>
            <a:stCxn id="52" idx="4"/>
            <a:endCxn id="64" idx="0"/>
          </p:cNvCxnSpPr>
          <p:nvPr/>
        </p:nvCxnSpPr>
        <p:spPr>
          <a:xfrm flipH="1">
            <a:off x="5084257" y="2910382"/>
            <a:ext cx="487361" cy="849111"/>
          </a:xfrm>
          <a:prstGeom prst="line">
            <a:avLst/>
          </a:prstGeom>
          <a:ln>
            <a:solidFill>
              <a:srgbClr val="177E09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241944" y="3759493"/>
            <a:ext cx="1684625" cy="27699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200" dirty="0">
                <a:solidFill>
                  <a:schemeClr val="accent3"/>
                </a:solidFill>
              </a:rPr>
              <a:t>Tarjoaa asiointipalvelun</a:t>
            </a:r>
          </a:p>
        </p:txBody>
      </p:sp>
      <p:cxnSp>
        <p:nvCxnSpPr>
          <p:cNvPr id="68" name="Elbow Connector 67"/>
          <p:cNvCxnSpPr>
            <a:endCxn id="55" idx="1"/>
          </p:cNvCxnSpPr>
          <p:nvPr/>
        </p:nvCxnSpPr>
        <p:spPr>
          <a:xfrm>
            <a:off x="5500721" y="5129629"/>
            <a:ext cx="1684859" cy="3548"/>
          </a:xfrm>
          <a:prstGeom prst="bentConnector3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endCxn id="55" idx="1"/>
          </p:cNvCxnSpPr>
          <p:nvPr/>
        </p:nvCxnSpPr>
        <p:spPr>
          <a:xfrm flipV="1">
            <a:off x="5648516" y="5133177"/>
            <a:ext cx="1537064" cy="1062759"/>
          </a:xfrm>
          <a:prstGeom prst="bentConnector3">
            <a:avLst/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endCxn id="56" idx="3"/>
          </p:cNvCxnSpPr>
          <p:nvPr/>
        </p:nvCxnSpPr>
        <p:spPr>
          <a:xfrm rot="10800000">
            <a:off x="9477185" y="5133178"/>
            <a:ext cx="1474657" cy="683833"/>
          </a:xfrm>
          <a:prstGeom prst="bentConnector3">
            <a:avLst>
              <a:gd name="adj1" fmla="val 50000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589670" y="5171176"/>
            <a:ext cx="8778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>
                <a:solidFill>
                  <a:schemeClr val="accent2"/>
                </a:solidFill>
              </a:rPr>
              <a:t>Hallinnoi käyttö-oikeuksia ym.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0203176" y="5334253"/>
            <a:ext cx="960261" cy="46166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1200" dirty="0" err="1">
                <a:solidFill>
                  <a:schemeClr val="accent2"/>
                </a:solidFill>
              </a:rPr>
              <a:t>Konfiguroi</a:t>
            </a:r>
            <a:r>
              <a:rPr lang="fi-FI" sz="1200" dirty="0">
                <a:solidFill>
                  <a:schemeClr val="accent2"/>
                </a:solidFill>
              </a:rPr>
              <a:t>, ylläpitää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35810" y="362844"/>
            <a:ext cx="5216809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3200" dirty="0" smtClean="0">
                <a:latin typeface="+mj-lt"/>
              </a:rPr>
              <a:t>Tunnistuspalvelun </a:t>
            </a:r>
            <a:r>
              <a:rPr lang="fi-FI" sz="3200" dirty="0">
                <a:latin typeface="+mj-lt"/>
              </a:rPr>
              <a:t>kokonaisuus</a:t>
            </a:r>
          </a:p>
        </p:txBody>
      </p:sp>
      <p:pic>
        <p:nvPicPr>
          <p:cNvPr id="35" name="Picture 34" descr="Person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8201" y="5504745"/>
            <a:ext cx="540000" cy="636717"/>
          </a:xfrm>
          <a:prstGeom prst="rect">
            <a:avLst/>
          </a:prstGeom>
        </p:spPr>
      </p:pic>
      <p:pic>
        <p:nvPicPr>
          <p:cNvPr id="37" name="Picture 36" descr="Person1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766" y="4814815"/>
            <a:ext cx="540000" cy="642273"/>
          </a:xfrm>
          <a:prstGeom prst="rect">
            <a:avLst/>
          </a:prstGeom>
        </p:spPr>
      </p:pic>
      <p:pic>
        <p:nvPicPr>
          <p:cNvPr id="38" name="Picture 37" descr="Person10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5742" y="5854748"/>
            <a:ext cx="540000" cy="632000"/>
          </a:xfrm>
          <a:prstGeom prst="rect">
            <a:avLst/>
          </a:prstGeom>
        </p:spPr>
      </p:pic>
      <p:pic>
        <p:nvPicPr>
          <p:cNvPr id="34" name="Kuva 33"/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81" y="2852095"/>
            <a:ext cx="777828" cy="77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5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7" grpId="0" animBg="1"/>
      <p:bldP spid="55" grpId="0" animBg="1"/>
      <p:bldP spid="56" grpId="0" animBg="1"/>
      <p:bldP spid="43" grpId="0"/>
      <p:bldP spid="92" grpId="0"/>
      <p:bldP spid="10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endParaRPr lang="fi-FI" sz="1900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3"/>
          </p:nvPr>
        </p:nvSpPr>
        <p:spPr>
          <a:xfrm>
            <a:off x="4487777" y="1854302"/>
            <a:ext cx="7091999" cy="466200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sz="2400" dirty="0"/>
              <a:t>Kartoita muutostarpeet asiointipalveluissa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Laadi aikataulu asiointipalvelukohtaisesti (tutustu tukimateriaaliin)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Liity testiympäristöön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400" dirty="0"/>
              <a:t>Ota tunnistuspalvelu käyttöön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i-FI" dirty="0">
                <a:cs typeface="Arial" panose="020B0604020202020204" pitchFamily="34" charset="0"/>
              </a:rPr>
              <a:t>Miten toimin?</a:t>
            </a:r>
            <a:endParaRPr lang="fi-FI" sz="2800" dirty="0"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86400" y="362845"/>
            <a:ext cx="7449407" cy="95410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fi-FI" sz="2800" dirty="0">
                <a:latin typeface="+mj-lt"/>
                <a:cs typeface="Abadi MT Condensed Light"/>
              </a:rPr>
              <a:t>Nykyiset </a:t>
            </a:r>
            <a:r>
              <a:rPr lang="fi-FI" sz="2800" dirty="0" err="1">
                <a:latin typeface="+mj-lt"/>
                <a:cs typeface="Abadi MT Condensed Light"/>
              </a:rPr>
              <a:t>Tunnistus.fi</a:t>
            </a:r>
            <a:r>
              <a:rPr lang="fi-FI" sz="2800" dirty="0">
                <a:latin typeface="+mj-lt"/>
                <a:cs typeface="Abadi MT Condensed Light"/>
              </a:rPr>
              <a:t>- ja </a:t>
            </a:r>
            <a:r>
              <a:rPr lang="fi-FI" sz="2800" dirty="0" err="1">
                <a:latin typeface="+mj-lt"/>
                <a:cs typeface="Abadi MT Condensed Light"/>
              </a:rPr>
              <a:t>Vetuma</a:t>
            </a:r>
            <a:r>
              <a:rPr lang="fi-FI" sz="2800" dirty="0">
                <a:latin typeface="+mj-lt"/>
                <a:cs typeface="Abadi MT Condensed Light"/>
              </a:rPr>
              <a:t>-palvelut korvataan uudella </a:t>
            </a:r>
            <a:r>
              <a:rPr lang="fi-FI" sz="2800" dirty="0" err="1">
                <a:latin typeface="+mj-lt"/>
                <a:cs typeface="Abadi MT Condensed Light"/>
              </a:rPr>
              <a:t>Suomi.fi</a:t>
            </a:r>
            <a:r>
              <a:rPr lang="fi-FI" sz="2800" dirty="0">
                <a:latin typeface="+mj-lt"/>
                <a:cs typeface="Abadi MT Condensed Light"/>
              </a:rPr>
              <a:t>-tunnistuksella</a:t>
            </a:r>
          </a:p>
        </p:txBody>
      </p:sp>
    </p:spTree>
    <p:extLst>
      <p:ext uri="{BB962C8B-B14F-4D97-AF65-F5344CB8AC3E}">
        <p14:creationId xmlns:p14="http://schemas.microsoft.com/office/powerpoint/2010/main" val="42797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Käyttöönotossa huomioitavia asioita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838200" y="1285089"/>
            <a:ext cx="5181600" cy="5041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sz="2600" b="1" dirty="0"/>
              <a:t>Onko asiointipalvelussanne käytössä </a:t>
            </a:r>
            <a:r>
              <a:rPr lang="fi-FI" sz="2600" b="1" dirty="0" err="1"/>
              <a:t>Vetuma</a:t>
            </a:r>
            <a:r>
              <a:rPr lang="fi-FI" sz="2600" b="1" dirty="0"/>
              <a:t> SAML2 (SAML2 </a:t>
            </a:r>
            <a:r>
              <a:rPr lang="fi-FI" sz="2600" b="1" dirty="0" err="1"/>
              <a:t>attribute</a:t>
            </a:r>
            <a:r>
              <a:rPr lang="fi-FI" sz="2600" b="1" dirty="0"/>
              <a:t> </a:t>
            </a:r>
            <a:r>
              <a:rPr lang="fi-FI" sz="2600" b="1" dirty="0" err="1"/>
              <a:t>response</a:t>
            </a:r>
            <a:r>
              <a:rPr lang="fi-FI" sz="2600" b="1" dirty="0"/>
              <a:t> profiili) -rajapinta?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fi-FI" sz="2100" dirty="0"/>
              <a:t>Tunnistuspalvelu tukee SAML2-standardia, ja täten käyttöönotto on helppoa. Yksinkertaisimmillaan luottosuhteen uudelleen määritys ja testaus riittää asiointipalvelun liittämiseksi.</a:t>
            </a:r>
          </a:p>
          <a:p>
            <a:pPr>
              <a:lnSpc>
                <a:spcPct val="110000"/>
              </a:lnSpc>
            </a:pPr>
            <a:r>
              <a:rPr lang="fi-FI" sz="2600" b="1" dirty="0"/>
              <a:t>Onko käytössänne </a:t>
            </a:r>
            <a:r>
              <a:rPr lang="fi-FI" sz="2600" b="1" dirty="0" err="1"/>
              <a:t>Vetuman</a:t>
            </a:r>
            <a:r>
              <a:rPr lang="fi-FI" sz="2600" b="1" dirty="0"/>
              <a:t> vanha rajapinta?</a:t>
            </a:r>
          </a:p>
          <a:p>
            <a:pPr lvl="1">
              <a:lnSpc>
                <a:spcPct val="110000"/>
              </a:lnSpc>
              <a:buFont typeface="Courier New"/>
              <a:buChar char="o"/>
            </a:pPr>
            <a:r>
              <a:rPr lang="fi-FI" sz="2100" dirty="0"/>
              <a:t>Tunnistuspalvelu ei tue </a:t>
            </a:r>
            <a:r>
              <a:rPr lang="fi-FI" sz="2100" dirty="0" err="1"/>
              <a:t>Vetuman</a:t>
            </a:r>
            <a:r>
              <a:rPr lang="fi-FI" sz="2100" dirty="0"/>
              <a:t> vanhaa rajapintaa ja rajapinta tulee muuttaa SAML2-rajapinnaksi. Muutoksen valmistelun voi aloittaa jo nyt, ja testausta voi suorittaa tunnistuspalvelun testiympäristössä.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6172200" y="1285089"/>
            <a:ext cx="5181600" cy="5041068"/>
          </a:xfrm>
        </p:spPr>
        <p:txBody>
          <a:bodyPr>
            <a:normAutofit/>
          </a:bodyPr>
          <a:lstStyle/>
          <a:p>
            <a:r>
              <a:rPr lang="fi-FI" sz="2200" b="1" dirty="0"/>
              <a:t>Onko tulossa uusia tunnistettuja käyttäjiä tarvitsevia palveluita tai muutoksia nykyisiin palveluihin?</a:t>
            </a:r>
          </a:p>
          <a:p>
            <a:pPr lvl="1">
              <a:buFont typeface="Courier New"/>
              <a:buChar char="o"/>
            </a:pPr>
            <a:r>
              <a:rPr lang="fi-FI" sz="1800" dirty="0"/>
              <a:t>Suosittelemme SAML2-rajapinnan käyttämistä palveluissa. </a:t>
            </a:r>
            <a:br>
              <a:rPr lang="fi-FI" sz="1800" dirty="0"/>
            </a:br>
            <a:endParaRPr lang="fi-FI" sz="1800" dirty="0"/>
          </a:p>
          <a:p>
            <a:r>
              <a:rPr lang="fi-FI" sz="2200" b="1" dirty="0"/>
              <a:t>Onko asiointipalvelussanne käytössä maksaminen?</a:t>
            </a:r>
          </a:p>
          <a:p>
            <a:pPr lvl="1">
              <a:buFont typeface="Courier New"/>
              <a:buChar char="o"/>
            </a:pPr>
            <a:r>
              <a:rPr lang="fi-FI" sz="1800" dirty="0"/>
              <a:t>Tunnistuspalvelussa ei ole maksamiseen liittyviä ominaisuuksia. Verkkomaksamisen palvelu tulee myöhemmin käyttöön tätä tarkoitusta varten.</a:t>
            </a:r>
          </a:p>
          <a:p>
            <a:pPr lvl="1"/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386473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Käyttöönotot</a:t>
            </a:r>
            <a:endParaRPr lang="fi-FI" dirty="0"/>
          </a:p>
        </p:txBody>
      </p:sp>
      <p:sp>
        <p:nvSpPr>
          <p:cNvPr id="5" name="AutoShape 2" descr="https://files.slack.com/files-pri/T0C0A3347-F2SF2CEGN/tunnistaminen-ennust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823" y="1797998"/>
            <a:ext cx="8314188" cy="4608513"/>
          </a:xfrm>
          <a:ln>
            <a:solidFill>
              <a:schemeClr val="tx2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8" name="Tekstiruutu 7"/>
          <p:cNvSpPr txBox="1"/>
          <p:nvPr/>
        </p:nvSpPr>
        <p:spPr>
          <a:xfrm>
            <a:off x="63501" y="1947553"/>
            <a:ext cx="3368468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Käytössä jo mm.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TE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Trafi</a:t>
            </a:r>
            <a:endParaRPr lang="fi-FI" dirty="0" smtClean="0"/>
          </a:p>
          <a:p>
            <a:pPr marL="342900" indent="-342900">
              <a:buFontTx/>
              <a:buChar char="-"/>
            </a:pPr>
            <a:r>
              <a:rPr lang="fi-FI" dirty="0" smtClean="0"/>
              <a:t>Tekes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Kelan asiointipalvelu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Omakanta</a:t>
            </a:r>
          </a:p>
          <a:p>
            <a:pPr marL="342900" indent="-342900">
              <a:buFontTx/>
              <a:buChar char="-"/>
            </a:pPr>
            <a:r>
              <a:rPr lang="fi-FI" dirty="0" err="1" smtClean="0"/>
              <a:t>Palkka.fi</a:t>
            </a:r>
            <a:r>
              <a:rPr lang="fi-FI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i-FI" dirty="0" smtClean="0"/>
              <a:t>….</a:t>
            </a:r>
          </a:p>
          <a:p>
            <a:pPr marL="342900" indent="-342900">
              <a:buFontTx/>
              <a:buChar char="-"/>
            </a:pPr>
            <a:endParaRPr lang="fi-FI" dirty="0"/>
          </a:p>
          <a:p>
            <a:r>
              <a:rPr lang="fi-FI" sz="1400" dirty="0" err="1" smtClean="0"/>
              <a:t>Esuomessa</a:t>
            </a:r>
            <a:r>
              <a:rPr lang="fi-FI" sz="1400" dirty="0" smtClean="0"/>
              <a:t> lisää tapahtumamääristä:</a:t>
            </a:r>
          </a:p>
          <a:p>
            <a:r>
              <a:rPr lang="fi-FI" sz="1200" dirty="0" smtClean="0">
                <a:hlinkClick r:id="rId3"/>
              </a:rPr>
              <a:t>https</a:t>
            </a:r>
            <a:r>
              <a:rPr lang="fi-FI" sz="1200" dirty="0">
                <a:hlinkClick r:id="rId3"/>
              </a:rPr>
              <a:t>://esuomi.fi/palveluntarjoajille/tunnistaminen/tunnistamisen-tapahtumamaarat</a:t>
            </a:r>
            <a:r>
              <a:rPr lang="fi-FI" sz="1200" dirty="0" smtClean="0">
                <a:hlinkClick r:id="rId3"/>
              </a:rPr>
              <a:t>/</a:t>
            </a:r>
            <a:r>
              <a:rPr lang="fi-FI" sz="1200" dirty="0" smtClean="0"/>
              <a:t>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18100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838200" y="1502447"/>
            <a:ext cx="10515600" cy="474630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400" b="1" dirty="0">
                <a:solidFill>
                  <a:srgbClr val="0E1526"/>
                </a:solidFill>
              </a:rPr>
              <a:t>Verkkomaksamisen kokoamis- ja hallinnointipalvelu (Verkkomaksamisen palvelu) mahdollistaa maksujen maksamisen käyttäjäorganisaatiolle sen asiointipalvelussa.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400" b="1" dirty="0"/>
              <a:t>Palvelu korvaa </a:t>
            </a:r>
            <a:r>
              <a:rPr lang="fi-FI" sz="2400" b="1" dirty="0" err="1"/>
              <a:t>Vetuma-palvelun</a:t>
            </a:r>
            <a:r>
              <a:rPr lang="fi-FI" sz="2400" b="1" dirty="0"/>
              <a:t> maksamisen osuuden.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/>
              <a:t>Julkisen sektorin organisaatioilla on velvollisuus tai oikeus käyttää Verkkomaksamisen palvelua.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>
                <a:solidFill>
                  <a:schemeClr val="tx1"/>
                </a:solidFill>
              </a:rPr>
              <a:t>Käyttöön velvoitetun organisaation on otettava palvelu käyttöönsä 1.1.2018 mennessä.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2000" dirty="0"/>
              <a:t>Yksityisen sektorin organisaatioilla ei lähtökohtaisesti ole oikeutta käyttää Verkkomaksamisen palvelua.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r>
              <a:rPr lang="fi-FI" sz="1600" dirty="0">
                <a:solidFill>
                  <a:schemeClr val="tx1"/>
                </a:solidFill>
              </a:rPr>
              <a:t>Poikkeuksena voi olla tilanne, jossa yksityinen toimija toimii julkisen organisaation palvelun tuottajana. Valtiokonttori päättää tällöin palvelun käyttöoikeudesta.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 smtClean="0">
              <a:solidFill>
                <a:schemeClr val="tx1"/>
              </a:solidFill>
            </a:endParaRPr>
          </a:p>
          <a:p>
            <a:pPr lvl="1"/>
            <a:r>
              <a:rPr lang="fi-FI" dirty="0" smtClean="0"/>
              <a:t>Lisätietoja </a:t>
            </a:r>
            <a:r>
              <a:rPr lang="fi-FI" dirty="0"/>
              <a:t>Jukka Sorvali (puh. 0295 50 3358; </a:t>
            </a:r>
            <a:r>
              <a:rPr lang="fi-FI" dirty="0" err="1"/>
              <a:t>jukka.sorvali@valtiokonttori.fi</a:t>
            </a:r>
            <a:r>
              <a:rPr lang="fi-FI" dirty="0"/>
              <a:t>)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9864725" algn="l"/>
              </a:tabLst>
            </a:pPr>
            <a:endParaRPr lang="fi-FI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KaPA-laki</a:t>
            </a:r>
            <a:r>
              <a:rPr lang="fi-FI" dirty="0" smtClean="0"/>
              <a:t>: Verkkomaksamisen </a:t>
            </a:r>
            <a:r>
              <a:rPr lang="fi-FI" dirty="0"/>
              <a:t>palvelu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517605-2B7E-4F4C-A7CA-BC4B7C7308EC}" type="slidenum">
              <a:rPr lang="fi-FI" smtClean="0">
                <a:solidFill>
                  <a:srgbClr val="0E1526">
                    <a:tint val="75000"/>
                  </a:srgbClr>
                </a:solidFill>
              </a:rPr>
              <a:pPr/>
              <a:t>56</a:t>
            </a:fld>
            <a:endParaRPr lang="fi-FI">
              <a:solidFill>
                <a:srgbClr val="0E15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cs typeface="Arial"/>
              </a:rPr>
              <a:t>Suomi.fi</a:t>
            </a:r>
            <a:r>
              <a:rPr lang="fi-FI" dirty="0" smtClean="0">
                <a:cs typeface="Arial"/>
              </a:rPr>
              <a:t>-viestit</a:t>
            </a:r>
            <a:endParaRPr lang="fi-FI" dirty="0"/>
          </a:p>
        </p:txBody>
      </p:sp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Suoraviivainen viestintä julkishallinnon </a:t>
            </a:r>
            <a:r>
              <a:rPr lang="fi-FI" dirty="0" smtClean="0"/>
              <a:t>asiakkaille</a:t>
            </a:r>
          </a:p>
          <a:p>
            <a:r>
              <a:rPr lang="fi-FI" i="1" dirty="0">
                <a:cs typeface="Arial"/>
              </a:rPr>
              <a:t>Julkinen </a:t>
            </a:r>
            <a:r>
              <a:rPr lang="fi-FI" i="1" dirty="0" smtClean="0">
                <a:cs typeface="Arial"/>
              </a:rPr>
              <a:t>sektori</a:t>
            </a:r>
            <a:endParaRPr lang="fi-FI" i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3" y="2061745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791" y="1834470"/>
            <a:ext cx="4405562" cy="285359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800" b="1" dirty="0">
                <a:solidFill>
                  <a:schemeClr val="accent2"/>
                </a:solidFill>
              </a:rPr>
              <a:t>Mahdollistamme viranomaisten sähköisen tiedoksiantoviestinnän riippumatta siitä, missä </a:t>
            </a:r>
            <a:r>
              <a:rPr lang="fi-FI" sz="2800" b="1" dirty="0" smtClean="0">
                <a:solidFill>
                  <a:schemeClr val="accent2"/>
                </a:solidFill>
              </a:rPr>
              <a:t>muodossa asiakas </a:t>
            </a:r>
            <a:r>
              <a:rPr lang="fi-FI" sz="2800" b="1" dirty="0">
                <a:solidFill>
                  <a:schemeClr val="accent2"/>
                </a:solidFill>
              </a:rPr>
              <a:t>viestit haluaa vastaanottaa.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>
                <a:cs typeface="Arial" panose="020B0604020202020204" pitchFamily="34" charset="0"/>
              </a:rPr>
              <a:t>Suomi.fi</a:t>
            </a:r>
            <a:r>
              <a:rPr lang="fi-FI" dirty="0">
                <a:cs typeface="Arial" panose="020B0604020202020204" pitchFamily="34" charset="0"/>
              </a:rPr>
              <a:t>-viestit</a:t>
            </a:r>
          </a:p>
        </p:txBody>
      </p:sp>
      <p:sp>
        <p:nvSpPr>
          <p:cNvPr id="5" name="Tekstiruutu 9"/>
          <p:cNvSpPr txBox="1"/>
          <p:nvPr/>
        </p:nvSpPr>
        <p:spPr>
          <a:xfrm>
            <a:off x="6255743" y="1880111"/>
            <a:ext cx="5158971" cy="180544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0000" rIns="144000" rtlCol="0" anchor="ctr">
            <a:noAutofit/>
          </a:bodyPr>
          <a:lstStyle/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Viranomaisten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keskitetty viestioperaattori, joka vastaa viestien toimittamisesta käyttäjälle ja käyttäjän valitsemaan kanavaan. </a:t>
            </a:r>
          </a:p>
        </p:txBody>
      </p:sp>
      <p:pic>
        <p:nvPicPr>
          <p:cNvPr id="7" name="Picture 6" descr="Buildings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291" y="2271896"/>
            <a:ext cx="617716" cy="816268"/>
          </a:xfrm>
          <a:prstGeom prst="rect">
            <a:avLst/>
          </a:prstGeom>
        </p:spPr>
      </p:pic>
      <p:sp>
        <p:nvSpPr>
          <p:cNvPr id="9" name="Tekstiruutu 9"/>
          <p:cNvSpPr txBox="1"/>
          <p:nvPr/>
        </p:nvSpPr>
        <p:spPr>
          <a:xfrm>
            <a:off x="6262175" y="3726019"/>
            <a:ext cx="5158971" cy="2066557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0000" rIns="144000" rtlCol="0" anchor="ctr">
            <a:noAutofit/>
          </a:bodyPr>
          <a:lstStyle/>
          <a:p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Kansalaisen 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ja yrityksen edustajan oma ”sähköinen postilaatikko”, joka korvaa nykyisen Asiointitilin. Postien vastaanotto ja lähettäminen onnistuu myös </a:t>
            </a:r>
            <a:r>
              <a:rPr lang="fi-FI" b="1" dirty="0" smtClean="0">
                <a:solidFill>
                  <a:schemeClr val="accent1">
                    <a:lumMod val="75000"/>
                  </a:schemeClr>
                </a:solidFill>
              </a:rPr>
              <a:t>Viestit-mobiilisovelluksella</a:t>
            </a:r>
            <a:r>
              <a:rPr lang="fi-FI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fi-FI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Person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608" y="4133132"/>
            <a:ext cx="595179" cy="72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8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4848"/>
            <a:ext cx="5950058" cy="4807060"/>
          </a:xfrm>
        </p:spPr>
        <p:txBody>
          <a:bodyPr>
            <a:normAutofit fontScale="92500" lnSpcReduction="10000"/>
          </a:bodyPr>
          <a:lstStyle/>
          <a:p>
            <a:pPr marL="514338" indent="-514338">
              <a:buFont typeface="+mj-lt"/>
              <a:buAutoNum type="arabicPeriod"/>
            </a:pPr>
            <a:r>
              <a:rPr lang="fi-FI" sz="2400" dirty="0"/>
              <a:t>Viestioperaattori, joka mahdollistaa viranomaisten tiedoksiantoviestinnän digitalisoinnin </a:t>
            </a:r>
          </a:p>
          <a:p>
            <a:pPr marL="514338" indent="-514338">
              <a:buFont typeface="+mj-lt"/>
              <a:buAutoNum type="arabicPeriod"/>
            </a:pPr>
            <a:r>
              <a:rPr lang="fi-FI" sz="2400" dirty="0"/>
              <a:t>Erityyppisten viestien välittäminen:</a:t>
            </a:r>
          </a:p>
          <a:p>
            <a:pPr lvl="1">
              <a:buFont typeface="Lucida Grande"/>
              <a:buChar char="-"/>
            </a:pPr>
            <a:r>
              <a:rPr lang="fi-FI" sz="2000" dirty="0"/>
              <a:t>Sähköiset viestit (lähetys ja vastaanotto)</a:t>
            </a:r>
          </a:p>
          <a:p>
            <a:pPr lvl="1">
              <a:buFont typeface="Lucida Grande"/>
              <a:buChar char="-"/>
            </a:pPr>
            <a:r>
              <a:rPr lang="fi-FI" sz="2000" dirty="0"/>
              <a:t>Herätteet (tekstiviesti tai sähköposti)</a:t>
            </a:r>
          </a:p>
          <a:p>
            <a:pPr lvl="1">
              <a:buFont typeface="Lucida Grande"/>
              <a:buChar char="-"/>
            </a:pPr>
            <a:r>
              <a:rPr lang="fi-FI" sz="2000" dirty="0"/>
              <a:t>Tapahtumaviestit</a:t>
            </a:r>
          </a:p>
          <a:p>
            <a:pPr lvl="1">
              <a:buFont typeface="Lucida Grande"/>
              <a:buChar char="-"/>
            </a:pPr>
            <a:r>
              <a:rPr lang="fi-FI" sz="2000" dirty="0"/>
              <a:t>Paperipostitus</a:t>
            </a:r>
          </a:p>
          <a:p>
            <a:pPr marL="514338" indent="-514338">
              <a:buFont typeface="+mj-lt"/>
              <a:buAutoNum type="arabicPeriod"/>
            </a:pPr>
            <a:r>
              <a:rPr lang="fi-FI" sz="2400" dirty="0" smtClean="0"/>
              <a:t>Julkishallinnon asiakkaalle Viestit-palvelu </a:t>
            </a:r>
            <a:r>
              <a:rPr lang="fi-FI" sz="2400" dirty="0"/>
              <a:t>(sähköinen postilaatikko) uudessa </a:t>
            </a:r>
            <a:r>
              <a:rPr lang="fi-FI" sz="2400" dirty="0" err="1"/>
              <a:t>Suomi.fi</a:t>
            </a:r>
            <a:r>
              <a:rPr lang="fi-FI" sz="2400" dirty="0"/>
              <a:t>-verkkopalvelussa ja mobiilisovelluksessa</a:t>
            </a:r>
          </a:p>
          <a:p>
            <a:pPr marL="0" indent="0">
              <a:buNone/>
            </a:pPr>
            <a:endParaRPr lang="fi-FI" sz="1400" dirty="0"/>
          </a:p>
          <a:p>
            <a:pPr marL="0" indent="0">
              <a:buNone/>
            </a:pPr>
            <a:r>
              <a:rPr lang="fi-FI" sz="2400" dirty="0"/>
              <a:t>Palvelu korvaa nykyisen Asiointitilin vuonna 2017.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palvelu tarjoaa?</a:t>
            </a:r>
          </a:p>
        </p:txBody>
      </p:sp>
      <p:pic>
        <p:nvPicPr>
          <p:cNvPr id="6" name="Picture 5" descr="suomi_fi_omat_viestini_listaus_keskustelut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3" r="12476"/>
          <a:stretch/>
        </p:blipFill>
        <p:spPr>
          <a:xfrm>
            <a:off x="7087811" y="627083"/>
            <a:ext cx="4862284" cy="577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ruutu 9"/>
          <p:cNvSpPr txBox="1"/>
          <p:nvPr/>
        </p:nvSpPr>
        <p:spPr>
          <a:xfrm>
            <a:off x="7643091" y="1201955"/>
            <a:ext cx="4389582" cy="5063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000" rIns="144000" bIns="0" rtlCol="0" anchor="t">
            <a:noAutofit/>
          </a:bodyPr>
          <a:lstStyle/>
          <a:p>
            <a:endParaRPr lang="fi-FI" sz="2000" b="1" dirty="0">
              <a:solidFill>
                <a:schemeClr val="accent5"/>
              </a:solidFill>
            </a:endParaRPr>
          </a:p>
        </p:txBody>
      </p:sp>
      <p:sp>
        <p:nvSpPr>
          <p:cNvPr id="11" name="Tekstiruutu 9"/>
          <p:cNvSpPr txBox="1"/>
          <p:nvPr/>
        </p:nvSpPr>
        <p:spPr>
          <a:xfrm>
            <a:off x="205789" y="1201955"/>
            <a:ext cx="7350779" cy="5063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000" rIns="144000" bIns="0" rtlCol="0" anchor="t">
            <a:noAutofit/>
          </a:bodyPr>
          <a:lstStyle/>
          <a:p>
            <a:endParaRPr lang="fi-FI" sz="2000" b="1" dirty="0">
              <a:solidFill>
                <a:schemeClr val="accent5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558799"/>
          </a:xfrm>
        </p:spPr>
        <p:txBody>
          <a:bodyPr anchor="t">
            <a:noAutofit/>
          </a:bodyPr>
          <a:lstStyle/>
          <a:p>
            <a:r>
              <a:rPr lang="fi-FI" sz="4000" dirty="0" smtClean="0">
                <a:solidFill>
                  <a:schemeClr val="tx1"/>
                </a:solidFill>
              </a:rPr>
              <a:t>Ns. </a:t>
            </a:r>
            <a:r>
              <a:rPr lang="fi-FI" sz="4000" dirty="0" err="1" smtClean="0">
                <a:solidFill>
                  <a:schemeClr val="tx1"/>
                </a:solidFill>
              </a:rPr>
              <a:t>KaPA</a:t>
            </a:r>
            <a:r>
              <a:rPr lang="fi-FI" sz="4000" dirty="0" smtClean="0">
                <a:solidFill>
                  <a:schemeClr val="tx1"/>
                </a:solidFill>
              </a:rPr>
              <a:t>-lain </a:t>
            </a:r>
            <a:r>
              <a:rPr lang="fi-FI" sz="4000" dirty="0">
                <a:solidFill>
                  <a:schemeClr val="tx1"/>
                </a:solidFill>
              </a:rPr>
              <a:t>asettamat velvoitteet ja oikeudet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395892" y="1660351"/>
            <a:ext cx="3327585" cy="46092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600" b="1" dirty="0" smtClean="0"/>
              <a:t>1. Käyttövelvollisuus</a:t>
            </a:r>
            <a:endParaRPr lang="fi-FI" sz="1600" b="1" dirty="0"/>
          </a:p>
          <a:p>
            <a:pPr marL="0" indent="0">
              <a:spcBef>
                <a:spcPts val="0"/>
              </a:spcBef>
              <a:buNone/>
            </a:pPr>
            <a:endParaRPr lang="fi-FI" sz="400" b="1" dirty="0"/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Valtion hallintoviranomaiset ja virastot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Laitokset ja liikelaitokset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Kunnalliset viranomaiset niiden hoitaessa laissa niille säädettyjä tehtäviä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Tuomioistuimet ja muut lainkäyttöelimet</a:t>
            </a:r>
          </a:p>
          <a:p>
            <a:pPr marL="0" indent="0">
              <a:spcBef>
                <a:spcPts val="0"/>
              </a:spcBef>
              <a:buNone/>
            </a:pPr>
            <a:endParaRPr lang="fi-FI" sz="4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/>
              <a:t>Käyttövelvollisuus koskee näitä palveluita: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endParaRPr lang="fi-FI" sz="1400" b="1" dirty="0" smtClean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 smtClean="0">
                <a:solidFill>
                  <a:schemeClr val="accent6"/>
                </a:solidFill>
              </a:rPr>
              <a:t>Suomi.fi-verkkopalvelu</a:t>
            </a:r>
            <a:endParaRPr lang="fi-FI" sz="1400" b="1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>
                <a:solidFill>
                  <a:schemeClr val="accent6"/>
                </a:solidFill>
              </a:rPr>
              <a:t>Palvelutietovaranto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>
                <a:solidFill>
                  <a:schemeClr val="accent6"/>
                </a:solidFill>
              </a:rPr>
              <a:t>Palveluväylä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>
                <a:solidFill>
                  <a:schemeClr val="accent6"/>
                </a:solidFill>
              </a:rPr>
              <a:t>Tunnistus (vahvan tunnistuksen osalta)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>
                <a:solidFill>
                  <a:schemeClr val="accent6"/>
                </a:solidFill>
              </a:rPr>
              <a:t>Viestit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b="1" dirty="0" smtClean="0">
                <a:solidFill>
                  <a:schemeClr val="accent6"/>
                </a:solidFill>
              </a:rPr>
              <a:t>Maksut</a:t>
            </a:r>
            <a:endParaRPr lang="fi-FI" sz="1400" b="1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4"/>
          </p:nvPr>
        </p:nvSpPr>
        <p:spPr>
          <a:xfrm>
            <a:off x="4000588" y="1660351"/>
            <a:ext cx="3336625" cy="46092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i-FI" sz="1600" b="1" dirty="0" smtClean="0"/>
              <a:t>2. Oikeus </a:t>
            </a:r>
            <a:r>
              <a:rPr lang="fi-FI" sz="1600" b="1" dirty="0"/>
              <a:t>käyttää kaikkia palveluita </a:t>
            </a:r>
          </a:p>
          <a:p>
            <a:pPr marL="0" indent="0">
              <a:spcBef>
                <a:spcPts val="0"/>
              </a:spcBef>
              <a:buNone/>
            </a:pPr>
            <a:endParaRPr lang="fi-FI" sz="4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/>
              <a:t>Laissa säädetyn julkisen hallintotehtävän hoitamiseksi: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Julkisen hallinnon viranomaiset (mukaan lukien käyttövelvoitetut) 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Itsenäiset julkisoikeudelliset laitokset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Eduskunta virastoineen 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Valtion talousarvion ulkopuoliset rahastot 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Lailla tai lain nojalla annetulla asetuksella tai lain nojalla annetulla valtion hallintoviranomaisen päätöksellä julkista hallintotehtävää itsenäisesti hoitamaan asetetut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/>
              <a:t>Myös muissa tehtävissään:</a:t>
            </a:r>
          </a:p>
          <a:p>
            <a:pPr>
              <a:spcBef>
                <a:spcPts val="0"/>
              </a:spcBef>
              <a:buFont typeface="Lucida Grande"/>
              <a:buChar char="-"/>
            </a:pPr>
            <a:r>
              <a:rPr lang="fi-FI" sz="1400" dirty="0"/>
              <a:t>Kunnalliset viranomaiset ja kuntien yhteistyöelimet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827818" y="1662660"/>
            <a:ext cx="4225637" cy="460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i-FI" sz="1600" b="1" dirty="0" smtClean="0"/>
              <a:t>3. Rajoitettu </a:t>
            </a:r>
            <a:r>
              <a:rPr lang="fi-FI" sz="1600" b="1" dirty="0"/>
              <a:t>oikeus käyttää palveluita</a:t>
            </a:r>
          </a:p>
          <a:p>
            <a:pPr marL="0" indent="0">
              <a:spcBef>
                <a:spcPts val="0"/>
              </a:spcBef>
              <a:buNone/>
            </a:pPr>
            <a:endParaRPr lang="en-US" sz="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/>
              <a:t>Lakiin perustuvan sopimuksen nojalla tai muulla perusteella julkista tehtävää hoitava</a:t>
            </a:r>
            <a:br>
              <a:rPr lang="fi-FI" sz="1400" b="1" dirty="0"/>
            </a:br>
            <a:r>
              <a:rPr lang="fi-FI" sz="1400" b="1" dirty="0"/>
              <a:t>… </a:t>
            </a:r>
            <a:r>
              <a:rPr lang="fi-FI" sz="1400" dirty="0"/>
              <a:t>saa käyttää tässä tehtävässään muita palveluita, paitsi seuraavia, joiden tarjoamisesta päättää kyseisen palvelun palvelutuottaja: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/>
              <a:t>Tunnistus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/>
              <a:t>Viestit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 smtClean="0"/>
              <a:t>Maksut</a:t>
            </a:r>
            <a:endParaRPr lang="fi-FI" sz="14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400" b="1" dirty="0"/>
              <a:t>Yksityiset yhteisöt, säätiöt ja elinkeinonharjoittajat</a:t>
            </a:r>
            <a:br>
              <a:rPr lang="fi-FI" sz="1400" b="1" dirty="0"/>
            </a:br>
            <a:r>
              <a:rPr lang="fi-FI" sz="1400" b="1" dirty="0"/>
              <a:t>… </a:t>
            </a:r>
            <a:r>
              <a:rPr lang="fi-FI" sz="1400" dirty="0"/>
              <a:t>saavat käyttää seuraavia palveluita: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/>
              <a:t>Valtuudet *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 err="1"/>
              <a:t>Suomi.fi</a:t>
            </a:r>
            <a:r>
              <a:rPr lang="fi-FI" sz="1400" dirty="0"/>
              <a:t>-verkkopalvelu *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/>
              <a:t>Palvelutietovaranto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/>
              <a:t>Palveluväylä</a:t>
            </a:r>
          </a:p>
          <a:p>
            <a:pPr>
              <a:spcBef>
                <a:spcPts val="0"/>
              </a:spcBef>
              <a:buClr>
                <a:schemeClr val="accent6"/>
              </a:buClr>
              <a:buFont typeface="Wingdings" charset="2"/>
              <a:buChar char="§"/>
            </a:pPr>
            <a:r>
              <a:rPr lang="fi-FI" sz="1400" dirty="0" err="1"/>
              <a:t>Avoindata.fi-palvelu</a:t>
            </a:r>
            <a:r>
              <a:rPr lang="fi-FI" sz="1400" dirty="0"/>
              <a:t/>
            </a:r>
            <a:br>
              <a:rPr lang="fi-FI" sz="1400" dirty="0"/>
            </a:br>
            <a:r>
              <a:rPr lang="fi-FI" sz="700" dirty="0"/>
              <a:t/>
            </a:r>
            <a:br>
              <a:rPr lang="fi-FI" sz="700" dirty="0"/>
            </a:br>
            <a:r>
              <a:rPr lang="fi-FI" sz="1400" dirty="0"/>
              <a:t>* Jos niillä on oikeus käsitellä asiakkaidensa yksilöivää tunnusta palveluidensa tarjoamisessa.</a:t>
            </a:r>
          </a:p>
        </p:txBody>
      </p:sp>
      <p:sp>
        <p:nvSpPr>
          <p:cNvPr id="22" name="Tekstiruutu 9"/>
          <p:cNvSpPr txBox="1"/>
          <p:nvPr/>
        </p:nvSpPr>
        <p:spPr>
          <a:xfrm>
            <a:off x="217333" y="1169630"/>
            <a:ext cx="7339235" cy="408462"/>
          </a:xfrm>
          <a:prstGeom prst="rect">
            <a:avLst/>
          </a:prstGeom>
          <a:solidFill>
            <a:srgbClr val="003D7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000" rIns="144000" bIns="0" rtlCol="0" anchor="t">
            <a:noAutofit/>
          </a:bodyPr>
          <a:lstStyle/>
          <a:p>
            <a:endParaRPr lang="fi-FI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41" y="1162456"/>
            <a:ext cx="1828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Julkinen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sektori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14" name="Tekstiruutu 9"/>
          <p:cNvSpPr txBox="1"/>
          <p:nvPr/>
        </p:nvSpPr>
        <p:spPr>
          <a:xfrm>
            <a:off x="7643091" y="1183484"/>
            <a:ext cx="4389582" cy="4084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80000" rIns="144000" bIns="0" rtlCol="0" anchor="t">
            <a:noAutofit/>
          </a:bodyPr>
          <a:lstStyle/>
          <a:p>
            <a:endParaRPr lang="fi-FI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0056" y="1162456"/>
            <a:ext cx="2049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>
                <a:solidFill>
                  <a:schemeClr val="bg1"/>
                </a:solidFill>
              </a:rPr>
              <a:t>Yksityinen</a:t>
            </a:r>
            <a:r>
              <a:rPr lang="en-US" sz="2000" b="1" i="1" dirty="0">
                <a:solidFill>
                  <a:schemeClr val="bg1"/>
                </a:solidFill>
              </a:rPr>
              <a:t> </a:t>
            </a:r>
            <a:r>
              <a:rPr lang="en-US" sz="2000" b="1" i="1" dirty="0" err="1">
                <a:solidFill>
                  <a:schemeClr val="bg1"/>
                </a:solidFill>
              </a:rPr>
              <a:t>sektori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8812713" y="3239490"/>
            <a:ext cx="2034700" cy="1127342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9551416" y="4353877"/>
            <a:ext cx="1490385" cy="119213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0795291" y="4354309"/>
            <a:ext cx="1384614" cy="576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45719" rIns="91438" bIns="45719"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Julkishallinnon </a:t>
            </a:r>
            <a:br>
              <a:rPr lang="fi-FI" sz="1500" dirty="0">
                <a:solidFill>
                  <a:schemeClr val="tx1"/>
                </a:solidFill>
              </a:rPr>
            </a:br>
            <a:r>
              <a:rPr lang="fi-FI" sz="1500" dirty="0">
                <a:solidFill>
                  <a:schemeClr val="tx1"/>
                </a:solidFill>
              </a:rPr>
              <a:t>asiakas</a:t>
            </a:r>
          </a:p>
        </p:txBody>
      </p:sp>
      <p:sp>
        <p:nvSpPr>
          <p:cNvPr id="72" name="Bent Arrow 71"/>
          <p:cNvSpPr/>
          <p:nvPr/>
        </p:nvSpPr>
        <p:spPr>
          <a:xfrm rot="10800000">
            <a:off x="6052257" y="2099183"/>
            <a:ext cx="4989554" cy="2640329"/>
          </a:xfrm>
          <a:prstGeom prst="bentArrow">
            <a:avLst>
              <a:gd name="adj1" fmla="val 15463"/>
              <a:gd name="adj2" fmla="val 13239"/>
              <a:gd name="adj3" fmla="val 8801"/>
              <a:gd name="adj4" fmla="val 23625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sz="800" dirty="0">
              <a:solidFill>
                <a:srgbClr val="004983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8841193" y="1610283"/>
            <a:ext cx="2253171" cy="720449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986" tIns="45719" rIns="91438" bIns="45719" rtlCol="0" anchor="ctr"/>
          <a:lstStyle/>
          <a:p>
            <a:r>
              <a:rPr lang="fi-FI" sz="1600" dirty="0">
                <a:solidFill>
                  <a:schemeClr val="tx1"/>
                </a:solidFill>
                <a:cs typeface="Arial"/>
              </a:rPr>
              <a:t>Viranomaisen sähköinen palvelu</a:t>
            </a:r>
            <a:endParaRPr lang="en-US" sz="1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68" name="Pentagon 67"/>
          <p:cNvSpPr/>
          <p:nvPr/>
        </p:nvSpPr>
        <p:spPr>
          <a:xfrm>
            <a:off x="8119849" y="1633209"/>
            <a:ext cx="1252415" cy="732661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877513" y="2377898"/>
            <a:ext cx="2216851" cy="109483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5986" tIns="45719" rIns="91438" bIns="45719" rtlCol="0" anchor="ctr"/>
          <a:lstStyle/>
          <a:p>
            <a:r>
              <a:rPr lang="fi-FI" sz="1600" dirty="0" err="1">
                <a:solidFill>
                  <a:schemeClr val="bg1"/>
                </a:solidFill>
                <a:cs typeface="Arial"/>
              </a:rPr>
              <a:t>Suomi.fi</a:t>
            </a:r>
            <a:r>
              <a:rPr lang="fi-FI" sz="1600" dirty="0">
                <a:solidFill>
                  <a:schemeClr val="bg1"/>
                </a:solidFill>
                <a:cs typeface="Arial"/>
              </a:rPr>
              <a:t>-verkkopalvelu ja Viestit-sovellus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8265528" y="2595194"/>
            <a:ext cx="1171837" cy="732661"/>
          </a:xfrm>
          <a:prstGeom prst="homePlate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594102" y="3591554"/>
            <a:ext cx="863999" cy="653893"/>
            <a:chOff x="10926748" y="2703587"/>
            <a:chExt cx="863999" cy="6538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11245582" y="3131133"/>
              <a:ext cx="226331" cy="2263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26748" y="2703587"/>
              <a:ext cx="863999" cy="504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178749" y="3321259"/>
              <a:ext cx="359997" cy="36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534389" y="3918977"/>
            <a:ext cx="179999" cy="34079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Rectangle 28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9647934" y="3651736"/>
            <a:ext cx="756000" cy="3522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500" dirty="0">
                <a:solidFill>
                  <a:schemeClr val="tx1"/>
                </a:solidFill>
              </a:rPr>
              <a:t>Omat viestini</a:t>
            </a:r>
          </a:p>
        </p:txBody>
      </p:sp>
      <p:pic>
        <p:nvPicPr>
          <p:cNvPr id="53" name="Picture 52" descr="Person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1112" y="4515244"/>
            <a:ext cx="656910" cy="799497"/>
          </a:xfrm>
          <a:prstGeom prst="rect">
            <a:avLst/>
          </a:prstGeom>
        </p:spPr>
      </p:pic>
      <p:cxnSp>
        <p:nvCxnSpPr>
          <p:cNvPr id="36" name="Elbow Connector 35"/>
          <p:cNvCxnSpPr>
            <a:stCxn id="37" idx="2"/>
            <a:endCxn id="78" idx="2"/>
          </p:cNvCxnSpPr>
          <p:nvPr/>
        </p:nvCxnSpPr>
        <p:spPr>
          <a:xfrm rot="16200000" flipH="1">
            <a:off x="8479469" y="3728868"/>
            <a:ext cx="1062554" cy="2571725"/>
          </a:xfrm>
          <a:prstGeom prst="bentConnector3">
            <a:avLst>
              <a:gd name="adj1" fmla="val 121514"/>
            </a:avLst>
          </a:prstGeom>
          <a:ln>
            <a:solidFill>
              <a:schemeClr val="accent5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olded Corner 37"/>
          <p:cNvSpPr/>
          <p:nvPr/>
        </p:nvSpPr>
        <p:spPr>
          <a:xfrm>
            <a:off x="9052704" y="5500943"/>
            <a:ext cx="414716" cy="50536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olded Corner 38"/>
          <p:cNvSpPr/>
          <p:nvPr/>
        </p:nvSpPr>
        <p:spPr>
          <a:xfrm>
            <a:off x="8978064" y="5426291"/>
            <a:ext cx="414716" cy="505360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870" y="5636714"/>
            <a:ext cx="573153" cy="265978"/>
          </a:xfrm>
          <a:prstGeom prst="rect">
            <a:avLst/>
          </a:prstGeom>
        </p:spPr>
      </p:pic>
      <p:cxnSp>
        <p:nvCxnSpPr>
          <p:cNvPr id="43" name="Elbow Connector 42"/>
          <p:cNvCxnSpPr>
            <a:stCxn id="37" idx="2"/>
            <a:endCxn id="78" idx="1"/>
          </p:cNvCxnSpPr>
          <p:nvPr/>
        </p:nvCxnSpPr>
        <p:spPr>
          <a:xfrm rot="16200000" flipH="1">
            <a:off x="8404906" y="3803432"/>
            <a:ext cx="466489" cy="1826532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734023" y="4669681"/>
            <a:ext cx="1006985" cy="276997"/>
          </a:xfrm>
          <a:prstGeom prst="rect">
            <a:avLst/>
          </a:prstGeom>
          <a:noFill/>
        </p:spPr>
        <p:txBody>
          <a:bodyPr wrap="square" lIns="91438" tIns="45719" rIns="91438" bIns="45719" rtlCol="0" anchor="b">
            <a:spAutoFit/>
          </a:bodyPr>
          <a:lstStyle/>
          <a:p>
            <a:r>
              <a:rPr lang="fi-FI" sz="1200" dirty="0"/>
              <a:t>Herätteet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34023" y="5259399"/>
            <a:ext cx="1006985" cy="461663"/>
          </a:xfrm>
          <a:prstGeom prst="rect">
            <a:avLst/>
          </a:prstGeom>
          <a:noFill/>
        </p:spPr>
        <p:txBody>
          <a:bodyPr wrap="square" lIns="91438" tIns="45719" rIns="91438" bIns="45719" rtlCol="0" anchor="b">
            <a:spAutoFit/>
          </a:bodyPr>
          <a:lstStyle/>
          <a:p>
            <a:r>
              <a:rPr lang="fi-FI" sz="1200" dirty="0"/>
              <a:t>Paperi-</a:t>
            </a:r>
            <a:br>
              <a:rPr lang="fi-FI" sz="1200" dirty="0"/>
            </a:br>
            <a:r>
              <a:rPr lang="fi-FI" sz="1200" dirty="0"/>
              <a:t>posti</a:t>
            </a:r>
          </a:p>
        </p:txBody>
      </p:sp>
      <p:sp>
        <p:nvSpPr>
          <p:cNvPr id="44" name="Folded Corner 43"/>
          <p:cNvSpPr>
            <a:spLocks noChangeAspect="1"/>
          </p:cNvSpPr>
          <p:nvPr/>
        </p:nvSpPr>
        <p:spPr>
          <a:xfrm>
            <a:off x="6368254" y="4308069"/>
            <a:ext cx="308321" cy="375711"/>
          </a:xfrm>
          <a:prstGeom prst="foldedCorne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5" name="Folded Corner 44"/>
          <p:cNvSpPr>
            <a:spLocks noChangeAspect="1"/>
          </p:cNvSpPr>
          <p:nvPr/>
        </p:nvSpPr>
        <p:spPr>
          <a:xfrm>
            <a:off x="6293614" y="4233417"/>
            <a:ext cx="308321" cy="375711"/>
          </a:xfrm>
          <a:prstGeom prst="foldedCorner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38977" y="1347628"/>
            <a:ext cx="2771814" cy="3135826"/>
          </a:xfrm>
          <a:prstGeom prst="roundRect">
            <a:avLst>
              <a:gd name="adj" fmla="val 7870"/>
            </a:avLst>
          </a:prstGeom>
          <a:solidFill>
            <a:srgbClr val="003D74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endParaRPr lang="fi-FI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74512" y="1604215"/>
            <a:ext cx="1954838" cy="1185277"/>
          </a:xfrm>
          <a:prstGeom prst="rect">
            <a:avLst/>
          </a:prstGeom>
          <a:noFill/>
        </p:spPr>
        <p:txBody>
          <a:bodyPr wrap="none" lIns="431989" tIns="46799" rIns="215995" bIns="280793">
            <a:noAutofit/>
          </a:bodyPr>
          <a:lstStyle/>
          <a:p>
            <a:r>
              <a:rPr lang="fi-FI" b="1" dirty="0" err="1">
                <a:solidFill>
                  <a:srgbClr val="FFFFFF"/>
                </a:solidFill>
                <a:cs typeface="Arial"/>
              </a:rPr>
              <a:t>Suomi.fi</a:t>
            </a:r>
            <a:r>
              <a:rPr lang="fi-FI" b="1" dirty="0">
                <a:solidFill>
                  <a:srgbClr val="FFFFFF"/>
                </a:solidFill>
                <a:cs typeface="Arial"/>
              </a:rPr>
              <a:t>-</a:t>
            </a:r>
            <a:br>
              <a:rPr lang="fi-FI" b="1" dirty="0">
                <a:solidFill>
                  <a:srgbClr val="FFFFFF"/>
                </a:solidFill>
                <a:cs typeface="Arial"/>
              </a:rPr>
            </a:br>
            <a:r>
              <a:rPr lang="fi-FI" b="1" dirty="0">
                <a:solidFill>
                  <a:srgbClr val="FFFFFF"/>
                </a:solidFill>
                <a:cs typeface="Arial"/>
              </a:rPr>
              <a:t>viestit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5966" y="2416147"/>
            <a:ext cx="2532813" cy="181588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285744" indent="-285744">
              <a:buFont typeface="Arial"/>
              <a:buChar char="•"/>
            </a:pPr>
            <a:r>
              <a:rPr lang="fi-FI" sz="1600" kern="0" dirty="0">
                <a:solidFill>
                  <a:schemeClr val="bg1"/>
                </a:solidFill>
              </a:rPr>
              <a:t>Viestien toimittaminen haluttuun kanavaan</a:t>
            </a:r>
          </a:p>
          <a:p>
            <a:pPr marL="285744" indent="-285744">
              <a:buFont typeface="Arial"/>
              <a:buChar char="•"/>
            </a:pPr>
            <a:r>
              <a:rPr lang="fi-FI" sz="1600" kern="0" dirty="0">
                <a:solidFill>
                  <a:schemeClr val="bg1"/>
                </a:solidFill>
              </a:rPr>
              <a:t>Sähköinen postilaatikko</a:t>
            </a:r>
          </a:p>
          <a:p>
            <a:pPr marL="285744" indent="-285744">
              <a:buFont typeface="Arial"/>
              <a:buChar char="•"/>
            </a:pPr>
            <a:r>
              <a:rPr lang="fi-FI" sz="1600" kern="0" dirty="0">
                <a:solidFill>
                  <a:schemeClr val="bg1"/>
                </a:solidFill>
              </a:rPr>
              <a:t>Herätteiden lähettäminen</a:t>
            </a:r>
          </a:p>
          <a:p>
            <a:pPr marL="285744" indent="-285744">
              <a:buFont typeface="Arial"/>
              <a:buChar char="•"/>
            </a:pPr>
            <a:r>
              <a:rPr lang="fi-FI" sz="1600" kern="0" dirty="0">
                <a:solidFill>
                  <a:schemeClr val="bg1"/>
                </a:solidFill>
              </a:rPr>
              <a:t>Vastausviestien välittäminen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" name="Bent Arrow 59"/>
          <p:cNvSpPr/>
          <p:nvPr/>
        </p:nvSpPr>
        <p:spPr>
          <a:xfrm rot="10800000" flipH="1" flipV="1">
            <a:off x="4639634" y="2384266"/>
            <a:ext cx="1736623" cy="1736366"/>
          </a:xfrm>
          <a:prstGeom prst="bentArrow">
            <a:avLst>
              <a:gd name="adj1" fmla="val 43442"/>
              <a:gd name="adj2" fmla="val 39495"/>
              <a:gd name="adj3" fmla="val 25000"/>
              <a:gd name="adj4" fmla="val 43750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1400" dirty="0">
                <a:solidFill>
                  <a:schemeClr val="tx1"/>
                </a:solidFill>
              </a:rPr>
              <a:t>    VIA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    </a:t>
            </a:r>
            <a:r>
              <a:rPr lang="en-US" sz="1400" dirty="0" err="1">
                <a:solidFill>
                  <a:schemeClr val="tx1"/>
                </a:solidFill>
              </a:rPr>
              <a:t>ym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4" y="590811"/>
            <a:ext cx="3636962" cy="1263491"/>
          </a:xfrm>
        </p:spPr>
        <p:txBody>
          <a:bodyPr>
            <a:normAutofit/>
          </a:bodyPr>
          <a:lstStyle/>
          <a:p>
            <a:r>
              <a:rPr lang="fi-FI" dirty="0"/>
              <a:t>Miten palvelu toimii?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35810" y="362844"/>
            <a:ext cx="3430422" cy="58477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3200" dirty="0">
                <a:latin typeface="+mj-lt"/>
              </a:rPr>
              <a:t>Viestit-kokonaisuus</a:t>
            </a:r>
          </a:p>
        </p:txBody>
      </p:sp>
      <p:sp>
        <p:nvSpPr>
          <p:cNvPr id="17" name="Folded Corner 16"/>
          <p:cNvSpPr>
            <a:spLocks noChangeAspect="1"/>
          </p:cNvSpPr>
          <p:nvPr/>
        </p:nvSpPr>
        <p:spPr>
          <a:xfrm>
            <a:off x="5465948" y="2873571"/>
            <a:ext cx="360000" cy="43868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lded Corner 5"/>
          <p:cNvSpPr>
            <a:spLocks noChangeAspect="1"/>
          </p:cNvSpPr>
          <p:nvPr/>
        </p:nvSpPr>
        <p:spPr>
          <a:xfrm>
            <a:off x="5391308" y="2798919"/>
            <a:ext cx="360000" cy="438685"/>
          </a:xfrm>
          <a:prstGeom prst="foldedCorner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241943" y="4650343"/>
            <a:ext cx="1313176" cy="116954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fi-FI" sz="1400" dirty="0"/>
              <a:t>Sähköposti</a:t>
            </a:r>
          </a:p>
          <a:p>
            <a:pPr marL="171450" indent="-171450">
              <a:buFontTx/>
              <a:buChar char="-"/>
            </a:pPr>
            <a:r>
              <a:rPr lang="fi-FI" sz="1400" dirty="0"/>
              <a:t>Asianhallinta</a:t>
            </a:r>
          </a:p>
          <a:p>
            <a:pPr marL="171450" indent="-171450">
              <a:buFontTx/>
              <a:buChar char="-"/>
            </a:pPr>
            <a:r>
              <a:rPr lang="fi-FI" sz="1400" dirty="0"/>
              <a:t>Lomakkeet</a:t>
            </a:r>
          </a:p>
          <a:p>
            <a:pPr marL="171450" indent="-171450">
              <a:buFontTx/>
              <a:buChar char="-"/>
            </a:pPr>
            <a:r>
              <a:rPr lang="fi-FI" sz="1400" dirty="0"/>
              <a:t>Rajapinnat</a:t>
            </a:r>
          </a:p>
          <a:p>
            <a:pPr marL="171450" indent="-171450">
              <a:buFontTx/>
              <a:buChar char="-"/>
            </a:pPr>
            <a:r>
              <a:rPr lang="fi-FI" sz="1400" dirty="0" err="1"/>
              <a:t>Konnektorit</a:t>
            </a:r>
            <a:endParaRPr lang="fi-FI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5644368" y="3639653"/>
            <a:ext cx="770772" cy="461663"/>
          </a:xfrm>
          <a:prstGeom prst="rect">
            <a:avLst/>
          </a:prstGeom>
          <a:noFill/>
        </p:spPr>
        <p:txBody>
          <a:bodyPr wrap="square" lIns="91438" tIns="45719" rIns="91438" bIns="45719" rtlCol="0" anchor="b">
            <a:spAutoFit/>
          </a:bodyPr>
          <a:lstStyle/>
          <a:p>
            <a:pPr algn="ctr"/>
            <a:r>
              <a:rPr lang="fi-FI" sz="1200" dirty="0"/>
              <a:t>Suojattu yhteys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087569" y="4076645"/>
            <a:ext cx="1942395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1500" dirty="0">
                <a:solidFill>
                  <a:srgbClr val="FFFFFF"/>
                </a:solidFill>
              </a:rPr>
              <a:t>Julkishallinnon </a:t>
            </a:r>
            <a:br>
              <a:rPr lang="fi-FI" sz="1500" dirty="0">
                <a:solidFill>
                  <a:srgbClr val="FFFFFF"/>
                </a:solidFill>
              </a:rPr>
            </a:br>
            <a:r>
              <a:rPr lang="fi-FI" sz="1500" dirty="0">
                <a:solidFill>
                  <a:srgbClr val="FFFFFF"/>
                </a:solidFill>
              </a:rPr>
              <a:t>organisaatio</a:t>
            </a:r>
          </a:p>
        </p:txBody>
      </p:sp>
      <p:pic>
        <p:nvPicPr>
          <p:cNvPr id="47" name="Kuva 46"/>
          <p:cNvPicPr>
            <a:picLocks noChangeAspect="1"/>
          </p:cNvPicPr>
          <p:nvPr/>
        </p:nvPicPr>
        <p:blipFill>
          <a:blip r:embed="rId5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887" y="1478582"/>
            <a:ext cx="769944" cy="76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72" grpId="0" animBg="1"/>
      <p:bldP spid="67" grpId="0" animBg="1"/>
      <p:bldP spid="68" grpId="0" animBg="1"/>
      <p:bldP spid="19" grpId="0" animBg="1"/>
      <p:bldP spid="20" grpId="0" animBg="1"/>
      <p:bldP spid="35" grpId="0"/>
      <p:bldP spid="38" grpId="0" animBg="1"/>
      <p:bldP spid="39" grpId="0" animBg="1"/>
      <p:bldP spid="57" grpId="0"/>
      <p:bldP spid="58" grpId="0"/>
      <p:bldP spid="44" grpId="0" animBg="1"/>
      <p:bldP spid="45" grpId="0" animBg="1"/>
      <p:bldP spid="60" grpId="0" animBg="1"/>
      <p:bldP spid="17" grpId="0" animBg="1"/>
      <p:bldP spid="6" grpId="0" animBg="1"/>
      <p:bldP spid="6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>
          <a:xfrm>
            <a:off x="838200" y="1394847"/>
            <a:ext cx="5181600" cy="4860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fi-FI" dirty="0"/>
              <a:t>Sähköinen viestintä</a:t>
            </a:r>
          </a:p>
          <a:p>
            <a:pPr lvl="1"/>
            <a:r>
              <a:rPr lang="fi-FI" dirty="0"/>
              <a:t>Maksuton</a:t>
            </a:r>
          </a:p>
          <a:p>
            <a:pPr lvl="1"/>
            <a:r>
              <a:rPr lang="fi-FI" dirty="0"/>
              <a:t>Yksi prosessiosoite, monta kanavaa </a:t>
            </a:r>
          </a:p>
          <a:p>
            <a:pPr>
              <a:buFont typeface="Wingdings" charset="2"/>
              <a:buChar char="§"/>
            </a:pPr>
            <a:r>
              <a:rPr lang="fi-FI" dirty="0"/>
              <a:t>Palvelun käyttö</a:t>
            </a:r>
          </a:p>
          <a:p>
            <a:pPr lvl="1"/>
            <a:r>
              <a:rPr lang="fi-FI" dirty="0"/>
              <a:t>Muunneltavissa käyttötarpeiden mukaan </a:t>
            </a:r>
          </a:p>
          <a:p>
            <a:pPr lvl="1"/>
            <a:r>
              <a:rPr lang="fi-FI" dirty="0"/>
              <a:t>Todisteellinen tiedoksianto</a:t>
            </a:r>
          </a:p>
          <a:p>
            <a:pPr lvl="1"/>
            <a:r>
              <a:rPr lang="fi-FI" dirty="0" err="1"/>
              <a:t>STIII-tietoturva</a:t>
            </a:r>
            <a:r>
              <a:rPr lang="fi-FI" dirty="0"/>
              <a:t> (</a:t>
            </a:r>
            <a:r>
              <a:rPr lang="fi-FI" dirty="0" err="1"/>
              <a:t>Sote</a:t>
            </a:r>
            <a:r>
              <a:rPr lang="fi-FI" dirty="0"/>
              <a:t>) 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idx="14"/>
          </p:nvPr>
        </p:nvSpPr>
        <p:spPr>
          <a:xfrm>
            <a:off x="6172200" y="1394847"/>
            <a:ext cx="5181600" cy="48600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fi-FI" dirty="0"/>
              <a:t>Käyttäjät</a:t>
            </a:r>
          </a:p>
          <a:p>
            <a:pPr lvl="1"/>
            <a:r>
              <a:rPr lang="fi-FI" dirty="0" smtClean="0"/>
              <a:t>Ei </a:t>
            </a:r>
            <a:r>
              <a:rPr lang="fi-FI" dirty="0"/>
              <a:t>erillisiä rekistereitä henkilöiden tavoitettavuustiedoista </a:t>
            </a:r>
          </a:p>
          <a:p>
            <a:pPr lvl="1"/>
            <a:r>
              <a:rPr lang="fi-FI" dirty="0"/>
              <a:t>Ei </a:t>
            </a:r>
            <a:r>
              <a:rPr lang="fi-FI" dirty="0" smtClean="0"/>
              <a:t>tarvita </a:t>
            </a:r>
            <a:r>
              <a:rPr lang="fi-FI" dirty="0"/>
              <a:t>erillistä organisaatio-/palvelukohtaista suostumusta</a:t>
            </a:r>
          </a:p>
          <a:p>
            <a:pPr>
              <a:buFont typeface="Wingdings" charset="2"/>
              <a:buChar char="§"/>
            </a:pPr>
            <a:r>
              <a:rPr lang="fi-FI" dirty="0" err="1"/>
              <a:t>Suomi.fi-palvelukokonaisuuden</a:t>
            </a:r>
            <a:r>
              <a:rPr lang="fi-FI" dirty="0"/>
              <a:t> hyödyt </a:t>
            </a:r>
          </a:p>
          <a:p>
            <a:pPr lvl="1"/>
            <a:r>
              <a:rPr lang="fi-FI" dirty="0"/>
              <a:t>Yhtenäinen käyttäjäkokemus, puolesta asiointi, valtuuttaminen, vahva tunnistus jne. </a:t>
            </a:r>
          </a:p>
        </p:txBody>
      </p:sp>
    </p:spTree>
    <p:extLst>
      <p:ext uri="{BB962C8B-B14F-4D97-AF65-F5344CB8AC3E}">
        <p14:creationId xmlns:p14="http://schemas.microsoft.com/office/powerpoint/2010/main" val="330019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tämä edellyttää?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Tekninen näkökulma</a:t>
            </a:r>
          </a:p>
          <a:p>
            <a:r>
              <a:rPr lang="fi-FI" sz="2400" dirty="0"/>
              <a:t>Palveluun liittyminen</a:t>
            </a:r>
          </a:p>
          <a:p>
            <a:r>
              <a:rPr lang="fi-FI" sz="2400" dirty="0"/>
              <a:t>Oman järjestelmän liittäminen</a:t>
            </a:r>
          </a:p>
          <a:p>
            <a:r>
              <a:rPr lang="fi-FI" sz="2400" dirty="0"/>
              <a:t>Sähköpostin liittäminen</a:t>
            </a:r>
          </a:p>
          <a:p>
            <a:r>
              <a:rPr lang="fi-FI" sz="2400" dirty="0"/>
              <a:t>Asianhallinnan liittäminen</a:t>
            </a:r>
          </a:p>
          <a:p>
            <a:r>
              <a:rPr lang="fi-FI" sz="2400" dirty="0"/>
              <a:t>Lomakkeiden liittäminen</a:t>
            </a:r>
          </a:p>
          <a:p>
            <a:r>
              <a:rPr lang="fi-FI" sz="2400" dirty="0"/>
              <a:t>Olemassa olevien järjestelmien ja rekisterien tarvekartoitus</a:t>
            </a:r>
          </a:p>
          <a:p>
            <a:endParaRPr lang="fi-FI" sz="2400" dirty="0"/>
          </a:p>
        </p:txBody>
      </p:sp>
      <p:sp>
        <p:nvSpPr>
          <p:cNvPr id="17" name="Content Placeholder 11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/>
              <a:t>Prosessit</a:t>
            </a:r>
          </a:p>
          <a:p>
            <a:r>
              <a:rPr lang="fi-FI" sz="2400" dirty="0" smtClean="0"/>
              <a:t>Viestit-palvelun </a:t>
            </a:r>
            <a:r>
              <a:rPr lang="fi-FI" sz="2400" dirty="0"/>
              <a:t>tuominen osaksi sähköistä asiointia</a:t>
            </a:r>
          </a:p>
          <a:p>
            <a:r>
              <a:rPr lang="fi-FI" sz="2400" dirty="0"/>
              <a:t>Kysymyksiä:</a:t>
            </a:r>
          </a:p>
          <a:p>
            <a:pPr lvl="1"/>
            <a:r>
              <a:rPr lang="fi-FI" sz="2000" dirty="0"/>
              <a:t>Miten toimitamme tiedoksiantoja? </a:t>
            </a:r>
          </a:p>
          <a:p>
            <a:pPr lvl="1"/>
            <a:r>
              <a:rPr lang="fi-FI" sz="2000" dirty="0"/>
              <a:t>Miten otamme vastaan asiakkaiden lomakkeita/viestejä? </a:t>
            </a:r>
          </a:p>
          <a:p>
            <a:pPr lvl="1"/>
            <a:r>
              <a:rPr lang="fi-FI" sz="2000" dirty="0"/>
              <a:t>Mitä tietoja asiakkaille jää todisteeksi? </a:t>
            </a:r>
          </a:p>
          <a:p>
            <a:pPr lvl="1"/>
            <a:r>
              <a:rPr lang="fi-FI" sz="2000" dirty="0"/>
              <a:t>Miten palvelemme henkilötunnuksettomia käyttäjiä? </a:t>
            </a:r>
          </a:p>
          <a:p>
            <a:pPr lvl="1"/>
            <a:r>
              <a:rPr lang="fi-FI" sz="2000" dirty="0"/>
              <a:t>Onko tarvetta korotetun tietoturvatason viestinnälle? </a:t>
            </a:r>
          </a:p>
        </p:txBody>
      </p:sp>
    </p:spTree>
    <p:extLst>
      <p:ext uri="{BB962C8B-B14F-4D97-AF65-F5344CB8AC3E}">
        <p14:creationId xmlns:p14="http://schemas.microsoft.com/office/powerpoint/2010/main" val="4990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514338" indent="-514338">
              <a:buFont typeface="+mj-lt"/>
              <a:buAutoNum type="arabicPeriod"/>
            </a:pPr>
            <a:r>
              <a:rPr lang="fi-FI" dirty="0"/>
              <a:t>Tutustu saatavilla olevaan tukimateriaaliin.</a:t>
            </a:r>
          </a:p>
          <a:p>
            <a:pPr marL="514338" indent="-514338">
              <a:buFont typeface="+mj-lt"/>
              <a:buAutoNum type="arabicPeriod"/>
            </a:pPr>
            <a:r>
              <a:rPr lang="fi-FI" dirty="0"/>
              <a:t>Tutustu liitettyihin perustietovarantoihin (YTJ, VTJ, KTJ, </a:t>
            </a:r>
            <a:r>
              <a:rPr lang="fi-FI" dirty="0" err="1"/>
              <a:t>Trafi</a:t>
            </a:r>
            <a:r>
              <a:rPr lang="fi-FI" dirty="0"/>
              <a:t> </a:t>
            </a:r>
            <a:r>
              <a:rPr lang="fi-FI" dirty="0" smtClean="0"/>
              <a:t>yms</a:t>
            </a:r>
            <a:r>
              <a:rPr lang="fi-FI" dirty="0"/>
              <a:t>.) oman tulevan palvelun näkökulmasta.</a:t>
            </a:r>
          </a:p>
          <a:p>
            <a:pPr marL="514338" indent="-514338">
              <a:buFont typeface="+mj-lt"/>
              <a:buAutoNum type="arabicPeriod"/>
            </a:pPr>
            <a:r>
              <a:rPr lang="fi-FI" dirty="0"/>
              <a:t>Rekisteröidy ja anna tarvittavat tiedot </a:t>
            </a:r>
            <a:r>
              <a:rPr lang="fi-FI" b="1" dirty="0" err="1"/>
              <a:t>liity.suomi.fi</a:t>
            </a:r>
            <a:r>
              <a:rPr lang="fi-FI" dirty="0"/>
              <a:t>-osoitteessa.</a:t>
            </a:r>
          </a:p>
          <a:p>
            <a:pPr marL="514338" indent="-514338">
              <a:buFont typeface="+mj-lt"/>
              <a:buAutoNum type="arabicPeriod"/>
            </a:pPr>
            <a:r>
              <a:rPr lang="fi-FI" dirty="0" err="1" smtClean="0"/>
              <a:t>VRK:n</a:t>
            </a:r>
            <a:r>
              <a:rPr lang="fi-FI" dirty="0" smtClean="0"/>
              <a:t> asiakaspalvelu </a:t>
            </a:r>
            <a:r>
              <a:rPr lang="fi-FI" dirty="0"/>
              <a:t>ottaa sinuun yhteyttä palvelun käyttöönotosta sopimiseksi.</a:t>
            </a:r>
          </a:p>
        </p:txBody>
      </p:sp>
      <p:sp>
        <p:nvSpPr>
          <p:cNvPr id="2" name="Tekstin paikkamerkki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toimin?</a:t>
            </a:r>
          </a:p>
        </p:txBody>
      </p:sp>
    </p:spTree>
    <p:extLst>
      <p:ext uri="{BB962C8B-B14F-4D97-AF65-F5344CB8AC3E}">
        <p14:creationId xmlns:p14="http://schemas.microsoft.com/office/powerpoint/2010/main" val="35288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sz="5400" dirty="0" err="1" smtClean="0">
                <a:cs typeface="Arial"/>
              </a:rPr>
              <a:t>Suomi.fi</a:t>
            </a:r>
            <a:r>
              <a:rPr lang="fi-FI" sz="5400" dirty="0" smtClean="0">
                <a:cs typeface="Arial"/>
              </a:rPr>
              <a:t>-valtuudet</a:t>
            </a:r>
            <a:endParaRPr lang="fi-FI" sz="54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pPr algn="l"/>
            <a:r>
              <a:rPr lang="fi-FI" sz="2800" dirty="0">
                <a:latin typeface="+mj-lt"/>
                <a:cs typeface="Arial"/>
              </a:rPr>
              <a:t>Toisen henkilön tai yrityksen puolesta asioinnin </a:t>
            </a:r>
            <a:r>
              <a:rPr lang="fi-FI" sz="2800" dirty="0" smtClean="0">
                <a:latin typeface="+mj-lt"/>
                <a:cs typeface="Arial"/>
              </a:rPr>
              <a:t>mahdollistaja</a:t>
            </a:r>
            <a:endParaRPr lang="fi-FI" sz="2800" dirty="0">
              <a:latin typeface="+mj-lt"/>
            </a:endParaRPr>
          </a:p>
        </p:txBody>
      </p:sp>
      <p:cxnSp>
        <p:nvCxnSpPr>
          <p:cNvPr id="6" name="Suora yhdysviiva 5"/>
          <p:cNvCxnSpPr/>
          <p:nvPr/>
        </p:nvCxnSpPr>
        <p:spPr>
          <a:xfrm>
            <a:off x="4045316" y="3262147"/>
            <a:ext cx="7467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0" y="2213144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Arial"/>
              </a:rPr>
              <a:t>Suomi.fi</a:t>
            </a:r>
            <a:r>
              <a:rPr lang="fi-FI" dirty="0">
                <a:cs typeface="Arial"/>
              </a:rPr>
              <a:t>-valtuudet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85800" y="1801969"/>
            <a:ext cx="1768000" cy="11216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26768" y="1801967"/>
            <a:ext cx="1920277" cy="12382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18672" y="1801967"/>
            <a:ext cx="1920277" cy="123823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08853" y="5005703"/>
            <a:ext cx="1944947" cy="510012"/>
          </a:xfrm>
          <a:prstGeom prst="rect">
            <a:avLst/>
          </a:prstGeom>
          <a:solidFill>
            <a:srgbClr val="FFF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lIns="719982" tIns="45719" rIns="91438" bIns="93598" rtlCol="0">
            <a:spAutoFit/>
          </a:bodyPr>
          <a:lstStyle/>
          <a:p>
            <a:r>
              <a:rPr lang="fi-FI" sz="1200" dirty="0"/>
              <a:t>Oikeus asioida jonkun puolesta</a:t>
            </a:r>
            <a:endParaRPr lang="en-US" sz="1200" dirty="0"/>
          </a:p>
        </p:txBody>
      </p:sp>
      <p:cxnSp>
        <p:nvCxnSpPr>
          <p:cNvPr id="52" name="Suora nuoliyhdysviiva 21"/>
          <p:cNvCxnSpPr/>
          <p:nvPr/>
        </p:nvCxnSpPr>
        <p:spPr>
          <a:xfrm>
            <a:off x="9585800" y="5255759"/>
            <a:ext cx="368469" cy="0"/>
          </a:xfrm>
          <a:prstGeom prst="straightConnector1">
            <a:avLst/>
          </a:prstGeom>
          <a:ln w="28575">
            <a:solidFill>
              <a:schemeClr val="accent6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4600154" y="2827341"/>
            <a:ext cx="4880428" cy="2726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73635" y="2511259"/>
            <a:ext cx="801336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Katri</a:t>
            </a:r>
            <a:r>
              <a:rPr lang="en-US" sz="1100" b="1" dirty="0"/>
              <a:t> 66 v.</a:t>
            </a:r>
          </a:p>
        </p:txBody>
      </p:sp>
      <p:sp>
        <p:nvSpPr>
          <p:cNvPr id="55" name="Tekstikehys 28"/>
          <p:cNvSpPr txBox="1"/>
          <p:nvPr/>
        </p:nvSpPr>
        <p:spPr>
          <a:xfrm>
            <a:off x="10465317" y="2523489"/>
            <a:ext cx="859527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fi-FI" sz="1100" b="1" dirty="0"/>
              <a:t>Kirjanpitäjä</a:t>
            </a:r>
          </a:p>
        </p:txBody>
      </p:sp>
      <p:pic>
        <p:nvPicPr>
          <p:cNvPr id="56" name="Picture 55" descr="Person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844" y="3150381"/>
            <a:ext cx="540000" cy="657211"/>
          </a:xfrm>
          <a:prstGeom prst="rect">
            <a:avLst/>
          </a:prstGeom>
        </p:spPr>
      </p:pic>
      <p:pic>
        <p:nvPicPr>
          <p:cNvPr id="57" name="Picture 56" descr="Person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673" y="1934478"/>
            <a:ext cx="540000" cy="614348"/>
          </a:xfrm>
          <a:prstGeom prst="rect">
            <a:avLst/>
          </a:prstGeom>
        </p:spPr>
      </p:pic>
      <p:pic>
        <p:nvPicPr>
          <p:cNvPr id="58" name="Picture 57" descr="Person5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281" y="4306100"/>
            <a:ext cx="540000" cy="636717"/>
          </a:xfrm>
          <a:prstGeom prst="rect">
            <a:avLst/>
          </a:prstGeom>
        </p:spPr>
      </p:pic>
      <p:pic>
        <p:nvPicPr>
          <p:cNvPr id="59" name="Picture 58" descr="Person6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023" y="4306100"/>
            <a:ext cx="540000" cy="580603"/>
          </a:xfrm>
          <a:prstGeom prst="rect">
            <a:avLst/>
          </a:prstGeom>
        </p:spPr>
      </p:pic>
      <p:pic>
        <p:nvPicPr>
          <p:cNvPr id="60" name="Picture 59" descr="Person7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71" y="4306101"/>
            <a:ext cx="540000" cy="625263"/>
          </a:xfrm>
          <a:prstGeom prst="rect">
            <a:avLst/>
          </a:prstGeom>
        </p:spPr>
      </p:pic>
      <p:pic>
        <p:nvPicPr>
          <p:cNvPr id="61" name="Picture 60" descr="Person8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517" y="3165321"/>
            <a:ext cx="540000" cy="642273"/>
          </a:xfrm>
          <a:prstGeom prst="rect">
            <a:avLst/>
          </a:prstGeom>
        </p:spPr>
      </p:pic>
      <p:pic>
        <p:nvPicPr>
          <p:cNvPr id="62" name="Picture 61" descr="Person9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20" y="1920826"/>
            <a:ext cx="540000" cy="632687"/>
          </a:xfrm>
          <a:prstGeom prst="rect">
            <a:avLst/>
          </a:prstGeom>
        </p:spPr>
      </p:pic>
      <p:pic>
        <p:nvPicPr>
          <p:cNvPr id="63" name="Picture 62" descr="Person11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628" y="1925443"/>
            <a:ext cx="540000" cy="623383"/>
          </a:xfrm>
          <a:prstGeom prst="rect">
            <a:avLst/>
          </a:prstGeom>
        </p:spPr>
      </p:pic>
      <p:pic>
        <p:nvPicPr>
          <p:cNvPr id="64" name="Picture 63" descr="Person12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077" y="1906553"/>
            <a:ext cx="540000" cy="642273"/>
          </a:xfrm>
          <a:prstGeom prst="rect">
            <a:avLst/>
          </a:prstGeom>
        </p:spPr>
      </p:pic>
      <p:pic>
        <p:nvPicPr>
          <p:cNvPr id="65" name="Picture 64" descr="Person13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3643" y="1920825"/>
            <a:ext cx="540000" cy="628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837855" y="2511259"/>
            <a:ext cx="74623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Ossi</a:t>
            </a:r>
            <a:r>
              <a:rPr lang="en-US" sz="1100" b="1" dirty="0"/>
              <a:t> 70 v.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31636" y="2511259"/>
            <a:ext cx="90107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Martta</a:t>
            </a:r>
            <a:r>
              <a:rPr lang="en-US" sz="1100" b="1" dirty="0"/>
              <a:t> 72 v.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92898" y="2511259"/>
            <a:ext cx="851893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Aarno</a:t>
            </a:r>
            <a:r>
              <a:rPr lang="en-US" sz="1100" b="1" dirty="0"/>
              <a:t> 75 v.</a:t>
            </a:r>
          </a:p>
        </p:txBody>
      </p:sp>
      <p:cxnSp>
        <p:nvCxnSpPr>
          <p:cNvPr id="69" name="Elbow Connector 68"/>
          <p:cNvCxnSpPr>
            <a:stCxn id="56" idx="0"/>
            <a:endCxn id="66" idx="2"/>
          </p:cNvCxnSpPr>
          <p:nvPr/>
        </p:nvCxnSpPr>
        <p:spPr>
          <a:xfrm rot="16200000" flipV="1">
            <a:off x="6260151" y="2723688"/>
            <a:ext cx="377514" cy="475872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49697" y="3230512"/>
            <a:ext cx="963721" cy="6001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r"/>
            <a:r>
              <a:rPr lang="en-US" sz="1100" b="1" dirty="0" err="1"/>
              <a:t>Liisa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 err="1"/>
              <a:t>Kumpulainen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>35 v.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41331" y="3230512"/>
            <a:ext cx="997366" cy="60016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1100" b="1" dirty="0" err="1"/>
              <a:t>Matti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 err="1"/>
              <a:t>Kumpulainen</a:t>
            </a:r>
            <a:r>
              <a:rPr lang="en-US" sz="1100" b="1" dirty="0"/>
              <a:t/>
            </a:r>
            <a:br>
              <a:rPr lang="en-US" sz="1100" b="1" dirty="0"/>
            </a:br>
            <a:r>
              <a:rPr lang="en-US" sz="1100" b="1" dirty="0"/>
              <a:t>37 v.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54673" y="4942267"/>
            <a:ext cx="699602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Anni</a:t>
            </a:r>
            <a:r>
              <a:rPr lang="en-US" sz="1100" b="1" dirty="0"/>
              <a:t> 7 v.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5023" y="4942267"/>
            <a:ext cx="712000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 err="1"/>
              <a:t>Onni</a:t>
            </a:r>
            <a:r>
              <a:rPr lang="en-US" sz="1100" b="1" dirty="0"/>
              <a:t> 2 v.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918771" y="4942267"/>
            <a:ext cx="777022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algn="ctr"/>
            <a:r>
              <a:rPr lang="en-US" sz="1100" b="1" dirty="0"/>
              <a:t>Elias 16 v.</a:t>
            </a:r>
          </a:p>
        </p:txBody>
      </p:sp>
      <p:cxnSp>
        <p:nvCxnSpPr>
          <p:cNvPr id="75" name="Elbow Connector 74"/>
          <p:cNvCxnSpPr>
            <a:stCxn id="56" idx="2"/>
            <a:endCxn id="60" idx="0"/>
          </p:cNvCxnSpPr>
          <p:nvPr/>
        </p:nvCxnSpPr>
        <p:spPr>
          <a:xfrm rot="5400000">
            <a:off x="5896405" y="3515660"/>
            <a:ext cx="498508" cy="1082373"/>
          </a:xfrm>
          <a:prstGeom prst="bentConnector3">
            <a:avLst>
              <a:gd name="adj1" fmla="val 50000"/>
            </a:avLst>
          </a:prstGeom>
          <a:ln>
            <a:solidFill>
              <a:srgbClr val="FDB813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56" idx="2"/>
            <a:endCxn id="59" idx="0"/>
          </p:cNvCxnSpPr>
          <p:nvPr/>
        </p:nvCxnSpPr>
        <p:spPr>
          <a:xfrm rot="16200000" flipH="1">
            <a:off x="6584679" y="3909757"/>
            <a:ext cx="498508" cy="294179"/>
          </a:xfrm>
          <a:prstGeom prst="bentConnector3">
            <a:avLst>
              <a:gd name="adj1" fmla="val 50000"/>
            </a:avLst>
          </a:prstGeom>
          <a:ln>
            <a:solidFill>
              <a:srgbClr val="FDB813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61" idx="2"/>
            <a:endCxn id="60" idx="0"/>
          </p:cNvCxnSpPr>
          <p:nvPr/>
        </p:nvCxnSpPr>
        <p:spPr>
          <a:xfrm rot="5400000">
            <a:off x="6200241" y="3211823"/>
            <a:ext cx="498508" cy="169004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61" idx="2"/>
            <a:endCxn id="58" idx="0"/>
          </p:cNvCxnSpPr>
          <p:nvPr/>
        </p:nvCxnSpPr>
        <p:spPr>
          <a:xfrm rot="16200000" flipH="1">
            <a:off x="7551646" y="3550465"/>
            <a:ext cx="498508" cy="1012764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>
            <a:stCxn id="61" idx="2"/>
            <a:endCxn id="59" idx="0"/>
          </p:cNvCxnSpPr>
          <p:nvPr/>
        </p:nvCxnSpPr>
        <p:spPr>
          <a:xfrm rot="5400000">
            <a:off x="6888517" y="3900101"/>
            <a:ext cx="498508" cy="31349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/>
          <p:cNvCxnSpPr>
            <a:stCxn id="93" idx="2"/>
            <a:endCxn id="58" idx="3"/>
          </p:cNvCxnSpPr>
          <p:nvPr/>
        </p:nvCxnSpPr>
        <p:spPr>
          <a:xfrm rot="5400000">
            <a:off x="8902182" y="3507587"/>
            <a:ext cx="791973" cy="1441772"/>
          </a:xfrm>
          <a:prstGeom prst="bentConnector2">
            <a:avLst/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>
            <a:stCxn id="61" idx="0"/>
            <a:endCxn id="67" idx="2"/>
          </p:cNvCxnSpPr>
          <p:nvPr/>
        </p:nvCxnSpPr>
        <p:spPr>
          <a:xfrm rot="5400000" flipH="1" flipV="1">
            <a:off x="7392118" y="2675266"/>
            <a:ext cx="392454" cy="587656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55" idx="2"/>
            <a:endCxn id="87" idx="0"/>
          </p:cNvCxnSpPr>
          <p:nvPr/>
        </p:nvCxnSpPr>
        <p:spPr>
          <a:xfrm rot="5400000">
            <a:off x="10743275" y="2933833"/>
            <a:ext cx="300543" cy="3071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stCxn id="71" idx="3"/>
            <a:endCxn id="93" idx="1"/>
          </p:cNvCxnSpPr>
          <p:nvPr/>
        </p:nvCxnSpPr>
        <p:spPr>
          <a:xfrm flipV="1">
            <a:off x="8638697" y="3516487"/>
            <a:ext cx="1110356" cy="1410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ot"/>
            <a:headEnd type="oval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Building1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530" y="1930844"/>
            <a:ext cx="624303" cy="612000"/>
          </a:xfrm>
          <a:prstGeom prst="rect">
            <a:avLst/>
          </a:prstGeom>
        </p:spPr>
      </p:pic>
      <p:sp>
        <p:nvSpPr>
          <p:cNvPr id="85" name="Tekstikehys 28"/>
          <p:cNvSpPr txBox="1"/>
          <p:nvPr/>
        </p:nvSpPr>
        <p:spPr>
          <a:xfrm>
            <a:off x="9591906" y="2529765"/>
            <a:ext cx="853115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100" b="1" dirty="0"/>
              <a:t>Tilitoimisto</a:t>
            </a:r>
          </a:p>
        </p:txBody>
      </p:sp>
      <p:sp>
        <p:nvSpPr>
          <p:cNvPr id="86" name="Tekstikehys 28"/>
          <p:cNvSpPr txBox="1"/>
          <p:nvPr/>
        </p:nvSpPr>
        <p:spPr>
          <a:xfrm>
            <a:off x="8773400" y="3280425"/>
            <a:ext cx="788995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100" b="1" dirty="0"/>
              <a:t>Ex-puoliso</a:t>
            </a:r>
          </a:p>
        </p:txBody>
      </p:sp>
      <p:pic>
        <p:nvPicPr>
          <p:cNvPr id="87" name="Picture 86" descr="Building3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736" y="3085640"/>
            <a:ext cx="654547" cy="50400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10042563" y="3867208"/>
            <a:ext cx="871665" cy="775899"/>
            <a:chOff x="5701592" y="3521414"/>
            <a:chExt cx="871664" cy="775898"/>
          </a:xfrm>
          <a:noFill/>
        </p:grpSpPr>
        <p:sp>
          <p:nvSpPr>
            <p:cNvPr id="89" name="Tekstikehys 28"/>
            <p:cNvSpPr txBox="1"/>
            <p:nvPr/>
          </p:nvSpPr>
          <p:spPr>
            <a:xfrm>
              <a:off x="5714551" y="4035702"/>
              <a:ext cx="615873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i-FI" sz="1100" b="1" dirty="0"/>
                <a:t>Yrittäjä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701592" y="3521414"/>
              <a:ext cx="871664" cy="60016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b="1" dirty="0" err="1"/>
                <a:t>Maija</a:t>
              </a: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 err="1"/>
                <a:t>Matikainen</a:t>
              </a:r>
              <a:r>
                <a:rPr lang="en-US" sz="1100" b="1" dirty="0"/>
                <a:t/>
              </a:r>
              <a:br>
                <a:rPr lang="en-US" sz="1100" b="1" dirty="0"/>
              </a:br>
              <a:r>
                <a:rPr lang="en-US" sz="1100" b="1" dirty="0"/>
                <a:t>40 v.</a:t>
              </a:r>
            </a:p>
          </p:txBody>
        </p:sp>
      </p:grpSp>
      <p:cxnSp>
        <p:nvCxnSpPr>
          <p:cNvPr id="91" name="Elbow Connector 90"/>
          <p:cNvCxnSpPr>
            <a:stCxn id="93" idx="3"/>
            <a:endCxn id="87" idx="1"/>
          </p:cNvCxnSpPr>
          <p:nvPr/>
        </p:nvCxnSpPr>
        <p:spPr>
          <a:xfrm flipV="1">
            <a:off x="10289053" y="3337641"/>
            <a:ext cx="275683" cy="17884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kstikehys 28"/>
          <p:cNvSpPr txBox="1"/>
          <p:nvPr/>
        </p:nvSpPr>
        <p:spPr>
          <a:xfrm>
            <a:off x="10467685" y="3529639"/>
            <a:ext cx="800215" cy="2616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fi-FI" sz="1100" b="1" dirty="0"/>
              <a:t>Maijan Oy</a:t>
            </a:r>
          </a:p>
        </p:txBody>
      </p:sp>
      <p:pic>
        <p:nvPicPr>
          <p:cNvPr id="93" name="Picture 92" descr="Person10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053" y="3200487"/>
            <a:ext cx="540000" cy="632000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749565" y="1763658"/>
            <a:ext cx="3352209" cy="2459135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solidFill>
                  <a:schemeClr val="accent6"/>
                </a:solidFill>
              </a:rPr>
              <a:t>Mahdollistamme henkilön </a:t>
            </a:r>
            <a:r>
              <a:rPr lang="fi-FI" sz="2400" b="1" dirty="0" err="1">
                <a:solidFill>
                  <a:schemeClr val="accent6"/>
                </a:solidFill>
              </a:rPr>
              <a:t>puolesta-asiointioikeuden</a:t>
            </a:r>
            <a:r>
              <a:rPr lang="fi-FI" sz="2400" b="1" dirty="0">
                <a:solidFill>
                  <a:schemeClr val="accent6"/>
                </a:solidFill>
              </a:rPr>
              <a:t> tarkistamisen ja asiointivaltuutuksen tekemisen.</a:t>
            </a:r>
            <a:endParaRPr lang="en-US" sz="24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87778" y="457200"/>
            <a:ext cx="4253564" cy="3890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tx1"/>
                </a:solidFill>
              </a:rPr>
              <a:t>Asiointivaltuuksien tarkistaminen </a:t>
            </a:r>
          </a:p>
          <a:p>
            <a:r>
              <a:rPr lang="fi-FI" sz="2000" dirty="0">
                <a:solidFill>
                  <a:schemeClr val="tx1"/>
                </a:solidFill>
              </a:rPr>
              <a:t>Huoltajuustiedot</a:t>
            </a:r>
          </a:p>
          <a:p>
            <a:r>
              <a:rPr lang="fi-FI" sz="2000" dirty="0">
                <a:solidFill>
                  <a:schemeClr val="tx1"/>
                </a:solidFill>
              </a:rPr>
              <a:t>Nimenkirjoittajatiedot</a:t>
            </a:r>
          </a:p>
          <a:p>
            <a:r>
              <a:rPr lang="fi-FI" sz="2000" dirty="0" smtClean="0">
                <a:solidFill>
                  <a:schemeClr val="tx1"/>
                </a:solidFill>
              </a:rPr>
              <a:t>Edunvalvontatiedot</a:t>
            </a:r>
            <a:endParaRPr lang="fi-FI" sz="2000" dirty="0">
              <a:solidFill>
                <a:schemeClr val="tx1"/>
              </a:solidFill>
            </a:endParaRPr>
          </a:p>
          <a:p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dirty="0"/>
              <a:t>Esimerkkejä:</a:t>
            </a:r>
          </a:p>
          <a:p>
            <a:r>
              <a:rPr lang="fi-FI" sz="1900" dirty="0"/>
              <a:t>Huoltaja voi varata lapselleen hammaslääkäriajan.</a:t>
            </a:r>
          </a:p>
          <a:p>
            <a:r>
              <a:rPr lang="fi-FI" sz="1900" dirty="0"/>
              <a:t>Toimitusjohtaja voi tehdä yrityksen puolesta Verohallinnolle kausiveroilmoituksen. </a:t>
            </a:r>
          </a:p>
          <a:p>
            <a:r>
              <a:rPr lang="fi-FI" sz="1900" dirty="0"/>
              <a:t>Perusrekistereitä ovat esimerkiksi VTJ  ja Kaupparekisteri.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palvelu tarjoaa?   </a:t>
            </a:r>
            <a:r>
              <a:rPr lang="fi-FI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1/2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6400" y="4758035"/>
            <a:ext cx="5827357" cy="923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38" tIns="45719" rIns="91438" bIns="45719">
            <a:spAutoFit/>
          </a:bodyPr>
          <a:lstStyle/>
          <a:p>
            <a:r>
              <a:rPr lang="fi-FI" dirty="0"/>
              <a:t>Onko tällä henkilöllä oikeus asioida asiakkaani puolesta?</a:t>
            </a:r>
          </a:p>
          <a:p>
            <a:r>
              <a:rPr lang="fi-FI" dirty="0"/>
              <a:t>Onko tällä henkilöllä oikeus asioida asiakasyritykseni puolesta?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87570" y="4749745"/>
            <a:ext cx="1398831" cy="5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2400" dirty="0">
                <a:solidFill>
                  <a:srgbClr val="FFFFFF"/>
                </a:solidFill>
                <a:latin typeface="+mj-lt"/>
              </a:rPr>
              <a:t>Esim.</a:t>
            </a:r>
          </a:p>
        </p:txBody>
      </p:sp>
      <p:cxnSp>
        <p:nvCxnSpPr>
          <p:cNvPr id="14" name="Elbow Connector 13"/>
          <p:cNvCxnSpPr>
            <a:stCxn id="23" idx="3"/>
            <a:endCxn id="15" idx="1"/>
          </p:cNvCxnSpPr>
          <p:nvPr/>
        </p:nvCxnSpPr>
        <p:spPr>
          <a:xfrm flipV="1">
            <a:off x="9821339" y="1608905"/>
            <a:ext cx="821628" cy="492227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3" idx="3"/>
            <a:endCxn id="37" idx="1"/>
          </p:cNvCxnSpPr>
          <p:nvPr/>
        </p:nvCxnSpPr>
        <p:spPr>
          <a:xfrm>
            <a:off x="9821340" y="2101131"/>
            <a:ext cx="861777" cy="599959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prstDash val="solid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Person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339" y="1785131"/>
            <a:ext cx="540000" cy="632000"/>
          </a:xfrm>
          <a:prstGeom prst="rect">
            <a:avLst/>
          </a:prstGeom>
        </p:spPr>
      </p:pic>
      <p:pic>
        <p:nvPicPr>
          <p:cNvPr id="37" name="Picture 36" descr="Building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3115" y="2395089"/>
            <a:ext cx="624303" cy="612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0034858" y="1824162"/>
            <a:ext cx="315861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400" dirty="0">
                <a:solidFill>
                  <a:srgbClr val="F25D0D"/>
                </a:solidFill>
                <a:latin typeface="+mj-lt"/>
              </a:rPr>
              <a:t>?</a:t>
            </a:r>
          </a:p>
        </p:txBody>
      </p:sp>
      <p:pic>
        <p:nvPicPr>
          <p:cNvPr id="15" name="Picture 14" descr="Person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2965" y="1290546"/>
            <a:ext cx="540000" cy="63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487777" y="457199"/>
            <a:ext cx="4242447" cy="4352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 err="1">
                <a:solidFill>
                  <a:schemeClr val="tx1"/>
                </a:solidFill>
              </a:rPr>
              <a:t>Suomi.fi</a:t>
            </a:r>
            <a:r>
              <a:rPr lang="fi-FI" sz="2400" b="1" dirty="0">
                <a:solidFill>
                  <a:schemeClr val="tx1"/>
                </a:solidFill>
              </a:rPr>
              <a:t>-valtuudet – valtuusrekisteri:</a:t>
            </a:r>
          </a:p>
          <a:p>
            <a:r>
              <a:rPr lang="fi-FI" sz="2000" dirty="0">
                <a:solidFill>
                  <a:schemeClr val="tx1"/>
                </a:solidFill>
              </a:rPr>
              <a:t>Teemme taustatarkistuksen puolestasi</a:t>
            </a:r>
          </a:p>
          <a:p>
            <a:r>
              <a:rPr lang="fi-FI" sz="2000" dirty="0">
                <a:solidFill>
                  <a:schemeClr val="tx1"/>
                </a:solidFill>
              </a:rPr>
              <a:t>Ei valtuuksien hallinnointia </a:t>
            </a:r>
          </a:p>
          <a:p>
            <a:r>
              <a:rPr lang="fi-FI" sz="2000" dirty="0">
                <a:solidFill>
                  <a:schemeClr val="tx1"/>
                </a:solidFill>
              </a:rPr>
              <a:t>Helppo valtuuttaminen organisaation sisällä </a:t>
            </a:r>
          </a:p>
          <a:p>
            <a:r>
              <a:rPr lang="fi-FI" sz="2000" dirty="0">
                <a:solidFill>
                  <a:schemeClr val="tx1"/>
                </a:solidFill>
              </a:rPr>
              <a:t>Päämies voi valtuuttaa asiamiehen asioimaan puolestaan 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dirty="0" smtClean="0"/>
              <a:t>Sähköiset valtuutukset tallennetaan valtuusrekisteriin, josta </a:t>
            </a:r>
            <a:r>
              <a:rPr lang="fi-FI" sz="1900" dirty="0"/>
              <a:t>tehdään valtuutusten tarkistus. </a:t>
            </a:r>
          </a:p>
          <a:p>
            <a:pPr marL="0" indent="0">
              <a:buNone/>
            </a:pPr>
            <a:r>
              <a:rPr lang="fi-FI" sz="1900" dirty="0"/>
              <a:t>Mahdollistaa valtuutusten sähköisen antamisen organisaation sisällä (esim. toimitusjohtaja voi valtuuttaa </a:t>
            </a:r>
            <a:r>
              <a:rPr lang="fi-FI" sz="1900" dirty="0" smtClean="0"/>
              <a:t>talousjohtajan).</a:t>
            </a:r>
            <a:endParaRPr lang="fi-FI" sz="1900" dirty="0"/>
          </a:p>
          <a:p>
            <a:endParaRPr lang="fi-FI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palvelu tarjoaa?   </a:t>
            </a:r>
            <a:r>
              <a:rPr lang="fi-FI" dirty="0">
                <a:solidFill>
                  <a:srgbClr val="FCDFCF"/>
                </a:solidFill>
              </a:rPr>
              <a:t>2/2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6591301" y="5501747"/>
            <a:ext cx="5078036" cy="923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fi-FI" dirty="0"/>
              <a:t>Kansalainen tai yritys voi luoda ja</a:t>
            </a:r>
            <a:br>
              <a:rPr lang="fi-FI" dirty="0"/>
            </a:br>
            <a:r>
              <a:rPr lang="fi-FI" dirty="0"/>
              <a:t>tallentaa valtuutuksia sähköisessä muodossa</a:t>
            </a:r>
          </a:p>
          <a:p>
            <a:pPr marL="342891" indent="-342891">
              <a:buFont typeface="+mj-lt"/>
              <a:buAutoNum type="arabicPeriod"/>
            </a:pPr>
            <a:r>
              <a:rPr lang="fi-FI" dirty="0"/>
              <a:t>Valtuudet voidaan tarkistaa sähköisesti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87570" y="5511745"/>
            <a:ext cx="2516431" cy="57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1994" tIns="45719" rIns="91438" bIns="45719" rtlCol="0" anchor="ctr"/>
          <a:lstStyle/>
          <a:p>
            <a:r>
              <a:rPr lang="fi-FI" sz="2000" dirty="0">
                <a:solidFill>
                  <a:srgbClr val="FFFFFF"/>
                </a:solidFill>
                <a:latin typeface="+mj-lt"/>
              </a:rPr>
              <a:t>Valtuusrekisteri </a:t>
            </a:r>
          </a:p>
        </p:txBody>
      </p:sp>
      <p:sp>
        <p:nvSpPr>
          <p:cNvPr id="45" name="Can 44"/>
          <p:cNvSpPr/>
          <p:nvPr/>
        </p:nvSpPr>
        <p:spPr>
          <a:xfrm>
            <a:off x="9666969" y="2888946"/>
            <a:ext cx="967547" cy="952615"/>
          </a:xfrm>
          <a:prstGeom prst="can">
            <a:avLst/>
          </a:prstGeom>
          <a:solidFill>
            <a:srgbClr val="F79E6E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  <a:cs typeface="Arial"/>
              </a:rPr>
              <a:t>Valtuus-rekisteri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66020" y="2328023"/>
            <a:ext cx="1171406" cy="3231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fi-FI" sz="1500" i="1" dirty="0">
                <a:cs typeface="Arial"/>
              </a:rPr>
              <a:t>Valtuutukset</a:t>
            </a:r>
            <a:endParaRPr lang="en-US" sz="1500" i="1" dirty="0"/>
          </a:p>
        </p:txBody>
      </p:sp>
      <p:pic>
        <p:nvPicPr>
          <p:cNvPr id="47" name="Picture 46" descr="Person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4392" y="1711837"/>
            <a:ext cx="446384" cy="543275"/>
          </a:xfrm>
          <a:prstGeom prst="rect">
            <a:avLst/>
          </a:prstGeom>
        </p:spPr>
      </p:pic>
      <p:pic>
        <p:nvPicPr>
          <p:cNvPr id="48" name="Picture 47" descr="Person4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8197" y="1064136"/>
            <a:ext cx="474651" cy="540000"/>
          </a:xfrm>
          <a:prstGeom prst="rect">
            <a:avLst/>
          </a:prstGeom>
        </p:spPr>
      </p:pic>
      <p:pic>
        <p:nvPicPr>
          <p:cNvPr id="49" name="Picture 48" descr="Building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6227" y="1028136"/>
            <a:ext cx="624303" cy="612000"/>
          </a:xfrm>
          <a:prstGeom prst="rect">
            <a:avLst/>
          </a:prstGeom>
        </p:spPr>
      </p:pic>
      <p:cxnSp>
        <p:nvCxnSpPr>
          <p:cNvPr id="50" name="Elbow Connector 49"/>
          <p:cNvCxnSpPr>
            <a:stCxn id="48" idx="2"/>
            <a:endCxn id="47" idx="1"/>
          </p:cNvCxnSpPr>
          <p:nvPr/>
        </p:nvCxnSpPr>
        <p:spPr>
          <a:xfrm rot="16200000" flipH="1">
            <a:off x="9385289" y="1444371"/>
            <a:ext cx="379339" cy="698869"/>
          </a:xfrm>
          <a:prstGeom prst="bentConnector2">
            <a:avLst/>
          </a:prstGeom>
          <a:ln>
            <a:solidFill>
              <a:srgbClr val="F25D0D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49" idx="2"/>
            <a:endCxn id="47" idx="3"/>
          </p:cNvCxnSpPr>
          <p:nvPr/>
        </p:nvCxnSpPr>
        <p:spPr>
          <a:xfrm rot="5400000">
            <a:off x="10547909" y="1463004"/>
            <a:ext cx="343339" cy="697603"/>
          </a:xfrm>
          <a:prstGeom prst="bentConnector2">
            <a:avLst/>
          </a:prstGeom>
          <a:ln>
            <a:solidFill>
              <a:srgbClr val="F25D0D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6" idx="2"/>
            <a:endCxn id="45" idx="1"/>
          </p:cNvCxnSpPr>
          <p:nvPr/>
        </p:nvCxnSpPr>
        <p:spPr>
          <a:xfrm rot="5400000">
            <a:off x="10032353" y="2769576"/>
            <a:ext cx="237760" cy="980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accent6"/>
            </a:solidFill>
            <a:prstDash val="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7" idx="0"/>
            <a:endCxn id="48" idx="3"/>
          </p:cNvCxnSpPr>
          <p:nvPr/>
        </p:nvCxnSpPr>
        <p:spPr>
          <a:xfrm rot="16200000" flipV="1">
            <a:off x="9616367" y="1180619"/>
            <a:ext cx="377701" cy="684736"/>
          </a:xfrm>
          <a:prstGeom prst="bentConnector2">
            <a:avLst/>
          </a:prstGeom>
          <a:ln>
            <a:solidFill>
              <a:schemeClr val="accent6"/>
            </a:solidFill>
            <a:prstDash val="dot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85461" y="1999205"/>
            <a:ext cx="895356" cy="261608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fi-FI" sz="1100" dirty="0">
                <a:solidFill>
                  <a:schemeClr val="accent6"/>
                </a:solidFill>
                <a:cs typeface="Arial"/>
              </a:rPr>
              <a:t>VAHVISTUS</a:t>
            </a:r>
            <a:endParaRPr lang="en-US" sz="1100" dirty="0">
              <a:solidFill>
                <a:schemeClr val="accent6"/>
              </a:solidFill>
            </a:endParaRPr>
          </a:p>
        </p:txBody>
      </p:sp>
      <p:cxnSp>
        <p:nvCxnSpPr>
          <p:cNvPr id="22" name="Elbow Connector 21"/>
          <p:cNvCxnSpPr>
            <a:stCxn id="47" idx="0"/>
            <a:endCxn id="49" idx="1"/>
          </p:cNvCxnSpPr>
          <p:nvPr/>
        </p:nvCxnSpPr>
        <p:spPr>
          <a:xfrm rot="5400000" flipH="1" flipV="1">
            <a:off x="10263056" y="1218667"/>
            <a:ext cx="377701" cy="608643"/>
          </a:xfrm>
          <a:prstGeom prst="bentConnector2">
            <a:avLst/>
          </a:prstGeom>
          <a:ln>
            <a:solidFill>
              <a:schemeClr val="accent6"/>
            </a:solidFill>
            <a:prstDash val="dot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9793919" y="1078564"/>
            <a:ext cx="708904" cy="261611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fi-FI" sz="1100" dirty="0">
                <a:solidFill>
                  <a:srgbClr val="F25D0D"/>
                </a:solidFill>
                <a:cs typeface="Arial"/>
              </a:rPr>
              <a:t>PYYNTÖ</a:t>
            </a:r>
            <a:endParaRPr lang="en-US" sz="1100" dirty="0">
              <a:solidFill>
                <a:srgbClr val="F25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>
                <a:solidFill>
                  <a:srgbClr val="FFFFFF"/>
                </a:solidFill>
              </a:rPr>
              <a:t>Sujuva itsepalvelu 24/7</a:t>
            </a:r>
          </a:p>
          <a:p>
            <a:pPr marL="0" indent="0">
              <a:buNone/>
            </a:pPr>
            <a:r>
              <a:rPr lang="fi-FI" dirty="0">
                <a:solidFill>
                  <a:srgbClr val="FFFFFF"/>
                </a:solidFill>
              </a:rPr>
              <a:t>Luotettavuus</a:t>
            </a:r>
          </a:p>
          <a:p>
            <a:pPr marL="0" indent="0">
              <a:buNone/>
            </a:pPr>
            <a:r>
              <a:rPr lang="fi-FI" dirty="0"/>
              <a:t>Pienemmät väärinkäytösten riskit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Hyödyt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4115393" y="415175"/>
            <a:ext cx="7620191" cy="1758383"/>
          </a:xfrm>
          <a:prstGeom prst="downArrowCallou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rgbClr val="FFFFFF"/>
                </a:solidFill>
              </a:rPr>
              <a:t>Säästöt, hyvä käyttäjäkokemus, parempi palvelutaso, nopea käyttöönotto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293596" y="2049698"/>
          <a:ext cx="4690107" cy="4579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ight Arrow 7"/>
          <p:cNvSpPr/>
          <p:nvPr/>
        </p:nvSpPr>
        <p:spPr>
          <a:xfrm>
            <a:off x="3883366" y="3809831"/>
            <a:ext cx="1296879" cy="781504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an 45"/>
          <p:cNvSpPr/>
          <p:nvPr/>
        </p:nvSpPr>
        <p:spPr>
          <a:xfrm>
            <a:off x="1519274" y="4626807"/>
            <a:ext cx="897235" cy="613307"/>
          </a:xfrm>
          <a:prstGeom prst="can">
            <a:avLst/>
          </a:prstGeom>
          <a:solidFill>
            <a:srgbClr val="FABE9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  <a:cs typeface="Arial"/>
              </a:rPr>
              <a:t>VTJ</a:t>
            </a:r>
          </a:p>
        </p:txBody>
      </p:sp>
      <p:sp>
        <p:nvSpPr>
          <p:cNvPr id="47" name="Can 46"/>
          <p:cNvSpPr/>
          <p:nvPr/>
        </p:nvSpPr>
        <p:spPr>
          <a:xfrm>
            <a:off x="2100726" y="5097138"/>
            <a:ext cx="1097339" cy="613307"/>
          </a:xfrm>
          <a:prstGeom prst="can">
            <a:avLst/>
          </a:prstGeom>
          <a:solidFill>
            <a:srgbClr val="FABE9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 dirty="0" err="1">
                <a:solidFill>
                  <a:schemeClr val="tx1"/>
                </a:solidFill>
                <a:cs typeface="Arial"/>
              </a:rPr>
              <a:t>Edunval-vontatiedot</a:t>
            </a:r>
            <a:endParaRPr lang="fi-FI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palvelu toimii?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908" y="1402316"/>
            <a:ext cx="3313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b="1" dirty="0"/>
              <a:t>1. Henkilön puolesta asiointi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391911" y="1401858"/>
            <a:ext cx="3334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2000" b="1" dirty="0"/>
              <a:t>2. Yrityksen puolesta asiointi</a:t>
            </a:r>
          </a:p>
        </p:txBody>
      </p:sp>
      <p:sp>
        <p:nvSpPr>
          <p:cNvPr id="65" name="Can 64"/>
          <p:cNvSpPr/>
          <p:nvPr/>
        </p:nvSpPr>
        <p:spPr>
          <a:xfrm>
            <a:off x="9374362" y="4626807"/>
            <a:ext cx="897235" cy="613307"/>
          </a:xfrm>
          <a:prstGeom prst="ca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79E6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  <a:cs typeface="Arial"/>
              </a:rPr>
              <a:t>YTJ</a:t>
            </a:r>
          </a:p>
        </p:txBody>
      </p:sp>
      <p:sp>
        <p:nvSpPr>
          <p:cNvPr id="66" name="Can 65"/>
          <p:cNvSpPr/>
          <p:nvPr/>
        </p:nvSpPr>
        <p:spPr>
          <a:xfrm>
            <a:off x="8621257" y="5097138"/>
            <a:ext cx="897235" cy="613307"/>
          </a:xfrm>
          <a:prstGeom prst="can">
            <a:avLst/>
          </a:prstGeom>
          <a:solidFill>
            <a:srgbClr val="FABE9E"/>
          </a:solidFill>
          <a:ln>
            <a:solidFill>
              <a:srgbClr val="F79E6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  <a:cs typeface="Arial"/>
              </a:rPr>
              <a:t>Kauppa-rekisteri</a:t>
            </a:r>
          </a:p>
        </p:txBody>
      </p:sp>
      <p:sp>
        <p:nvSpPr>
          <p:cNvPr id="5" name="Right Arrow 4"/>
          <p:cNvSpPr/>
          <p:nvPr/>
        </p:nvSpPr>
        <p:spPr>
          <a:xfrm flipH="1">
            <a:off x="2277122" y="2862175"/>
            <a:ext cx="2035449" cy="6406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i="1">
                <a:solidFill>
                  <a:schemeClr val="tx1"/>
                </a:solidFill>
                <a:latin typeface="Arial"/>
                <a:cs typeface="Arial"/>
              </a:rPr>
              <a:t>Vastaus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7851279" y="2791167"/>
            <a:ext cx="2140289" cy="64064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i="1">
                <a:solidFill>
                  <a:schemeClr val="tx2"/>
                </a:solidFill>
                <a:latin typeface="Arial"/>
                <a:cs typeface="Arial"/>
              </a:rPr>
              <a:t>Vastaus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935364" y="1394847"/>
            <a:ext cx="3927678" cy="3617245"/>
          </a:xfrm>
          <a:prstGeom prst="roundRect">
            <a:avLst>
              <a:gd name="adj" fmla="val 11611"/>
            </a:avLst>
          </a:prstGeom>
          <a:solidFill>
            <a:srgbClr val="003D74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r>
              <a:rPr lang="fi-FI" sz="2000" dirty="0" err="1">
                <a:solidFill>
                  <a:srgbClr val="FFFFFF"/>
                </a:solidFill>
                <a:latin typeface="+mj-lt"/>
                <a:cs typeface="Arial"/>
              </a:rPr>
              <a:t>Suomi.fi</a:t>
            </a:r>
            <a:r>
              <a:rPr lang="fi-FI" sz="2000" dirty="0">
                <a:solidFill>
                  <a:srgbClr val="FFFFFF"/>
                </a:solidFill>
                <a:latin typeface="+mj-lt"/>
                <a:cs typeface="Arial"/>
              </a:rPr>
              <a:t>-valtuudet</a:t>
            </a:r>
            <a:endParaRPr lang="fi-FI" dirty="0">
              <a:solidFill>
                <a:srgbClr val="FFFFFF"/>
              </a:solidFill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64812" y="1872642"/>
            <a:ext cx="38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1400"/>
              <a:t>tai</a:t>
            </a:r>
          </a:p>
        </p:txBody>
      </p:sp>
      <p:cxnSp>
        <p:nvCxnSpPr>
          <p:cNvPr id="17" name="Elbow Connector 16"/>
          <p:cNvCxnSpPr>
            <a:stCxn id="15" idx="1"/>
            <a:endCxn id="63" idx="3"/>
          </p:cNvCxnSpPr>
          <p:nvPr/>
        </p:nvCxnSpPr>
        <p:spPr>
          <a:xfrm rot="10800000" flipV="1">
            <a:off x="8820750" y="2026531"/>
            <a:ext cx="44063" cy="122216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5" idx="3"/>
            <a:endCxn id="50" idx="3"/>
          </p:cNvCxnSpPr>
          <p:nvPr/>
        </p:nvCxnSpPr>
        <p:spPr>
          <a:xfrm>
            <a:off x="9254199" y="2026531"/>
            <a:ext cx="65121" cy="12221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123" idx="2"/>
            <a:endCxn id="46" idx="4"/>
          </p:cNvCxnSpPr>
          <p:nvPr/>
        </p:nvCxnSpPr>
        <p:spPr>
          <a:xfrm rot="5400000">
            <a:off x="2364579" y="3088668"/>
            <a:ext cx="1896724" cy="1792863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47" idx="4"/>
            <a:endCxn id="123" idx="2"/>
          </p:cNvCxnSpPr>
          <p:nvPr/>
        </p:nvCxnSpPr>
        <p:spPr>
          <a:xfrm flipV="1">
            <a:off x="3198065" y="3036737"/>
            <a:ext cx="1011307" cy="236705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Can 71"/>
          <p:cNvSpPr/>
          <p:nvPr/>
        </p:nvSpPr>
        <p:spPr>
          <a:xfrm>
            <a:off x="3082383" y="5555250"/>
            <a:ext cx="897235" cy="613307"/>
          </a:xfrm>
          <a:prstGeom prst="can">
            <a:avLst/>
          </a:prstGeom>
          <a:solidFill>
            <a:srgbClr val="FABE9E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  <a:cs typeface="Arial"/>
              </a:rPr>
              <a:t>…</a:t>
            </a:r>
          </a:p>
        </p:txBody>
      </p:sp>
      <p:cxnSp>
        <p:nvCxnSpPr>
          <p:cNvPr id="81" name="Elbow Connector 80"/>
          <p:cNvCxnSpPr>
            <a:stCxn id="72" idx="4"/>
            <a:endCxn id="123" idx="2"/>
          </p:cNvCxnSpPr>
          <p:nvPr/>
        </p:nvCxnSpPr>
        <p:spPr>
          <a:xfrm flipV="1">
            <a:off x="3979618" y="3036737"/>
            <a:ext cx="229754" cy="2825167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Can 115"/>
          <p:cNvSpPr/>
          <p:nvPr/>
        </p:nvSpPr>
        <p:spPr>
          <a:xfrm>
            <a:off x="7832877" y="5555250"/>
            <a:ext cx="897235" cy="613307"/>
          </a:xfrm>
          <a:prstGeom prst="can">
            <a:avLst/>
          </a:prstGeom>
          <a:solidFill>
            <a:srgbClr val="FABE9E"/>
          </a:solidFill>
          <a:ln>
            <a:solidFill>
              <a:srgbClr val="F79E6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>
                <a:solidFill>
                  <a:schemeClr val="tx1"/>
                </a:solidFill>
                <a:cs typeface="Arial"/>
              </a:rPr>
              <a:t>…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4417465" y="3283628"/>
            <a:ext cx="2963476" cy="3107119"/>
          </a:xfrm>
          <a:prstGeom prst="rect">
            <a:avLst/>
          </a:prstGeom>
          <a:solidFill>
            <a:srgbClr val="FFFFFF">
              <a:alpha val="9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3. Valtuuttaminen</a:t>
            </a:r>
          </a:p>
        </p:txBody>
      </p:sp>
      <p:sp>
        <p:nvSpPr>
          <p:cNvPr id="48" name="Can 47"/>
          <p:cNvSpPr/>
          <p:nvPr/>
        </p:nvSpPr>
        <p:spPr>
          <a:xfrm>
            <a:off x="5365009" y="5551087"/>
            <a:ext cx="1044868" cy="816143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79E6E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cs typeface="Arial"/>
              </a:rPr>
              <a:t>Kansallinen valtuus-rekisteri</a:t>
            </a: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53" y="3787369"/>
            <a:ext cx="2654300" cy="1509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0458" y="4898311"/>
            <a:ext cx="1171406" cy="32316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fi-FI" sz="1500" i="1" dirty="0">
                <a:cs typeface="Arial"/>
              </a:rPr>
              <a:t>Valtuutukset</a:t>
            </a:r>
            <a:endParaRPr lang="fi-FI" sz="1500" i="1" dirty="0"/>
          </a:p>
        </p:txBody>
      </p:sp>
      <p:pic>
        <p:nvPicPr>
          <p:cNvPr id="36" name="Picture 35" descr="Person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551" y="4318072"/>
            <a:ext cx="446384" cy="543275"/>
          </a:xfrm>
          <a:prstGeom prst="rect">
            <a:avLst/>
          </a:prstGeom>
        </p:spPr>
      </p:pic>
      <p:pic>
        <p:nvPicPr>
          <p:cNvPr id="37" name="Picture 36" descr="Person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148" y="4321347"/>
            <a:ext cx="474651" cy="540000"/>
          </a:xfrm>
          <a:prstGeom prst="rect">
            <a:avLst/>
          </a:prstGeom>
        </p:spPr>
      </p:pic>
      <p:pic>
        <p:nvPicPr>
          <p:cNvPr id="38" name="Picture 37" descr="Building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23" y="4281847"/>
            <a:ext cx="624303" cy="612000"/>
          </a:xfrm>
          <a:prstGeom prst="rect">
            <a:avLst/>
          </a:prstGeom>
        </p:spPr>
      </p:pic>
      <p:cxnSp>
        <p:nvCxnSpPr>
          <p:cNvPr id="39" name="Elbow Connector 38"/>
          <p:cNvCxnSpPr>
            <a:stCxn id="37" idx="3"/>
            <a:endCxn id="36" idx="1"/>
          </p:cNvCxnSpPr>
          <p:nvPr/>
        </p:nvCxnSpPr>
        <p:spPr>
          <a:xfrm flipV="1">
            <a:off x="5293799" y="4589710"/>
            <a:ext cx="365752" cy="163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8" idx="1"/>
            <a:endCxn id="36" idx="3"/>
          </p:cNvCxnSpPr>
          <p:nvPr/>
        </p:nvCxnSpPr>
        <p:spPr>
          <a:xfrm rot="10800000" flipV="1">
            <a:off x="6105937" y="4587846"/>
            <a:ext cx="310689" cy="186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6" idx="0"/>
            <a:endCxn id="37" idx="0"/>
          </p:cNvCxnSpPr>
          <p:nvPr/>
        </p:nvCxnSpPr>
        <p:spPr>
          <a:xfrm rot="16200000" flipH="1" flipV="1">
            <a:off x="5467971" y="3906574"/>
            <a:ext cx="3275" cy="826269"/>
          </a:xfrm>
          <a:prstGeom prst="bentConnector3">
            <a:avLst>
              <a:gd name="adj1" fmla="val -6980153"/>
            </a:avLst>
          </a:prstGeom>
          <a:ln>
            <a:solidFill>
              <a:schemeClr val="tx2"/>
            </a:solidFill>
            <a:prstDash val="dot"/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6" idx="0"/>
            <a:endCxn id="38" idx="0"/>
          </p:cNvCxnSpPr>
          <p:nvPr/>
        </p:nvCxnSpPr>
        <p:spPr>
          <a:xfrm rot="5400000" flipH="1" flipV="1">
            <a:off x="6287648" y="3876943"/>
            <a:ext cx="36225" cy="846032"/>
          </a:xfrm>
          <a:prstGeom prst="bentConnector3">
            <a:avLst>
              <a:gd name="adj1" fmla="val 631818"/>
            </a:avLst>
          </a:prstGeom>
          <a:ln>
            <a:solidFill>
              <a:schemeClr val="tx2"/>
            </a:solidFill>
            <a:prstDash val="dot"/>
            <a:headEnd type="none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530043" y="3835509"/>
            <a:ext cx="717786" cy="276997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/>
            <a:r>
              <a:rPr lang="fi-FI" sz="1200">
                <a:cs typeface="Arial"/>
              </a:rPr>
              <a:t>Pyynnöt</a:t>
            </a:r>
            <a:endParaRPr lang="fi-FI" sz="1100"/>
          </a:p>
        </p:txBody>
      </p:sp>
      <p:cxnSp>
        <p:nvCxnSpPr>
          <p:cNvPr id="49" name="Elbow Connector 48"/>
          <p:cNvCxnSpPr>
            <a:stCxn id="35" idx="2"/>
            <a:endCxn id="48" idx="1"/>
          </p:cNvCxnSpPr>
          <p:nvPr/>
        </p:nvCxnSpPr>
        <p:spPr>
          <a:xfrm rot="16200000" flipH="1">
            <a:off x="5721996" y="5385639"/>
            <a:ext cx="329613" cy="1282"/>
          </a:xfrm>
          <a:prstGeom prst="bentConnector3">
            <a:avLst>
              <a:gd name="adj1" fmla="val 50000"/>
            </a:avLst>
          </a:prstGeom>
          <a:ln w="19050" cmpd="sng">
            <a:solidFill>
              <a:schemeClr val="tx1"/>
            </a:solidFill>
            <a:prstDash val="dash"/>
            <a:headEnd type="none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48" idx="2"/>
            <a:endCxn id="123" idx="2"/>
          </p:cNvCxnSpPr>
          <p:nvPr/>
        </p:nvCxnSpPr>
        <p:spPr>
          <a:xfrm rot="10800000">
            <a:off x="4209373" y="3036737"/>
            <a:ext cx="1155637" cy="292242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Elbow Connector 127"/>
          <p:cNvCxnSpPr>
            <a:stCxn id="131" idx="0"/>
            <a:endCxn id="65" idx="2"/>
          </p:cNvCxnSpPr>
          <p:nvPr/>
        </p:nvCxnSpPr>
        <p:spPr>
          <a:xfrm rot="16200000" flipH="1">
            <a:off x="7533050" y="3092149"/>
            <a:ext cx="1896752" cy="1785872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66" idx="2"/>
            <a:endCxn id="131" idx="0"/>
          </p:cNvCxnSpPr>
          <p:nvPr/>
        </p:nvCxnSpPr>
        <p:spPr>
          <a:xfrm rot="10800000">
            <a:off x="7588491" y="3036710"/>
            <a:ext cx="1032767" cy="2367083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16" idx="2"/>
            <a:endCxn id="131" idx="0"/>
          </p:cNvCxnSpPr>
          <p:nvPr/>
        </p:nvCxnSpPr>
        <p:spPr>
          <a:xfrm rot="10800000">
            <a:off x="7588491" y="3036710"/>
            <a:ext cx="244387" cy="2825195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5" name="Group 154"/>
          <p:cNvGrpSpPr/>
          <p:nvPr/>
        </p:nvGrpSpPr>
        <p:grpSpPr>
          <a:xfrm>
            <a:off x="4029372" y="2461571"/>
            <a:ext cx="3739116" cy="575166"/>
            <a:chOff x="3998375" y="2870034"/>
            <a:chExt cx="3739116" cy="575166"/>
          </a:xfrm>
        </p:grpSpPr>
        <p:sp>
          <p:nvSpPr>
            <p:cNvPr id="34" name="Rounded Rectangle 33"/>
            <p:cNvSpPr/>
            <p:nvPr/>
          </p:nvSpPr>
          <p:spPr>
            <a:xfrm>
              <a:off x="4168912" y="2870034"/>
              <a:ext cx="3398589" cy="5748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fi-FI" sz="1500">
                  <a:solidFill>
                    <a:schemeClr val="tx1"/>
                  </a:solidFill>
                  <a:cs typeface="Arial"/>
                </a:rPr>
                <a:t>Sääntömoottori</a:t>
              </a:r>
              <a:endParaRPr lang="fi-FI" sz="1500">
                <a:solidFill>
                  <a:schemeClr val="tx1"/>
                </a:solidFill>
              </a:endParaRPr>
            </a:p>
          </p:txBody>
        </p:sp>
        <p:sp>
          <p:nvSpPr>
            <p:cNvPr id="123" name="Round Same Side Corner Rectangle 122"/>
            <p:cNvSpPr/>
            <p:nvPr/>
          </p:nvSpPr>
          <p:spPr>
            <a:xfrm rot="16200000">
              <a:off x="4090171" y="3176998"/>
              <a:ext cx="176406" cy="359997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31" name="Round Same Side Corner Rectangle 130"/>
            <p:cNvSpPr/>
            <p:nvPr/>
          </p:nvSpPr>
          <p:spPr>
            <a:xfrm rot="5400000">
              <a:off x="7474954" y="3182634"/>
              <a:ext cx="165078" cy="359997"/>
            </a:xfrm>
            <a:prstGeom prst="round2Same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  <p:cxnSp>
        <p:nvCxnSpPr>
          <p:cNvPr id="132" name="Elbow Connector 131"/>
          <p:cNvCxnSpPr>
            <a:stCxn id="48" idx="4"/>
            <a:endCxn id="131" idx="0"/>
          </p:cNvCxnSpPr>
          <p:nvPr/>
        </p:nvCxnSpPr>
        <p:spPr>
          <a:xfrm flipV="1">
            <a:off x="6409877" y="3036709"/>
            <a:ext cx="1178613" cy="2922450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1971366" y="2256838"/>
            <a:ext cx="2128530" cy="6406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98FF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i="1">
                <a:solidFill>
                  <a:schemeClr val="tx2"/>
                </a:solidFill>
                <a:latin typeface="Arial"/>
                <a:cs typeface="Arial"/>
              </a:rPr>
              <a:t>    Kysely</a:t>
            </a:r>
          </a:p>
        </p:txBody>
      </p:sp>
      <p:sp>
        <p:nvSpPr>
          <p:cNvPr id="26" name="Oval 25"/>
          <p:cNvSpPr/>
          <p:nvPr/>
        </p:nvSpPr>
        <p:spPr>
          <a:xfrm>
            <a:off x="552949" y="2123238"/>
            <a:ext cx="1731447" cy="1685168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r"/>
            <a:endParaRPr lang="fi-FI" sz="3200" dirty="0">
              <a:solidFill>
                <a:schemeClr val="accent6"/>
              </a:solidFill>
              <a:cs typeface="Arial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cs typeface="Arial"/>
              </a:rPr>
              <a:t>Asiointi-palvelu</a:t>
            </a:r>
          </a:p>
        </p:txBody>
      </p:sp>
      <p:pic>
        <p:nvPicPr>
          <p:cNvPr id="27" name="Picture 26" descr="Person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567" y="2282895"/>
            <a:ext cx="446384" cy="5432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 rot="16200000">
            <a:off x="2747033" y="2741839"/>
            <a:ext cx="13998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Web API</a:t>
            </a:r>
          </a:p>
        </p:txBody>
      </p:sp>
      <p:sp>
        <p:nvSpPr>
          <p:cNvPr id="57" name="Right Arrow 56"/>
          <p:cNvSpPr/>
          <p:nvPr/>
        </p:nvSpPr>
        <p:spPr>
          <a:xfrm flipH="1">
            <a:off x="7686642" y="2256382"/>
            <a:ext cx="2540122" cy="64064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1998FF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i="1">
                <a:solidFill>
                  <a:schemeClr val="tx2"/>
                </a:solidFill>
                <a:latin typeface="Arial"/>
                <a:cs typeface="Arial"/>
              </a:rPr>
              <a:t>Kysely</a:t>
            </a:r>
          </a:p>
        </p:txBody>
      </p:sp>
      <p:sp>
        <p:nvSpPr>
          <p:cNvPr id="59" name="Oval 58"/>
          <p:cNvSpPr/>
          <p:nvPr/>
        </p:nvSpPr>
        <p:spPr>
          <a:xfrm>
            <a:off x="9995613" y="2122781"/>
            <a:ext cx="1731447" cy="1685168"/>
          </a:xfrm>
          <a:prstGeom prst="ellips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r"/>
            <a:endParaRPr lang="fi-FI" sz="3200" dirty="0">
              <a:solidFill>
                <a:schemeClr val="accent6"/>
              </a:solidFill>
              <a:cs typeface="Arial"/>
            </a:endParaRPr>
          </a:p>
          <a:p>
            <a:pPr algn="ctr"/>
            <a:r>
              <a:rPr lang="fi-FI" dirty="0">
                <a:solidFill>
                  <a:schemeClr val="bg1"/>
                </a:solidFill>
                <a:cs typeface="Arial"/>
              </a:rPr>
              <a:t>Asiointi-palvelu</a:t>
            </a:r>
          </a:p>
        </p:txBody>
      </p:sp>
      <p:pic>
        <p:nvPicPr>
          <p:cNvPr id="60" name="Picture 59" descr="Person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231" y="2282438"/>
            <a:ext cx="446384" cy="543275"/>
          </a:xfrm>
          <a:prstGeom prst="rect">
            <a:avLst/>
          </a:prstGeom>
        </p:spPr>
      </p:pic>
      <p:sp>
        <p:nvSpPr>
          <p:cNvPr id="50" name="Rounded Rectangle 49"/>
          <p:cNvSpPr/>
          <p:nvPr/>
        </p:nvSpPr>
        <p:spPr>
          <a:xfrm rot="16200000">
            <a:off x="8210291" y="3029175"/>
            <a:ext cx="2218058" cy="457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500">
                <a:solidFill>
                  <a:schemeClr val="bg1"/>
                </a:solidFill>
                <a:cs typeface="Arial"/>
              </a:rPr>
              <a:t>Suomi.fi-palveluväylä</a:t>
            </a:r>
          </a:p>
        </p:txBody>
      </p:sp>
      <p:sp>
        <p:nvSpPr>
          <p:cNvPr id="63" name="TextBox 62"/>
          <p:cNvSpPr txBox="1"/>
          <p:nvPr/>
        </p:nvSpPr>
        <p:spPr>
          <a:xfrm rot="16200000">
            <a:off x="8120799" y="2694807"/>
            <a:ext cx="13998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Web API</a:t>
            </a:r>
          </a:p>
        </p:txBody>
      </p:sp>
      <p:pic>
        <p:nvPicPr>
          <p:cNvPr id="52" name="Kuva 51"/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85" y="1429691"/>
            <a:ext cx="757232" cy="75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9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8" grpId="0" animBg="1"/>
      <p:bldP spid="15" grpId="0"/>
      <p:bldP spid="122" grpId="0" animBg="1"/>
      <p:bldP spid="29" grpId="0" animBg="1"/>
      <p:bldP spid="35" grpId="0"/>
      <p:bldP spid="44" grpId="0"/>
      <p:bldP spid="8" grpId="0" animBg="1"/>
      <p:bldP spid="62" grpId="0" animBg="1"/>
      <p:bldP spid="57" grpId="0" animBg="1"/>
      <p:bldP spid="50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Velvoittavuudesta poikkeaminen</a:t>
            </a:r>
            <a:endParaRPr lang="fi-FI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71990" y="1732967"/>
            <a:ext cx="10416565" cy="4779189"/>
          </a:xfrm>
        </p:spPr>
        <p:txBody>
          <a:bodyPr>
            <a:normAutofit/>
          </a:bodyPr>
          <a:lstStyle/>
          <a:p>
            <a:r>
              <a:rPr lang="fi-FI" dirty="0" smtClean="0"/>
              <a:t>Tukipalveluiden käyttövelvoitteesta </a:t>
            </a:r>
            <a:r>
              <a:rPr lang="fi-FI" dirty="0"/>
              <a:t>poikkeamista </a:t>
            </a:r>
            <a:r>
              <a:rPr lang="fi-FI" dirty="0" smtClean="0"/>
              <a:t>voi hakea </a:t>
            </a:r>
            <a:r>
              <a:rPr lang="fi-FI" dirty="0" err="1" smtClean="0"/>
              <a:t>VRK:lta</a:t>
            </a:r>
            <a:endParaRPr lang="fi-FI" dirty="0"/>
          </a:p>
          <a:p>
            <a:r>
              <a:rPr lang="fi-FI" dirty="0" smtClean="0"/>
              <a:t>Asiakkaan toivotaan olevan ensin yhteydessä KaPA asiakaspalveluun (</a:t>
            </a:r>
            <a:r>
              <a:rPr lang="fi-FI" dirty="0" smtClean="0">
                <a:hlinkClick r:id="rId2"/>
              </a:rPr>
              <a:t>kapa-asiakaspalvelu@vrk.fi</a:t>
            </a:r>
            <a:r>
              <a:rPr lang="fi-FI" dirty="0" smtClean="0"/>
              <a:t>), jotta tarve mahdolliselle poikkeamiselle voidaan vielä käydä läpi asiantuntijoiden kesken.</a:t>
            </a:r>
          </a:p>
          <a:p>
            <a:r>
              <a:rPr lang="fi-FI" dirty="0" smtClean="0"/>
              <a:t>Mikäli käyttövelvoitettu näkee poikkeamisen edelleen tarpeellisena, tulee poikkeamista hakea lähettämällä kirjallinen pyyntö </a:t>
            </a:r>
            <a:r>
              <a:rPr lang="fi-FI" dirty="0" err="1" smtClean="0"/>
              <a:t>VRK:n</a:t>
            </a:r>
            <a:r>
              <a:rPr lang="fi-FI" dirty="0" smtClean="0"/>
              <a:t> kirjaamoon.</a:t>
            </a:r>
          </a:p>
          <a:p>
            <a:r>
              <a:rPr lang="fi-FI" dirty="0" smtClean="0"/>
              <a:t>VRK tekee päätöksen. Kuitenkin, ennen </a:t>
            </a:r>
            <a:r>
              <a:rPr lang="fi-FI" dirty="0" err="1" smtClean="0"/>
              <a:t>VRK:n</a:t>
            </a:r>
            <a:r>
              <a:rPr lang="fi-FI" dirty="0" smtClean="0"/>
              <a:t> kielteistä päätöstä, hakijalle annetaan mahdollisuus saattaa asia VM:n ratkaistavaksi.</a:t>
            </a:r>
          </a:p>
        </p:txBody>
      </p:sp>
    </p:spTree>
    <p:extLst>
      <p:ext uri="{BB962C8B-B14F-4D97-AF65-F5344CB8AC3E}">
        <p14:creationId xmlns:p14="http://schemas.microsoft.com/office/powerpoint/2010/main" val="281272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tämä edellyttää?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b="1" dirty="0"/>
              <a:t>Tekninen näkökulma</a:t>
            </a:r>
          </a:p>
          <a:p>
            <a:r>
              <a:rPr lang="fi-FI" sz="2100" dirty="0"/>
              <a:t>Käyttöliittymämuutokset asiointipalvelussa</a:t>
            </a:r>
          </a:p>
          <a:p>
            <a:r>
              <a:rPr lang="fi-FI" sz="2100" dirty="0"/>
              <a:t>V</a:t>
            </a:r>
            <a:r>
              <a:rPr lang="fi-FI" sz="2100" dirty="0" smtClean="0"/>
              <a:t>altuuskyselyn </a:t>
            </a:r>
            <a:r>
              <a:rPr lang="fi-FI" sz="2100" dirty="0"/>
              <a:t>rakentaminen tietojärjestelmään</a:t>
            </a:r>
          </a:p>
          <a:p>
            <a:r>
              <a:rPr lang="fi-FI" sz="2100" dirty="0" err="1"/>
              <a:t>Suomi.fi</a:t>
            </a:r>
            <a:r>
              <a:rPr lang="fi-FI" sz="2100" dirty="0"/>
              <a:t>-verkkopalvelun tai vastaavan käyttöliittymän käyttöönotto (</a:t>
            </a:r>
            <a:r>
              <a:rPr lang="fi-FI" sz="2100" dirty="0" smtClean="0"/>
              <a:t>valtuuksien </a:t>
            </a:r>
            <a:r>
              <a:rPr lang="fi-FI" sz="2100" dirty="0"/>
              <a:t>hallintaan)</a:t>
            </a:r>
          </a:p>
          <a:p>
            <a:r>
              <a:rPr lang="fi-FI" sz="2100" dirty="0"/>
              <a:t>Vahva tunnistus, esim. </a:t>
            </a:r>
            <a:r>
              <a:rPr lang="fi-FI" sz="2100" dirty="0" err="1"/>
              <a:t>Suomi.fi</a:t>
            </a:r>
            <a:r>
              <a:rPr lang="fi-FI" sz="2100" dirty="0"/>
              <a:t>-tunnistusta hyödyntämällä</a:t>
            </a:r>
            <a:endParaRPr lang="en-US" sz="2100" dirty="0"/>
          </a:p>
        </p:txBody>
      </p:sp>
      <p:sp>
        <p:nvSpPr>
          <p:cNvPr id="17" name="Content Placeholder 11"/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fi-FI" sz="3200" b="1" dirty="0"/>
              <a:t>Prosessit</a:t>
            </a:r>
          </a:p>
          <a:p>
            <a:r>
              <a:rPr lang="fi-FI" sz="2100" dirty="0"/>
              <a:t>Uuden toimintaprosessin ja </a:t>
            </a:r>
            <a:r>
              <a:rPr lang="fi-FI" sz="2100" dirty="0" smtClean="0"/>
              <a:t>ohjelmiston kouluttaminen </a:t>
            </a:r>
            <a:r>
              <a:rPr lang="fi-FI" sz="2100" dirty="0"/>
              <a:t>ja jalkauttaminen käyttäjille</a:t>
            </a:r>
            <a:endParaRPr lang="en-US" sz="2100" dirty="0"/>
          </a:p>
        </p:txBody>
      </p:sp>
      <p:sp>
        <p:nvSpPr>
          <p:cNvPr id="18" name="Rectangle 17"/>
          <p:cNvSpPr/>
          <p:nvPr/>
        </p:nvSpPr>
        <p:spPr>
          <a:xfrm>
            <a:off x="7595725" y="4483100"/>
            <a:ext cx="4291476" cy="1828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Tarkista onko ohjelmistotoimittajasi jo integroinut palvelun osaksi omaa ohjelmistoaan!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 smtClean="0"/>
              <a:t>Tutustuminen </a:t>
            </a:r>
            <a:r>
              <a:rPr lang="fi-FI" dirty="0"/>
              <a:t>saatavilla olevaan tukimateriaaliin (</a:t>
            </a:r>
            <a:r>
              <a:rPr lang="fi-FI" dirty="0">
                <a:hlinkClick r:id="rId3"/>
              </a:rPr>
              <a:t>https://esuomi.fi/palveluntarjoajille/asiointivaltuudet</a:t>
            </a:r>
            <a:r>
              <a:rPr lang="fi-FI" dirty="0" smtClean="0">
                <a:hlinkClick r:id="rId3"/>
              </a:rPr>
              <a:t>/</a:t>
            </a:r>
            <a:r>
              <a:rPr lang="fi-FI" dirty="0"/>
              <a:t>)</a:t>
            </a:r>
            <a:r>
              <a:rPr lang="fi-FI" dirty="0" smtClean="0"/>
              <a:t>.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(Tarkistettava ohjelmistotoimittajan </a:t>
            </a:r>
            <a:r>
              <a:rPr lang="fi-FI" dirty="0"/>
              <a:t>valmiudet hyödyntää </a:t>
            </a:r>
            <a:r>
              <a:rPr lang="fi-FI" dirty="0" smtClean="0"/>
              <a:t>Suomi.fi-valtuudet-palvelua.)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Rekisteröityminen: </a:t>
            </a:r>
            <a:r>
              <a:rPr lang="fi-FI" b="1" dirty="0" smtClean="0">
                <a:hlinkClick r:id="rId4"/>
              </a:rPr>
              <a:t>https</a:t>
            </a:r>
            <a:r>
              <a:rPr lang="fi-FI" b="1" dirty="0">
                <a:hlinkClick r:id="rId4"/>
              </a:rPr>
              <a:t>://esuomi.fi/palveluntarjoajille/asiointivaltuudet/kayttoonotto</a:t>
            </a:r>
            <a:r>
              <a:rPr lang="fi-FI" b="1" dirty="0" smtClean="0">
                <a:hlinkClick r:id="rId4"/>
              </a:rPr>
              <a:t>/</a:t>
            </a:r>
            <a:r>
              <a:rPr lang="fi-FI" b="1" dirty="0" smtClean="0"/>
              <a:t> </a:t>
            </a:r>
            <a:r>
              <a:rPr lang="fi-FI" dirty="0" smtClean="0"/>
              <a:t>-osoitteessa.</a:t>
            </a: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 smtClean="0"/>
              <a:t>KaPA -Asiakaspalvelu </a:t>
            </a:r>
            <a:r>
              <a:rPr lang="fi-FI" dirty="0"/>
              <a:t>ottaa </a:t>
            </a:r>
            <a:r>
              <a:rPr lang="fi-FI" dirty="0" smtClean="0"/>
              <a:t>yhteyttä palvelun käyttöönotosta sopimiseksi.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Miten käyttöönotto lähtee liikkeelle?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13551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03" y="227045"/>
            <a:ext cx="11267199" cy="6337800"/>
          </a:xfrm>
          <a:prstGeom prst="rect">
            <a:avLst/>
          </a:prstGeom>
        </p:spPr>
      </p:pic>
      <p:sp>
        <p:nvSpPr>
          <p:cNvPr id="2" name="Suorakulmio 1"/>
          <p:cNvSpPr/>
          <p:nvPr/>
        </p:nvSpPr>
        <p:spPr>
          <a:xfrm>
            <a:off x="550803" y="708454"/>
            <a:ext cx="11267199" cy="98030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2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1"/>
          <p:cNvSpPr txBox="1">
            <a:spLocks/>
          </p:cNvSpPr>
          <p:nvPr/>
        </p:nvSpPr>
        <p:spPr>
          <a:xfrm>
            <a:off x="11241" y="1946945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A155AA"/>
              </a:buClr>
            </a:pPr>
            <a:r>
              <a:rPr lang="fi-FI" sz="1200" b="1" dirty="0" smtClean="0">
                <a:solidFill>
                  <a:srgbClr val="0E1526"/>
                </a:solidFill>
              </a:rPr>
              <a:t>YPA: </a:t>
            </a:r>
            <a:r>
              <a:rPr lang="fi-FI" sz="1200" dirty="0" smtClean="0">
                <a:solidFill>
                  <a:srgbClr val="0E1526"/>
                </a:solidFill>
              </a:rPr>
              <a:t>Yrityksen </a:t>
            </a:r>
            <a:r>
              <a:rPr lang="fi-FI" sz="1200" dirty="0">
                <a:solidFill>
                  <a:srgbClr val="272827"/>
                </a:solidFill>
              </a:rPr>
              <a:t>yksinvaltaisen </a:t>
            </a:r>
            <a:r>
              <a:rPr lang="fi-FI" sz="1200" dirty="0">
                <a:solidFill>
                  <a:srgbClr val="0E1526"/>
                </a:solidFill>
              </a:rPr>
              <a:t>edustajan tarkistus</a:t>
            </a:r>
          </a:p>
          <a:p>
            <a:pPr marL="95998" indent="-95998">
              <a:buClr>
                <a:srgbClr val="A155AA"/>
              </a:buClr>
            </a:pPr>
            <a:r>
              <a:rPr lang="fi-FI" sz="1200" b="1" dirty="0" smtClean="0">
                <a:solidFill>
                  <a:srgbClr val="0E1526"/>
                </a:solidFill>
              </a:rPr>
              <a:t>YPA: </a:t>
            </a:r>
            <a:r>
              <a:rPr lang="fi-FI" sz="1200" dirty="0" smtClean="0">
                <a:solidFill>
                  <a:srgbClr val="0E1526"/>
                </a:solidFill>
              </a:rPr>
              <a:t>Yrityksen </a:t>
            </a:r>
            <a:r>
              <a:rPr lang="fi-FI" sz="1200" dirty="0">
                <a:solidFill>
                  <a:srgbClr val="0E1526"/>
                </a:solidFill>
              </a:rPr>
              <a:t>edustamiseen oikeutettujen tarkistus</a:t>
            </a:r>
          </a:p>
          <a:p>
            <a:pPr marL="95998" indent="-95998">
              <a:buClr>
                <a:srgbClr val="A155AA"/>
              </a:buClr>
            </a:pPr>
            <a:endParaRPr lang="fi-FI" sz="1200" dirty="0">
              <a:solidFill>
                <a:srgbClr val="0E1526"/>
              </a:solidFill>
            </a:endParaRPr>
          </a:p>
          <a:p>
            <a:pPr marL="95998" indent="-95998">
              <a:buClr>
                <a:srgbClr val="A155AA"/>
              </a:buClr>
            </a:pPr>
            <a:endParaRPr lang="fi-FI" sz="1200" dirty="0">
              <a:solidFill>
                <a:srgbClr val="0E1526"/>
              </a:solidFill>
            </a:endParaRPr>
          </a:p>
        </p:txBody>
      </p:sp>
      <p:sp>
        <p:nvSpPr>
          <p:cNvPr id="6" name="Otsikko 2"/>
          <p:cNvSpPr>
            <a:spLocks noGrp="1"/>
          </p:cNvSpPr>
          <p:nvPr>
            <p:ph type="title" idx="4294967295"/>
          </p:nvPr>
        </p:nvSpPr>
        <p:spPr>
          <a:xfrm>
            <a:off x="2159000" y="258763"/>
            <a:ext cx="10033000" cy="1333500"/>
          </a:xfrm>
        </p:spPr>
        <p:txBody>
          <a:bodyPr>
            <a:normAutofit/>
          </a:bodyPr>
          <a:lstStyle/>
          <a:p>
            <a:r>
              <a:rPr lang="fi-FI" sz="4000" dirty="0"/>
              <a:t>V</a:t>
            </a:r>
            <a:r>
              <a:rPr lang="fi-FI" sz="4000" dirty="0" smtClean="0"/>
              <a:t>altuudet -palvelun tiekartta 2016-2017</a:t>
            </a:r>
            <a:endParaRPr lang="fi-FI" sz="4000" dirty="0"/>
          </a:p>
        </p:txBody>
      </p:sp>
      <p:sp>
        <p:nvSpPr>
          <p:cNvPr id="7" name="Sisällön paikkamerkki 1"/>
          <p:cNvSpPr txBox="1">
            <a:spLocks/>
          </p:cNvSpPr>
          <p:nvPr/>
        </p:nvSpPr>
        <p:spPr>
          <a:xfrm>
            <a:off x="1527545" y="1945373"/>
            <a:ext cx="1540808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9E60B4"/>
              </a:buClr>
            </a:pPr>
            <a:r>
              <a:rPr lang="fi-FI" sz="1200" b="1" dirty="0" smtClean="0">
                <a:solidFill>
                  <a:srgbClr val="0E1526"/>
                </a:solidFill>
              </a:rPr>
              <a:t>YPA: </a:t>
            </a:r>
            <a:r>
              <a:rPr lang="fi-FI" sz="1200" dirty="0" smtClean="0">
                <a:solidFill>
                  <a:srgbClr val="0E1526"/>
                </a:solidFill>
              </a:rPr>
              <a:t>Yrityksen </a:t>
            </a:r>
            <a:r>
              <a:rPr lang="fi-FI" sz="1200" dirty="0">
                <a:solidFill>
                  <a:srgbClr val="0E1526"/>
                </a:solidFill>
              </a:rPr>
              <a:t>yksinvaltaisen edustajan tarkistus </a:t>
            </a:r>
            <a:r>
              <a:rPr lang="fi-FI" sz="1200" dirty="0" err="1">
                <a:solidFill>
                  <a:srgbClr val="0E1526"/>
                </a:solidFill>
              </a:rPr>
              <a:t>valintakäyttöliit-tymällä</a:t>
            </a:r>
            <a:endParaRPr lang="fi-FI" sz="1200" dirty="0">
              <a:solidFill>
                <a:srgbClr val="0E1526"/>
              </a:solidFill>
            </a:endParaRPr>
          </a:p>
          <a:p>
            <a:pPr marL="95998" indent="-95998">
              <a:buClr>
                <a:srgbClr val="9E60B4"/>
              </a:buClr>
            </a:pPr>
            <a:r>
              <a:rPr lang="fi-FI" sz="1200" b="1" dirty="0" smtClean="0">
                <a:solidFill>
                  <a:srgbClr val="0E1526"/>
                </a:solidFill>
              </a:rPr>
              <a:t>HPA: </a:t>
            </a:r>
            <a:r>
              <a:rPr lang="fi-FI" sz="1200" dirty="0" smtClean="0">
                <a:solidFill>
                  <a:srgbClr val="0E1526"/>
                </a:solidFill>
              </a:rPr>
              <a:t>Huoltaja-lapsi </a:t>
            </a:r>
            <a:r>
              <a:rPr lang="fi-FI" sz="1200" dirty="0">
                <a:solidFill>
                  <a:srgbClr val="0E1526"/>
                </a:solidFill>
              </a:rPr>
              <a:t>tarkistus </a:t>
            </a:r>
            <a:r>
              <a:rPr lang="fi-FI" sz="1200" dirty="0" err="1" smtClean="0">
                <a:solidFill>
                  <a:srgbClr val="0E1526"/>
                </a:solidFill>
              </a:rPr>
              <a:t>valintakäyttöliit-tymällä</a:t>
            </a:r>
            <a:endParaRPr lang="fi-FI" sz="1200" dirty="0" smtClean="0">
              <a:solidFill>
                <a:srgbClr val="0E1526"/>
              </a:solidFill>
            </a:endParaRPr>
          </a:p>
          <a:p>
            <a:pPr marL="95998" indent="-95998">
              <a:buClr>
                <a:srgbClr val="9E60B4"/>
              </a:buClr>
            </a:pPr>
            <a:endParaRPr lang="fi-FI" sz="1200" dirty="0">
              <a:solidFill>
                <a:srgbClr val="0E1526"/>
              </a:solidFill>
            </a:endParaRPr>
          </a:p>
          <a:p>
            <a:pPr marL="95998" indent="-95998">
              <a:buClr>
                <a:srgbClr val="9E60B4"/>
              </a:buClr>
            </a:pPr>
            <a:endParaRPr lang="fi-FI" sz="1200" dirty="0">
              <a:solidFill>
                <a:srgbClr val="0E1526"/>
              </a:solidFill>
            </a:endParaRPr>
          </a:p>
        </p:txBody>
      </p:sp>
      <p:sp>
        <p:nvSpPr>
          <p:cNvPr id="8" name="Sisällön paikkamerkki 1"/>
          <p:cNvSpPr txBox="1">
            <a:spLocks/>
          </p:cNvSpPr>
          <p:nvPr/>
        </p:nvSpPr>
        <p:spPr>
          <a:xfrm>
            <a:off x="3076139" y="1965583"/>
            <a:ext cx="1511999" cy="48908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defPPr>
              <a:defRPr lang="fi-FI"/>
            </a:defPPr>
            <a:lvl1pPr marL="95998" indent="-95998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1200" baseline="0">
                <a:solidFill>
                  <a:srgbClr val="0E1526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>
                <a:solidFill>
                  <a:schemeClr val="tx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baseline="0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baseline="0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baseline="0"/>
            </a:lvl8pPr>
            <a:lvl9pPr marL="3943350" indent="-28575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baseline="0"/>
            </a:lvl9pPr>
          </a:lstStyle>
          <a:p>
            <a:pPr>
              <a:buClr>
                <a:srgbClr val="9E60B4"/>
              </a:buClr>
            </a:pPr>
            <a:endParaRPr lang="fi-FI" dirty="0"/>
          </a:p>
        </p:txBody>
      </p:sp>
      <p:sp>
        <p:nvSpPr>
          <p:cNvPr id="9" name="Sisällön paikkamerkki 1"/>
          <p:cNvSpPr txBox="1">
            <a:spLocks/>
          </p:cNvSpPr>
          <p:nvPr/>
        </p:nvSpPr>
        <p:spPr>
          <a:xfrm>
            <a:off x="4590634" y="1945454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9E60B4"/>
              </a:buClr>
            </a:pPr>
            <a:endParaRPr lang="fi-FI" sz="1200" dirty="0">
              <a:solidFill>
                <a:srgbClr val="272827"/>
              </a:solidFill>
            </a:endParaRPr>
          </a:p>
        </p:txBody>
      </p:sp>
      <p:sp>
        <p:nvSpPr>
          <p:cNvPr id="10" name="Sisällön paikkamerkki 1"/>
          <p:cNvSpPr txBox="1">
            <a:spLocks/>
          </p:cNvSpPr>
          <p:nvPr/>
        </p:nvSpPr>
        <p:spPr>
          <a:xfrm>
            <a:off x="6119190" y="1946944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9E60B4"/>
              </a:buClr>
            </a:pPr>
            <a:r>
              <a:rPr lang="fi-FI" sz="1200" b="1" dirty="0">
                <a:solidFill>
                  <a:srgbClr val="272827"/>
                </a:solidFill>
              </a:rPr>
              <a:t>Valtuusrekisteri: </a:t>
            </a:r>
            <a:r>
              <a:rPr lang="fi-FI" sz="1200" dirty="0">
                <a:solidFill>
                  <a:srgbClr val="272827"/>
                </a:solidFill>
              </a:rPr>
              <a:t>henkilö-henkilö </a:t>
            </a:r>
            <a:r>
              <a:rPr lang="fi-FI" sz="1200" dirty="0" smtClean="0">
                <a:solidFill>
                  <a:srgbClr val="272827"/>
                </a:solidFill>
              </a:rPr>
              <a:t>valtuutus </a:t>
            </a:r>
            <a:endParaRPr lang="fi-FI" sz="1200" dirty="0">
              <a:solidFill>
                <a:srgbClr val="272827"/>
              </a:solidFill>
            </a:endParaRPr>
          </a:p>
          <a:p>
            <a:pPr marL="0" indent="0">
              <a:buClr>
                <a:srgbClr val="9E60B4"/>
              </a:buClr>
              <a:buFont typeface="Arial"/>
              <a:buNone/>
            </a:pPr>
            <a:endParaRPr lang="fi-FI" sz="1200" dirty="0">
              <a:solidFill>
                <a:srgbClr val="272827"/>
              </a:solidFill>
            </a:endParaRPr>
          </a:p>
          <a:p>
            <a:pPr marL="95998" lvl="2" indent="-95998">
              <a:buClr>
                <a:srgbClr val="9E60B4"/>
              </a:buClr>
            </a:pPr>
            <a:endParaRPr lang="fi-FI" sz="133" dirty="0">
              <a:solidFill>
                <a:srgbClr val="272827"/>
              </a:solidFill>
            </a:endParaRPr>
          </a:p>
        </p:txBody>
      </p:sp>
      <p:sp>
        <p:nvSpPr>
          <p:cNvPr id="11" name="Sisällön paikkamerkki 1"/>
          <p:cNvSpPr txBox="1">
            <a:spLocks/>
          </p:cNvSpPr>
          <p:nvPr/>
        </p:nvSpPr>
        <p:spPr>
          <a:xfrm>
            <a:off x="7647746" y="1946945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A155AA"/>
              </a:buClr>
            </a:pPr>
            <a:r>
              <a:rPr lang="fi-FI" sz="1200" b="1" dirty="0">
                <a:solidFill>
                  <a:srgbClr val="272827"/>
                </a:solidFill>
              </a:rPr>
              <a:t>Valtuusrekisteri: </a:t>
            </a:r>
            <a:r>
              <a:rPr lang="fi-FI" sz="1200" dirty="0">
                <a:solidFill>
                  <a:srgbClr val="272827"/>
                </a:solidFill>
              </a:rPr>
              <a:t>yritys-yritys </a:t>
            </a:r>
            <a:r>
              <a:rPr lang="fi-FI" sz="1200" dirty="0" smtClean="0">
                <a:solidFill>
                  <a:srgbClr val="272827"/>
                </a:solidFill>
              </a:rPr>
              <a:t>valtuutus</a:t>
            </a:r>
          </a:p>
          <a:p>
            <a:pPr marL="95998" indent="-95998">
              <a:buClr>
                <a:srgbClr val="A155AA"/>
              </a:buClr>
            </a:pPr>
            <a:r>
              <a:rPr lang="fi-FI" sz="1200" b="1" dirty="0">
                <a:solidFill>
                  <a:srgbClr val="272827"/>
                </a:solidFill>
              </a:rPr>
              <a:t>Valtuusrekisteri:</a:t>
            </a:r>
            <a:r>
              <a:rPr lang="fi-FI" sz="1200" dirty="0">
                <a:solidFill>
                  <a:srgbClr val="272827"/>
                </a:solidFill>
              </a:rPr>
              <a:t/>
            </a:r>
            <a:br>
              <a:rPr lang="fi-FI" sz="1200" dirty="0">
                <a:solidFill>
                  <a:srgbClr val="272827"/>
                </a:solidFill>
              </a:rPr>
            </a:br>
            <a:r>
              <a:rPr lang="fi-FI" sz="1200" dirty="0">
                <a:solidFill>
                  <a:srgbClr val="272827"/>
                </a:solidFill>
              </a:rPr>
              <a:t>yritys-henkilö valtuutus</a:t>
            </a:r>
          </a:p>
          <a:p>
            <a:pPr>
              <a:buClr>
                <a:srgbClr val="A155AA"/>
              </a:buClr>
              <a:buFont typeface="Arial" panose="020B0604020202020204" pitchFamily="34" charset="0"/>
              <a:buChar char="•"/>
            </a:pPr>
            <a:r>
              <a:rPr lang="fi-FI" sz="1200" b="1" dirty="0" smtClean="0">
                <a:solidFill>
                  <a:srgbClr val="272827"/>
                </a:solidFill>
              </a:rPr>
              <a:t>Katso-</a:t>
            </a:r>
            <a:r>
              <a:rPr lang="fi-FI" sz="1200" dirty="0" smtClean="0">
                <a:solidFill>
                  <a:srgbClr val="272827"/>
                </a:solidFill>
              </a:rPr>
              <a:t>valtuutukset </a:t>
            </a:r>
            <a:r>
              <a:rPr lang="fi-FI" sz="1200" dirty="0">
                <a:solidFill>
                  <a:srgbClr val="272827"/>
                </a:solidFill>
              </a:rPr>
              <a:t>ja -roolit valtakirjoiksi – suunnitelma</a:t>
            </a:r>
          </a:p>
          <a:p>
            <a:pPr marL="0" indent="0">
              <a:buClr>
                <a:srgbClr val="A155AA"/>
              </a:buClr>
              <a:buFont typeface="Arial"/>
              <a:buNone/>
            </a:pPr>
            <a:endParaRPr lang="fi-FI" sz="1200" b="1" dirty="0">
              <a:solidFill>
                <a:srgbClr val="272827"/>
              </a:solidFill>
            </a:endParaRPr>
          </a:p>
        </p:txBody>
      </p:sp>
      <p:sp>
        <p:nvSpPr>
          <p:cNvPr id="12" name="Sisällön paikkamerkki 1"/>
          <p:cNvSpPr txBox="1">
            <a:spLocks/>
          </p:cNvSpPr>
          <p:nvPr/>
        </p:nvSpPr>
        <p:spPr>
          <a:xfrm>
            <a:off x="9176302" y="1946945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9E60B4"/>
              </a:buClr>
            </a:pPr>
            <a:r>
              <a:rPr lang="fi-FI" sz="1200" b="1" dirty="0">
                <a:solidFill>
                  <a:srgbClr val="272827"/>
                </a:solidFill>
              </a:rPr>
              <a:t>Valtuusrekisteri: </a:t>
            </a:r>
            <a:r>
              <a:rPr lang="fi-FI" sz="1200" dirty="0">
                <a:solidFill>
                  <a:srgbClr val="272827"/>
                </a:solidFill>
              </a:rPr>
              <a:t>henkilö-yritys valtuutus</a:t>
            </a:r>
          </a:p>
          <a:p>
            <a:pPr marL="95998" indent="-95998">
              <a:buClr>
                <a:srgbClr val="9E60B4"/>
              </a:buClr>
            </a:pPr>
            <a:r>
              <a:rPr lang="fi-FI" sz="1200" b="1" dirty="0">
                <a:solidFill>
                  <a:srgbClr val="272827"/>
                </a:solidFill>
              </a:rPr>
              <a:t>HPA</a:t>
            </a:r>
            <a:r>
              <a:rPr lang="fi-FI" sz="1200" dirty="0">
                <a:solidFill>
                  <a:srgbClr val="272827"/>
                </a:solidFill>
              </a:rPr>
              <a:t>: Edunvalvoja-päämies-tarkistus</a:t>
            </a:r>
            <a:r>
              <a:rPr lang="fi-FI" sz="1200" dirty="0">
                <a:solidFill>
                  <a:srgbClr val="003378"/>
                </a:solidFill>
              </a:rPr>
              <a:t/>
            </a:r>
            <a:br>
              <a:rPr lang="fi-FI" sz="1200" dirty="0">
                <a:solidFill>
                  <a:srgbClr val="003378"/>
                </a:solidFill>
              </a:rPr>
            </a:br>
            <a:r>
              <a:rPr lang="fi-FI" sz="1200" dirty="0">
                <a:solidFill>
                  <a:srgbClr val="003378"/>
                </a:solidFill>
              </a:rPr>
              <a:t> - pilotointivalmius</a:t>
            </a:r>
          </a:p>
          <a:p>
            <a:pPr marL="95998" indent="-95998">
              <a:buClr>
                <a:srgbClr val="9E60B4"/>
              </a:buClr>
            </a:pPr>
            <a:r>
              <a:rPr lang="fi-FI" sz="1200" b="1" dirty="0" smtClean="0">
                <a:solidFill>
                  <a:srgbClr val="272827"/>
                </a:solidFill>
              </a:rPr>
              <a:t>Tahdonilmaisut: </a:t>
            </a:r>
            <a:r>
              <a:rPr lang="fi-FI" sz="1200" dirty="0" smtClean="0">
                <a:solidFill>
                  <a:srgbClr val="FF0000"/>
                </a:solidFill>
              </a:rPr>
              <a:t>toteutus -suunnitelma</a:t>
            </a:r>
            <a:endParaRPr lang="fi-FI" sz="1200" dirty="0">
              <a:solidFill>
                <a:srgbClr val="FF0000"/>
              </a:solidFill>
            </a:endParaRPr>
          </a:p>
          <a:p>
            <a:pPr marL="95998" indent="-95998">
              <a:buClr>
                <a:srgbClr val="9E60B4"/>
              </a:buClr>
              <a:buFont typeface="Arial"/>
              <a:buNone/>
            </a:pPr>
            <a:endParaRPr lang="fi-FI" sz="1200" dirty="0">
              <a:solidFill>
                <a:srgbClr val="272827"/>
              </a:solidFill>
            </a:endParaRPr>
          </a:p>
        </p:txBody>
      </p:sp>
      <p:sp>
        <p:nvSpPr>
          <p:cNvPr id="13" name="Sisällön paikkamerkki 1"/>
          <p:cNvSpPr txBox="1">
            <a:spLocks/>
          </p:cNvSpPr>
          <p:nvPr/>
        </p:nvSpPr>
        <p:spPr>
          <a:xfrm>
            <a:off x="10704854" y="1946945"/>
            <a:ext cx="1511999" cy="4911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4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998" indent="-95998">
              <a:buClr>
                <a:srgbClr val="9E60B4"/>
              </a:buClr>
            </a:pPr>
            <a:r>
              <a:rPr lang="fi-FI" sz="1200" b="1" dirty="0">
                <a:solidFill>
                  <a:srgbClr val="272827"/>
                </a:solidFill>
              </a:rPr>
              <a:t>”</a:t>
            </a:r>
            <a:r>
              <a:rPr lang="fi-FI" sz="1200" b="1" dirty="0">
                <a:solidFill>
                  <a:srgbClr val="FF0000"/>
                </a:solidFill>
              </a:rPr>
              <a:t>Tiskiasiointi</a:t>
            </a:r>
            <a:r>
              <a:rPr lang="fi-FI" sz="1200" b="1" dirty="0">
                <a:solidFill>
                  <a:srgbClr val="272827"/>
                </a:solidFill>
              </a:rPr>
              <a:t>” </a:t>
            </a:r>
            <a:r>
              <a:rPr lang="fi-FI" sz="1200" dirty="0" smtClean="0">
                <a:solidFill>
                  <a:srgbClr val="272827"/>
                </a:solidFill>
              </a:rPr>
              <a:t>tarkistus-kysely</a:t>
            </a:r>
          </a:p>
          <a:p>
            <a:pPr marL="95998" indent="-95998">
              <a:buClr>
                <a:srgbClr val="9E60B4"/>
              </a:buClr>
            </a:pPr>
            <a:endParaRPr lang="fi-FI" sz="1200" dirty="0">
              <a:solidFill>
                <a:srgbClr val="272827"/>
              </a:solidFill>
            </a:endParaRPr>
          </a:p>
          <a:p>
            <a:pPr marL="95998" indent="-95998">
              <a:buClr>
                <a:srgbClr val="9E60B4"/>
              </a:buClr>
            </a:pPr>
            <a:endParaRPr lang="fi-FI" sz="1200" dirty="0" smtClean="0">
              <a:solidFill>
                <a:srgbClr val="272827"/>
              </a:solidFill>
            </a:endParaRPr>
          </a:p>
          <a:p>
            <a:pPr marL="95998" indent="-95998">
              <a:buClr>
                <a:srgbClr val="9E60B4"/>
              </a:buClr>
            </a:pPr>
            <a:r>
              <a:rPr lang="fi-FI" sz="1200" b="1" dirty="0" smtClean="0">
                <a:solidFill>
                  <a:srgbClr val="272827"/>
                </a:solidFill>
              </a:rPr>
              <a:t>Katso-</a:t>
            </a:r>
            <a:r>
              <a:rPr lang="fi-FI" sz="1200" dirty="0" smtClean="0">
                <a:solidFill>
                  <a:srgbClr val="272827"/>
                </a:solidFill>
              </a:rPr>
              <a:t> </a:t>
            </a:r>
            <a:br>
              <a:rPr lang="fi-FI" sz="1200" dirty="0" smtClean="0">
                <a:solidFill>
                  <a:srgbClr val="272827"/>
                </a:solidFill>
              </a:rPr>
            </a:br>
            <a:r>
              <a:rPr lang="fi-FI" sz="1200" dirty="0" smtClean="0">
                <a:solidFill>
                  <a:srgbClr val="FF0000"/>
                </a:solidFill>
              </a:rPr>
              <a:t>Hyödyntäjä -</a:t>
            </a:r>
            <a:r>
              <a:rPr lang="fi-FI" sz="1200" dirty="0" err="1" smtClean="0">
                <a:solidFill>
                  <a:srgbClr val="FF0000"/>
                </a:solidFill>
              </a:rPr>
              <a:t>pilot</a:t>
            </a:r>
            <a:endParaRPr lang="fi-FI" sz="1200" dirty="0">
              <a:solidFill>
                <a:srgbClr val="FF0000"/>
              </a:solidFill>
            </a:endParaRPr>
          </a:p>
        </p:txBody>
      </p:sp>
      <p:sp>
        <p:nvSpPr>
          <p:cNvPr id="14" name="Pentagon 38"/>
          <p:cNvSpPr/>
          <p:nvPr/>
        </p:nvSpPr>
        <p:spPr>
          <a:xfrm>
            <a:off x="10703136" y="1607043"/>
            <a:ext cx="1500105" cy="396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Q4/2017</a:t>
            </a:r>
          </a:p>
        </p:txBody>
      </p:sp>
      <p:sp>
        <p:nvSpPr>
          <p:cNvPr id="15" name="Pentagon 37"/>
          <p:cNvSpPr/>
          <p:nvPr/>
        </p:nvSpPr>
        <p:spPr>
          <a:xfrm>
            <a:off x="9161623" y="1607043"/>
            <a:ext cx="1620000" cy="396000"/>
          </a:xfrm>
          <a:prstGeom prst="homePlate">
            <a:avLst>
              <a:gd name="adj" fmla="val 17482"/>
            </a:avLst>
          </a:prstGeom>
          <a:solidFill>
            <a:srgbClr val="9D3A06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Q3/2017</a:t>
            </a:r>
          </a:p>
        </p:txBody>
      </p:sp>
      <p:sp>
        <p:nvSpPr>
          <p:cNvPr id="16" name="Pentagon 32"/>
          <p:cNvSpPr/>
          <p:nvPr/>
        </p:nvSpPr>
        <p:spPr>
          <a:xfrm>
            <a:off x="7632135" y="1607043"/>
            <a:ext cx="1620000" cy="396000"/>
          </a:xfrm>
          <a:prstGeom prst="homePlate">
            <a:avLst>
              <a:gd name="adj" fmla="val 17037"/>
            </a:avLst>
          </a:prstGeom>
          <a:solidFill>
            <a:schemeClr val="accent6">
              <a:lumMod val="7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Q2/2017</a:t>
            </a:r>
          </a:p>
        </p:txBody>
      </p:sp>
      <p:sp>
        <p:nvSpPr>
          <p:cNvPr id="17" name="Pentagon 28"/>
          <p:cNvSpPr/>
          <p:nvPr/>
        </p:nvSpPr>
        <p:spPr>
          <a:xfrm>
            <a:off x="6096469" y="1607043"/>
            <a:ext cx="1620000" cy="396000"/>
          </a:xfrm>
          <a:prstGeom prst="homePlate">
            <a:avLst>
              <a:gd name="adj" fmla="val 19576"/>
            </a:avLst>
          </a:prstGeom>
          <a:solidFill>
            <a:srgbClr val="D24E08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Q1/2017</a:t>
            </a:r>
          </a:p>
        </p:txBody>
      </p:sp>
      <p:sp>
        <p:nvSpPr>
          <p:cNvPr id="18" name="Pentagon 28"/>
          <p:cNvSpPr/>
          <p:nvPr/>
        </p:nvSpPr>
        <p:spPr>
          <a:xfrm>
            <a:off x="4577672" y="1607043"/>
            <a:ext cx="1620000" cy="396000"/>
          </a:xfrm>
          <a:prstGeom prst="homePlate">
            <a:avLst>
              <a:gd name="adj" fmla="val 19576"/>
            </a:avLst>
          </a:prstGeom>
          <a:solidFill>
            <a:schemeClr val="accent6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Q4/2016</a:t>
            </a:r>
          </a:p>
        </p:txBody>
      </p:sp>
      <p:sp>
        <p:nvSpPr>
          <p:cNvPr id="19" name="Pentagon 37"/>
          <p:cNvSpPr/>
          <p:nvPr/>
        </p:nvSpPr>
        <p:spPr>
          <a:xfrm>
            <a:off x="3043847" y="1607043"/>
            <a:ext cx="1620000" cy="396000"/>
          </a:xfrm>
          <a:prstGeom prst="homePlate">
            <a:avLst>
              <a:gd name="adj" fmla="val 17482"/>
            </a:avLst>
          </a:prstGeom>
          <a:solidFill>
            <a:srgbClr val="F78730"/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Q3/2016</a:t>
            </a:r>
          </a:p>
        </p:txBody>
      </p:sp>
      <p:sp>
        <p:nvSpPr>
          <p:cNvPr id="20" name="Pentagon 32"/>
          <p:cNvSpPr/>
          <p:nvPr/>
        </p:nvSpPr>
        <p:spPr>
          <a:xfrm>
            <a:off x="1514583" y="1607043"/>
            <a:ext cx="1620000" cy="396000"/>
          </a:xfrm>
          <a:prstGeom prst="homePlate">
            <a:avLst>
              <a:gd name="adj" fmla="val 17037"/>
            </a:avLst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Q2/2016</a:t>
            </a:r>
          </a:p>
        </p:txBody>
      </p:sp>
      <p:sp>
        <p:nvSpPr>
          <p:cNvPr id="21" name="Pentagon 28"/>
          <p:cNvSpPr/>
          <p:nvPr/>
        </p:nvSpPr>
        <p:spPr>
          <a:xfrm>
            <a:off x="4963" y="1607043"/>
            <a:ext cx="1584000" cy="396000"/>
          </a:xfrm>
          <a:prstGeom prst="homePlate">
            <a:avLst>
              <a:gd name="adj" fmla="val 19576"/>
            </a:avLst>
          </a:prstGeom>
          <a:solidFill>
            <a:schemeClr val="accent6">
              <a:lumMod val="40000"/>
              <a:lumOff val="60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tlCol="0" anchor="t"/>
          <a:lstStyle/>
          <a:p>
            <a:r>
              <a:rPr lang="fi-FI" sz="2400" dirty="0">
                <a:solidFill>
                  <a:srgbClr val="FFFFFF"/>
                </a:solidFill>
              </a:rPr>
              <a:t>Q1/2016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351007" y="2083738"/>
            <a:ext cx="1040524" cy="685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 fontScale="92500" lnSpcReduction="10000"/>
          </a:bodyPr>
          <a:lstStyle>
            <a:defPPr>
              <a:defRPr lang="fi-FI"/>
            </a:defPPr>
            <a:lvl1pPr marL="72000" indent="-720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A155AA"/>
              </a:buClr>
              <a:buSzPct val="85000"/>
              <a:buFont typeface="Arial"/>
              <a:buChar char="•"/>
              <a:defRPr sz="900" baseline="0">
                <a:solidFill>
                  <a:srgbClr val="0E1526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>
                <a:solidFill>
                  <a:schemeClr val="tx2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8pPr>
            <a:lvl9pPr marL="3943350" indent="-28575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9pPr>
          </a:lstStyle>
          <a:p>
            <a:r>
              <a:rPr lang="fi-FI" sz="1200" dirty="0"/>
              <a:t>HPA </a:t>
            </a:r>
            <a:r>
              <a:rPr lang="fi-FI" sz="1200" dirty="0" smtClean="0"/>
              <a:t>-käyttöönotto pilotit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3351005" y="2972886"/>
            <a:ext cx="1040524" cy="693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 fontScale="92500" lnSpcReduction="10000"/>
          </a:bodyPr>
          <a:lstStyle>
            <a:defPPr>
              <a:defRPr lang="fi-FI"/>
            </a:defPPr>
            <a:lvl1pPr marL="72000" indent="-720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A155AA"/>
              </a:buClr>
              <a:buSzPct val="85000"/>
              <a:buFont typeface="Arial"/>
              <a:buChar char="•"/>
              <a:defRPr sz="900" baseline="0">
                <a:solidFill>
                  <a:srgbClr val="0E1526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>
                <a:solidFill>
                  <a:schemeClr val="tx2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8pPr>
            <a:lvl9pPr marL="3943350" indent="-28575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9pPr>
          </a:lstStyle>
          <a:p>
            <a:r>
              <a:rPr lang="fi-FI" sz="1200" dirty="0"/>
              <a:t>YPA </a:t>
            </a:r>
            <a:r>
              <a:rPr lang="fi-FI" sz="1200" dirty="0" smtClean="0"/>
              <a:t>– käyttöönotto pilotit</a:t>
            </a:r>
            <a:endParaRPr lang="fi-FI" sz="1200" dirty="0"/>
          </a:p>
          <a:p>
            <a:endParaRPr lang="fi-FI" sz="1200" dirty="0"/>
          </a:p>
        </p:txBody>
      </p:sp>
      <p:sp>
        <p:nvSpPr>
          <p:cNvPr id="23" name="Tekstiruutu 22"/>
          <p:cNvSpPr txBox="1"/>
          <p:nvPr/>
        </p:nvSpPr>
        <p:spPr>
          <a:xfrm>
            <a:off x="10887603" y="5891840"/>
            <a:ext cx="1040524" cy="862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bg1"/>
            </a:solidFill>
          </a:ln>
        </p:spPr>
        <p:txBody>
          <a:bodyPr vert="horz" lIns="91440" tIns="144000" rIns="91440" bIns="45720" rtlCol="0">
            <a:normAutofit fontScale="77500" lnSpcReduction="20000"/>
          </a:bodyPr>
          <a:lstStyle>
            <a:defPPr>
              <a:defRPr lang="fi-FI"/>
            </a:defPPr>
            <a:lvl1pPr marL="72000" indent="-72000"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A155AA"/>
              </a:buClr>
              <a:buSzPct val="85000"/>
              <a:buFont typeface="Arial"/>
              <a:buChar char="•"/>
              <a:defRPr sz="900" baseline="0">
                <a:solidFill>
                  <a:srgbClr val="0E1526"/>
                </a:solidFill>
              </a:defRPr>
            </a:lvl1pPr>
            <a:lvl2pPr marL="685800" indent="-228600" defTabSz="9144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ct val="80000"/>
              <a:buFont typeface="Source Sans Pro" panose="020B0503030403020204" pitchFamily="34" charset="0"/>
              <a:buChar char="º"/>
              <a:defRPr sz="2400">
                <a:solidFill>
                  <a:schemeClr val="tx2"/>
                </a:solidFill>
              </a:defRPr>
            </a:lvl2pPr>
            <a:lvl3pPr marL="11430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3pPr>
            <a:lvl4pPr marL="16002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057400" indent="-228600" defTabSz="914400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8pPr>
            <a:lvl9pPr marL="3943350" indent="-285750" defTabSz="914400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baseline="0"/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sz="1200" i="1" dirty="0" smtClean="0"/>
              <a:t>HPA= henkilön puolesta-asiointi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fi-FI" sz="1200" i="1" dirty="0" smtClean="0"/>
              <a:t>YPA = yrityksen puolesta-asiointi</a:t>
            </a:r>
            <a:endParaRPr lang="fi-FI" sz="1200" i="1" dirty="0"/>
          </a:p>
        </p:txBody>
      </p:sp>
      <p:grpSp>
        <p:nvGrpSpPr>
          <p:cNvPr id="25" name="Ryhmä 24"/>
          <p:cNvGrpSpPr/>
          <p:nvPr/>
        </p:nvGrpSpPr>
        <p:grpSpPr>
          <a:xfrm>
            <a:off x="210661" y="295513"/>
            <a:ext cx="1260000" cy="1260000"/>
            <a:chOff x="1302748" y="257191"/>
            <a:chExt cx="1224000" cy="1224000"/>
          </a:xfrm>
        </p:grpSpPr>
        <p:sp>
          <p:nvSpPr>
            <p:cNvPr id="5" name="Ellipsi 4"/>
            <p:cNvSpPr/>
            <p:nvPr/>
          </p:nvSpPr>
          <p:spPr>
            <a:xfrm>
              <a:off x="1302748" y="257191"/>
              <a:ext cx="1224000" cy="1224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solidFill>
                  <a:srgbClr val="FFFFFF"/>
                </a:solidFill>
              </a:endParaRPr>
            </a:p>
          </p:txBody>
        </p:sp>
        <p:pic>
          <p:nvPicPr>
            <p:cNvPr id="24" name="Kuva 23"/>
            <p:cNvPicPr>
              <a:picLocks noChangeAspect="1"/>
            </p:cNvPicPr>
            <p:nvPr/>
          </p:nvPicPr>
          <p:blipFill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0717" y="438395"/>
              <a:ext cx="757232" cy="73714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6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sällön paikkamerkki 6"/>
          <p:cNvSpPr>
            <a:spLocks noGrp="1"/>
          </p:cNvSpPr>
          <p:nvPr>
            <p:ph sz="quarter" idx="4294967295"/>
          </p:nvPr>
        </p:nvSpPr>
        <p:spPr>
          <a:xfrm>
            <a:off x="5218693" y="4329675"/>
            <a:ext cx="1736716" cy="17243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11" name="Otsikko 2"/>
          <p:cNvSpPr txBox="1">
            <a:spLocks/>
          </p:cNvSpPr>
          <p:nvPr/>
        </p:nvSpPr>
        <p:spPr>
          <a:xfrm>
            <a:off x="3779521" y="454218"/>
            <a:ext cx="4162697" cy="361653"/>
          </a:xfrm>
          <a:prstGeom prst="rect">
            <a:avLst/>
          </a:prstGeom>
        </p:spPr>
        <p:txBody>
          <a:bodyPr vert="horz" lIns="38576" tIns="19289" rIns="38576" bIns="19289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92871">
              <a:defRPr/>
            </a:pPr>
            <a:r>
              <a:rPr lang="fi-FI" sz="1600" dirty="0">
                <a:solidFill>
                  <a:srgbClr val="21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Suomi.fi-valtuudet </a:t>
            </a:r>
          </a:p>
          <a:p>
            <a:pPr defTabSz="192871">
              <a:defRPr/>
            </a:pPr>
            <a:r>
              <a:rPr lang="fi-FI" sz="1600" dirty="0">
                <a:solidFill>
                  <a:srgbClr val="2149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tapahtumamäärät &amp; ennuste 2016-2017</a:t>
            </a:r>
          </a:p>
        </p:txBody>
      </p:sp>
      <p:graphicFrame>
        <p:nvGraphicFramePr>
          <p:cNvPr id="8" name="Sisällön paikkamerkki 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89760" y="1254035"/>
          <a:ext cx="8386355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Kuvaselite-ellipsi 4"/>
          <p:cNvSpPr/>
          <p:nvPr/>
        </p:nvSpPr>
        <p:spPr>
          <a:xfrm>
            <a:off x="7548550" y="2056813"/>
            <a:ext cx="1822693" cy="756057"/>
          </a:xfrm>
          <a:prstGeom prst="wedgeEllipseCallout">
            <a:avLst>
              <a:gd name="adj1" fmla="val -116701"/>
              <a:gd name="adj2" fmla="val -90655"/>
            </a:avLst>
          </a:prstGeom>
          <a:solidFill>
            <a:schemeClr val="accent1">
              <a:lumMod val="20000"/>
              <a:lumOff val="80000"/>
            </a:schemeClr>
          </a:solidFill>
          <a:ln w="6350" cap="flat" cmpd="sng" algn="ctr">
            <a:solidFill>
              <a:srgbClr val="393F40"/>
            </a:solidFill>
            <a:prstDash val="solid"/>
          </a:ln>
          <a:effectLst/>
        </p:spPr>
        <p:txBody>
          <a:bodyPr rtlCol="0" anchor="ctr"/>
          <a:lstStyle/>
          <a:p>
            <a:pPr algn="ctr" defTabSz="685750"/>
            <a:r>
              <a:rPr lang="fi-FI" sz="1400" b="1" kern="0" dirty="0">
                <a:solidFill>
                  <a:srgbClr val="FF0000"/>
                </a:solidFill>
              </a:rPr>
              <a:t>82 800</a:t>
            </a:r>
          </a:p>
          <a:p>
            <a:pPr algn="ctr" defTabSz="685750"/>
            <a:r>
              <a:rPr lang="fi-FI" sz="1351" kern="0" dirty="0">
                <a:solidFill>
                  <a:srgbClr val="393F40"/>
                </a:solidFill>
              </a:rPr>
              <a:t>(30.3)</a:t>
            </a:r>
          </a:p>
        </p:txBody>
      </p:sp>
    </p:spTree>
    <p:extLst>
      <p:ext uri="{BB962C8B-B14F-4D97-AF65-F5344CB8AC3E}">
        <p14:creationId xmlns:p14="http://schemas.microsoft.com/office/powerpoint/2010/main" val="26016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Käy</a:t>
            </a:r>
            <a:r>
              <a:rPr lang="en-US" dirty="0" smtClean="0"/>
              <a:t> </a:t>
            </a:r>
            <a:r>
              <a:rPr lang="en-US" dirty="0" err="1" smtClean="0"/>
              <a:t>testaamassa</a:t>
            </a:r>
            <a:r>
              <a:rPr lang="en-US" dirty="0" smtClean="0"/>
              <a:t> </a:t>
            </a:r>
            <a:r>
              <a:rPr lang="en-US" dirty="0" err="1" smtClean="0"/>
              <a:t>Valtuudet</a:t>
            </a:r>
            <a:r>
              <a:rPr lang="en-US" dirty="0" err="1"/>
              <a:t>-</a:t>
            </a:r>
            <a:r>
              <a:rPr lang="en-US" dirty="0" err="1" smtClean="0"/>
              <a:t>demoa</a:t>
            </a:r>
            <a:r>
              <a:rPr lang="en-US" dirty="0" smtClean="0"/>
              <a:t>:</a:t>
            </a:r>
          </a:p>
          <a:p>
            <a:r>
              <a:rPr lang="fi-FI" dirty="0">
                <a:hlinkClick r:id="rId2"/>
              </a:rPr>
              <a:t>https://valtuusrekisteri.beta.suomi.fi</a:t>
            </a:r>
            <a:r>
              <a:rPr lang="fi-FI" dirty="0"/>
              <a:t> </a:t>
            </a:r>
            <a:endParaRPr lang="fi-FI" dirty="0" smtClean="0"/>
          </a:p>
          <a:p>
            <a:r>
              <a:rPr lang="en-US" dirty="0" smtClean="0"/>
              <a:t>tai </a:t>
            </a:r>
            <a:r>
              <a:rPr lang="en-US" dirty="0" err="1" smtClean="0"/>
              <a:t>kirjaudu</a:t>
            </a:r>
            <a:r>
              <a:rPr lang="en-US" dirty="0" smtClean="0"/>
              <a:t> </a:t>
            </a:r>
            <a:r>
              <a:rPr lang="en-US" dirty="0" err="1" smtClean="0"/>
              <a:t>sisään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beta.suomi.fi/kansalaiselle/omatsivuni</a:t>
            </a:r>
            <a:endParaRPr lang="en-US" dirty="0" smtClean="0"/>
          </a:p>
          <a:p>
            <a:r>
              <a:rPr lang="en-US" dirty="0" err="1" smtClean="0"/>
              <a:t>Valtuudet</a:t>
            </a:r>
            <a:r>
              <a:rPr lang="en-US" dirty="0" smtClean="0"/>
              <a:t> -video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youtu.be/eMEmsO51Hbg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200" y="1213147"/>
            <a:ext cx="10515600" cy="4746303"/>
          </a:xfrm>
        </p:spPr>
        <p:txBody>
          <a:bodyPr>
            <a:normAutofit fontScale="85000" lnSpcReduction="20000"/>
          </a:bodyPr>
          <a:lstStyle/>
          <a:p>
            <a:r>
              <a:rPr lang="fi-FI" sz="2667" dirty="0" smtClean="0"/>
              <a:t>Video-ohjeita</a:t>
            </a:r>
          </a:p>
          <a:p>
            <a:pPr lvl="1"/>
            <a:r>
              <a:rPr lang="fi-FI" sz="2000" dirty="0"/>
              <a:t>Valtuuksien </a:t>
            </a:r>
            <a:r>
              <a:rPr lang="fi-FI" sz="2000" dirty="0" smtClean="0"/>
              <a:t>hallinta</a:t>
            </a:r>
          </a:p>
          <a:p>
            <a:pPr lvl="1"/>
            <a:r>
              <a:rPr lang="fi-FI" sz="2000" dirty="0" smtClean="0"/>
              <a:t>Valtuuden luonti </a:t>
            </a:r>
          </a:p>
          <a:p>
            <a:pPr lvl="1"/>
            <a:r>
              <a:rPr lang="fi-FI" sz="2000" dirty="0" smtClean="0"/>
              <a:t>Valtuuspyynnön luonti </a:t>
            </a:r>
          </a:p>
          <a:p>
            <a:pPr lvl="1"/>
            <a:r>
              <a:rPr lang="fi-FI" sz="2000" dirty="0" smtClean="0"/>
              <a:t>Valtuuspyynnön </a:t>
            </a:r>
            <a:r>
              <a:rPr lang="fi-FI" sz="2000" dirty="0"/>
              <a:t>vahvistaminen </a:t>
            </a:r>
            <a:endParaRPr lang="fi-FI" sz="2267" dirty="0" smtClean="0"/>
          </a:p>
          <a:p>
            <a:pPr marL="0" indent="0">
              <a:buNone/>
            </a:pPr>
            <a:r>
              <a:rPr lang="fi-FI" sz="2667" dirty="0" smtClean="0"/>
              <a:t>   Linkki: </a:t>
            </a:r>
            <a:r>
              <a:rPr lang="fi-FI" sz="2667" dirty="0" smtClean="0">
                <a:hlinkClick r:id="rId2"/>
              </a:rPr>
              <a:t>https</a:t>
            </a:r>
            <a:r>
              <a:rPr lang="fi-FI" sz="2667" dirty="0">
                <a:hlinkClick r:id="rId2"/>
              </a:rPr>
              <a:t>://dreambroker.com/channel/g1xypqc0</a:t>
            </a:r>
            <a:r>
              <a:rPr lang="fi-FI" sz="2667" dirty="0" smtClean="0">
                <a:hlinkClick r:id="rId2"/>
              </a:rPr>
              <a:t>/</a:t>
            </a:r>
            <a:r>
              <a:rPr lang="fi-FI" sz="2667" dirty="0" smtClean="0"/>
              <a:t> </a:t>
            </a:r>
          </a:p>
          <a:p>
            <a:r>
              <a:rPr lang="fi-FI" sz="2667" dirty="0" smtClean="0"/>
              <a:t>Valtuudet-demo: Kuinka voin luoda ja hallita omia valtuuksiani. </a:t>
            </a:r>
          </a:p>
          <a:p>
            <a:pPr marL="0" indent="0">
              <a:buNone/>
            </a:pPr>
            <a:r>
              <a:rPr lang="fi-FI" sz="2667" dirty="0"/>
              <a:t> </a:t>
            </a:r>
            <a:r>
              <a:rPr lang="fi-FI" sz="2667" dirty="0" smtClean="0"/>
              <a:t>   Linkki: </a:t>
            </a:r>
            <a:r>
              <a:rPr lang="fi-FI" sz="2667" dirty="0" smtClean="0">
                <a:hlinkClick r:id="rId3"/>
              </a:rPr>
              <a:t>https</a:t>
            </a:r>
            <a:r>
              <a:rPr lang="fi-FI" sz="2667" dirty="0">
                <a:hlinkClick r:id="rId3"/>
              </a:rPr>
              <a:t>://valtuusrekisteri.beta.suomi.fi</a:t>
            </a:r>
            <a:r>
              <a:rPr lang="fi-FI" sz="2667" dirty="0"/>
              <a:t> </a:t>
            </a:r>
            <a:endParaRPr lang="fi-FI" sz="2667" dirty="0" smtClean="0"/>
          </a:p>
          <a:p>
            <a:r>
              <a:rPr lang="fi-FI" sz="2667" dirty="0" smtClean="0"/>
              <a:t>Valtuudet esittelyvideo</a:t>
            </a:r>
            <a:r>
              <a:rPr lang="fi-FI" sz="2667" dirty="0"/>
              <a:t>: </a:t>
            </a:r>
            <a:r>
              <a:rPr lang="fi-FI" sz="2400" dirty="0">
                <a:hlinkClick r:id="rId4"/>
              </a:rPr>
              <a:t>https://esuomi.fi</a:t>
            </a:r>
            <a:r>
              <a:rPr lang="fi-FI" sz="2400" dirty="0" smtClean="0">
                <a:hlinkClick r:id="rId4"/>
              </a:rPr>
              <a:t>/</a:t>
            </a:r>
            <a:r>
              <a:rPr lang="fi-FI" sz="2400" dirty="0"/>
              <a:t> ja </a:t>
            </a:r>
            <a:r>
              <a:rPr lang="fi-FI" sz="2400" dirty="0">
                <a:hlinkClick r:id="rId5"/>
              </a:rPr>
              <a:t>https://</a:t>
            </a:r>
            <a:r>
              <a:rPr lang="fi-FI" sz="2400" dirty="0" smtClean="0">
                <a:hlinkClick r:id="rId5"/>
              </a:rPr>
              <a:t>youtu.be/eMEmsO51Hbg</a:t>
            </a:r>
            <a:r>
              <a:rPr lang="fi-FI" sz="2400" dirty="0" smtClean="0"/>
              <a:t> </a:t>
            </a:r>
          </a:p>
          <a:p>
            <a:pPr marL="0" indent="0">
              <a:buNone/>
            </a:pPr>
            <a:endParaRPr lang="fi-FI" sz="2400" dirty="0" smtClean="0"/>
          </a:p>
          <a:p>
            <a:pPr marL="0" indent="0">
              <a:buNone/>
            </a:pPr>
            <a:r>
              <a:rPr lang="fi-FI" dirty="0" smtClean="0"/>
              <a:t>Lisää tietoa kaikista Suomi.fi-palveluista</a:t>
            </a:r>
            <a:r>
              <a:rPr lang="fi-FI" dirty="0"/>
              <a:t>: </a:t>
            </a:r>
            <a:r>
              <a:rPr lang="fi-FI" dirty="0">
                <a:hlinkClick r:id="rId4"/>
              </a:rPr>
              <a:t>https://esuomi.fi</a:t>
            </a:r>
            <a:r>
              <a:rPr lang="fi-FI" dirty="0" smtClean="0">
                <a:hlinkClick r:id="rId4"/>
              </a:rPr>
              <a:t>/</a:t>
            </a:r>
            <a:r>
              <a:rPr lang="fi-FI" dirty="0" smtClean="0"/>
              <a:t>  ja </a:t>
            </a:r>
          </a:p>
          <a:p>
            <a:pPr marL="0" indent="0">
              <a:buNone/>
            </a:pPr>
            <a:r>
              <a:rPr lang="fi-FI" dirty="0">
                <a:hlinkClick r:id="rId6"/>
              </a:rPr>
              <a:t>https://beta.suomi.fi/kansalaiselle</a:t>
            </a:r>
            <a:r>
              <a:rPr lang="fi-FI" dirty="0" smtClean="0">
                <a:hlinkClick r:id="rId6"/>
              </a:rPr>
              <a:t>/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Valtuudet-demon ohjeistusvideoita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5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Suomi.fi-palveluiden</a:t>
            </a:r>
            <a:r>
              <a:rPr lang="fi-FI" dirty="0"/>
              <a:t> käyttäjiä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95" y="1968440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4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20865" y="1660066"/>
            <a:ext cx="5574158" cy="4809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478" y="1671397"/>
            <a:ext cx="6219387" cy="4797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 err="1"/>
              <a:t>Trafin</a:t>
            </a:r>
            <a:r>
              <a:rPr lang="fi-FI" sz="1600" b="1" dirty="0"/>
              <a:t> tavoitteena on olla digitaalisten palveluiden tuottamisen edelläkävijä. Kansallisen palveluarkkitehtuurin (</a:t>
            </a:r>
            <a:r>
              <a:rPr lang="fi-FI" sz="1600" b="1" dirty="0" err="1"/>
              <a:t>KaPA</a:t>
            </a:r>
            <a:r>
              <a:rPr lang="fi-FI" sz="1600" b="1" dirty="0"/>
              <a:t>) hyödyntämisen ensimmäisessä vaiheessa </a:t>
            </a:r>
            <a:r>
              <a:rPr lang="fi-FI" sz="1600" b="1" dirty="0" err="1"/>
              <a:t>Trafin</a:t>
            </a:r>
            <a:r>
              <a:rPr lang="fi-FI" sz="1600" b="1" dirty="0"/>
              <a:t> päämääränä oli Omat ajoneuvot </a:t>
            </a:r>
            <a:br>
              <a:rPr lang="fi-FI" sz="1600" b="1" dirty="0"/>
            </a:br>
            <a:r>
              <a:rPr lang="fi-FI" sz="1600" b="1" dirty="0"/>
              <a:t>-listauksen tuominen </a:t>
            </a:r>
            <a:r>
              <a:rPr lang="fi-FI" sz="1600" b="1" dirty="0" err="1"/>
              <a:t>Suomi.fi</a:t>
            </a:r>
            <a:r>
              <a:rPr lang="fi-FI" sz="1600" b="1" dirty="0"/>
              <a:t>-verkkopalveluun. </a:t>
            </a:r>
          </a:p>
          <a:p>
            <a:pPr marL="0" indent="0">
              <a:buNone/>
            </a:pPr>
            <a:r>
              <a:rPr lang="fi-FI" sz="1600" b="1" dirty="0"/>
              <a:t>Tärkeimmät hyödyt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fi-FI" sz="1400" dirty="0"/>
              <a:t>Teknisen ympäristön rakentamisen myötä tietoja ja palveluita voidaan lisätä järjestelmään nopeasti ja vaivattomasti. 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fi-FI" sz="1400" dirty="0"/>
              <a:t>Kansalaiset saavat jatkossa helpommin tietoa eri rekistereistä ja palveluista ja heidät ohjataan kätevästi sähköisten palveluiden ääreen.</a:t>
            </a:r>
          </a:p>
          <a:p>
            <a:pPr marL="0" indent="0">
              <a:buNone/>
            </a:pPr>
            <a:r>
              <a:rPr lang="fi-FI" sz="1600" b="1" dirty="0"/>
              <a:t>Projektin yksityiskohtia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fi-FI" sz="1400" dirty="0" err="1"/>
              <a:t>Trafilla</a:t>
            </a:r>
            <a:r>
              <a:rPr lang="fi-FI" sz="1400" dirty="0"/>
              <a:t> oli valmiina Omat ajoneuvot -listaus asiointipalvelussaan. </a:t>
            </a:r>
            <a:r>
              <a:rPr lang="fi-FI" sz="1400" dirty="0">
                <a:sym typeface="Wingdings" panose="05000000000000000000" pitchFamily="2" charset="2"/>
              </a:rPr>
              <a:t>Suurin työ oli teknisen ympäristön rakentaminen.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fi-FI" sz="1400" dirty="0"/>
              <a:t>Keskeisin haaste liittyi aikatauluihin, sillä </a:t>
            </a:r>
            <a:r>
              <a:rPr lang="fi-FI" sz="1400" dirty="0" err="1"/>
              <a:t>Trafilla</a:t>
            </a:r>
            <a:r>
              <a:rPr lang="fi-FI" sz="1400" dirty="0"/>
              <a:t> oli monta isoa projektia samanaikaisesti käynnissä. Työmäärää helpottivat valmis ajoneuvolistaus ja aiemmin tunnistetut palvelut.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fi-FI" sz="1400" dirty="0"/>
              <a:t>Haasteista selvittiin </a:t>
            </a:r>
            <a:r>
              <a:rPr lang="fi-FI" sz="1400" dirty="0" err="1"/>
              <a:t>VRK:n</a:t>
            </a:r>
            <a:r>
              <a:rPr lang="fi-FI" sz="1400" dirty="0"/>
              <a:t> tarjoaman teknisen tuen ja referenssiryhmän avulla. </a:t>
            </a:r>
          </a:p>
          <a:p>
            <a:pPr marL="514800" indent="-406800">
              <a:spcBef>
                <a:spcPts val="6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fi-FI" sz="1400" dirty="0">
                <a:sym typeface="Wingdings" panose="05000000000000000000" pitchFamily="2" charset="2"/>
              </a:rPr>
              <a:t>Projekti vei </a:t>
            </a:r>
            <a:r>
              <a:rPr lang="fi-FI" sz="1400" dirty="0" err="1">
                <a:sym typeface="Wingdings" panose="05000000000000000000" pitchFamily="2" charset="2"/>
              </a:rPr>
              <a:t>Trafilta</a:t>
            </a:r>
            <a:r>
              <a:rPr lang="fi-FI" sz="1400" dirty="0">
                <a:sym typeface="Wingdings" panose="05000000000000000000" pitchFamily="2" charset="2"/>
              </a:rPr>
              <a:t> 22 henkilötyöpäivää.</a:t>
            </a:r>
            <a:endParaRPr lang="fi-FI" sz="1200" dirty="0"/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Trafi</a:t>
            </a:r>
            <a:r>
              <a:rPr lang="fi-FI" b="1" dirty="0"/>
              <a:t/>
            </a:r>
            <a:br>
              <a:rPr lang="fi-FI" b="1" dirty="0"/>
            </a:br>
            <a:r>
              <a:rPr lang="fi-FI" sz="3600" dirty="0"/>
              <a:t>Ajoneuvotiedot </a:t>
            </a:r>
            <a:r>
              <a:rPr lang="fi-FI" sz="3600" dirty="0" err="1" smtClean="0"/>
              <a:t>Suomi.fi</a:t>
            </a:r>
            <a:r>
              <a:rPr lang="fi-FI" sz="3600" dirty="0" smtClean="0"/>
              <a:t>-verkkopalveluun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913531" y="2165674"/>
            <a:ext cx="2031981" cy="194081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Yhteistyö sujui hyvin. Kun aikataulupaineet olivat pahimmillaan, tuli sopivasti muistutuksia ja tarjottiin apua, ja niin vedettiin homma yhdessä maaliin.</a:t>
            </a:r>
          </a:p>
          <a:p>
            <a:pPr>
              <a:buFontTx/>
              <a:buChar char="-"/>
            </a:pPr>
            <a:r>
              <a:rPr lang="fi-FI" sz="1200" i="1" dirty="0"/>
              <a:t>Maaria Toikka, sähköisen asioinnin kehityspäällikkö, </a:t>
            </a:r>
            <a:r>
              <a:rPr lang="fi-FI" sz="1200" i="1" dirty="0" err="1"/>
              <a:t>Trafi</a:t>
            </a:r>
            <a:endParaRPr lang="fi-FI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89160" y="1489398"/>
            <a:ext cx="519005" cy="110799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sz="66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904301" y="4144813"/>
            <a:ext cx="2031981" cy="193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/>
              <a:t>Trafi</a:t>
            </a:r>
            <a:r>
              <a:rPr lang="fi-FI" sz="1200" dirty="0"/>
              <a:t> oli erittäin innostunut </a:t>
            </a:r>
            <a:r>
              <a:rPr lang="fi-FI" sz="1200" dirty="0" err="1"/>
              <a:t>KaPAsta</a:t>
            </a:r>
            <a:r>
              <a:rPr lang="fi-FI" sz="1200" dirty="0"/>
              <a:t> ja heidän kanssaan oli helppo sopia asioista. </a:t>
            </a:r>
            <a:r>
              <a:rPr lang="fi-FI" sz="1200" dirty="0" err="1"/>
              <a:t>Trafin</a:t>
            </a:r>
            <a:r>
              <a:rPr lang="fi-FI" sz="1200" dirty="0"/>
              <a:t> oma aktiivinen ote ja panostus mahdollistivat aikataulussa pysymisen.</a:t>
            </a:r>
          </a:p>
          <a:p>
            <a:pPr>
              <a:buFontTx/>
              <a:buChar char="-"/>
            </a:pPr>
            <a:r>
              <a:rPr lang="fi-FI" sz="1200" i="1" dirty="0"/>
              <a:t>Timo Merikallio, Projektipäällikkö, Väestörekisterikeskus 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811" y="446777"/>
            <a:ext cx="2277303" cy="1013677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594325" y="1812923"/>
          <a:ext cx="3048731" cy="3581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Projektin eteneminen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Yhteistyön aloitus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kevät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Palveluväylään liittyminen 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syksy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Palvelutietojen</a:t>
                      </a:r>
                      <a:r>
                        <a:rPr lang="fi-FI" sz="1200" baseline="0" noProof="0" dirty="0"/>
                        <a:t> tuominen Palvelutietovarantoon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alk. syksy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Ajoneuvotiedot näkyvissä </a:t>
                      </a:r>
                      <a:r>
                        <a:rPr lang="fi-FI" sz="1200" dirty="0" err="1" smtClean="0"/>
                        <a:t>Suomi.fi</a:t>
                      </a:r>
                      <a:r>
                        <a:rPr lang="fi-FI" sz="1200" dirty="0" smtClean="0"/>
                        <a:t>-verkkopalvelussa </a:t>
                      </a:r>
                      <a:r>
                        <a:rPr lang="fi-FI" sz="1200" noProof="0" dirty="0" smtClean="0"/>
                        <a:t>(</a:t>
                      </a:r>
                      <a:r>
                        <a:rPr lang="fi-FI" sz="1200" noProof="0" dirty="0" err="1"/>
                        <a:t>beta.suomi.fi</a:t>
                      </a:r>
                      <a:r>
                        <a:rPr lang="fi-FI" sz="1200" noProof="0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joulukuu</a:t>
                      </a:r>
                      <a:r>
                        <a:rPr lang="fi-FI" sz="1200" baseline="0" noProof="0" dirty="0"/>
                        <a:t> 2015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/>
                        <a:t>Vesiajoneuvolistaus </a:t>
                      </a:r>
                      <a:r>
                        <a:rPr lang="fi-FI" sz="1200" dirty="0" err="1" smtClean="0"/>
                        <a:t>Suomi.fi</a:t>
                      </a:r>
                      <a:r>
                        <a:rPr lang="fi-FI" sz="1200" dirty="0" smtClean="0"/>
                        <a:t>-verkkopalveluun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vuosi</a:t>
                      </a:r>
                      <a:r>
                        <a:rPr lang="fi-FI" sz="1200" baseline="0" noProof="0" dirty="0"/>
                        <a:t> 2016</a:t>
                      </a: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Henkilöasiakkaiden palvelut Palvelutietovarantoon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vuosi</a:t>
                      </a:r>
                      <a:r>
                        <a:rPr lang="fi-FI" sz="1200" baseline="0" noProof="0" dirty="0"/>
                        <a:t> 2016</a:t>
                      </a: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 err="1"/>
                        <a:t>Suomi.fi</a:t>
                      </a:r>
                      <a:r>
                        <a:rPr lang="fi-FI" sz="1200" noProof="0" dirty="0"/>
                        <a:t>-tunnistuksen ja </a:t>
                      </a:r>
                      <a:br>
                        <a:rPr lang="fi-FI" sz="1200" noProof="0" dirty="0"/>
                      </a:br>
                      <a:r>
                        <a:rPr lang="fi-FI" sz="1200" noProof="0" dirty="0"/>
                        <a:t>-valtuuksien</a:t>
                      </a:r>
                      <a:r>
                        <a:rPr lang="fi-FI" sz="1200" baseline="0" noProof="0" dirty="0"/>
                        <a:t> käyttöönotto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vuosi 2016</a:t>
                      </a: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6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20865" y="1660068"/>
            <a:ext cx="5574158" cy="4809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976" y="1648217"/>
            <a:ext cx="6203889" cy="4820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/>
              <a:t>Mikkelin kaupunki haluaa olla mukana edistämässä julkishallinnon asioinnin keskittämistä ja palveluiden asiakaslähtöisyyttä. Mikkeli kuvaa ensimmäisenä organisaationa Palvelutietovarantoon kaikki lakisääteiset palvelunsa ja myös muita kuntalaisten palveluita.</a:t>
            </a:r>
          </a:p>
          <a:p>
            <a:pPr marL="0" indent="0">
              <a:buNone/>
            </a:pPr>
            <a:r>
              <a:rPr lang="fi-FI" sz="1600" b="1" dirty="0"/>
              <a:t>Tärkeimmät hyödyt</a:t>
            </a:r>
          </a:p>
          <a:p>
            <a:pPr marL="514800" indent="-4068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sz="1400" dirty="0"/>
              <a:t>Asiointi helpottuu, kun palvelut on kuvattu joka paikkaan samalla tavalla, ja kuvaukset sisältävät asiakkaan kannalta olennaisia tietoja. </a:t>
            </a:r>
          </a:p>
          <a:p>
            <a:pPr marL="514800" indent="-406800"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fi-FI" sz="1400" dirty="0"/>
              <a:t>Kaupungin työntekijöiden tiedonhaku helpottuu, asiakkaita pystytään palvelemaan entistä paremmin.</a:t>
            </a:r>
          </a:p>
          <a:p>
            <a:pPr marL="0" indent="0">
              <a:buNone/>
            </a:pPr>
            <a:r>
              <a:rPr lang="fi-FI" sz="1600" b="1" dirty="0"/>
              <a:t>Projektin yksityiskohtia</a:t>
            </a:r>
          </a:p>
          <a:p>
            <a:pPr marL="514800" indent="-406800">
              <a:lnSpc>
                <a:spcPct val="8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fi-FI" sz="1400" dirty="0"/>
              <a:t>Mikkeli korostaa PTV-yhteyshenkilön roolia: Jonkun on vastattava kokonaisuudesta ja huomioitava palveluiden käyttäjät. </a:t>
            </a:r>
          </a:p>
          <a:p>
            <a:pPr marL="514800" indent="-406800">
              <a:lnSpc>
                <a:spcPct val="8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fi-FI" sz="1400" dirty="0"/>
              <a:t>Keskeisimmät haasteet ovat liittyneet päällekkäisiin rekistereihin, tietojen kuvaamiseen ja kansallisiin palveluihin liittyviin linjauksiin (esim. </a:t>
            </a:r>
            <a:r>
              <a:rPr lang="fi-FI" sz="1400" dirty="0" err="1"/>
              <a:t>sote</a:t>
            </a:r>
            <a:r>
              <a:rPr lang="fi-FI" sz="1400" dirty="0"/>
              <a:t>).</a:t>
            </a:r>
          </a:p>
          <a:p>
            <a:pPr marL="514800" indent="-406800">
              <a:lnSpc>
                <a:spcPct val="8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fi-FI" sz="1400" dirty="0"/>
              <a:t>Haasteista selviämiseen ovat auttaneet tiivis yhteistyö ja isojen linjausten teko yhdessä.</a:t>
            </a:r>
          </a:p>
          <a:p>
            <a:pPr marL="514800" indent="-406800">
              <a:lnSpc>
                <a:spcPct val="8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fi-FI" sz="1400" dirty="0">
                <a:sym typeface="Wingdings" panose="05000000000000000000" pitchFamily="2" charset="2"/>
              </a:rPr>
              <a:t>Mikkelillä on mukana osa-aikainen projektipäällikkö ja täysipäiväisesti kaksi palveluiden kuvaajaa sekä kymmeniä muita työntekijöitä.</a:t>
            </a:r>
            <a:endParaRPr lang="fi-FI" sz="1400" dirty="0"/>
          </a:p>
          <a:p>
            <a:pPr marL="514800" indent="-406800">
              <a:lnSpc>
                <a:spcPct val="8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fi-FI" sz="1400" dirty="0"/>
              <a:t>Mikkeli aikoo hyödyntää PTV:tä jatkossa laajasti palveluissaan.</a:t>
            </a:r>
            <a:endParaRPr lang="fi-FI" sz="1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913531" y="2165676"/>
            <a:ext cx="2031981" cy="17612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PTV pakottaa ajattelemaan uudella tavalla, asiakkaan näkökulmasta. On elintärkeää, että kunnat lähtevät mukaan, jotta tietoja ei enää kuvata useaan paikkaan eri tavalla. </a:t>
            </a:r>
          </a:p>
          <a:p>
            <a:pPr>
              <a:buFontTx/>
              <a:buChar char="-"/>
            </a:pPr>
            <a:r>
              <a:rPr lang="fi-FI" sz="1200" i="1" dirty="0"/>
              <a:t>Heli Hänninen, asiakaspalvelupäällikkö, Mikkelin kaupunki</a:t>
            </a:r>
          </a:p>
          <a:p>
            <a:pPr>
              <a:buFontTx/>
              <a:buChar char="-"/>
            </a:pPr>
            <a:endParaRPr lang="fi-FI" sz="1200" dirty="0"/>
          </a:p>
          <a:p>
            <a:pPr>
              <a:buFontTx/>
              <a:buChar char="-"/>
            </a:pPr>
            <a:endParaRPr lang="fi-FI" sz="1200" i="1" dirty="0"/>
          </a:p>
          <a:p>
            <a:pPr>
              <a:buFontTx/>
              <a:buChar char="-"/>
            </a:pPr>
            <a:endParaRPr lang="fi-FI" sz="1200" i="1" dirty="0"/>
          </a:p>
          <a:p>
            <a:pPr>
              <a:buFontTx/>
              <a:buChar char="-"/>
            </a:pPr>
            <a:endParaRPr lang="fi-FI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89160" y="1489400"/>
            <a:ext cx="519694" cy="21236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sz="66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</a:p>
          <a:p>
            <a:endParaRPr lang="fi-F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889160" y="4291375"/>
            <a:ext cx="2031981" cy="1936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Mikkelin pilottiprojekti on ollut todella hyödyllinen seuraavia käyttöönottoja ajatellen. Olemme saaneet arvokasta ruohonjuuritason palautetta ja huomioita niin sisältöasioihin, tietomalliin kuin toimintatapoihin. </a:t>
            </a:r>
          </a:p>
          <a:p>
            <a:pPr>
              <a:buFontTx/>
              <a:buChar char="-"/>
            </a:pPr>
            <a:r>
              <a:rPr lang="fi-FI" sz="1200" i="1" dirty="0"/>
              <a:t>Annette Hotari, projektipäällikkö, Väestörekisterikeskus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594325" y="1812925"/>
          <a:ext cx="3048731" cy="4033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Projektin eteneminen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Yhteistyön aloitus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syksy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Ensimmäiset palvelukuvaukset PTV:n</a:t>
                      </a:r>
                      <a:r>
                        <a:rPr lang="fi-FI" sz="1200" baseline="0" noProof="0" dirty="0"/>
                        <a:t> tietomallin mukaan. Työpajat toimialojen kanssa.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syksy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Kuvaamistyö</a:t>
                      </a:r>
                      <a:r>
                        <a:rPr lang="fi-FI" sz="1200" baseline="0" noProof="0" dirty="0"/>
                        <a:t> jatkunut koko kevään, toimintamallien hiominen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kevät</a:t>
                      </a:r>
                      <a:r>
                        <a:rPr lang="fi-FI" sz="1200" baseline="0" noProof="0" dirty="0"/>
                        <a:t> 2016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Pilottiprojekti päättyy,</a:t>
                      </a:r>
                      <a:r>
                        <a:rPr lang="fi-FI" sz="1200" baseline="0" noProof="0" dirty="0"/>
                        <a:t> kokemusten jakaminen muille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kesä</a:t>
                      </a:r>
                      <a:r>
                        <a:rPr lang="fi-FI" sz="1200" baseline="0" noProof="0" dirty="0"/>
                        <a:t> 2016</a:t>
                      </a:r>
                      <a:endParaRPr lang="fi-FI" sz="1200" noProof="0" dirty="0"/>
                    </a:p>
                    <a:p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Tietojen ylläpito ja hallinta PTV-ylläpitokäyttöliittymän</a:t>
                      </a:r>
                      <a:r>
                        <a:rPr lang="fi-FI" sz="1200" baseline="0" noProof="0" dirty="0"/>
                        <a:t> kautta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vuosi 2016</a:t>
                      </a:r>
                      <a:endParaRPr lang="fi-FI" sz="1200" i="1" noProof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Tietojen hyödyntäminen</a:t>
                      </a:r>
                      <a:r>
                        <a:rPr lang="fi-FI" sz="1200" baseline="0" noProof="0" dirty="0"/>
                        <a:t> rajapintojen kautta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vuosi 2016</a:t>
                      </a: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Hyödyntääkö</a:t>
                      </a:r>
                      <a:r>
                        <a:rPr lang="fi-FI" sz="1200" baseline="0" noProof="0" dirty="0"/>
                        <a:t> jatkossa muita </a:t>
                      </a:r>
                      <a:r>
                        <a:rPr lang="fi-FI" sz="1200" baseline="0" noProof="0" dirty="0" err="1"/>
                        <a:t>Suomi.fi</a:t>
                      </a:r>
                      <a:r>
                        <a:rPr lang="fi-FI" sz="1200" baseline="0" noProof="0" dirty="0"/>
                        <a:t>-palveluita?</a:t>
                      </a:r>
                      <a:endParaRPr lang="fi-FI" sz="1200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i="1" noProof="0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494" y="524445"/>
            <a:ext cx="2682590" cy="837057"/>
          </a:xfrm>
          <a:prstGeom prst="rect">
            <a:avLst/>
          </a:prstGeom>
        </p:spPr>
      </p:pic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Mikkelin kaupunki</a:t>
            </a:r>
            <a:br>
              <a:rPr lang="fi-FI" b="1" dirty="0"/>
            </a:br>
            <a:r>
              <a:rPr lang="fi-FI" sz="3200" dirty="0"/>
              <a:t>Palveluiden kuvaaminen Palvelutietovarantoon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SzPct val="85000"/>
            </a:pPr>
            <a:r>
              <a:rPr lang="fi-FI" dirty="0"/>
              <a:t>Suomi.fi-palvelut ovat Väestörekisterikeskuksen (VRK) ylläpitämiä </a:t>
            </a:r>
            <a:r>
              <a:rPr lang="fi-FI" b="1" dirty="0"/>
              <a:t>sähköisen asioinnin tukipalveluita</a:t>
            </a:r>
            <a:r>
              <a:rPr lang="fi-FI" dirty="0"/>
              <a:t>, joista säädetään laissa hallinnon yhteisistä sähköisen asioinnin tukipalveluista (</a:t>
            </a:r>
            <a:r>
              <a:rPr lang="fi-FI" dirty="0">
                <a:hlinkClick r:id="rId2"/>
              </a:rPr>
              <a:t>571/2016</a:t>
            </a:r>
            <a:r>
              <a:rPr lang="fi-FI" dirty="0"/>
              <a:t>). </a:t>
            </a:r>
            <a:endParaRPr lang="fi-FI" dirty="0" smtClean="0"/>
          </a:p>
          <a:p>
            <a:pPr marL="342900" lvl="1" indent="-342900">
              <a:spcBef>
                <a:spcPts val="1200"/>
              </a:spcBef>
              <a:buSzPct val="85000"/>
            </a:pPr>
            <a:r>
              <a:rPr lang="fi-FI" dirty="0" smtClean="0"/>
              <a:t>Laissa asetettu velvoitteita ja oikeuksia tukipalveluiden käyttämisestä. </a:t>
            </a:r>
          </a:p>
          <a:p>
            <a:pPr marL="342900" lvl="1" indent="-342900">
              <a:spcBef>
                <a:spcPts val="1200"/>
              </a:spcBef>
              <a:buSzPct val="85000"/>
            </a:pPr>
            <a:r>
              <a:rPr lang="fi-FI" b="1" dirty="0" smtClean="0"/>
              <a:t>Palveluiden </a:t>
            </a:r>
            <a:r>
              <a:rPr lang="fi-FI" b="1" dirty="0"/>
              <a:t>käyttö on maksutonta</a:t>
            </a:r>
            <a:r>
              <a:rPr lang="fi-FI" dirty="0"/>
              <a:t>, mutta organisaatiot vastaavat itse käyttöönotosta aiheutuvista kustannuksista. </a:t>
            </a:r>
            <a:endParaRPr lang="fi-FI" dirty="0" smtClean="0"/>
          </a:p>
          <a:p>
            <a:pPr marL="342900" lvl="1" indent="-342900">
              <a:spcBef>
                <a:spcPts val="1200"/>
              </a:spcBef>
              <a:buSzPct val="85000"/>
            </a:pPr>
            <a:r>
              <a:rPr lang="fi-FI" b="1" dirty="0" smtClean="0"/>
              <a:t>Käyttöönottoihin </a:t>
            </a:r>
            <a:r>
              <a:rPr lang="fi-FI" b="1" dirty="0"/>
              <a:t>voi hakea valtionavustusta </a:t>
            </a:r>
            <a:r>
              <a:rPr lang="fi-FI" dirty="0"/>
              <a:t>valtiovarainministeriöltä 31.5.2017 saakka.</a:t>
            </a:r>
            <a:endParaRPr lang="fi-FI" sz="3000" dirty="0" smtClean="0"/>
          </a:p>
          <a:p>
            <a:pPr marL="0" lvl="1" indent="0" algn="ctr">
              <a:spcBef>
                <a:spcPts val="1200"/>
              </a:spcBef>
              <a:buSzPct val="85000"/>
              <a:buNone/>
            </a:pPr>
            <a:r>
              <a:rPr lang="fi-FI" sz="3100" dirty="0" smtClean="0">
                <a:hlinkClick r:id="rId3"/>
              </a:rPr>
              <a:t>www.esuomi.fi</a:t>
            </a:r>
            <a:endParaRPr lang="fi-FI" sz="3100" dirty="0" smtClean="0"/>
          </a:p>
          <a:p>
            <a:pPr marL="228600" lvl="1">
              <a:spcBef>
                <a:spcPts val="1200"/>
              </a:spcBef>
              <a:buSzPct val="85000"/>
              <a:buFont typeface="Arial"/>
              <a:buChar char="•"/>
            </a:pPr>
            <a:endParaRPr lang="fi-FI" sz="3000" dirty="0"/>
          </a:p>
          <a:p>
            <a:pPr marL="0" lvl="1" indent="0">
              <a:spcBef>
                <a:spcPts val="1200"/>
              </a:spcBef>
              <a:buSzPct val="85000"/>
              <a:buNone/>
            </a:pPr>
            <a:endParaRPr lang="fi-FI" sz="3000" dirty="0"/>
          </a:p>
          <a:p>
            <a:pPr marL="0" indent="0">
              <a:buNone/>
            </a:pPr>
            <a:endParaRPr lang="fi-FI" sz="2400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Yleistä Suomi.fi -palveluista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7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420865" y="1660068"/>
            <a:ext cx="5574158" cy="48091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976" y="1648217"/>
            <a:ext cx="6203889" cy="4820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b="1" dirty="0" err="1"/>
              <a:t>Essote</a:t>
            </a:r>
            <a:r>
              <a:rPr lang="fi-FI" sz="1600" b="1" dirty="0"/>
              <a:t> on sitoutunut </a:t>
            </a:r>
            <a:r>
              <a:rPr lang="fi-FI" sz="1600" b="1" dirty="0" err="1"/>
              <a:t>sote</a:t>
            </a:r>
            <a:r>
              <a:rPr lang="fi-FI" sz="1600" b="1" dirty="0"/>
              <a:t>-palveluiden digitalisointiin, minkä myötä </a:t>
            </a:r>
            <a:r>
              <a:rPr lang="fi-FI" sz="1600" b="1" dirty="0" err="1"/>
              <a:t>Essoten</a:t>
            </a:r>
            <a:r>
              <a:rPr lang="fi-FI" sz="1600" b="1" dirty="0"/>
              <a:t> hallinnoimassa Puola-hankkeessa otettiin käyttöön </a:t>
            </a:r>
            <a:r>
              <a:rPr lang="fi-FI" sz="1600" b="1" dirty="0" err="1"/>
              <a:t>Suomi.fi</a:t>
            </a:r>
            <a:r>
              <a:rPr lang="fi-FI" sz="1600" b="1" dirty="0"/>
              <a:t>-valtuudet. Sen avulla voi asioida alle 10-vuotiaan lapsen puolesta </a:t>
            </a:r>
            <a:r>
              <a:rPr lang="fi-FI" sz="1600" b="1" dirty="0" err="1"/>
              <a:t>Hyvis.fi</a:t>
            </a:r>
            <a:r>
              <a:rPr lang="fi-FI" sz="1600" b="1" dirty="0"/>
              <a:t>-palvelussa. Huoltaja voi nyt varata </a:t>
            </a:r>
            <a:r>
              <a:rPr lang="fi-FI" sz="1600" b="1" dirty="0" err="1"/>
              <a:t>Hyvis.fin</a:t>
            </a:r>
            <a:r>
              <a:rPr lang="fi-FI" sz="1600" b="1" dirty="0"/>
              <a:t> kautta ajan lapsen ensimmäiselle käynnille Mikkelin suun terveydenhuollosta.</a:t>
            </a:r>
          </a:p>
          <a:p>
            <a:pPr marL="0" indent="0">
              <a:buNone/>
            </a:pPr>
            <a:r>
              <a:rPr lang="fi-FI" sz="1600" b="1" dirty="0"/>
              <a:t>Tärkeimmät hyödyt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fi-FI" sz="1400" dirty="0"/>
              <a:t>Asiakkaille parempaa palvelua: Asiointi on joustavampaa sekä ajasta ja paikasta riippumatonta, kun asiointi ei ole sidoksissa aukioloaikoihin.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fi-FI" sz="1400" dirty="0"/>
              <a:t>Työntekijöiden aikaa vapautuu esim. puhelinajanvarauksesta muihin tehtäviin.</a:t>
            </a:r>
          </a:p>
          <a:p>
            <a:pPr marL="0" indent="0">
              <a:buNone/>
            </a:pPr>
            <a:r>
              <a:rPr lang="fi-FI" sz="1600" b="1" dirty="0"/>
              <a:t>Projektin yksityiskohtia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Oikeus asioida lapsen puolesta tarkistetaan väestötietojärjestelmästä.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Kansallisen ratkaisun myötä omia alueellisia ratkaisuja ei tarvitse kehittää.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Käyttöönotossa olivat mukana </a:t>
            </a:r>
            <a:r>
              <a:rPr lang="fi-FI" sz="1400" dirty="0" err="1"/>
              <a:t>Hyvis</a:t>
            </a:r>
            <a:r>
              <a:rPr lang="fi-FI" sz="1400" dirty="0"/>
              <a:t>-ICT Oy, Puola-hanke ja VRK. Aikaa kului lähes vuosi.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Suurimmat haasteet liittyivät tekniseen puoleen sekä kahden erilaisen palvelun ja uuden ratkaisun yhteensovittamiseen.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VRK on ollut tukena myös käyttöönoton jälkeen.</a:t>
            </a:r>
          </a:p>
          <a:p>
            <a:pPr marL="514800" indent="-40680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</a:pPr>
            <a:r>
              <a:rPr lang="fi-FI" sz="1400" dirty="0"/>
              <a:t>Palvelu on vastannut asiakkaiden tarpeisiin, ajanvarauksia on tehty runsaasti.</a:t>
            </a:r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err="1"/>
              <a:t>Essote</a:t>
            </a:r>
            <a:r>
              <a:rPr lang="fi-FI" b="1" dirty="0"/>
              <a:t> – </a:t>
            </a:r>
            <a:r>
              <a:rPr lang="fi-FI" b="1" dirty="0" err="1"/>
              <a:t>Hyvis.fi</a:t>
            </a:r>
            <a:r>
              <a:rPr lang="fi-FI" b="1" dirty="0"/>
              <a:t/>
            </a:r>
            <a:br>
              <a:rPr lang="fi-FI" b="1" dirty="0"/>
            </a:br>
            <a:r>
              <a:rPr lang="fi-FI" sz="2600" dirty="0"/>
              <a:t>Lapsen </a:t>
            </a:r>
            <a:r>
              <a:rPr lang="fi-FI" sz="2600" dirty="0" smtClean="0"/>
              <a:t>puolesta asiointi </a:t>
            </a:r>
            <a:r>
              <a:rPr lang="fi-FI" sz="2600" dirty="0"/>
              <a:t>terveydenhuollon ajanvarauksessa</a:t>
            </a:r>
            <a:endParaRPr lang="en-US" sz="2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9913531" y="2061275"/>
            <a:ext cx="2031981" cy="18656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Palvelu saatiin käyttöön aikataulussa, ensimmäisenä sähköisen asioinnin </a:t>
            </a:r>
            <a:r>
              <a:rPr lang="fi-FI" sz="1200" dirty="0" err="1"/>
              <a:t>sote</a:t>
            </a:r>
            <a:r>
              <a:rPr lang="fi-FI" sz="1200" dirty="0"/>
              <a:t>-palveluna Suomessa. Puolesta-asiointi on edellytys sähköiselle </a:t>
            </a:r>
            <a:r>
              <a:rPr lang="fi-FI" sz="1200" dirty="0" err="1"/>
              <a:t>sote</a:t>
            </a:r>
            <a:r>
              <a:rPr lang="fi-FI" sz="1200" dirty="0"/>
              <a:t>-asioinnille. Kansalaisilla, jotka eivät pysty hoitamaan asioitaan itse pitää olla mahdollisuus sähköiseen asiointiin siten, että he voivat määritellä, kuka asioita hoitaa.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i-FI" sz="1200" i="1" dirty="0"/>
              <a:t>Virva Hartonen, projektipäällikkö,  PUOLA-hanke</a:t>
            </a:r>
          </a:p>
          <a:p>
            <a:pPr>
              <a:buFontTx/>
              <a:buChar char="-"/>
            </a:pPr>
            <a:endParaRPr lang="fi-FI" sz="1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889160" y="1540200"/>
            <a:ext cx="519694" cy="21236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sz="660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fi-FI" sz="6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889160" y="4841637"/>
            <a:ext cx="2031981" cy="1448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85000"/>
              <a:buFont typeface="Source Sans Pro" panose="020B0503030403020204" pitchFamily="34" charset="0"/>
              <a:buChar char="º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/>
              <a:t>Loimme toimintatavat ja mallit tuleville puolesta-asioinnin käyttöönotoille, joten projekti oli merkittävä myös kansallisella tasolla. </a:t>
            </a:r>
          </a:p>
          <a:p>
            <a:pPr>
              <a:spcBef>
                <a:spcPts val="600"/>
              </a:spcBef>
              <a:buFontTx/>
              <a:buChar char="-"/>
            </a:pPr>
            <a:r>
              <a:rPr lang="fi-FI" sz="1200" i="1" dirty="0"/>
              <a:t>Risto Ollikainen, projektipäällikkö, Väestörekisterikeskus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594325" y="1812925"/>
          <a:ext cx="3048731" cy="3388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23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4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Projektin eteneminen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Suunnittelu käynnistyy jo </a:t>
                      </a:r>
                      <a:r>
                        <a:rPr lang="fi-FI" sz="1200" noProof="0" dirty="0" err="1"/>
                        <a:t>SaDe</a:t>
                      </a:r>
                      <a:r>
                        <a:rPr lang="fi-FI" sz="1200" noProof="0" dirty="0"/>
                        <a:t>-ohjelmassa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noProof="0" dirty="0"/>
                        <a:t>vuosi 2015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Palvelun tekninen kehittäminen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noProof="0" dirty="0"/>
                        <a:t>kevät ja kesä 2016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 err="1"/>
                        <a:t>Suomi.fi</a:t>
                      </a:r>
                      <a:r>
                        <a:rPr lang="fi-FI" sz="1200" noProof="0" dirty="0"/>
                        <a:t>-valtuuksien käyttöönotto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noProof="0" dirty="0"/>
                        <a:t>lokakuu 2016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noProof="0" dirty="0"/>
                        <a:t>Käyttö laajenee: </a:t>
                      </a:r>
                      <a:r>
                        <a:rPr lang="fi-FI" sz="1200" noProof="0" dirty="0" smtClean="0"/>
                        <a:t>Valtuudet-palvelua </a:t>
                      </a:r>
                      <a:r>
                        <a:rPr lang="fi-FI" sz="1200" noProof="0" dirty="0"/>
                        <a:t>hyödynnetään myös muissa </a:t>
                      </a:r>
                      <a:r>
                        <a:rPr lang="fi-FI" sz="1200" noProof="0" dirty="0" err="1"/>
                        <a:t>Hyvis.fi</a:t>
                      </a:r>
                      <a:r>
                        <a:rPr lang="fi-FI" sz="1200" noProof="0" dirty="0"/>
                        <a:t>-asiointipalveluissa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noProof="0" dirty="0"/>
                        <a:t>vuosi 2017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noProof="0" dirty="0"/>
                        <a:t>Täysi-ikäinen voi valtuuttaa toisen asioimaan puolestaan terveysasioissa kansallisen valtuusrekisterin myötä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i="0" noProof="0" dirty="0"/>
                        <a:t>vuosi 2017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82" y="273521"/>
            <a:ext cx="2480659" cy="100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Esimerkkejä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33" y="2213144"/>
            <a:ext cx="2052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tangle 387"/>
          <p:cNvSpPr/>
          <p:nvPr/>
        </p:nvSpPr>
        <p:spPr>
          <a:xfrm>
            <a:off x="796641" y="4197520"/>
            <a:ext cx="11141364" cy="205199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0333177" y="2812089"/>
            <a:ext cx="1189182" cy="923617"/>
          </a:xfrm>
          <a:prstGeom prst="roundRect">
            <a:avLst>
              <a:gd name="adj" fmla="val 0"/>
            </a:avLst>
          </a:prstGeom>
          <a:solidFill>
            <a:schemeClr val="tx2">
              <a:lumMod val="10000"/>
              <a:lumOff val="90000"/>
            </a:schemeClr>
          </a:solidFill>
          <a:ln w="9525" cmpd="sng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93600" rtlCol="0" anchor="b"/>
          <a:lstStyle/>
          <a:p>
            <a:pPr algn="ctr"/>
            <a:r>
              <a:rPr lang="fi-FI" sz="1400" dirty="0">
                <a:solidFill>
                  <a:schemeClr val="tx1"/>
                </a:solidFill>
                <a:cs typeface="Arial"/>
              </a:rPr>
              <a:t>Päivähoito-järjestelmä</a:t>
            </a:r>
          </a:p>
        </p:txBody>
      </p:sp>
      <p:sp>
        <p:nvSpPr>
          <p:cNvPr id="5" name="Oval 4"/>
          <p:cNvSpPr/>
          <p:nvPr/>
        </p:nvSpPr>
        <p:spPr>
          <a:xfrm>
            <a:off x="9959093" y="1517623"/>
            <a:ext cx="1731447" cy="168516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140400" rtlCol="0" anchor="t"/>
          <a:lstStyle/>
          <a:p>
            <a:pPr algn="r"/>
            <a:endParaRPr lang="fi-FI" sz="1600" dirty="0">
              <a:solidFill>
                <a:schemeClr val="tx2"/>
              </a:solidFill>
              <a:cs typeface="Arial"/>
            </a:endParaRPr>
          </a:p>
          <a:p>
            <a:pPr algn="ctr"/>
            <a:r>
              <a:rPr lang="fi-FI" sz="1600" b="1" dirty="0">
                <a:solidFill>
                  <a:schemeClr val="tx2"/>
                </a:solidFill>
                <a:cs typeface="Arial"/>
              </a:rPr>
              <a:t>Päivähoito-hakemus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0656446" y="2569624"/>
            <a:ext cx="404091" cy="8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8" name="Rectangle 107"/>
          <p:cNvSpPr/>
          <p:nvPr/>
        </p:nvSpPr>
        <p:spPr>
          <a:xfrm>
            <a:off x="10658761" y="2687389"/>
            <a:ext cx="404091" cy="8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9" name="Rectangle 108"/>
          <p:cNvSpPr/>
          <p:nvPr/>
        </p:nvSpPr>
        <p:spPr>
          <a:xfrm>
            <a:off x="10661076" y="2805154"/>
            <a:ext cx="404091" cy="8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0" name="Rectangle 109"/>
          <p:cNvSpPr/>
          <p:nvPr/>
        </p:nvSpPr>
        <p:spPr>
          <a:xfrm>
            <a:off x="10663391" y="2922919"/>
            <a:ext cx="404091" cy="80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1" name="Rectangle 110"/>
          <p:cNvSpPr/>
          <p:nvPr/>
        </p:nvSpPr>
        <p:spPr>
          <a:xfrm>
            <a:off x="10381658" y="2525753"/>
            <a:ext cx="287999" cy="80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1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10383973" y="2643518"/>
            <a:ext cx="287999" cy="80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10386288" y="2761283"/>
            <a:ext cx="287999" cy="80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10388603" y="2879048"/>
            <a:ext cx="287999" cy="808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i-FI" sz="1200" b="1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810481" y="2987562"/>
            <a:ext cx="1152248" cy="58650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  <a:cs typeface="Arial"/>
              </a:rPr>
              <a:t>Tieto päätöksestä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0291" y="1902987"/>
            <a:ext cx="4175828" cy="1832709"/>
          </a:xfrm>
          <a:prstGeom prst="round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63978" tIns="187195" rIns="91438" bIns="45719" rtlCol="0" anchor="t"/>
          <a:lstStyle/>
          <a:p>
            <a:endParaRPr lang="fi-FI">
              <a:solidFill>
                <a:srgbClr val="FFFFFF"/>
              </a:solidFill>
              <a:cs typeface="Arial"/>
            </a:endParaRPr>
          </a:p>
        </p:txBody>
      </p:sp>
      <p:sp>
        <p:nvSpPr>
          <p:cNvPr id="301" name="Can 300"/>
          <p:cNvSpPr/>
          <p:nvPr/>
        </p:nvSpPr>
        <p:spPr>
          <a:xfrm>
            <a:off x="5313219" y="5389006"/>
            <a:ext cx="1260000" cy="692727"/>
          </a:xfrm>
          <a:prstGeom prst="can">
            <a:avLst>
              <a:gd name="adj" fmla="val 18333"/>
            </a:avLst>
          </a:prstGeom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fi-FI" sz="1500">
              <a:solidFill>
                <a:schemeClr val="bg1"/>
              </a:solidFill>
              <a:cs typeface="Arial"/>
            </a:endParaRPr>
          </a:p>
        </p:txBody>
      </p:sp>
      <p:sp>
        <p:nvSpPr>
          <p:cNvPr id="270" name="Bent Arrow 269"/>
          <p:cNvSpPr/>
          <p:nvPr/>
        </p:nvSpPr>
        <p:spPr>
          <a:xfrm rot="5400000" flipH="1" flipV="1">
            <a:off x="1032695" y="2014073"/>
            <a:ext cx="515763" cy="1552128"/>
          </a:xfrm>
          <a:prstGeom prst="bent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02" name="Bent Arrow 201"/>
          <p:cNvSpPr/>
          <p:nvPr/>
        </p:nvSpPr>
        <p:spPr>
          <a:xfrm flipV="1">
            <a:off x="7065822" y="1645976"/>
            <a:ext cx="1119897" cy="808206"/>
          </a:xfrm>
          <a:prstGeom prst="bentArrow">
            <a:avLst>
              <a:gd name="adj1" fmla="val 14454"/>
              <a:gd name="adj2" fmla="val 6507"/>
              <a:gd name="adj3" fmla="val 14387"/>
              <a:gd name="adj4" fmla="val 43750"/>
            </a:avLst>
          </a:prstGeom>
          <a:solidFill>
            <a:srgbClr val="DEE4F3"/>
          </a:solidFill>
          <a:ln>
            <a:solidFill>
              <a:srgbClr val="DEE4F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139" name="Title 1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Esimerkki: Sähköinen päivähoitohakemus</a:t>
            </a:r>
          </a:p>
        </p:txBody>
      </p:sp>
      <p:sp>
        <p:nvSpPr>
          <p:cNvPr id="4" name="Oval 3"/>
          <p:cNvSpPr/>
          <p:nvPr/>
        </p:nvSpPr>
        <p:spPr>
          <a:xfrm>
            <a:off x="6293780" y="1171782"/>
            <a:ext cx="1026467" cy="999031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45719" rIns="36000" bIns="45719" rtlCol="0" anchor="ctr"/>
          <a:lstStyle/>
          <a:p>
            <a:pPr algn="ctr"/>
            <a:r>
              <a:rPr lang="fi-FI" sz="1400" dirty="0" err="1">
                <a:solidFill>
                  <a:schemeClr val="tx2"/>
                </a:solidFill>
                <a:cs typeface="Arial"/>
              </a:rPr>
              <a:t>Kunta.fi</a:t>
            </a:r>
            <a:endParaRPr lang="fi-FI" sz="900" dirty="0">
              <a:cs typeface="Arial"/>
            </a:endParaRPr>
          </a:p>
        </p:txBody>
      </p:sp>
      <p:cxnSp>
        <p:nvCxnSpPr>
          <p:cNvPr id="19" name="Elbow Connector 18"/>
          <p:cNvCxnSpPr>
            <a:stCxn id="17" idx="2"/>
            <a:endCxn id="4" idx="3"/>
          </p:cNvCxnSpPr>
          <p:nvPr/>
        </p:nvCxnSpPr>
        <p:spPr>
          <a:xfrm rot="5400000" flipH="1" flipV="1">
            <a:off x="3339880" y="1874095"/>
            <a:ext cx="2953809" cy="3254635"/>
          </a:xfrm>
          <a:prstGeom prst="bentConnector3">
            <a:avLst>
              <a:gd name="adj1" fmla="val -7739"/>
            </a:avLst>
          </a:prstGeom>
          <a:ln>
            <a:solidFill>
              <a:schemeClr val="accent5"/>
            </a:solidFill>
            <a:prstDash val="dash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/>
          <p:cNvCxnSpPr>
            <a:stCxn id="81" idx="0"/>
            <a:endCxn id="36" idx="2"/>
          </p:cNvCxnSpPr>
          <p:nvPr/>
        </p:nvCxnSpPr>
        <p:spPr>
          <a:xfrm rot="5400000" flipH="1" flipV="1">
            <a:off x="8872411" y="2310961"/>
            <a:ext cx="630611" cy="3480103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prstDash val="dash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36" idx="3"/>
            <a:endCxn id="90" idx="3"/>
          </p:cNvCxnSpPr>
          <p:nvPr/>
        </p:nvCxnSpPr>
        <p:spPr>
          <a:xfrm>
            <a:off x="11522359" y="3273898"/>
            <a:ext cx="23099" cy="1298577"/>
          </a:xfrm>
          <a:prstGeom prst="bentConnector3">
            <a:avLst>
              <a:gd name="adj1" fmla="val 1089653"/>
            </a:avLst>
          </a:prstGeom>
          <a:ln>
            <a:solidFill>
              <a:srgbClr val="0061A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17" idx="0"/>
            <a:endCxn id="102" idx="2"/>
          </p:cNvCxnSpPr>
          <p:nvPr/>
        </p:nvCxnSpPr>
        <p:spPr>
          <a:xfrm rot="5400000" flipH="1" flipV="1">
            <a:off x="2774672" y="3867839"/>
            <a:ext cx="913274" cy="83683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38" idx="0"/>
            <a:endCxn id="164" idx="2"/>
          </p:cNvCxnSpPr>
          <p:nvPr/>
        </p:nvCxnSpPr>
        <p:spPr>
          <a:xfrm rot="16200000" flipV="1">
            <a:off x="4638804" y="3866546"/>
            <a:ext cx="913274" cy="8626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7" name="Right Arrow 196"/>
          <p:cNvSpPr/>
          <p:nvPr/>
        </p:nvSpPr>
        <p:spPr>
          <a:xfrm>
            <a:off x="1951209" y="1542070"/>
            <a:ext cx="4427995" cy="265546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1" name="Right Arrow 200"/>
          <p:cNvSpPr/>
          <p:nvPr/>
        </p:nvSpPr>
        <p:spPr>
          <a:xfrm>
            <a:off x="6248412" y="2387210"/>
            <a:ext cx="3815994" cy="254000"/>
          </a:xfrm>
          <a:prstGeom prst="rightArrow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/>
          <p:cNvSpPr/>
          <p:nvPr/>
        </p:nvSpPr>
        <p:spPr>
          <a:xfrm>
            <a:off x="2809731" y="2230866"/>
            <a:ext cx="3159273" cy="500378"/>
          </a:xfrm>
          <a:prstGeom prst="rect">
            <a:avLst/>
          </a:prstGeom>
          <a:noFill/>
        </p:spPr>
        <p:txBody>
          <a:bodyPr wrap="none" lIns="431989" tIns="46799" rIns="215995" bIns="280793">
            <a:noAutofit/>
          </a:bodyPr>
          <a:lstStyle/>
          <a:p>
            <a:r>
              <a:rPr lang="fi-FI" b="1" dirty="0" err="1">
                <a:solidFill>
                  <a:srgbClr val="FFFFFF"/>
                </a:solidFill>
                <a:cs typeface="Arial"/>
              </a:rPr>
              <a:t>Suomi.fi</a:t>
            </a:r>
            <a:r>
              <a:rPr lang="fi-FI" b="1" dirty="0">
                <a:solidFill>
                  <a:srgbClr val="FFFFFF"/>
                </a:solidFill>
                <a:cs typeface="Arial"/>
              </a:rPr>
              <a:t>-verkkopalvelu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378392" y="2929823"/>
            <a:ext cx="178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17640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Päivähoitopaikat</a:t>
            </a:r>
          </a:p>
          <a:p>
            <a:pPr marL="284400" indent="-17640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Oppaat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274155" y="2929823"/>
            <a:ext cx="155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 indent="-17640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Omat viestit</a:t>
            </a:r>
          </a:p>
          <a:p>
            <a:pPr marL="284400" indent="-176400">
              <a:buFontTx/>
              <a:buChar char="-"/>
            </a:pPr>
            <a:r>
              <a:rPr lang="fi-FI" sz="1400" dirty="0">
                <a:solidFill>
                  <a:schemeClr val="bg1"/>
                </a:solidFill>
              </a:rPr>
              <a:t>Herätteet</a:t>
            </a:r>
          </a:p>
        </p:txBody>
      </p:sp>
      <p:sp>
        <p:nvSpPr>
          <p:cNvPr id="198" name="Bent Arrow 197"/>
          <p:cNvSpPr/>
          <p:nvPr/>
        </p:nvSpPr>
        <p:spPr>
          <a:xfrm flipV="1">
            <a:off x="1512478" y="2026978"/>
            <a:ext cx="611999" cy="542636"/>
          </a:xfrm>
          <a:prstGeom prst="bentArrow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6" name="Picture 5" descr="Person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24" y="1537514"/>
            <a:ext cx="621171" cy="75599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14038" y="1503521"/>
            <a:ext cx="728381" cy="551254"/>
            <a:chOff x="10926748" y="2703587"/>
            <a:chExt cx="863999" cy="65389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1" name="Rectangle 20"/>
            <p:cNvSpPr/>
            <p:nvPr/>
          </p:nvSpPr>
          <p:spPr>
            <a:xfrm>
              <a:off x="11245582" y="3131133"/>
              <a:ext cx="226331" cy="22634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26748" y="2703587"/>
              <a:ext cx="863999" cy="504000"/>
            </a:xfrm>
            <a:prstGeom prst="rect">
              <a:avLst/>
            </a:prstGeom>
            <a:solidFill>
              <a:srgbClr val="75C1FF"/>
            </a:solidFill>
            <a:ln w="381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178749" y="3321259"/>
              <a:ext cx="359997" cy="36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8040" y="1734183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" name="Rectangle 24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rgbClr val="75C1FF"/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203" name="Elbow Connector 202"/>
          <p:cNvCxnSpPr>
            <a:stCxn id="271" idx="4"/>
            <a:endCxn id="81" idx="2"/>
          </p:cNvCxnSpPr>
          <p:nvPr/>
        </p:nvCxnSpPr>
        <p:spPr>
          <a:xfrm flipV="1">
            <a:off x="6420819" y="4978317"/>
            <a:ext cx="1026846" cy="847098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Elbow Connector 207"/>
          <p:cNvCxnSpPr>
            <a:stCxn id="346" idx="0"/>
            <a:endCxn id="352" idx="2"/>
          </p:cNvCxnSpPr>
          <p:nvPr/>
        </p:nvCxnSpPr>
        <p:spPr>
          <a:xfrm rot="16200000" flipV="1">
            <a:off x="8212704" y="3184555"/>
            <a:ext cx="1524004" cy="848298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prstDash val="solid"/>
            <a:headEnd type="none"/>
            <a:tailEnd type="non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1" name="Can 270"/>
          <p:cNvSpPr/>
          <p:nvPr/>
        </p:nvSpPr>
        <p:spPr>
          <a:xfrm>
            <a:off x="5160819" y="5479051"/>
            <a:ext cx="1260000" cy="692727"/>
          </a:xfrm>
          <a:prstGeom prst="can">
            <a:avLst>
              <a:gd name="adj" fmla="val 183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fi-FI" sz="1500">
                <a:solidFill>
                  <a:schemeClr val="bg1"/>
                </a:solidFill>
                <a:cs typeface="Arial"/>
              </a:rPr>
              <a:t>Väestötieto-järjestelmä</a:t>
            </a:r>
          </a:p>
        </p:txBody>
      </p:sp>
      <p:cxnSp>
        <p:nvCxnSpPr>
          <p:cNvPr id="328" name="Elbow Connector 327"/>
          <p:cNvCxnSpPr>
            <a:stCxn id="319" idx="2"/>
            <a:endCxn id="81" idx="2"/>
          </p:cNvCxnSpPr>
          <p:nvPr/>
        </p:nvCxnSpPr>
        <p:spPr>
          <a:xfrm rot="5400000" flipH="1">
            <a:off x="9141970" y="3284013"/>
            <a:ext cx="257765" cy="3646375"/>
          </a:xfrm>
          <a:prstGeom prst="bentConnector3">
            <a:avLst>
              <a:gd name="adj1" fmla="val -88685"/>
            </a:avLst>
          </a:prstGeom>
          <a:ln>
            <a:solidFill>
              <a:srgbClr val="0061A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Elbow Connector 331"/>
          <p:cNvCxnSpPr>
            <a:stCxn id="90" idx="2"/>
            <a:endCxn id="319" idx="0"/>
          </p:cNvCxnSpPr>
          <p:nvPr/>
        </p:nvCxnSpPr>
        <p:spPr>
          <a:xfrm rot="5400000">
            <a:off x="11047609" y="4809154"/>
            <a:ext cx="92863" cy="12700"/>
          </a:xfrm>
          <a:prstGeom prst="bentConnector3">
            <a:avLst>
              <a:gd name="adj1" fmla="val 50000"/>
            </a:avLst>
          </a:prstGeom>
          <a:ln>
            <a:solidFill>
              <a:srgbClr val="0061AF"/>
            </a:solidFill>
            <a:prstDash val="dash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5" name="Rounded Rectangle 334"/>
          <p:cNvSpPr/>
          <p:nvPr/>
        </p:nvSpPr>
        <p:spPr>
          <a:xfrm>
            <a:off x="5749643" y="3047600"/>
            <a:ext cx="280568" cy="353284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i-FI" sz="1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36" name="Right Arrow 335"/>
          <p:cNvSpPr/>
          <p:nvPr/>
        </p:nvSpPr>
        <p:spPr>
          <a:xfrm rot="10800000">
            <a:off x="6145811" y="3116882"/>
            <a:ext cx="4175996" cy="2540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7" name="Rounded Rectangle 326"/>
          <p:cNvSpPr/>
          <p:nvPr/>
        </p:nvSpPr>
        <p:spPr>
          <a:xfrm>
            <a:off x="7008076" y="2846696"/>
            <a:ext cx="738909" cy="796641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t"/>
          <a:lstStyle/>
          <a:p>
            <a:pPr algn="ctr"/>
            <a:r>
              <a:rPr lang="fi-FI" sz="1400" dirty="0">
                <a:solidFill>
                  <a:schemeClr val="tx1"/>
                </a:solidFill>
                <a:cs typeface="Arial"/>
              </a:rPr>
              <a:t>Päätös</a:t>
            </a:r>
          </a:p>
        </p:txBody>
      </p:sp>
      <p:grpSp>
        <p:nvGrpSpPr>
          <p:cNvPr id="343" name="Group 342"/>
          <p:cNvGrpSpPr/>
          <p:nvPr/>
        </p:nvGrpSpPr>
        <p:grpSpPr>
          <a:xfrm>
            <a:off x="9571181" y="4927182"/>
            <a:ext cx="924567" cy="309423"/>
            <a:chOff x="8107698" y="2854035"/>
            <a:chExt cx="1004696" cy="328291"/>
          </a:xfrm>
        </p:grpSpPr>
        <p:sp>
          <p:nvSpPr>
            <p:cNvPr id="344" name="Rounded Rectangle 343"/>
            <p:cNvSpPr/>
            <p:nvPr/>
          </p:nvSpPr>
          <p:spPr>
            <a:xfrm>
              <a:off x="8107704" y="2854035"/>
              <a:ext cx="978597" cy="328291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25000"/>
                  <a:lumOff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fi-FI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/>
                </a:rPr>
                <a:t>VETUMA</a:t>
              </a:r>
              <a:endParaRPr lang="fi-FI" sz="140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</a:endParaRPr>
            </a:p>
          </p:txBody>
        </p:sp>
        <p:cxnSp>
          <p:nvCxnSpPr>
            <p:cNvPr id="345" name="Straight Connector 344"/>
            <p:cNvCxnSpPr/>
            <p:nvPr/>
          </p:nvCxnSpPr>
          <p:spPr>
            <a:xfrm>
              <a:off x="8107698" y="2876089"/>
              <a:ext cx="1004696" cy="295391"/>
            </a:xfrm>
            <a:prstGeom prst="line">
              <a:avLst/>
            </a:prstGeom>
            <a:ln w="28575" cmpd="sng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0" name="Group 389"/>
          <p:cNvGrpSpPr/>
          <p:nvPr/>
        </p:nvGrpSpPr>
        <p:grpSpPr>
          <a:xfrm>
            <a:off x="8141848" y="1980793"/>
            <a:ext cx="817417" cy="865909"/>
            <a:chOff x="8130303" y="2366824"/>
            <a:chExt cx="817417" cy="865909"/>
          </a:xfrm>
        </p:grpSpPr>
        <p:sp>
          <p:nvSpPr>
            <p:cNvPr id="352" name="Rounded Rectangle 351"/>
            <p:cNvSpPr/>
            <p:nvPr/>
          </p:nvSpPr>
          <p:spPr>
            <a:xfrm>
              <a:off x="8130303" y="2366824"/>
              <a:ext cx="817417" cy="865909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t"/>
            <a:lstStyle/>
            <a:p>
              <a:pPr algn="ctr"/>
              <a:r>
                <a:rPr lang="fi-FI" sz="1200" dirty="0" err="1">
                  <a:solidFill>
                    <a:schemeClr val="accent5"/>
                  </a:solidFill>
                  <a:cs typeface="Arial"/>
                </a:rPr>
                <a:t>Kirjautu-minen</a:t>
              </a:r>
              <a:endParaRPr lang="fi-FI" sz="1200" dirty="0">
                <a:solidFill>
                  <a:schemeClr val="accent5"/>
                </a:solidFill>
                <a:cs typeface="Arial"/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375056" y="2879452"/>
              <a:ext cx="324000" cy="80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377371" y="2997217"/>
              <a:ext cx="324000" cy="80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368" name="Elbow Connector 367"/>
          <p:cNvCxnSpPr>
            <a:stCxn id="271" idx="4"/>
            <a:endCxn id="346" idx="2"/>
          </p:cNvCxnSpPr>
          <p:nvPr/>
        </p:nvCxnSpPr>
        <p:spPr>
          <a:xfrm flipV="1">
            <a:off x="6420819" y="4982706"/>
            <a:ext cx="2978036" cy="842709"/>
          </a:xfrm>
          <a:prstGeom prst="bentConnector2">
            <a:avLst/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ounded Rectangle 89"/>
          <p:cNvSpPr/>
          <p:nvPr/>
        </p:nvSpPr>
        <p:spPr>
          <a:xfrm>
            <a:off x="10642621" y="4382227"/>
            <a:ext cx="902837" cy="3804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80000"/>
              </a:lnSpc>
            </a:pPr>
            <a:r>
              <a:rPr lang="fi-FI" sz="1200" dirty="0" err="1">
                <a:solidFill>
                  <a:schemeClr val="tx1"/>
                </a:solidFill>
                <a:cs typeface="Arial"/>
              </a:rPr>
              <a:t>Sovitin-palvelu</a:t>
            </a:r>
            <a:endParaRPr lang="fi-FI" sz="1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10642621" y="4855586"/>
            <a:ext cx="902837" cy="3804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80000"/>
              </a:lnSpc>
            </a:pPr>
            <a:r>
              <a:rPr lang="fi-FI" sz="1200" dirty="0">
                <a:solidFill>
                  <a:schemeClr val="tx1"/>
                </a:solidFill>
                <a:cs typeface="Arial"/>
              </a:rPr>
              <a:t>Liityntä-palvelin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202575" y="4366317"/>
            <a:ext cx="1871999" cy="61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80000"/>
              </a:lnSpc>
            </a:pPr>
            <a:r>
              <a:rPr lang="fi-FI" sz="1500" dirty="0">
                <a:solidFill>
                  <a:schemeClr val="bg1"/>
                </a:solidFill>
                <a:cs typeface="Arial"/>
              </a:rPr>
              <a:t>Viestit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53468" y="4366317"/>
            <a:ext cx="1871999" cy="61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80000"/>
              </a:lnSpc>
            </a:pPr>
            <a:r>
              <a:rPr lang="fi-FI" sz="1500" dirty="0">
                <a:solidFill>
                  <a:schemeClr val="bg1"/>
                </a:solidFill>
                <a:cs typeface="Arial"/>
              </a:rPr>
              <a:t>Palvelutietovaranto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511665" y="4366317"/>
            <a:ext cx="1871999" cy="61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80000"/>
              </a:lnSpc>
            </a:pPr>
            <a:r>
              <a:rPr lang="fi-FI" sz="1500">
                <a:solidFill>
                  <a:schemeClr val="bg1"/>
                </a:solidFill>
                <a:cs typeface="Arial"/>
              </a:rPr>
              <a:t>Palveluväylä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8462856" y="4370706"/>
            <a:ext cx="1871998" cy="612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sz="1400" dirty="0">
                <a:solidFill>
                  <a:schemeClr val="bg1"/>
                </a:solidFill>
                <a:cs typeface="Arial"/>
              </a:rPr>
              <a:t>Tunnistus</a:t>
            </a:r>
          </a:p>
        </p:txBody>
      </p:sp>
      <p:pic>
        <p:nvPicPr>
          <p:cNvPr id="392" name="Picture 391" descr="Cogwhee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45" y="4338370"/>
            <a:ext cx="847621" cy="921327"/>
          </a:xfrm>
          <a:prstGeom prst="rect">
            <a:avLst/>
          </a:prstGeom>
        </p:spPr>
      </p:pic>
      <p:cxnSp>
        <p:nvCxnSpPr>
          <p:cNvPr id="66" name="Elbow Connector 65"/>
          <p:cNvCxnSpPr>
            <a:stCxn id="81" idx="0"/>
            <a:endCxn id="10" idx="2"/>
          </p:cNvCxnSpPr>
          <p:nvPr/>
        </p:nvCxnSpPr>
        <p:spPr>
          <a:xfrm rot="16200000" flipV="1">
            <a:off x="5487625" y="2406277"/>
            <a:ext cx="630621" cy="3289460"/>
          </a:xfrm>
          <a:prstGeom prst="bentConnector3">
            <a:avLst>
              <a:gd name="adj1" fmla="val 50000"/>
            </a:avLst>
          </a:prstGeom>
          <a:ln>
            <a:solidFill>
              <a:schemeClr val="accent5"/>
            </a:solidFill>
            <a:prstDash val="solid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Elbow Connector 301"/>
          <p:cNvCxnSpPr>
            <a:stCxn id="81" idx="0"/>
            <a:endCxn id="10" idx="2"/>
          </p:cNvCxnSpPr>
          <p:nvPr/>
        </p:nvCxnSpPr>
        <p:spPr>
          <a:xfrm rot="16200000" flipV="1">
            <a:off x="5487625" y="2406277"/>
            <a:ext cx="630621" cy="3289460"/>
          </a:xfrm>
          <a:prstGeom prst="bentConnector3">
            <a:avLst>
              <a:gd name="adj1" fmla="val 50000"/>
            </a:avLst>
          </a:prstGeom>
          <a:ln>
            <a:solidFill>
              <a:schemeClr val="accent4">
                <a:lumMod val="75000"/>
              </a:schemeClr>
            </a:solidFill>
            <a:prstDash val="solid"/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Kuva 66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84" y="2055976"/>
            <a:ext cx="675262" cy="67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" grpId="0" animBg="1"/>
      <p:bldP spid="36" grpId="0" animBg="1"/>
      <p:bldP spid="313" grpId="0" animBg="1"/>
      <p:bldP spid="301" grpId="0" animBg="1"/>
      <p:bldP spid="270" grpId="0" animBg="1"/>
      <p:bldP spid="202" grpId="0" animBg="1"/>
      <p:bldP spid="201" grpId="0" animBg="1"/>
      <p:bldP spid="164" grpId="0"/>
      <p:bldP spid="271" grpId="0" animBg="1"/>
      <p:bldP spid="335" grpId="0" animBg="1"/>
      <p:bldP spid="336" grpId="0" animBg="1"/>
      <p:bldP spid="327" grpId="0" animBg="1"/>
      <p:bldP spid="90" grpId="0" animBg="1"/>
      <p:bldP spid="319" grpId="0" animBg="1"/>
      <p:bldP spid="38" grpId="0" animBg="1"/>
      <p:bldP spid="17" grpId="0" animBg="1"/>
      <p:bldP spid="81" grpId="0" animBg="1"/>
      <p:bldP spid="34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>
          <a:xfrm>
            <a:off x="1974273" y="1888931"/>
            <a:ext cx="8405092" cy="72000"/>
          </a:xfrm>
          <a:prstGeom prst="rect">
            <a:avLst/>
          </a:prstGeom>
          <a:solidFill>
            <a:srgbClr val="D1EAFF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endParaRPr lang="fi-FI" sz="1400" u="sng" dirty="0"/>
          </a:p>
        </p:txBody>
      </p:sp>
      <p:sp>
        <p:nvSpPr>
          <p:cNvPr id="94" name="Bent Arrow 93"/>
          <p:cNvSpPr/>
          <p:nvPr/>
        </p:nvSpPr>
        <p:spPr>
          <a:xfrm rot="10800000" flipH="1">
            <a:off x="1327725" y="2530761"/>
            <a:ext cx="625764" cy="577273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2" name="Bent Arrow 241"/>
          <p:cNvSpPr/>
          <p:nvPr/>
        </p:nvSpPr>
        <p:spPr>
          <a:xfrm rot="10800000">
            <a:off x="10171544" y="2516914"/>
            <a:ext cx="635000" cy="577273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1974277" y="2770909"/>
            <a:ext cx="8174176" cy="1535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747000" y="3502965"/>
            <a:ext cx="2066635" cy="576000"/>
          </a:xfrm>
          <a:prstGeom prst="rect">
            <a:avLst/>
          </a:prstGeom>
          <a:solidFill>
            <a:schemeClr val="accent6"/>
          </a:solidFill>
          <a:ln w="3175" cmpd="sng">
            <a:solidFill>
              <a:schemeClr val="accent6"/>
            </a:solidFill>
          </a:ln>
        </p:spPr>
        <p:txBody>
          <a:bodyPr wrap="square">
            <a:noAutofit/>
          </a:bodyPr>
          <a:lstStyle/>
          <a:p>
            <a:r>
              <a:rPr lang="fi-FI" sz="1400" dirty="0">
                <a:solidFill>
                  <a:srgbClr val="FFFFFF"/>
                </a:solidFill>
              </a:rPr>
              <a:t>Tee valtuutuspyyntö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454" y="5733914"/>
            <a:ext cx="5796000" cy="650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/>
              <a:t>Palveluväylä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3102" y="4988740"/>
            <a:ext cx="2879995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Valtuudet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240" y="4988740"/>
            <a:ext cx="2879995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Viestit</a:t>
            </a:r>
          </a:p>
        </p:txBody>
      </p:sp>
      <p:pic>
        <p:nvPicPr>
          <p:cNvPr id="30" name="Picture 60" descr="Person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96" y="342323"/>
            <a:ext cx="540000" cy="6422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6" name="Rectangle 45"/>
          <p:cNvSpPr/>
          <p:nvPr/>
        </p:nvSpPr>
        <p:spPr>
          <a:xfrm>
            <a:off x="3850494" y="2925690"/>
            <a:ext cx="1945326" cy="576000"/>
          </a:xfrm>
          <a:prstGeom prst="rect">
            <a:avLst/>
          </a:prstGeom>
          <a:solidFill>
            <a:schemeClr val="accent3"/>
          </a:solidFill>
          <a:ln w="3175" cmpd="sng">
            <a:solidFill>
              <a:schemeClr val="accent3"/>
            </a:solidFill>
          </a:ln>
        </p:spPr>
        <p:txBody>
          <a:bodyPr wrap="square">
            <a:noAutofit/>
          </a:bodyPr>
          <a:lstStyle/>
          <a:p>
            <a:r>
              <a:rPr lang="fi-FI" sz="1400" dirty="0">
                <a:solidFill>
                  <a:srgbClr val="FFFFFF"/>
                </a:solidFill>
              </a:rPr>
              <a:t>Kirjaudu pankkitunnuksilla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68205" y="1147714"/>
            <a:ext cx="1746924" cy="1438499"/>
          </a:xfrm>
          <a:prstGeom prst="rect">
            <a:avLst/>
          </a:prstGeom>
          <a:solidFill>
            <a:srgbClr val="D1EAFF"/>
          </a:solidFill>
          <a:ln w="3175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fi-FI" sz="1400" dirty="0"/>
              <a:t>Päivähoitopaikkojen varaaminen on mahdollista kahden viikon kuluttua. </a:t>
            </a:r>
            <a:r>
              <a:rPr lang="fi-FI" sz="1400" u="sng" dirty="0"/>
              <a:t>Tutustu ja varaa hoitopaikka</a:t>
            </a:r>
          </a:p>
        </p:txBody>
      </p:sp>
      <p:cxnSp>
        <p:nvCxnSpPr>
          <p:cNvPr id="53" name="Elbow Connector 52"/>
          <p:cNvCxnSpPr>
            <a:stCxn id="17" idx="0"/>
            <a:endCxn id="49" idx="2"/>
          </p:cNvCxnSpPr>
          <p:nvPr/>
        </p:nvCxnSpPr>
        <p:spPr>
          <a:xfrm rot="16200000" flipV="1">
            <a:off x="274190" y="3553691"/>
            <a:ext cx="2402527" cy="467571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15" idx="0"/>
            <a:endCxn id="46" idx="2"/>
          </p:cNvCxnSpPr>
          <p:nvPr/>
        </p:nvCxnSpPr>
        <p:spPr>
          <a:xfrm rot="16200000" flipV="1">
            <a:off x="5430280" y="2894567"/>
            <a:ext cx="1487050" cy="2701296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4" idx="0"/>
            <a:endCxn id="61" idx="2"/>
          </p:cNvCxnSpPr>
          <p:nvPr/>
        </p:nvCxnSpPr>
        <p:spPr>
          <a:xfrm rot="5400000" flipH="1" flipV="1">
            <a:off x="5291726" y="3509056"/>
            <a:ext cx="801687" cy="2157683"/>
          </a:xfrm>
          <a:prstGeom prst="bentConnector3">
            <a:avLst>
              <a:gd name="adj1" fmla="val 50000"/>
            </a:avLst>
          </a:prstGeom>
          <a:ln>
            <a:solidFill>
              <a:srgbClr val="E8237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98273" y="887185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Rectangle 25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rgbClr val="75C1FF"/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5772729" y="2891054"/>
            <a:ext cx="1997363" cy="1295999"/>
          </a:xfrm>
          <a:prstGeom prst="rect">
            <a:avLst/>
          </a:prstGeom>
          <a:solidFill>
            <a:schemeClr val="accent2"/>
          </a:solidFill>
          <a:ln w="3175" cmpd="sng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Omat tiedot</a:t>
            </a:r>
          </a:p>
          <a:p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Läheiset henkilöt</a:t>
            </a:r>
          </a:p>
          <a:p>
            <a:r>
              <a:rPr lang="fi-FI" sz="1400" dirty="0">
                <a:solidFill>
                  <a:schemeClr val="bg1"/>
                </a:solidFill>
              </a:rPr>
              <a:t>Lähellä sijaitsevat hoitopaikat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557818" y="584258"/>
            <a:ext cx="2921000" cy="98592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rgbClr val="D9D9D9"/>
            </a:solidFill>
          </a:ln>
        </p:spPr>
        <p:txBody>
          <a:bodyPr wrap="square">
            <a:noAutofit/>
          </a:bodyPr>
          <a:lstStyle/>
          <a:p>
            <a:r>
              <a:rPr lang="fi-FI" sz="1400" dirty="0"/>
              <a:t>Matti Kumpulainen pyytää valtuutusta lapsen Elias (121212A1212) päivähoitopaikan hakemiseen. Hyväksy vastaamalla A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6622907" y="293711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Rectangle 82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pic>
        <p:nvPicPr>
          <p:cNvPr id="87" name="Picture 86" descr="Person13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7989" y="194899"/>
            <a:ext cx="540000" cy="62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8" name="Elbow Connector 87"/>
          <p:cNvCxnSpPr>
            <a:stCxn id="16" idx="0"/>
            <a:endCxn id="75" idx="2"/>
          </p:cNvCxnSpPr>
          <p:nvPr/>
        </p:nvCxnSpPr>
        <p:spPr>
          <a:xfrm rot="16200000" flipV="1">
            <a:off x="9151822" y="3707462"/>
            <a:ext cx="909775" cy="1652782"/>
          </a:xfrm>
          <a:prstGeom prst="bentConnector3">
            <a:avLst>
              <a:gd name="adj1" fmla="val 50000"/>
            </a:avLst>
          </a:prstGeom>
          <a:ln>
            <a:solidFill>
              <a:srgbClr val="F25D0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0033000" y="1367073"/>
            <a:ext cx="1939769" cy="124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fi-FI" sz="1400" dirty="0"/>
              <a:t>Vahvistus: Pyytämäsi valtuutus 121212-XYZ (Martta Kumpulainen) on hyväksytty.</a:t>
            </a:r>
            <a:br>
              <a:rPr lang="fi-FI" sz="1400" dirty="0"/>
            </a:br>
            <a:r>
              <a:rPr lang="fi-FI" sz="1400" u="sng" dirty="0"/>
              <a:t>Tee hakemus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9890240" y="1187365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01" name="Rectangle 100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rgbClr val="75C1FF"/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105" name="Elbow Connector 104"/>
          <p:cNvCxnSpPr>
            <a:stCxn id="16" idx="0"/>
            <a:endCxn id="99" idx="2"/>
          </p:cNvCxnSpPr>
          <p:nvPr/>
        </p:nvCxnSpPr>
        <p:spPr>
          <a:xfrm rot="5400000" flipH="1" flipV="1">
            <a:off x="9528259" y="3514115"/>
            <a:ext cx="2379467" cy="569785"/>
          </a:xfrm>
          <a:prstGeom prst="bentConnector3">
            <a:avLst>
              <a:gd name="adj1" fmla="val 50000"/>
            </a:avLst>
          </a:prstGeom>
          <a:ln>
            <a:solidFill>
              <a:srgbClr val="F25D0D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9240" y="5733914"/>
            <a:ext cx="5787949" cy="650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Palvelutietovaranto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109430" y="2891053"/>
            <a:ext cx="1746924" cy="1295999"/>
          </a:xfrm>
          <a:prstGeom prst="rect">
            <a:avLst/>
          </a:prstGeom>
          <a:solidFill>
            <a:schemeClr val="accent2"/>
          </a:solidFill>
          <a:ln w="3175" cmpd="sng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Oppaat ja palvelut</a:t>
            </a:r>
          </a:p>
          <a:p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Tietoa päivähoidosta</a:t>
            </a:r>
          </a:p>
          <a:p>
            <a:r>
              <a:rPr lang="fi-FI" sz="1400" dirty="0">
                <a:solidFill>
                  <a:schemeClr val="bg1"/>
                </a:solidFill>
              </a:rPr>
              <a:t>Päivähoitopaikat</a:t>
            </a:r>
          </a:p>
          <a:p>
            <a:r>
              <a:rPr lang="fi-FI" sz="1400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146" name="Elbow Connector 145"/>
          <p:cNvCxnSpPr>
            <a:stCxn id="14" idx="0"/>
            <a:endCxn id="145" idx="2"/>
          </p:cNvCxnSpPr>
          <p:nvPr/>
        </p:nvCxnSpPr>
        <p:spPr>
          <a:xfrm rot="16200000" flipV="1">
            <a:off x="3397466" y="3772478"/>
            <a:ext cx="801688" cy="1630836"/>
          </a:xfrm>
          <a:prstGeom prst="bentConnector3">
            <a:avLst>
              <a:gd name="adj1" fmla="val 50000"/>
            </a:avLst>
          </a:prstGeom>
          <a:ln>
            <a:solidFill>
              <a:srgbClr val="E8237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84455" y="4988740"/>
            <a:ext cx="2879995" cy="7200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17" tIns="60958" rIns="121917" bIns="60958" spcCol="0" rtlCol="0" anchor="ctr"/>
          <a:lstStyle/>
          <a:p>
            <a:pPr algn="ctr"/>
            <a:r>
              <a:rPr lang="fi-FI" sz="2000" b="1" dirty="0"/>
              <a:t>Tunnistus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3730" y="4988740"/>
            <a:ext cx="2879995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Verkkopalvelu</a:t>
            </a:r>
            <a:endParaRPr lang="fi-FI" dirty="0"/>
          </a:p>
        </p:txBody>
      </p:sp>
      <p:sp>
        <p:nvSpPr>
          <p:cNvPr id="184" name="Up Arrow 183"/>
          <p:cNvSpPr>
            <a:spLocks/>
          </p:cNvSpPr>
          <p:nvPr/>
        </p:nvSpPr>
        <p:spPr>
          <a:xfrm>
            <a:off x="3313548" y="5472553"/>
            <a:ext cx="277089" cy="360000"/>
          </a:xfrm>
          <a:prstGeom prst="upArrow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Bent-Up Arrow 184"/>
          <p:cNvSpPr/>
          <p:nvPr/>
        </p:nvSpPr>
        <p:spPr>
          <a:xfrm flipH="1">
            <a:off x="5680361" y="5461007"/>
            <a:ext cx="796637" cy="575996"/>
          </a:xfrm>
          <a:prstGeom prst="bentUpArrow">
            <a:avLst>
              <a:gd name="adj1" fmla="val 25000"/>
              <a:gd name="adj2" fmla="val 25000"/>
              <a:gd name="adj3" fmla="val 27005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Elbow Connector 188"/>
          <p:cNvCxnSpPr>
            <a:stCxn id="75" idx="0"/>
            <a:endCxn id="81" idx="2"/>
          </p:cNvCxnSpPr>
          <p:nvPr/>
        </p:nvCxnSpPr>
        <p:spPr>
          <a:xfrm rot="16200000" flipV="1">
            <a:off x="7432927" y="2155574"/>
            <a:ext cx="1932782" cy="762000"/>
          </a:xfrm>
          <a:prstGeom prst="bentConnector3">
            <a:avLst>
              <a:gd name="adj1" fmla="val 50000"/>
            </a:avLst>
          </a:prstGeom>
          <a:ln>
            <a:solidFill>
              <a:srgbClr val="F25D0D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Elbow Connector 191"/>
          <p:cNvCxnSpPr>
            <a:stCxn id="81" idx="3"/>
            <a:endCxn id="16" idx="3"/>
          </p:cNvCxnSpPr>
          <p:nvPr/>
        </p:nvCxnSpPr>
        <p:spPr>
          <a:xfrm>
            <a:off x="9478818" y="1077221"/>
            <a:ext cx="2394279" cy="4271519"/>
          </a:xfrm>
          <a:prstGeom prst="bentConnector3">
            <a:avLst>
              <a:gd name="adj1" fmla="val 109548"/>
            </a:avLst>
          </a:prstGeom>
          <a:ln>
            <a:solidFill>
              <a:srgbClr val="F25D0D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6098315" y="5828590"/>
            <a:ext cx="540321" cy="348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18" name="Rectangle 217"/>
          <p:cNvSpPr/>
          <p:nvPr/>
        </p:nvSpPr>
        <p:spPr>
          <a:xfrm>
            <a:off x="3260444" y="5750080"/>
            <a:ext cx="378686" cy="184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20" name="Up Arrow 219"/>
          <p:cNvSpPr>
            <a:spLocks/>
          </p:cNvSpPr>
          <p:nvPr/>
        </p:nvSpPr>
        <p:spPr>
          <a:xfrm>
            <a:off x="11490038" y="5474864"/>
            <a:ext cx="277089" cy="360000"/>
          </a:xfrm>
          <a:prstGeom prst="upArrow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1436934" y="5752391"/>
            <a:ext cx="378686" cy="184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2286009" y="2447646"/>
            <a:ext cx="38100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Suomi.fi-</a:t>
            </a:r>
            <a:r>
              <a:rPr lang="en-US" b="1" dirty="0" err="1">
                <a:solidFill>
                  <a:schemeClr val="bg1"/>
                </a:solidFill>
              </a:rPr>
              <a:t>verkkopalvelu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kansalaiselle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878454" y="2886371"/>
            <a:ext cx="1177636" cy="5541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Tee hakemus</a:t>
            </a:r>
          </a:p>
        </p:txBody>
      </p:sp>
      <p:sp>
        <p:nvSpPr>
          <p:cNvPr id="243" name="Rectangle 242"/>
          <p:cNvSpPr/>
          <p:nvPr/>
        </p:nvSpPr>
        <p:spPr>
          <a:xfrm>
            <a:off x="10933545" y="4398818"/>
            <a:ext cx="773546" cy="43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9640454" y="0"/>
            <a:ext cx="25515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</a:rPr>
              <a:t>ESIMERKKI KANSALAISEN KÄYTTÖTAPAUKSESTA</a:t>
            </a:r>
          </a:p>
        </p:txBody>
      </p:sp>
    </p:spTree>
    <p:extLst>
      <p:ext uri="{BB962C8B-B14F-4D97-AF65-F5344CB8AC3E}">
        <p14:creationId xmlns:p14="http://schemas.microsoft.com/office/powerpoint/2010/main" val="21571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3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04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4" grpId="0" animBg="1"/>
      <p:bldP spid="242" grpId="0" animBg="1"/>
      <p:bldP spid="75" grpId="0" animBg="1"/>
      <p:bldP spid="46" grpId="0" animBg="1"/>
      <p:bldP spid="49" grpId="0" animBg="1"/>
      <p:bldP spid="61" grpId="0" animBg="1"/>
      <p:bldP spid="81" grpId="0" animBg="1"/>
      <p:bldP spid="99" grpId="0" animBg="1"/>
      <p:bldP spid="145" grpId="0" animBg="1"/>
      <p:bldP spid="184" grpId="0" animBg="1"/>
      <p:bldP spid="185" grpId="0" animBg="1"/>
      <p:bldP spid="220" grpId="0" animBg="1"/>
      <p:bldP spid="60" grpId="0" animBg="1"/>
      <p:bldP spid="24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>
          <a:xfrm>
            <a:off x="1974288" y="2782474"/>
            <a:ext cx="7848000" cy="15119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747011" y="3514495"/>
            <a:ext cx="1953661" cy="576000"/>
          </a:xfrm>
          <a:prstGeom prst="rect">
            <a:avLst/>
          </a:prstGeom>
          <a:solidFill>
            <a:schemeClr val="accent6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r>
              <a:rPr lang="fi-FI" sz="1400" dirty="0">
                <a:solidFill>
                  <a:srgbClr val="FFFFFF"/>
                </a:solidFill>
              </a:rPr>
              <a:t>Tee valtuutus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457" y="5733916"/>
            <a:ext cx="5796000" cy="6507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/>
              <a:t>Palveluväylä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993105" y="4988742"/>
            <a:ext cx="2879995" cy="72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Valtuudet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9243" y="4988742"/>
            <a:ext cx="2879995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Viestit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50505" y="2914155"/>
            <a:ext cx="1945326" cy="576000"/>
          </a:xfrm>
          <a:prstGeom prst="rect">
            <a:avLst/>
          </a:prstGeom>
          <a:solidFill>
            <a:schemeClr val="accent3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r>
              <a:rPr lang="fi-FI" sz="1400" dirty="0">
                <a:solidFill>
                  <a:srgbClr val="FFFFFF"/>
                </a:solidFill>
              </a:rPr>
              <a:t>Kirjaudu </a:t>
            </a:r>
            <a:r>
              <a:rPr lang="fi-FI" sz="1400" dirty="0" err="1">
                <a:solidFill>
                  <a:srgbClr val="FFFFFF"/>
                </a:solidFill>
              </a:rPr>
              <a:t>mobiilivarmenteella</a:t>
            </a:r>
            <a:endParaRPr lang="fi-FI" sz="1400" dirty="0">
              <a:solidFill>
                <a:srgbClr val="FFFFFF"/>
              </a:solidFill>
            </a:endParaRPr>
          </a:p>
        </p:txBody>
      </p:sp>
      <p:cxnSp>
        <p:nvCxnSpPr>
          <p:cNvPr id="56" name="Elbow Connector 55"/>
          <p:cNvCxnSpPr>
            <a:stCxn id="15" idx="0"/>
            <a:endCxn id="46" idx="2"/>
          </p:cNvCxnSpPr>
          <p:nvPr/>
        </p:nvCxnSpPr>
        <p:spPr>
          <a:xfrm rot="16200000" flipV="1">
            <a:off x="5424519" y="2888805"/>
            <a:ext cx="1498587" cy="2701288"/>
          </a:xfrm>
          <a:prstGeom prst="bentConnector3">
            <a:avLst>
              <a:gd name="adj1" fmla="val 50000"/>
            </a:avLst>
          </a:prstGeom>
          <a:ln>
            <a:solidFill>
              <a:srgbClr val="44F02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14" idx="0"/>
            <a:endCxn id="61" idx="2"/>
          </p:cNvCxnSpPr>
          <p:nvPr/>
        </p:nvCxnSpPr>
        <p:spPr>
          <a:xfrm rot="5400000" flipH="1" flipV="1">
            <a:off x="5285964" y="3503285"/>
            <a:ext cx="813224" cy="2157691"/>
          </a:xfrm>
          <a:prstGeom prst="bentConnector3">
            <a:avLst>
              <a:gd name="adj1" fmla="val 50000"/>
            </a:avLst>
          </a:prstGeom>
          <a:ln>
            <a:solidFill>
              <a:srgbClr val="E8237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772740" y="2879519"/>
            <a:ext cx="1997363" cy="1295999"/>
          </a:xfrm>
          <a:prstGeom prst="rect">
            <a:avLst/>
          </a:prstGeom>
          <a:solidFill>
            <a:schemeClr val="accent2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Yrityksen tiedot</a:t>
            </a:r>
          </a:p>
          <a:p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Ajoneuvojen tiedot</a:t>
            </a:r>
          </a:p>
          <a:p>
            <a:r>
              <a:rPr lang="fi-FI" sz="1400" dirty="0">
                <a:solidFill>
                  <a:schemeClr val="bg1"/>
                </a:solidFill>
              </a:rPr>
              <a:t>Yrityksen nimenkirjoitusoikeudet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672179" y="1069167"/>
            <a:ext cx="2136990" cy="119374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 cmpd="sng">
            <a:solidFill>
              <a:schemeClr val="bg2">
                <a:lumMod val="85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fi-FI" sz="1400" dirty="0"/>
              <a:t>Matti Kumpulainen on valtuuttanut sinut hallinnoimaan yrityksenne ajoneuvoa LÄT-515.</a:t>
            </a:r>
          </a:p>
          <a:p>
            <a:r>
              <a:rPr lang="fi-FI" sz="1400" u="sng" dirty="0"/>
              <a:t>Ajoneuvon tiedot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6588231" y="801710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3" name="Rectangle 82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rgbClr val="D9D9D9"/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cxnSp>
        <p:nvCxnSpPr>
          <p:cNvPr id="88" name="Elbow Connector 87"/>
          <p:cNvCxnSpPr>
            <a:stCxn id="16" idx="0"/>
            <a:endCxn id="75" idx="2"/>
          </p:cNvCxnSpPr>
          <p:nvPr/>
        </p:nvCxnSpPr>
        <p:spPr>
          <a:xfrm rot="16200000" flipV="1">
            <a:off x="9129350" y="3684988"/>
            <a:ext cx="898247" cy="1709261"/>
          </a:xfrm>
          <a:prstGeom prst="bentConnector3">
            <a:avLst>
              <a:gd name="adj1" fmla="val 50000"/>
            </a:avLst>
          </a:prstGeom>
          <a:ln>
            <a:solidFill>
              <a:srgbClr val="F25D0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269243" y="5733916"/>
            <a:ext cx="5787949" cy="650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Palvelutietovaranto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109441" y="2879518"/>
            <a:ext cx="1746924" cy="1295999"/>
          </a:xfrm>
          <a:prstGeom prst="rect">
            <a:avLst/>
          </a:prstGeom>
          <a:solidFill>
            <a:schemeClr val="accent2"/>
          </a:solidFill>
          <a:ln w="3175" cmpd="sng">
            <a:noFill/>
          </a:ln>
        </p:spPr>
        <p:txBody>
          <a:bodyPr wrap="square">
            <a:no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Oppaat ja palvelut</a:t>
            </a:r>
          </a:p>
          <a:p>
            <a:endParaRPr lang="fi-FI" sz="1400" dirty="0">
              <a:solidFill>
                <a:schemeClr val="bg1"/>
              </a:solidFill>
            </a:endParaRPr>
          </a:p>
          <a:p>
            <a:r>
              <a:rPr lang="fi-FI" sz="1400" dirty="0">
                <a:solidFill>
                  <a:schemeClr val="bg1"/>
                </a:solidFill>
              </a:rPr>
              <a:t>Ajoneuvojen hallinta</a:t>
            </a:r>
          </a:p>
          <a:p>
            <a:r>
              <a:rPr lang="fi-FI" sz="1400" dirty="0">
                <a:solidFill>
                  <a:schemeClr val="bg1"/>
                </a:solidFill>
              </a:rPr>
              <a:t>Ajoneuvon myyminen</a:t>
            </a:r>
          </a:p>
        </p:txBody>
      </p:sp>
      <p:cxnSp>
        <p:nvCxnSpPr>
          <p:cNvPr id="146" name="Elbow Connector 145"/>
          <p:cNvCxnSpPr>
            <a:stCxn id="14" idx="0"/>
            <a:endCxn id="145" idx="2"/>
          </p:cNvCxnSpPr>
          <p:nvPr/>
        </p:nvCxnSpPr>
        <p:spPr>
          <a:xfrm rot="16200000" flipV="1">
            <a:off x="3391705" y="3766716"/>
            <a:ext cx="813225" cy="1630828"/>
          </a:xfrm>
          <a:prstGeom prst="bentConnector3">
            <a:avLst>
              <a:gd name="adj1" fmla="val 50000"/>
            </a:avLst>
          </a:prstGeom>
          <a:ln>
            <a:solidFill>
              <a:srgbClr val="E8237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84458" y="4988742"/>
            <a:ext cx="2879995" cy="7200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121917" tIns="60958" rIns="121917" bIns="60958" spcCol="0" rtlCol="0" anchor="ctr"/>
          <a:lstStyle/>
          <a:p>
            <a:pPr algn="ctr"/>
            <a:r>
              <a:rPr lang="fi-FI" sz="2000" b="1" dirty="0"/>
              <a:t>Tunnistus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3733" y="4988742"/>
            <a:ext cx="2879995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r>
              <a:rPr lang="fi-FI" sz="2000" b="1" dirty="0"/>
              <a:t>Verkkopalvelu</a:t>
            </a:r>
            <a:endParaRPr lang="fi-FI" dirty="0"/>
          </a:p>
        </p:txBody>
      </p:sp>
      <p:sp>
        <p:nvSpPr>
          <p:cNvPr id="184" name="Up Arrow 183"/>
          <p:cNvSpPr>
            <a:spLocks/>
          </p:cNvSpPr>
          <p:nvPr/>
        </p:nvSpPr>
        <p:spPr>
          <a:xfrm>
            <a:off x="3313551" y="5472555"/>
            <a:ext cx="277089" cy="360000"/>
          </a:xfrm>
          <a:prstGeom prst="upArrow">
            <a:avLst/>
          </a:prstGeom>
          <a:solidFill>
            <a:schemeClr val="accent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Bent-Up Arrow 184"/>
          <p:cNvSpPr/>
          <p:nvPr/>
        </p:nvSpPr>
        <p:spPr>
          <a:xfrm flipH="1">
            <a:off x="5680364" y="5461009"/>
            <a:ext cx="796637" cy="575996"/>
          </a:xfrm>
          <a:prstGeom prst="bentUpArrow">
            <a:avLst>
              <a:gd name="adj1" fmla="val 25000"/>
              <a:gd name="adj2" fmla="val 25000"/>
              <a:gd name="adj3" fmla="val 27005"/>
            </a:avLst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9" name="Elbow Connector 188"/>
          <p:cNvCxnSpPr>
            <a:stCxn id="75" idx="3"/>
            <a:endCxn id="81" idx="3"/>
          </p:cNvCxnSpPr>
          <p:nvPr/>
        </p:nvCxnSpPr>
        <p:spPr>
          <a:xfrm flipH="1" flipV="1">
            <a:off x="8809169" y="1666041"/>
            <a:ext cx="891503" cy="2136454"/>
          </a:xfrm>
          <a:prstGeom prst="bentConnector3">
            <a:avLst>
              <a:gd name="adj1" fmla="val -25642"/>
            </a:avLst>
          </a:prstGeom>
          <a:ln>
            <a:solidFill>
              <a:srgbClr val="F25D0D"/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Rectangle 216"/>
          <p:cNvSpPr/>
          <p:nvPr/>
        </p:nvSpPr>
        <p:spPr>
          <a:xfrm>
            <a:off x="6098318" y="5828592"/>
            <a:ext cx="540321" cy="3482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18" name="Rectangle 217"/>
          <p:cNvSpPr/>
          <p:nvPr/>
        </p:nvSpPr>
        <p:spPr>
          <a:xfrm>
            <a:off x="3260447" y="5750082"/>
            <a:ext cx="378686" cy="184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20" name="Up Arrow 219"/>
          <p:cNvSpPr>
            <a:spLocks/>
          </p:cNvSpPr>
          <p:nvPr/>
        </p:nvSpPr>
        <p:spPr>
          <a:xfrm>
            <a:off x="11490041" y="5474866"/>
            <a:ext cx="277089" cy="360000"/>
          </a:xfrm>
          <a:prstGeom prst="upArrow">
            <a:avLst/>
          </a:prstGeom>
          <a:solidFill>
            <a:schemeClr val="accent4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11436937" y="5752393"/>
            <a:ext cx="378686" cy="184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algn="ctr"/>
            <a:endParaRPr lang="fi-FI" sz="2000" b="1" dirty="0"/>
          </a:p>
        </p:txBody>
      </p:sp>
      <p:sp>
        <p:nvSpPr>
          <p:cNvPr id="240" name="TextBox 239"/>
          <p:cNvSpPr txBox="1"/>
          <p:nvPr/>
        </p:nvSpPr>
        <p:spPr>
          <a:xfrm>
            <a:off x="2286000" y="2436111"/>
            <a:ext cx="3659909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Suomi.fi-</a:t>
            </a:r>
            <a:r>
              <a:rPr lang="en-US" b="1" dirty="0" err="1">
                <a:solidFill>
                  <a:schemeClr val="bg1"/>
                </a:solidFill>
              </a:rPr>
              <a:t>verkkopalvelu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yritykselle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Person4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011" y="336570"/>
            <a:ext cx="539999" cy="6409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0" name="Bent Arrow 49"/>
          <p:cNvSpPr/>
          <p:nvPr/>
        </p:nvSpPr>
        <p:spPr>
          <a:xfrm rot="10800000" flipH="1">
            <a:off x="1327725" y="2530761"/>
            <a:ext cx="625764" cy="577273"/>
          </a:xfrm>
          <a:prstGeom prst="ben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" name="Picture 60" descr="Person8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96" y="342323"/>
            <a:ext cx="540000" cy="64227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2" name="Rectangle 51"/>
          <p:cNvSpPr/>
          <p:nvPr/>
        </p:nvSpPr>
        <p:spPr>
          <a:xfrm>
            <a:off x="368205" y="1147715"/>
            <a:ext cx="1746924" cy="1484650"/>
          </a:xfrm>
          <a:prstGeom prst="rect">
            <a:avLst/>
          </a:prstGeom>
          <a:solidFill>
            <a:srgbClr val="D1EAFF"/>
          </a:solidFill>
          <a:ln w="3175" cmpd="sng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r>
              <a:rPr lang="fi-FI" sz="1400" dirty="0"/>
              <a:t>Muistutus: Edustamasi yrityksen auto LÄT-515 on katsastettava kuukauden kuluessa.</a:t>
            </a:r>
          </a:p>
          <a:p>
            <a:r>
              <a:rPr lang="fi-FI" sz="1400" u="sng" dirty="0"/>
              <a:t>Ajoneuvon hallinta</a:t>
            </a:r>
          </a:p>
        </p:txBody>
      </p:sp>
      <p:cxnSp>
        <p:nvCxnSpPr>
          <p:cNvPr id="54" name="Elbow Connector 53"/>
          <p:cNvCxnSpPr>
            <a:stCxn id="17" idx="0"/>
            <a:endCxn id="52" idx="2"/>
          </p:cNvCxnSpPr>
          <p:nvPr/>
        </p:nvCxnSpPr>
        <p:spPr>
          <a:xfrm rot="16200000" flipV="1">
            <a:off x="297266" y="3576767"/>
            <a:ext cx="2356377" cy="467574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298273" y="887185"/>
            <a:ext cx="183332" cy="347109"/>
            <a:chOff x="10957164" y="3711077"/>
            <a:chExt cx="179999" cy="34079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7" name="Rectangle 56"/>
            <p:cNvSpPr/>
            <p:nvPr/>
          </p:nvSpPr>
          <p:spPr>
            <a:xfrm>
              <a:off x="10957164" y="3723652"/>
              <a:ext cx="179999" cy="323997"/>
            </a:xfrm>
            <a:prstGeom prst="rect">
              <a:avLst/>
            </a:prstGeom>
            <a:solidFill>
              <a:srgbClr val="75C1FF"/>
            </a:solidFill>
            <a:ln w="12700" cmpd="sng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957164" y="37110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0957164" y="398922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0957164" y="4015877"/>
              <a:ext cx="179999" cy="3599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63" name="Bent Arrow 62"/>
          <p:cNvSpPr/>
          <p:nvPr/>
        </p:nvSpPr>
        <p:spPr>
          <a:xfrm rot="16200000" flipH="1">
            <a:off x="6063672" y="2105889"/>
            <a:ext cx="625764" cy="577273"/>
          </a:xfrm>
          <a:prstGeom prst="ben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0933545" y="4398818"/>
            <a:ext cx="773546" cy="438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9640454" y="0"/>
            <a:ext cx="255154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</a:rPr>
              <a:t>ESIMERKKI YRITYKSEN KÄYTTÖTAPAUKSESTA</a:t>
            </a:r>
          </a:p>
        </p:txBody>
      </p:sp>
    </p:spTree>
    <p:extLst>
      <p:ext uri="{BB962C8B-B14F-4D97-AF65-F5344CB8AC3E}">
        <p14:creationId xmlns:p14="http://schemas.microsoft.com/office/powerpoint/2010/main" val="328426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46" grpId="0" animBg="1"/>
      <p:bldP spid="61" grpId="0" animBg="1"/>
      <p:bldP spid="81" grpId="0" animBg="1"/>
      <p:bldP spid="145" grpId="0" animBg="1"/>
      <p:bldP spid="184" grpId="0" animBg="1"/>
      <p:bldP spid="185" grpId="0" animBg="1"/>
      <p:bldP spid="220" grpId="0" animBg="1"/>
      <p:bldP spid="50" grpId="0" animBg="1"/>
      <p:bldP spid="52" grpId="0" animBg="1"/>
      <p:bldP spid="63" grpId="0" animBg="1"/>
      <p:bldP spid="6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Lisätietoa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tukimateriaalia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esuomi.fi</a:t>
            </a:r>
            <a:endParaRPr lang="en-US" dirty="0"/>
          </a:p>
          <a:p>
            <a:r>
              <a:rPr lang="en-US" dirty="0" err="1"/>
              <a:t>Liity</a:t>
            </a:r>
            <a:r>
              <a:rPr lang="en-US" dirty="0"/>
              <a:t> </a:t>
            </a:r>
            <a:r>
              <a:rPr lang="en-US" dirty="0" err="1"/>
              <a:t>mukaan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http://</a:t>
            </a:r>
            <a:r>
              <a:rPr lang="en-US" dirty="0" err="1"/>
              <a:t>liity.suomi.fi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57375"/>
            <a:ext cx="10752117" cy="4607999"/>
          </a:xfrm>
        </p:spPr>
        <p:txBody>
          <a:bodyPr>
            <a:noAutofit/>
          </a:bodyPr>
          <a:lstStyle/>
          <a:p>
            <a:r>
              <a:rPr lang="fi-FI" sz="1400" b="1" dirty="0" smtClean="0"/>
              <a:t>Kansallisen </a:t>
            </a:r>
            <a:r>
              <a:rPr lang="fi-FI" sz="1400" b="1" dirty="0"/>
              <a:t>palveluväylän hyödyntämisen suunnittelu osana kansalaisen sähköistä asiointi- ja ajanvarausprosessia 1-6/2016. </a:t>
            </a:r>
            <a:r>
              <a:rPr lang="fi-FI" sz="1400" dirty="0"/>
              <a:t>Yhteyshenkilö: Tuula Ristimäki, Etelä-Pohjanmaan sairaanhoitopiiri (EPSHP) (</a:t>
            </a:r>
            <a:r>
              <a:rPr lang="fi-FI" sz="1400" dirty="0" smtClean="0">
                <a:hlinkClick r:id="rId2"/>
              </a:rPr>
              <a:t>etunimi.sukunimi@epshp.fi</a:t>
            </a:r>
            <a:r>
              <a:rPr lang="fi-FI" sz="1400" dirty="0" smtClean="0"/>
              <a:t>)</a:t>
            </a:r>
            <a:endParaRPr lang="fi-FI" sz="1400" dirty="0"/>
          </a:p>
          <a:p>
            <a:r>
              <a:rPr lang="fi-FI" sz="1400" b="1" dirty="0" smtClean="0"/>
              <a:t>Palveluseteli- </a:t>
            </a:r>
            <a:r>
              <a:rPr lang="fi-FI" sz="1400" b="1" dirty="0"/>
              <a:t>ja ostopalvelujärjestelmä (PSOP) -palveluväylän integraatiomäärittelyjen (sekä tunnistaminen ja asiointivaltuudet) suunnitteluprojekti. 1-12/2016</a:t>
            </a:r>
            <a:r>
              <a:rPr lang="fi-FI" sz="1400" dirty="0"/>
              <a:t>. Yhteyshenkilö: Joni Ilmanen, Turun kaupunki (etunimi.sukunimi@turku.fi) </a:t>
            </a: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b="1" dirty="0" smtClean="0">
                <a:solidFill>
                  <a:schemeClr val="accent3"/>
                </a:solidFill>
              </a:rPr>
              <a:t>Käynnissä: </a:t>
            </a:r>
            <a:r>
              <a:rPr lang="fi-FI" sz="1400" b="1" dirty="0" smtClean="0"/>
              <a:t>Palveluseteli- </a:t>
            </a:r>
            <a:r>
              <a:rPr lang="fi-FI" sz="1400" b="1" dirty="0"/>
              <a:t>ja ostopalvelujärjestelmä  (PSOP) - </a:t>
            </a:r>
            <a:r>
              <a:rPr lang="fi-FI" sz="1400" b="1" dirty="0" err="1"/>
              <a:t>KaPA</a:t>
            </a:r>
            <a:r>
              <a:rPr lang="fi-FI" sz="1400" b="1" dirty="0"/>
              <a:t> toteutushanke (palveluväylä, asiointivaltuudet, tunnistaminen</a:t>
            </a:r>
            <a:r>
              <a:rPr lang="fi-FI" sz="1400" b="1" dirty="0" smtClean="0"/>
              <a:t>)</a:t>
            </a:r>
            <a:br>
              <a:rPr lang="fi-FI" sz="1400" b="1" dirty="0" smtClean="0"/>
            </a:br>
            <a:r>
              <a:rPr lang="fi-FI" sz="1400" b="1" dirty="0" smtClean="0"/>
              <a:t> </a:t>
            </a:r>
            <a:r>
              <a:rPr lang="fi-FI" sz="1400" b="1" dirty="0"/>
              <a:t>1-8/2017. </a:t>
            </a:r>
            <a:r>
              <a:rPr lang="fi-FI" sz="1400" dirty="0"/>
              <a:t>Yhteyshenkilö: Pekka </a:t>
            </a:r>
            <a:r>
              <a:rPr lang="fi-FI" sz="1400" dirty="0" err="1"/>
              <a:t>Malo</a:t>
            </a:r>
            <a:r>
              <a:rPr lang="fi-FI" sz="1400" dirty="0"/>
              <a:t>, Turun kaupunki (etunimi.sukunimi@turku.fi)  </a:t>
            </a:r>
          </a:p>
          <a:p>
            <a:r>
              <a:rPr lang="fi-FI" sz="1400" b="1" dirty="0" smtClean="0"/>
              <a:t>Koti </a:t>
            </a:r>
            <a:r>
              <a:rPr lang="fi-FI" sz="1400" b="1" dirty="0"/>
              <a:t>- Koulu - </a:t>
            </a:r>
            <a:r>
              <a:rPr lang="fi-FI" sz="1400" b="1" dirty="0" err="1"/>
              <a:t>KaPA</a:t>
            </a:r>
            <a:r>
              <a:rPr lang="fi-FI" sz="1400" b="1" dirty="0"/>
              <a:t>: Wilma-Kuntalaistili-</a:t>
            </a:r>
            <a:r>
              <a:rPr lang="fi-FI" sz="1400" b="1" dirty="0" err="1"/>
              <a:t>KaPA</a:t>
            </a:r>
            <a:r>
              <a:rPr lang="fi-FI" sz="1400" b="1" dirty="0"/>
              <a:t> -palveluväylän hyödyntämisen suunnitteluprojekti 3-6/2016. </a:t>
            </a:r>
            <a:r>
              <a:rPr lang="fi-FI" sz="1400" dirty="0"/>
              <a:t>Yhteyshenkilö: Heikki Haaparanta, Porin kaupunki (etunimi.sukunimi@pori.fi</a:t>
            </a:r>
            <a:r>
              <a:rPr lang="fi-FI" sz="1400" dirty="0" smtClean="0"/>
              <a:t>).  </a:t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b="1" dirty="0">
                <a:solidFill>
                  <a:schemeClr val="accent3"/>
                </a:solidFill>
              </a:rPr>
              <a:t>Käynnissä: </a:t>
            </a:r>
            <a:r>
              <a:rPr lang="fi-FI" sz="1400" b="1" dirty="0" smtClean="0"/>
              <a:t>Koti </a:t>
            </a:r>
            <a:r>
              <a:rPr lang="fi-FI" sz="1400" b="1" dirty="0"/>
              <a:t>- Koulu - </a:t>
            </a:r>
            <a:r>
              <a:rPr lang="fi-FI" sz="1400" b="1" dirty="0" err="1"/>
              <a:t>KaPA</a:t>
            </a:r>
            <a:r>
              <a:rPr lang="fi-FI" sz="1400" b="1" dirty="0"/>
              <a:t>: Wilma-Kuntalaistili-</a:t>
            </a:r>
            <a:r>
              <a:rPr lang="fi-FI" sz="1400" b="1" dirty="0" err="1"/>
              <a:t>KaPA</a:t>
            </a:r>
            <a:r>
              <a:rPr lang="fi-FI" sz="1400" b="1" dirty="0"/>
              <a:t> -palveluväylän hyödyntämisen </a:t>
            </a:r>
            <a:r>
              <a:rPr lang="fi-FI" sz="1400" b="1" dirty="0" smtClean="0"/>
              <a:t>toteutusprojekti 1-8/2017. </a:t>
            </a:r>
            <a:r>
              <a:rPr lang="fi-FI" sz="1400" dirty="0"/>
              <a:t>Yhteyshenkilö: Heikki Haaparanta, Porin kaupunki (etunimi.sukunimi@pori.fi</a:t>
            </a:r>
            <a:r>
              <a:rPr lang="fi-FI" sz="1400" dirty="0" smtClean="0"/>
              <a:t>).</a:t>
            </a:r>
            <a:endParaRPr lang="fi-FI" sz="1400" dirty="0"/>
          </a:p>
          <a:p>
            <a:r>
              <a:rPr lang="fi-FI" sz="1400" b="1" dirty="0" err="1" smtClean="0"/>
              <a:t>KaPA</a:t>
            </a:r>
            <a:r>
              <a:rPr lang="fi-FI" sz="1400" b="1" dirty="0" smtClean="0"/>
              <a:t> </a:t>
            </a:r>
            <a:r>
              <a:rPr lang="fi-FI" sz="1400" b="1" dirty="0"/>
              <a:t>ja tietopalvelu Kompa 2016: </a:t>
            </a:r>
            <a:r>
              <a:rPr lang="fi-FI" sz="1400" b="1" dirty="0" err="1"/>
              <a:t>KaPA</a:t>
            </a:r>
            <a:r>
              <a:rPr lang="fi-FI" sz="1400" b="1" dirty="0"/>
              <a:t> ja tietopalvelu Kompa - suunnitteluhanke</a:t>
            </a:r>
            <a:r>
              <a:rPr lang="fi-FI" sz="1400" dirty="0"/>
              <a:t>. Yhteyshenkilö: Pasi Halme, Lahden kaupunki (etunimi.sukunimi@lahti.fi</a:t>
            </a:r>
            <a:r>
              <a:rPr lang="fi-FI" sz="1400" dirty="0" smtClean="0"/>
              <a:t>). </a:t>
            </a:r>
          </a:p>
          <a:p>
            <a:r>
              <a:rPr lang="fi-FI" sz="1400" b="1" dirty="0">
                <a:solidFill>
                  <a:schemeClr val="accent3"/>
                </a:solidFill>
              </a:rPr>
              <a:t>Käynnissä: </a:t>
            </a:r>
            <a:r>
              <a:rPr lang="fi-FI" sz="1400" b="1" dirty="0" err="1" smtClean="0"/>
              <a:t>KaPA</a:t>
            </a:r>
            <a:r>
              <a:rPr lang="fi-FI" sz="1400" b="1" dirty="0" smtClean="0"/>
              <a:t> &amp; Kirjastot.fi –toteutushanke</a:t>
            </a:r>
            <a:r>
              <a:rPr lang="fi-FI" sz="1400" dirty="0" smtClean="0"/>
              <a:t>, Matti Sarmela, Helsingin kaupunki (Kirjastot.fi)</a:t>
            </a:r>
          </a:p>
          <a:p>
            <a:r>
              <a:rPr lang="fi-FI" sz="1400" b="1" dirty="0">
                <a:solidFill>
                  <a:schemeClr val="accent3"/>
                </a:solidFill>
              </a:rPr>
              <a:t>Käynnissä: </a:t>
            </a:r>
            <a:r>
              <a:rPr lang="fi-FI" sz="1400" b="1" dirty="0" err="1" smtClean="0"/>
              <a:t>KaPA</a:t>
            </a:r>
            <a:r>
              <a:rPr lang="fi-FI" sz="1400" b="1" dirty="0" smtClean="0"/>
              <a:t> &amp; Seinäjoki ja Pietarsaari (varhaiskasvatus), </a:t>
            </a:r>
            <a:r>
              <a:rPr lang="fi-FI" sz="1400" dirty="0" smtClean="0"/>
              <a:t>Nina Ankkuri, Seinäjoen kaupunki ja Jaakko Kaivosoja, Pietarsaaren kaupunki</a:t>
            </a:r>
            <a:br>
              <a:rPr lang="fi-FI" sz="1400" dirty="0" smtClean="0"/>
            </a:br>
            <a:r>
              <a:rPr lang="fi-FI" sz="1400" dirty="0" smtClean="0"/>
              <a:t/>
            </a:r>
            <a:br>
              <a:rPr lang="fi-FI" sz="1400" dirty="0" smtClean="0"/>
            </a:br>
            <a:r>
              <a:rPr lang="fi-FI" sz="1400" dirty="0" smtClean="0"/>
              <a:t>  </a:t>
            </a:r>
            <a:endParaRPr lang="fi-FI" sz="1400" dirty="0"/>
          </a:p>
          <a:p>
            <a:endParaRPr lang="fi-FI" sz="1400" dirty="0"/>
          </a:p>
          <a:p>
            <a:endParaRPr lang="fi-FI" sz="1400" dirty="0"/>
          </a:p>
          <a:p>
            <a:endParaRPr lang="fi-FI" sz="1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Kuntaorganisaatioiden </a:t>
            </a:r>
            <a:r>
              <a:rPr lang="fi-FI" dirty="0" err="1" smtClean="0"/>
              <a:t>KaPA</a:t>
            </a:r>
            <a:r>
              <a:rPr lang="fi-FI" dirty="0" smtClean="0"/>
              <a:t>-suunnittelu- ja toteutushankkeita 1/2 </a:t>
            </a:r>
            <a:r>
              <a:rPr lang="fi-FI" sz="1200" dirty="0" smtClean="0"/>
              <a:t>(4/ 2017)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8239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200" y="1394847"/>
            <a:ext cx="10752117" cy="4607999"/>
          </a:xfrm>
        </p:spPr>
        <p:txBody>
          <a:bodyPr>
            <a:noAutofit/>
          </a:bodyPr>
          <a:lstStyle/>
          <a:p>
            <a:r>
              <a:rPr lang="fi-FI" sz="1400" b="1" dirty="0"/>
              <a:t>Virtuaalisairaala &amp; </a:t>
            </a:r>
            <a:r>
              <a:rPr lang="fi-FI" sz="1400" b="1" dirty="0" err="1"/>
              <a:t>KaPA</a:t>
            </a:r>
            <a:r>
              <a:rPr lang="fi-FI" sz="1400" b="1" dirty="0"/>
              <a:t> -suunnitteluhanke 7-12/2016. </a:t>
            </a:r>
            <a:r>
              <a:rPr lang="fi-FI" sz="1400" dirty="0"/>
              <a:t>Yhteyshenkilö: Sirpa Arvonen, Helsingin ja Uudenmaan sairaanhoitopiiri (HUS) (etunimi.sukunimi@hus.fi) </a:t>
            </a:r>
          </a:p>
          <a:p>
            <a:r>
              <a:rPr lang="fi-FI" sz="1400" b="1" dirty="0" err="1" smtClean="0"/>
              <a:t>HSY:n</a:t>
            </a:r>
            <a:r>
              <a:rPr lang="fi-FI" sz="1400" b="1" dirty="0" smtClean="0"/>
              <a:t> </a:t>
            </a:r>
            <a:r>
              <a:rPr lang="fi-FI" sz="1400" b="1" dirty="0"/>
              <a:t>palvelupohjainen </a:t>
            </a:r>
            <a:r>
              <a:rPr lang="fi-FI" sz="1400" b="1" dirty="0" smtClean="0"/>
              <a:t>palveluväyläarkkitehtuuri (suunnitteluhanke 2016). </a:t>
            </a:r>
            <a:r>
              <a:rPr lang="fi-FI" sz="1400" dirty="0"/>
              <a:t>Yhteyshenkilö: Harri Heinonen, Helsingin Seudun Ympäristöpalvelut (HSY) (etunimi.sukunimi@hsy.fi) </a:t>
            </a:r>
            <a:endParaRPr lang="fi-FI" sz="1400" dirty="0" smtClean="0"/>
          </a:p>
          <a:p>
            <a:r>
              <a:rPr lang="fi-FI" sz="1400" b="1" dirty="0" smtClean="0"/>
              <a:t>Päivähoitohanke (suunnittelu 2016). </a:t>
            </a:r>
            <a:r>
              <a:rPr lang="fi-FI" sz="1400" dirty="0"/>
              <a:t>Yhteyshenkilö: Vesa Huttunen, Varkauden kaupunki (etunimi.sukunimi@varkaus.fi) </a:t>
            </a:r>
            <a:endParaRPr lang="fi-FI" sz="1400" dirty="0" smtClean="0"/>
          </a:p>
          <a:p>
            <a:r>
              <a:rPr lang="fi-FI" sz="1400" b="1" dirty="0" smtClean="0">
                <a:solidFill>
                  <a:schemeClr val="accent3"/>
                </a:solidFill>
              </a:rPr>
              <a:t>Käynnissä</a:t>
            </a:r>
            <a:r>
              <a:rPr lang="fi-FI" sz="1400" dirty="0" smtClean="0"/>
              <a:t>: </a:t>
            </a:r>
            <a:r>
              <a:rPr lang="fi-FI" sz="1400" b="1" dirty="0" smtClean="0"/>
              <a:t>Suomi.fi-palvelujen käyttöönoton suunnittelu Tampereen kehyskunnissa 1-8/2017. </a:t>
            </a:r>
            <a:r>
              <a:rPr lang="fi-FI" sz="1400" dirty="0" smtClean="0"/>
              <a:t>Yhteyshenkilö: Arto Kahila, Ylöjärven kunta (etunimi.sukunimi@ylojarvi.fi)</a:t>
            </a:r>
            <a:endParaRPr lang="fi-FI" sz="1400" dirty="0"/>
          </a:p>
          <a:p>
            <a:r>
              <a:rPr lang="fi-FI" sz="1400" b="1" dirty="0" smtClean="0">
                <a:solidFill>
                  <a:schemeClr val="accent3"/>
                </a:solidFill>
              </a:rPr>
              <a:t>Käynnissä: </a:t>
            </a:r>
            <a:r>
              <a:rPr lang="fi-FI" sz="1400" b="1" dirty="0" smtClean="0"/>
              <a:t>Palvelutietojen </a:t>
            </a:r>
            <a:r>
              <a:rPr lang="fi-FI" sz="1400" b="1" dirty="0"/>
              <a:t>siirto palvelutietovarantoon -toteutushanke 10/2016 - 5/2017</a:t>
            </a:r>
            <a:r>
              <a:rPr lang="fi-FI" sz="1400" dirty="0"/>
              <a:t>. Yhteyshenkilöt: Tuomas Heikkinen ja Harri Nevala, Turun kaupunki (etunimi.sukunimi@turku.fi) </a:t>
            </a:r>
          </a:p>
          <a:p>
            <a:r>
              <a:rPr lang="fi-FI" sz="1400" b="1" dirty="0" err="1"/>
              <a:t>Timmi</a:t>
            </a:r>
            <a:r>
              <a:rPr lang="fi-FI" sz="1400" b="1" dirty="0"/>
              <a:t> &amp; </a:t>
            </a:r>
            <a:r>
              <a:rPr lang="fi-FI" sz="1400" b="1" dirty="0" err="1"/>
              <a:t>KaPA</a:t>
            </a:r>
            <a:r>
              <a:rPr lang="fi-FI" sz="1400" b="1" dirty="0"/>
              <a:t> -suunnitteluhanke 12/2016 - 3/2017</a:t>
            </a:r>
            <a:r>
              <a:rPr lang="fi-FI" sz="1400" dirty="0"/>
              <a:t>. Yhteyshenkilö: Harri Luttinen, Nurmijärven kunta (etunimi.sukunimi@nurmijarvi.fi) </a:t>
            </a:r>
          </a:p>
          <a:p>
            <a:r>
              <a:rPr lang="fi-FI" sz="1400" b="1" dirty="0" smtClean="0">
                <a:solidFill>
                  <a:schemeClr val="accent3"/>
                </a:solidFill>
              </a:rPr>
              <a:t>Käynnissä</a:t>
            </a:r>
            <a:r>
              <a:rPr lang="fi-FI" sz="1400" b="1" dirty="0" smtClean="0"/>
              <a:t>: </a:t>
            </a:r>
            <a:r>
              <a:rPr lang="fi-FI" sz="1400" b="1" dirty="0" err="1" smtClean="0"/>
              <a:t>Ptv</a:t>
            </a:r>
            <a:r>
              <a:rPr lang="fi-FI" sz="1400" b="1" dirty="0" smtClean="0"/>
              <a:t>-integraatio </a:t>
            </a:r>
            <a:r>
              <a:rPr lang="fi-FI" sz="1400" b="1" dirty="0"/>
              <a:t>&amp; </a:t>
            </a:r>
            <a:r>
              <a:rPr lang="fi-FI" sz="1400" b="1" dirty="0" err="1"/>
              <a:t>Wordpress</a:t>
            </a:r>
            <a:r>
              <a:rPr lang="fi-FI" sz="1400" b="1" dirty="0"/>
              <a:t> -toteutushanke. 2-8/2017</a:t>
            </a:r>
            <a:r>
              <a:rPr lang="fi-FI" sz="1400" dirty="0"/>
              <a:t>. Yhteyshenkilö: Heidi Lampsijärvi, Janakkalan kunta (etunimi.sukunimi@janakkala.fi) </a:t>
            </a:r>
          </a:p>
          <a:p>
            <a:r>
              <a:rPr lang="fi-FI" sz="1400" b="1" dirty="0" err="1" smtClean="0"/>
              <a:t>KaPA</a:t>
            </a:r>
            <a:r>
              <a:rPr lang="fi-FI" sz="1400" b="1" dirty="0" smtClean="0"/>
              <a:t> </a:t>
            </a:r>
            <a:r>
              <a:rPr lang="fi-FI" sz="1400" b="1" dirty="0"/>
              <a:t>&amp; Rovaniemen kaupunki -suunnitteluhanke. 12/2016 - 2/2017</a:t>
            </a:r>
            <a:r>
              <a:rPr lang="fi-FI" sz="1400" dirty="0"/>
              <a:t>. Yhteyshenkilö: Arttu Salonen, Rovaniemen kaupunki (</a:t>
            </a:r>
            <a:r>
              <a:rPr lang="fi-FI" sz="1400" dirty="0">
                <a:hlinkClick r:id="rId2"/>
              </a:rPr>
              <a:t>etunimi.sukunimi@rovaniemi.fi</a:t>
            </a:r>
            <a:r>
              <a:rPr lang="fi-FI" sz="1400" dirty="0" smtClean="0"/>
              <a:t>) </a:t>
            </a:r>
            <a:endParaRPr lang="fi-FI" sz="1400" dirty="0"/>
          </a:p>
          <a:p>
            <a:r>
              <a:rPr lang="fi-FI" sz="1400" b="1" dirty="0" smtClean="0">
                <a:solidFill>
                  <a:schemeClr val="accent3"/>
                </a:solidFill>
              </a:rPr>
              <a:t>Käynnissä: </a:t>
            </a:r>
            <a:r>
              <a:rPr lang="fi-FI" sz="1400" b="1" dirty="0" smtClean="0"/>
              <a:t>ODA </a:t>
            </a:r>
            <a:r>
              <a:rPr lang="fi-FI" sz="1400" b="1" dirty="0"/>
              <a:t>&amp; </a:t>
            </a:r>
            <a:r>
              <a:rPr lang="fi-FI" sz="1400" b="1" dirty="0" err="1"/>
              <a:t>KaPA</a:t>
            </a:r>
            <a:r>
              <a:rPr lang="fi-FI" sz="1400" b="1" dirty="0"/>
              <a:t> -suunnitteluhanke 12/2016 - 5/2017</a:t>
            </a:r>
            <a:r>
              <a:rPr lang="fi-FI" sz="1400" dirty="0"/>
              <a:t>. Yhteyshenkilö: Jaakko Korhonen, Espoon kaupunki  (etunimi.sukunimi@espoo.fi</a:t>
            </a:r>
            <a:r>
              <a:rPr lang="fi-FI" sz="1400" dirty="0" smtClean="0"/>
              <a:t>)</a:t>
            </a:r>
            <a:endParaRPr lang="fi-FI" sz="1400" dirty="0"/>
          </a:p>
          <a:p>
            <a:endParaRPr lang="fi-FI" sz="14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Kuntaorganisaatioiden </a:t>
            </a:r>
            <a:r>
              <a:rPr lang="fi-FI" dirty="0" err="1" smtClean="0"/>
              <a:t>KaPA</a:t>
            </a:r>
            <a:r>
              <a:rPr lang="fi-FI" dirty="0" smtClean="0"/>
              <a:t>-suunnittelu- ja toteutushankkeita 2/2 </a:t>
            </a:r>
            <a:r>
              <a:rPr lang="fi-FI" sz="1000" dirty="0" smtClean="0"/>
              <a:t>(4/ 2017)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10626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838199" y="1857375"/>
            <a:ext cx="10752117" cy="4607999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KaPA-sotehankkeita</a:t>
            </a:r>
            <a:r>
              <a:rPr lang="fi-FI" dirty="0" smtClean="0"/>
              <a:t> mm.</a:t>
            </a:r>
            <a:endParaRPr lang="fi-FI" dirty="0"/>
          </a:p>
        </p:txBody>
      </p:sp>
      <p:sp>
        <p:nvSpPr>
          <p:cNvPr id="5" name="Sisällön paikkamerkki 1"/>
          <p:cNvSpPr txBox="1">
            <a:spLocks/>
          </p:cNvSpPr>
          <p:nvPr/>
        </p:nvSpPr>
        <p:spPr>
          <a:xfrm>
            <a:off x="838200" y="1857375"/>
            <a:ext cx="10515600" cy="4607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6"/>
              </a:buClr>
              <a:buSzPct val="85000"/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80000"/>
              <a:buFont typeface="Source Sans Pro" panose="020B0503030403020204" pitchFamily="34" charset="0"/>
              <a:buChar char="º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43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998F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Virtuaalisairaala (Terveyskylä.fi), HUS </a:t>
            </a:r>
          </a:p>
          <a:p>
            <a:pPr marL="457200" lvl="1" indent="0">
              <a:buFont typeface="Source Sans Pro" panose="020B0503030403020204" pitchFamily="34" charset="0"/>
              <a:buNone/>
            </a:pPr>
            <a:r>
              <a:rPr lang="fi-FI" dirty="0" smtClean="0"/>
              <a:t>Lisätietoja: Sirpa Arvonen tai Juha Syrjäläinen, </a:t>
            </a:r>
            <a:r>
              <a:rPr lang="fi-FI" dirty="0" smtClean="0">
                <a:hlinkClick r:id="rId2"/>
              </a:rPr>
              <a:t>etunimi.sukunimi@hus.fi</a:t>
            </a:r>
            <a:endParaRPr lang="fi-FI" dirty="0" smtClean="0"/>
          </a:p>
          <a:p>
            <a:r>
              <a:rPr lang="fi-FI" dirty="0" smtClean="0"/>
              <a:t>Puola (Puolesta asiointi ja Kanta-palvelujen hyödyntäminen alueellisissa sähköisissä palveluissa), </a:t>
            </a:r>
            <a:r>
              <a:rPr lang="fi-FI" dirty="0" err="1" smtClean="0"/>
              <a:t>Essote</a:t>
            </a:r>
            <a:r>
              <a:rPr lang="fi-FI" dirty="0" smtClean="0"/>
              <a:t> (OPER/THL)</a:t>
            </a:r>
          </a:p>
          <a:p>
            <a:pPr marL="457200" lvl="1" indent="0">
              <a:buFont typeface="Source Sans Pro" panose="020B0503030403020204" pitchFamily="34" charset="0"/>
              <a:buNone/>
            </a:pPr>
            <a:r>
              <a:rPr lang="fi-FI" dirty="0" smtClean="0"/>
              <a:t>Virva Hartonen, etunimi.sukunimi@esshp.fi</a:t>
            </a:r>
          </a:p>
          <a:p>
            <a:r>
              <a:rPr lang="fi-FI" dirty="0" smtClean="0"/>
              <a:t>PSOP (Palveluseteli- ja ostopalvelujärjestelmä &amp; palveluväylä, tunnistaminen, asiointivaltuudet) Turun kaupunki </a:t>
            </a:r>
          </a:p>
          <a:p>
            <a:pPr marL="457200" lvl="1" indent="0">
              <a:buFont typeface="Source Sans Pro" panose="020B0503030403020204" pitchFamily="34" charset="0"/>
              <a:buNone/>
            </a:pPr>
            <a:r>
              <a:rPr lang="fi-FI" dirty="0" smtClean="0"/>
              <a:t>Pekka </a:t>
            </a:r>
            <a:r>
              <a:rPr lang="fi-FI" dirty="0" err="1" smtClean="0"/>
              <a:t>Malo</a:t>
            </a:r>
            <a:r>
              <a:rPr lang="fi-FI" dirty="0" smtClean="0"/>
              <a:t>, </a:t>
            </a:r>
            <a:r>
              <a:rPr lang="fi-FI" dirty="0" smtClean="0">
                <a:hlinkClick r:id="rId3"/>
              </a:rPr>
              <a:t>etunimi.sukunimi@turku.fi</a:t>
            </a:r>
            <a:r>
              <a:rPr lang="fi-FI" dirty="0"/>
              <a:t> </a:t>
            </a:r>
            <a:r>
              <a:rPr lang="fi-FI" dirty="0" smtClean="0"/>
              <a:t>tai Päivi Harju, Kuntien Tiera Oy (etunimi.sukunimi@tiera.fi)</a:t>
            </a:r>
          </a:p>
          <a:p>
            <a:r>
              <a:rPr lang="fi-FI" dirty="0" smtClean="0"/>
              <a:t>HAPA (Kansallisen palveluväylän hyödyntäminen osana kansalaisen sähköistä asiointi- ja ajanvarausprosessia (HAPA-hanke), EPSHP </a:t>
            </a:r>
          </a:p>
          <a:p>
            <a:pPr lvl="1"/>
            <a:r>
              <a:rPr lang="fi-FI" dirty="0" smtClean="0"/>
              <a:t>Tuula Ristimäki, </a:t>
            </a:r>
            <a:r>
              <a:rPr lang="fi-FI" dirty="0" smtClean="0">
                <a:hlinkClick r:id="rId4"/>
              </a:rPr>
              <a:t>etunimi.sukunimi@epshp.fi</a:t>
            </a:r>
            <a:endParaRPr lang="fi-FI" dirty="0" smtClean="0"/>
          </a:p>
          <a:p>
            <a:r>
              <a:rPr lang="fi-FI" dirty="0" smtClean="0"/>
              <a:t>ODA (Omahoito ja digitaaliset arvopalvelut), Espoon kaupunki </a:t>
            </a:r>
          </a:p>
          <a:p>
            <a:pPr marL="457200" lvl="1" indent="0">
              <a:buFont typeface="Source Sans Pro" panose="020B0503030403020204" pitchFamily="34" charset="0"/>
              <a:buNone/>
            </a:pPr>
            <a:r>
              <a:rPr lang="fi-FI" dirty="0" smtClean="0"/>
              <a:t>Lisätietoja: Hanna Nordlund tai Jaakko Korhonen, </a:t>
            </a:r>
            <a:r>
              <a:rPr lang="fi-FI" dirty="0" smtClean="0">
                <a:hlinkClick r:id="rId5"/>
              </a:rPr>
              <a:t>etunimi.sukunimi@espoo.fi</a:t>
            </a:r>
            <a:r>
              <a:rPr lang="fi-FI" dirty="0" smtClean="0"/>
              <a:t> </a:t>
            </a:r>
            <a:endParaRPr lang="fi-FI" dirty="0"/>
          </a:p>
          <a:p>
            <a:pPr marL="0" indent="0">
              <a:buFont typeface="Arial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26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19941" y="1146175"/>
            <a:ext cx="11148786" cy="4607999"/>
          </a:xfrm>
        </p:spPr>
        <p:txBody>
          <a:bodyPr>
            <a:noAutofit/>
          </a:bodyPr>
          <a:lstStyle/>
          <a:p>
            <a:r>
              <a:rPr lang="fi-FI" sz="2000" b="1" dirty="0" smtClean="0"/>
              <a:t>Suomi.fi-viestit </a:t>
            </a:r>
            <a:r>
              <a:rPr lang="fi-FI" sz="2000" b="1" dirty="0"/>
              <a:t>-info</a:t>
            </a:r>
            <a:r>
              <a:rPr lang="fi-FI" sz="2000" dirty="0"/>
              <a:t> </a:t>
            </a:r>
            <a:r>
              <a:rPr lang="fi-FI" sz="2000" b="1" dirty="0"/>
              <a:t>ke 31.5.2017 klo 10:00 - 11:30</a:t>
            </a:r>
            <a:r>
              <a:rPr lang="fi-FI" sz="2000" dirty="0"/>
              <a:t> (online</a:t>
            </a:r>
            <a:r>
              <a:rPr lang="fi-FI" sz="2000" dirty="0" smtClean="0"/>
              <a:t>). </a:t>
            </a:r>
            <a:endParaRPr lang="fi-FI" sz="2000" dirty="0"/>
          </a:p>
          <a:p>
            <a:r>
              <a:rPr lang="fi-FI" sz="2000" b="1" dirty="0" smtClean="0"/>
              <a:t>Suomi.fi-karttapalvelu </a:t>
            </a:r>
            <a:r>
              <a:rPr lang="fi-FI" sz="2000" b="1" dirty="0"/>
              <a:t>kuntasektorille -</a:t>
            </a:r>
            <a:r>
              <a:rPr lang="fi-FI" sz="2000" b="1" dirty="0" smtClean="0"/>
              <a:t>info</a:t>
            </a:r>
            <a:r>
              <a:rPr lang="fi-FI" sz="2000" b="1" dirty="0"/>
              <a:t>  to 1.6.2017 klo 9:00 - 10:00</a:t>
            </a:r>
            <a:r>
              <a:rPr lang="fi-FI" sz="2000" dirty="0"/>
              <a:t> (online</a:t>
            </a:r>
            <a:r>
              <a:rPr lang="fi-FI" sz="2000" dirty="0" smtClean="0"/>
              <a:t>)</a:t>
            </a:r>
          </a:p>
          <a:p>
            <a:r>
              <a:rPr lang="fi-FI" sz="2000" b="1" dirty="0" err="1" smtClean="0"/>
              <a:t>KaPA</a:t>
            </a:r>
            <a:r>
              <a:rPr lang="fi-FI" sz="2000" b="1" dirty="0" smtClean="0"/>
              <a:t> &amp; Kunnat – Kunta-</a:t>
            </a:r>
            <a:r>
              <a:rPr lang="fi-FI" sz="2000" b="1" dirty="0" err="1" smtClean="0"/>
              <a:t>KaPAn</a:t>
            </a:r>
            <a:r>
              <a:rPr lang="fi-FI" sz="2000" b="1" dirty="0" smtClean="0"/>
              <a:t> loppuseminaari ke 1.11.2017 klo 9:00 – 16:00 </a:t>
            </a:r>
            <a:r>
              <a:rPr lang="fi-FI" sz="2000" dirty="0" smtClean="0"/>
              <a:t>(online tai Kuntatalo, Helsinki)</a:t>
            </a:r>
          </a:p>
          <a:p>
            <a:pPr marL="0" indent="0" algn="ctr">
              <a:buNone/>
            </a:pPr>
            <a:r>
              <a:rPr lang="fi-FI" sz="2000" dirty="0" smtClean="0"/>
              <a:t/>
            </a:r>
            <a:br>
              <a:rPr lang="fi-FI" sz="2000" dirty="0" smtClean="0"/>
            </a:br>
            <a:r>
              <a:rPr lang="fi-FI" sz="2000" dirty="0" smtClean="0"/>
              <a:t>Lisätietoja ja ilmoittautuminen: </a:t>
            </a:r>
            <a:br>
              <a:rPr lang="fi-FI" sz="2000" dirty="0" smtClean="0"/>
            </a:br>
            <a:r>
              <a:rPr lang="fi-FI" sz="2000" dirty="0" smtClean="0"/>
              <a:t>Kuntaliiton Kunta-</a:t>
            </a:r>
            <a:r>
              <a:rPr lang="fi-FI" sz="2000" dirty="0" err="1" smtClean="0"/>
              <a:t>KaPA</a:t>
            </a:r>
            <a:r>
              <a:rPr lang="fi-FI" sz="2000" dirty="0" smtClean="0"/>
              <a:t> -verkkosivut </a:t>
            </a:r>
            <a:r>
              <a:rPr lang="fi-FI" sz="2000" dirty="0" smtClean="0">
                <a:hlinkClick r:id="rId2"/>
              </a:rPr>
              <a:t>https://www.kuntaliitto.fi/asiantuntijapalvelu/tietoyhteiskunta/tilaisuuksia-ja-tapahtumia</a:t>
            </a:r>
            <a:endParaRPr lang="fi-FI" sz="2000" dirty="0" smtClean="0"/>
          </a:p>
          <a:p>
            <a:endParaRPr lang="fi-FI" sz="2000" dirty="0" smtClean="0"/>
          </a:p>
          <a:p>
            <a:r>
              <a:rPr lang="fi-FI" sz="2000" dirty="0" err="1" smtClean="0"/>
              <a:t>Sosiaali</a:t>
            </a:r>
            <a:r>
              <a:rPr lang="fi-FI" sz="2000" dirty="0" smtClean="0"/>
              <a:t>- ja terveydenhuollon atk-päivät 23. - 24.5.2017 (Finlandia-talo, Helsinki) </a:t>
            </a:r>
            <a:r>
              <a:rPr lang="fi-FI" sz="2000" dirty="0" smtClean="0">
                <a:hlinkClick r:id="rId3"/>
              </a:rPr>
              <a:t>www.atkpaivat.fi</a:t>
            </a:r>
            <a:endParaRPr lang="fi-FI" sz="2000" dirty="0" smtClean="0"/>
          </a:p>
          <a:p>
            <a:r>
              <a:rPr lang="fi-FI" sz="2000" dirty="0" err="1"/>
              <a:t>KaPA</a:t>
            </a:r>
            <a:r>
              <a:rPr lang="fi-FI" sz="2000" dirty="0"/>
              <a:t> &amp; Kunta-</a:t>
            </a:r>
            <a:r>
              <a:rPr lang="fi-FI" sz="2000" dirty="0" err="1"/>
              <a:t>KaPA</a:t>
            </a:r>
            <a:r>
              <a:rPr lang="fi-FI" sz="2000" dirty="0"/>
              <a:t> Kuntamarkkinoilla 13</a:t>
            </a:r>
            <a:r>
              <a:rPr lang="fi-FI" sz="2000" dirty="0" smtClean="0"/>
              <a:t>. - 14.9.2017 (Kuntatalo</a:t>
            </a:r>
            <a:r>
              <a:rPr lang="fi-FI" sz="2000" dirty="0"/>
              <a:t>, Helsinki) </a:t>
            </a:r>
            <a:r>
              <a:rPr lang="fi-FI" sz="2000" dirty="0" smtClean="0">
                <a:hlinkClick r:id="rId4"/>
              </a:rPr>
              <a:t>www.kuntamarkkinat.fi</a:t>
            </a:r>
            <a:endParaRPr lang="fi-FI" sz="2000" dirty="0"/>
          </a:p>
          <a:p>
            <a:pPr lvl="1"/>
            <a:r>
              <a:rPr lang="fi-FI" sz="2000" dirty="0" smtClean="0"/>
              <a:t>ke </a:t>
            </a:r>
            <a:r>
              <a:rPr lang="fi-FI" sz="2000" dirty="0"/>
              <a:t>13.9. klo 14:00 - 14:45 Suomi.fi-palvelut  - hyötyjen realisoituminen kuntasektorilla</a:t>
            </a:r>
          </a:p>
          <a:p>
            <a:pPr lvl="1"/>
            <a:r>
              <a:rPr lang="fi-FI" sz="2000" dirty="0" smtClean="0"/>
              <a:t>to </a:t>
            </a:r>
            <a:r>
              <a:rPr lang="fi-FI" sz="2000" dirty="0"/>
              <a:t>14.9. klo 11:00 - 11:45 Suomi.fi -valtuudet eli sähköinen puolesta asiointi</a:t>
            </a:r>
          </a:p>
          <a:p>
            <a:endParaRPr lang="fi-FI" sz="2000" dirty="0"/>
          </a:p>
          <a:p>
            <a:endParaRPr lang="fi-FI" sz="2000" dirty="0" smtClean="0"/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Kunta-</a:t>
            </a:r>
            <a:r>
              <a:rPr lang="fi-FI" dirty="0" err="1" smtClean="0"/>
              <a:t>KaPAn</a:t>
            </a:r>
            <a:r>
              <a:rPr lang="fi-FI" dirty="0" smtClean="0"/>
              <a:t> tilaisuuksia ja </a:t>
            </a:r>
            <a:r>
              <a:rPr lang="fi-FI" dirty="0" smtClean="0"/>
              <a:t>tapahtumia kunnille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35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838200" y="1664229"/>
            <a:ext cx="9509567" cy="4801146"/>
          </a:xfrm>
        </p:spPr>
        <p:txBody>
          <a:bodyPr numCol="1">
            <a:normAutofit fontScale="77500" lnSpcReduction="20000"/>
          </a:bodyPr>
          <a:lstStyle/>
          <a:p>
            <a:pPr>
              <a:buClr>
                <a:schemeClr val="accent2"/>
              </a:buClr>
            </a:pPr>
            <a:r>
              <a:rPr lang="fi-FI" sz="3500" dirty="0" smtClean="0"/>
              <a:t>Rahoitusta voi hakea Kansalliseen palveluarkkitehtuuriin liittyviin toteutusprojekteihin 31.5.2017 saakka seuraaviin asioihin:</a:t>
            </a:r>
            <a:endParaRPr lang="fi-FI" sz="35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Keskeisten </a:t>
            </a:r>
            <a:r>
              <a:rPr lang="fi-FI" sz="2900" dirty="0"/>
              <a:t>tietovarantojen liittäminen P</a:t>
            </a:r>
            <a:r>
              <a:rPr lang="fi-FI" sz="2900" dirty="0" smtClean="0"/>
              <a:t>alveluväylään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Laajasti </a:t>
            </a:r>
            <a:r>
              <a:rPr lang="fi-FI" sz="2900" dirty="0"/>
              <a:t>käytettyjen järjestelmien rajapintojen toteuttaminen P</a:t>
            </a:r>
            <a:r>
              <a:rPr lang="fi-FI" sz="2900" dirty="0" smtClean="0"/>
              <a:t>alveluväylään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Palveluväyläintegraatioiden toteuttaminen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Asiakastietojen tuominen Suomi.fi-verkkopalveluun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Valtuudet-palvelun liittäminen </a:t>
            </a:r>
            <a:r>
              <a:rPr lang="fi-FI" sz="2900" dirty="0"/>
              <a:t>omaan </a:t>
            </a:r>
            <a:r>
              <a:rPr lang="fi-FI" sz="2900" dirty="0" smtClean="0"/>
              <a:t>järjestelmään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Palvelutietovarannon käyttöönotto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err="1" smtClean="0"/>
              <a:t>Vetuma</a:t>
            </a:r>
            <a:r>
              <a:rPr lang="fi-FI" sz="2900" dirty="0" smtClean="0"/>
              <a:t>-tunnistuksesta </a:t>
            </a:r>
            <a:r>
              <a:rPr lang="fi-FI" sz="2900" dirty="0" err="1"/>
              <a:t>Suomi.fi</a:t>
            </a:r>
            <a:r>
              <a:rPr lang="fi-FI" sz="2900" dirty="0"/>
              <a:t>-tunnistukseen </a:t>
            </a:r>
            <a:r>
              <a:rPr lang="fi-FI" sz="2900" dirty="0" smtClean="0"/>
              <a:t>siirtyminen</a:t>
            </a:r>
            <a:endParaRPr lang="fi-FI" sz="2900" dirty="0"/>
          </a:p>
          <a:p>
            <a:pPr lvl="1">
              <a:buClr>
                <a:schemeClr val="accent2"/>
              </a:buClr>
            </a:pPr>
            <a:r>
              <a:rPr lang="fi-FI" sz="2900" dirty="0" smtClean="0"/>
              <a:t>Palveluarkkitehtuuria tukevien </a:t>
            </a:r>
            <a:r>
              <a:rPr lang="fi-FI" sz="2900" dirty="0" err="1" smtClean="0"/>
              <a:t>toiminnallisuuksien</a:t>
            </a:r>
            <a:r>
              <a:rPr lang="fi-FI" sz="2900" dirty="0" smtClean="0"/>
              <a:t> toteuttaminen </a:t>
            </a:r>
            <a:r>
              <a:rPr lang="fi-FI" sz="2900" dirty="0"/>
              <a:t>(pääsääntöisesti osana jotakin Väestörekisterikeskuksen palveluarkkitehtuurihanketta</a:t>
            </a:r>
            <a:r>
              <a:rPr lang="fi-FI" sz="2900" dirty="0" smtClean="0"/>
              <a:t>)</a:t>
            </a:r>
          </a:p>
          <a:p>
            <a:pPr lvl="1">
              <a:buClr>
                <a:schemeClr val="accent2"/>
              </a:buClr>
            </a:pPr>
            <a:endParaRPr lang="fi-FI" sz="2900" dirty="0"/>
          </a:p>
          <a:p>
            <a:pPr>
              <a:buClr>
                <a:schemeClr val="accent2"/>
              </a:buClr>
            </a:pPr>
            <a:r>
              <a:rPr lang="fi-FI" sz="3300" dirty="0"/>
              <a:t>Lisätietoa: http://</a:t>
            </a:r>
            <a:r>
              <a:rPr lang="fi-FI" sz="3300" dirty="0" err="1" smtClean="0"/>
              <a:t>vm.fi</a:t>
            </a:r>
            <a:r>
              <a:rPr lang="fi-FI" sz="3300" dirty="0" smtClean="0"/>
              <a:t>/palveluarkkitehtuuri-tukea-liittymiseen</a:t>
            </a:r>
            <a:endParaRPr lang="fi-FI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Rahoitusmahdollisuudet</a:t>
            </a:r>
            <a:endParaRPr lang="en-US" dirty="0"/>
          </a:p>
        </p:txBody>
      </p:sp>
      <p:sp>
        <p:nvSpPr>
          <p:cNvPr id="5" name="Flowchart: Process 4"/>
          <p:cNvSpPr/>
          <p:nvPr/>
        </p:nvSpPr>
        <p:spPr>
          <a:xfrm>
            <a:off x="9136020" y="565714"/>
            <a:ext cx="2239512" cy="7437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 Vain julkiselle sektorille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Kuntaliiton Kunta-</a:t>
            </a:r>
            <a:r>
              <a:rPr lang="fi-FI" dirty="0" err="1" smtClean="0"/>
              <a:t>KaPA</a:t>
            </a:r>
            <a:r>
              <a:rPr lang="fi-FI" dirty="0" smtClean="0"/>
              <a:t> -toimisto</a:t>
            </a: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7026907" y="1627849"/>
            <a:ext cx="260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fi-FI" sz="1200" dirty="0" smtClean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188524" y="5557327"/>
            <a:ext cx="377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606327" y="3259584"/>
            <a:ext cx="4979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 smtClean="0"/>
              <a:t>Sähköposti: </a:t>
            </a:r>
            <a:r>
              <a:rPr lang="fi-FI" sz="1800" dirty="0" smtClean="0">
                <a:hlinkClick r:id="rId2"/>
              </a:rPr>
              <a:t>kuntakapa@kuntaliitto.fi</a:t>
            </a:r>
            <a:endParaRPr lang="fi-FI" sz="1800" dirty="0" smtClean="0"/>
          </a:p>
          <a:p>
            <a:pPr algn="ctr"/>
            <a:r>
              <a:rPr lang="fi-FI" sz="1800" dirty="0" smtClean="0"/>
              <a:t>Twitter</a:t>
            </a:r>
            <a:r>
              <a:rPr lang="fi-FI" sz="1800" dirty="0"/>
              <a:t>: </a:t>
            </a:r>
            <a:r>
              <a:rPr lang="fi-FI" sz="1800" u="sng" dirty="0">
                <a:latin typeface="Candara" panose="020E0502030303020204" pitchFamily="34" charset="0"/>
                <a:hlinkClick r:id="rId3"/>
              </a:rPr>
              <a:t>https://twitter.com/kuntakapa</a:t>
            </a:r>
            <a:r>
              <a:rPr lang="fi-FI" sz="1800" dirty="0">
                <a:latin typeface="Candara" panose="020E0502030303020204" pitchFamily="34" charset="0"/>
              </a:rPr>
              <a:t>  </a:t>
            </a:r>
          </a:p>
          <a:p>
            <a:pPr algn="ctr"/>
            <a:endParaRPr lang="fi-FI" sz="1800" dirty="0" smtClean="0"/>
          </a:p>
          <a:p>
            <a:pPr algn="ctr"/>
            <a:r>
              <a:rPr lang="fi-FI" sz="1800" dirty="0" smtClean="0"/>
              <a:t>Verkkosivut:</a:t>
            </a:r>
            <a:r>
              <a:rPr lang="fi-FI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</a:t>
            </a:r>
            <a:endParaRPr lang="fi-FI" sz="1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i-FI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www.kuntaliitto.fi/kuntakapa)</a:t>
            </a:r>
            <a:endParaRPr lang="fi-FI" sz="1800" dirty="0">
              <a:latin typeface="Candara" panose="020E0502030303020204" pitchFamily="34" charset="0"/>
            </a:endParaRPr>
          </a:p>
          <a:p>
            <a:pPr algn="ct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794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Kuntaliiton Kunta-</a:t>
            </a:r>
            <a:r>
              <a:rPr lang="fi-FI" dirty="0" err="1" smtClean="0"/>
              <a:t>KaPA</a:t>
            </a:r>
            <a:r>
              <a:rPr lang="fi-FI" dirty="0" smtClean="0"/>
              <a:t> -toimisto</a:t>
            </a:r>
            <a:endParaRPr lang="fi-FI" dirty="0"/>
          </a:p>
        </p:txBody>
      </p:sp>
      <p:sp>
        <p:nvSpPr>
          <p:cNvPr id="10" name="Suorakulmio 9"/>
          <p:cNvSpPr/>
          <p:nvPr/>
        </p:nvSpPr>
        <p:spPr>
          <a:xfrm>
            <a:off x="7026907" y="1627849"/>
            <a:ext cx="2604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fi-FI" sz="1200" dirty="0" smtClean="0"/>
          </a:p>
          <a:p>
            <a:pPr marL="285750" indent="-285750" defTabSz="91440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188524" y="5557327"/>
            <a:ext cx="377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2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3606327" y="3259584"/>
            <a:ext cx="4979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 smtClean="0"/>
              <a:t>Sähköposti: </a:t>
            </a:r>
            <a:r>
              <a:rPr lang="fi-FI" sz="1800" dirty="0" smtClean="0">
                <a:hlinkClick r:id="rId2"/>
              </a:rPr>
              <a:t>kuntakapa@kuntaliitto.fi</a:t>
            </a:r>
            <a:endParaRPr lang="fi-FI" sz="1800" dirty="0" smtClean="0"/>
          </a:p>
          <a:p>
            <a:pPr algn="ctr"/>
            <a:r>
              <a:rPr lang="fi-FI" sz="1800" dirty="0" smtClean="0"/>
              <a:t>Twitter</a:t>
            </a:r>
            <a:r>
              <a:rPr lang="fi-FI" sz="1800" dirty="0"/>
              <a:t>: </a:t>
            </a:r>
            <a:r>
              <a:rPr lang="fi-FI" sz="1800" u="sng" dirty="0">
                <a:latin typeface="Candara" panose="020E0502030303020204" pitchFamily="34" charset="0"/>
                <a:hlinkClick r:id="rId3"/>
              </a:rPr>
              <a:t>https://twitter.com/kuntakapa</a:t>
            </a:r>
            <a:r>
              <a:rPr lang="fi-FI" sz="1800" dirty="0">
                <a:latin typeface="Candara" panose="020E0502030303020204" pitchFamily="34" charset="0"/>
              </a:rPr>
              <a:t>  </a:t>
            </a:r>
          </a:p>
          <a:p>
            <a:pPr algn="ctr"/>
            <a:endParaRPr lang="fi-FI" sz="1800" dirty="0" smtClean="0"/>
          </a:p>
          <a:p>
            <a:pPr algn="ctr"/>
            <a:r>
              <a:rPr lang="fi-FI" sz="1800" dirty="0" smtClean="0"/>
              <a:t>Verkkosivut:</a:t>
            </a:r>
            <a:r>
              <a:rPr lang="fi-FI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 </a:t>
            </a:r>
            <a:endParaRPr lang="fi-FI" sz="18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fi-FI" sz="18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www.kuntaliitto.fi/kuntakapa)</a:t>
            </a:r>
            <a:endParaRPr lang="fi-FI" sz="1800" dirty="0">
              <a:latin typeface="Candara" panose="020E0502030303020204" pitchFamily="34" charset="0"/>
            </a:endParaRPr>
          </a:p>
          <a:p>
            <a:pPr algn="ctr"/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28496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426344"/>
            <a:ext cx="2772677" cy="861210"/>
          </a:xfrm>
          <a:prstGeom prst="rect">
            <a:avLst/>
          </a:prstGeom>
        </p:spPr>
      </p:pic>
      <p:pic>
        <p:nvPicPr>
          <p:cNvPr id="3" name="Picture 8" descr="ribbon_kansisivu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9240" y="2580506"/>
            <a:ext cx="4052760" cy="4142028"/>
          </a:xfrm>
          <a:prstGeom prst="rect">
            <a:avLst/>
          </a:prstGeom>
        </p:spPr>
      </p:pic>
      <p:sp>
        <p:nvSpPr>
          <p:cNvPr id="4" name="Rectangle 9"/>
          <p:cNvSpPr/>
          <p:nvPr/>
        </p:nvSpPr>
        <p:spPr>
          <a:xfrm>
            <a:off x="0" y="6722534"/>
            <a:ext cx="12192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399" y="1825199"/>
            <a:ext cx="9663009" cy="2972432"/>
          </a:xfrm>
          <a:prstGeom prst="rect">
            <a:avLst/>
          </a:prstGeom>
        </p:spPr>
        <p:txBody>
          <a:bodyPr rIns="9000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998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endParaRPr lang="fi-FI" sz="54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fi-FI" sz="5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Kiitos!</a:t>
            </a:r>
          </a:p>
          <a:p>
            <a:pPr algn="ctr"/>
            <a:endParaRPr lang="fi-FI" sz="1600" b="1" dirty="0" smtClean="0"/>
          </a:p>
          <a:p>
            <a:pPr algn="ctr"/>
            <a:endParaRPr lang="fi-FI" sz="1600" b="1" dirty="0"/>
          </a:p>
          <a:p>
            <a:pPr algn="ctr"/>
            <a:endParaRPr lang="fi-FI" sz="1600" b="1" dirty="0" smtClean="0"/>
          </a:p>
          <a:p>
            <a:pPr algn="ctr"/>
            <a:endParaRPr lang="fi-FI" sz="1600" b="1" dirty="0"/>
          </a:p>
          <a:p>
            <a:pPr algn="ctr"/>
            <a:r>
              <a:rPr lang="fi-FI" sz="1600" b="1" dirty="0" smtClean="0"/>
              <a:t>Lisätietoja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/>
              <a:t>Susanna Hyvärinen, </a:t>
            </a:r>
            <a:r>
              <a:rPr lang="fi-FI" sz="1600" dirty="0" smtClean="0"/>
              <a:t>Kuntaliitto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600" dirty="0"/>
              <a:t> (etunimi.sukunimi@kuntaliitto.fi)</a:t>
            </a:r>
          </a:p>
          <a:p>
            <a:pPr algn="ctr"/>
            <a:endParaRPr lang="fi-FI" sz="5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omi.fi-template_kevyt">
  <a:themeElements>
    <a:clrScheme name="Suomi-Fi-2017">
      <a:dk1>
        <a:srgbClr val="272827"/>
      </a:dk1>
      <a:lt1>
        <a:srgbClr val="FFFFFF"/>
      </a:lt1>
      <a:dk2>
        <a:srgbClr val="003378"/>
      </a:dk2>
      <a:lt2>
        <a:srgbClr val="F3A900"/>
      </a:lt2>
      <a:accent1>
        <a:srgbClr val="296EBB"/>
      </a:accent1>
      <a:accent2>
        <a:srgbClr val="E20350"/>
      </a:accent2>
      <a:accent3>
        <a:srgbClr val="007770"/>
      </a:accent3>
      <a:accent4>
        <a:srgbClr val="9E60B4"/>
      </a:accent4>
      <a:accent5>
        <a:srgbClr val="002D5F"/>
      </a:accent5>
      <a:accent6>
        <a:srgbClr val="EA7025"/>
      </a:accent6>
      <a:hlink>
        <a:srgbClr val="34B6E4"/>
      </a:hlink>
      <a:folHlink>
        <a:srgbClr val="9BD9F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omi-Fi-2017" id="{F2E8BBCD-9A7A-D042-BCFF-AAED2CFD2451}" vid="{8CC15BD9-3653-C34D-AD50-7DF4D755AD58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192097</TotalTime>
  <Words>5418</Words>
  <Application>Microsoft Office PowerPoint</Application>
  <PresentationFormat>Laajakuva</PresentationFormat>
  <Paragraphs>1311</Paragraphs>
  <Slides>92</Slides>
  <Notes>33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92</vt:i4>
      </vt:variant>
    </vt:vector>
  </HeadingPairs>
  <TitlesOfParts>
    <vt:vector size="106" baseType="lpstr">
      <vt:lpstr>Abadi MT Condensed Light</vt:lpstr>
      <vt:lpstr>Arial</vt:lpstr>
      <vt:lpstr>Arial Black</vt:lpstr>
      <vt:lpstr>Calibri</vt:lpstr>
      <vt:lpstr>Calibri Light</vt:lpstr>
      <vt:lpstr>Candara</vt:lpstr>
      <vt:lpstr>Corbel</vt:lpstr>
      <vt:lpstr>Courier New</vt:lpstr>
      <vt:lpstr>Lucida Grande</vt:lpstr>
      <vt:lpstr>Source Sans Pro</vt:lpstr>
      <vt:lpstr>Times New Roman</vt:lpstr>
      <vt:lpstr>Wingdings</vt:lpstr>
      <vt:lpstr>ヒラギノ角ゴ Pro W3</vt:lpstr>
      <vt:lpstr>Suomi.fi-template_kevyt</vt:lpstr>
      <vt:lpstr>PowerPoint-esitys</vt:lpstr>
      <vt:lpstr>Suomi.fi-palvelut </vt:lpstr>
      <vt:lpstr>Taustaa</vt:lpstr>
      <vt:lpstr>Suomi.fi-palveluita rakennetaan KaPA-ohjelmassa</vt:lpstr>
      <vt:lpstr>Kuntaliiton Kunta-KaPA toimisto</vt:lpstr>
      <vt:lpstr>Ns. KaPA-lain asettamat velvoitteet ja oikeudet</vt:lpstr>
      <vt:lpstr>Velvoittavuudesta poikkeaminen</vt:lpstr>
      <vt:lpstr>Yleistä Suomi.fi -palveluista</vt:lpstr>
      <vt:lpstr>Rahoitusmahdollisuudet</vt:lpstr>
      <vt:lpstr>Kustannukset</vt:lpstr>
      <vt:lpstr>Suomi.fi-palvelut osana sähköistä asiointiprosessia</vt:lpstr>
      <vt:lpstr>Suomi.fi-palveluiden käyttöönotto</vt:lpstr>
      <vt:lpstr>Virallinen viestintäkanava: esuomi.fi</vt:lpstr>
      <vt:lpstr>Sähköisen asioinnin  Suomi.fi –tukipalveluiden kokonaisuus</vt:lpstr>
      <vt:lpstr>Kansalaisen asiointi yhdeltä luukulta</vt:lpstr>
      <vt:lpstr>Suomi.fi-palvelukokonaisuus</vt:lpstr>
      <vt:lpstr>PowerPoint-esitys</vt:lpstr>
      <vt:lpstr>PowerPoint-esitys</vt:lpstr>
      <vt:lpstr>PowerPoint-esitys</vt:lpstr>
      <vt:lpstr>Palvelualusta edistää digitaalisten markkinapaikkojen syntymistä kansalaisten ja eri toimialojen palveluntarjoajien välille</vt:lpstr>
      <vt:lpstr>KaPA - Missä vaiheessa ollaan ?</vt:lpstr>
      <vt:lpstr>Sähköisen asioinnin  Suomi.fi –tukipalvelut</vt:lpstr>
      <vt:lpstr>Suomi.fi-palveluväylä</vt:lpstr>
      <vt:lpstr>Suomi.fi-palveluväylä</vt:lpstr>
      <vt:lpstr>Palveluväylän yleisesittely</vt:lpstr>
      <vt:lpstr>PowerPoint-esitys</vt:lpstr>
      <vt:lpstr>Palveluväylän kokonaisuus</vt:lpstr>
      <vt:lpstr>Mitä tämä edellyttää?</vt:lpstr>
      <vt:lpstr>Suomi.fi-verkkopalvelu</vt:lpstr>
      <vt:lpstr>Suomi.fi-verkkopalvelu</vt:lpstr>
      <vt:lpstr>Mitä palvelu tarjoaa?</vt:lpstr>
      <vt:lpstr>Miten palvelu toimii?</vt:lpstr>
      <vt:lpstr>Hyödyt</vt:lpstr>
      <vt:lpstr>Mitä tämä edellyttää?</vt:lpstr>
      <vt:lpstr>Suomi.fi-palvelutietovaranto</vt:lpstr>
      <vt:lpstr>Mikä Suomi.fi-palvelutietovaranto (PTV) on?</vt:lpstr>
      <vt:lpstr>Palvelulupauksemme</vt:lpstr>
      <vt:lpstr>PowerPoint-esitys</vt:lpstr>
      <vt:lpstr>Hyödyt</vt:lpstr>
      <vt:lpstr>Miten palvelu toimii?</vt:lpstr>
      <vt:lpstr>Käyttöönotto-prosessin vaiheet</vt:lpstr>
      <vt:lpstr>Kuvaa kerran – hyödynnä rajattomasti</vt:lpstr>
      <vt:lpstr>Lisäarvoa kansalaisille</vt:lpstr>
      <vt:lpstr>Mitä tämä edellyttää?</vt:lpstr>
      <vt:lpstr>Hallinnon karttapalvelu</vt:lpstr>
      <vt:lpstr>PowerPoint-esitys</vt:lpstr>
      <vt:lpstr>Suomi.fi-tunnistus</vt:lpstr>
      <vt:lpstr>Palvelulupauksemme</vt:lpstr>
      <vt:lpstr>PowerPoint-esitys</vt:lpstr>
      <vt:lpstr>Suomi.fi-tunnistus</vt:lpstr>
      <vt:lpstr>Mikä muuttuu?</vt:lpstr>
      <vt:lpstr>Miten palvelu toimii?</vt:lpstr>
      <vt:lpstr>Miten toimin?</vt:lpstr>
      <vt:lpstr>Käyttöönotossa huomioitavia asioita</vt:lpstr>
      <vt:lpstr>Käyttöönotot</vt:lpstr>
      <vt:lpstr>KaPA-laki: Verkkomaksamisen palvelu</vt:lpstr>
      <vt:lpstr>Suomi.fi-viestit</vt:lpstr>
      <vt:lpstr>Suomi.fi-viestit</vt:lpstr>
      <vt:lpstr>Mitä palvelu tarjoaa?</vt:lpstr>
      <vt:lpstr>Miten palvelu toimii?</vt:lpstr>
      <vt:lpstr>Hyödyt</vt:lpstr>
      <vt:lpstr>Mitä tämä edellyttää?</vt:lpstr>
      <vt:lpstr>Miten toimin?</vt:lpstr>
      <vt:lpstr>Suomi.fi-valtuudet</vt:lpstr>
      <vt:lpstr>Suomi.fi-valtuudet</vt:lpstr>
      <vt:lpstr>Mitä palvelu tarjoaa?   1/2</vt:lpstr>
      <vt:lpstr>Mitä palvelu tarjoaa?   2/2</vt:lpstr>
      <vt:lpstr>Hyödyt</vt:lpstr>
      <vt:lpstr>Miten palvelu toimii?</vt:lpstr>
      <vt:lpstr>Mitä tämä edellyttää?</vt:lpstr>
      <vt:lpstr>Miten käyttöönotto lähtee liikkeelle?</vt:lpstr>
      <vt:lpstr>PowerPoint-esitys</vt:lpstr>
      <vt:lpstr>Valtuudet -palvelun tiekartta 2016-2017</vt:lpstr>
      <vt:lpstr>PowerPoint-esitys</vt:lpstr>
      <vt:lpstr>PowerPoint-esitys</vt:lpstr>
      <vt:lpstr>Valtuudet-demon ohjeistusvideoita</vt:lpstr>
      <vt:lpstr>Suomi.fi-palveluiden käyttäjiä</vt:lpstr>
      <vt:lpstr>Trafi Ajoneuvotiedot Suomi.fi-verkkopalveluun</vt:lpstr>
      <vt:lpstr>Mikkelin kaupunki Palveluiden kuvaaminen Palvelutietovarantoon </vt:lpstr>
      <vt:lpstr>Essote – Hyvis.fi Lapsen puolesta asiointi terveydenhuollon ajanvarauksessa</vt:lpstr>
      <vt:lpstr>Esimerkkejä</vt:lpstr>
      <vt:lpstr>Esimerkki: Sähköinen päivähoitohakemus</vt:lpstr>
      <vt:lpstr>PowerPoint-esitys</vt:lpstr>
      <vt:lpstr>PowerPoint-esitys</vt:lpstr>
      <vt:lpstr>PowerPoint-esitys</vt:lpstr>
      <vt:lpstr>Kuntaorganisaatioiden KaPA-suunnittelu- ja toteutushankkeita 1/2 (4/ 2017)</vt:lpstr>
      <vt:lpstr>Kuntaorganisaatioiden KaPA-suunnittelu- ja toteutushankkeita 2/2 (4/ 2017)</vt:lpstr>
      <vt:lpstr>KaPA-sotehankkeita mm.</vt:lpstr>
      <vt:lpstr>Kunta-KaPAn tilaisuuksia ja tapahtumia kunnille</vt:lpstr>
      <vt:lpstr>Kuntaliiton Kunta-KaPA -toimisto</vt:lpstr>
      <vt:lpstr>Kuntaliiton Kunta-KaPA -toimisto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Taina Rinta-Kauhajärvi</dc:creator>
  <cp:keywords/>
  <dc:description/>
  <cp:lastModifiedBy>Hyvärinen Susanna</cp:lastModifiedBy>
  <cp:revision>823</cp:revision>
  <cp:lastPrinted>2017-02-16T11:38:07Z</cp:lastPrinted>
  <dcterms:created xsi:type="dcterms:W3CDTF">2015-10-15T12:59:20Z</dcterms:created>
  <dcterms:modified xsi:type="dcterms:W3CDTF">2017-05-22T09:35:57Z</dcterms:modified>
  <cp:category/>
</cp:coreProperties>
</file>