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81" r:id="rId5"/>
    <p:sldId id="263" r:id="rId6"/>
    <p:sldId id="264" r:id="rId7"/>
    <p:sldId id="267" r:id="rId8"/>
    <p:sldId id="268" r:id="rId9"/>
    <p:sldId id="270" r:id="rId10"/>
    <p:sldId id="282" r:id="rId11"/>
    <p:sldId id="302" r:id="rId12"/>
    <p:sldId id="291" r:id="rId13"/>
    <p:sldId id="276" r:id="rId14"/>
    <p:sldId id="304" r:id="rId15"/>
    <p:sldId id="288" r:id="rId16"/>
    <p:sldId id="278" r:id="rId17"/>
    <p:sldId id="293" r:id="rId18"/>
    <p:sldId id="265" r:id="rId19"/>
    <p:sldId id="256" r:id="rId20"/>
  </p:sldIdLst>
  <p:sldSz cx="9144000" cy="5143500" type="screen16x9"/>
  <p:notesSz cx="6883400" cy="9906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7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0000"/>
    <a:srgbClr val="339999"/>
    <a:srgbClr val="99CC33"/>
    <a:srgbClr val="DBF89E"/>
    <a:srgbClr val="D4FB85"/>
    <a:srgbClr val="CCFF66"/>
    <a:srgbClr val="B028CB"/>
    <a:srgbClr val="DD58A3"/>
    <a:srgbClr val="D582B2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87" autoAdjust="0"/>
    <p:restoredTop sz="86631" autoAdjust="0"/>
  </p:normalViewPr>
  <p:slideViewPr>
    <p:cSldViewPr snapToGrid="0" snapToObjects="1">
      <p:cViewPr varScale="1">
        <p:scale>
          <a:sx n="131" d="100"/>
          <a:sy n="131" d="100"/>
        </p:scale>
        <p:origin x="1458" y="114"/>
      </p:cViewPr>
      <p:guideLst>
        <p:guide orient="horz" pos="1620"/>
        <p:guide pos="2880"/>
        <p:guide orient="horz" pos="17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07" cy="49702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99000" y="0"/>
            <a:ext cx="2982807" cy="49702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05482C9F-D26B-491D-B9D5-FF8A6C231559}" type="datetimeFigureOut">
              <a:rPr lang="fi-FI" smtClean="0"/>
              <a:pPr/>
              <a:t>21.5.2017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6990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8340" y="4767262"/>
            <a:ext cx="5506720" cy="3900488"/>
          </a:xfrm>
          <a:prstGeom prst="rect">
            <a:avLst/>
          </a:prstGeom>
        </p:spPr>
        <p:txBody>
          <a:bodyPr vert="horz" lIns="95939" tIns="47969" rIns="95939" bIns="47969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82807" cy="497019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99000" y="9408981"/>
            <a:ext cx="2982807" cy="497019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28326C96-4C33-4F50-8213-C29DA0EF3C8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925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26C96-4C33-4F50-8213-C29DA0EF3C8C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5749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26C96-4C33-4F50-8213-C29DA0EF3C8C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2455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26C96-4C33-4F50-8213-C29DA0EF3C8C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2257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26C96-4C33-4F50-8213-C29DA0EF3C8C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316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26C96-4C33-4F50-8213-C29DA0EF3C8C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7179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26C96-4C33-4F50-8213-C29DA0EF3C8C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953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26C96-4C33-4F50-8213-C29DA0EF3C8C}" type="slidenum">
              <a:rPr lang="fi-FI" smtClean="0"/>
              <a:pPr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324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etusivu_b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43590" y="2133288"/>
            <a:ext cx="5059504" cy="95163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Otsikko 1"/>
          <p:cNvSpPr>
            <a:spLocks noGrp="1"/>
          </p:cNvSpPr>
          <p:nvPr>
            <p:ph type="ctrTitle"/>
          </p:nvPr>
        </p:nvSpPr>
        <p:spPr>
          <a:xfrm>
            <a:off x="618067" y="1290534"/>
            <a:ext cx="7958665" cy="832936"/>
          </a:xfrm>
        </p:spPr>
        <p:txBody>
          <a:bodyPr anchor="b">
            <a:noAutofit/>
          </a:bodyPr>
          <a:lstStyle>
            <a:lvl1pPr algn="ctr">
              <a:defRPr sz="2600" b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7" name="Kuva 6" descr="etusivu_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57199" y="424480"/>
            <a:ext cx="2229602" cy="78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7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otsikkobg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18067" y="274505"/>
            <a:ext cx="7958665" cy="3036667"/>
          </a:xfrm>
        </p:spPr>
        <p:txBody>
          <a:bodyPr anchor="t">
            <a:noAutofit/>
          </a:bodyPr>
          <a:lstStyle>
            <a:lvl1pPr algn="ctr">
              <a:defRPr sz="2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7" name="Kuva 6" descr="logo_nega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0241" y="4719963"/>
            <a:ext cx="869306" cy="30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7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otsikkobg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18067" y="274505"/>
            <a:ext cx="7958665" cy="3036667"/>
          </a:xfrm>
        </p:spPr>
        <p:txBody>
          <a:bodyPr anchor="t">
            <a:noAutofit/>
          </a:bodyPr>
          <a:lstStyle>
            <a:lvl1pPr algn="ctr">
              <a:defRPr sz="2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7" name="Kuva 6" descr="logo_nega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0241" y="4719963"/>
            <a:ext cx="869306" cy="30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7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otsikkobg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18067" y="274505"/>
            <a:ext cx="7958665" cy="3036667"/>
          </a:xfrm>
        </p:spPr>
        <p:txBody>
          <a:bodyPr anchor="t">
            <a:noAutofit/>
          </a:bodyPr>
          <a:lstStyle>
            <a:lvl1pPr algn="ctr">
              <a:defRPr sz="2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7" name="Kuva 6" descr="logo_nega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0241" y="4719963"/>
            <a:ext cx="869306" cy="30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7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otsikkobg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18067" y="274505"/>
            <a:ext cx="7958665" cy="3036667"/>
          </a:xfrm>
        </p:spPr>
        <p:txBody>
          <a:bodyPr anchor="t">
            <a:noAutofit/>
          </a:bodyPr>
          <a:lstStyle>
            <a:lvl1pPr algn="ctr">
              <a:defRPr sz="2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7" name="Kuva 6" descr="logo_nega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0241" y="4719963"/>
            <a:ext cx="869306" cy="30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7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otsikkobg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18067" y="274505"/>
            <a:ext cx="7958665" cy="3036667"/>
          </a:xfrm>
        </p:spPr>
        <p:txBody>
          <a:bodyPr anchor="t">
            <a:noAutofit/>
          </a:bodyPr>
          <a:lstStyle>
            <a:lvl1pPr algn="ctr">
              <a:defRPr sz="2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7" name="Kuva 6" descr="logo_nega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0241" y="4719963"/>
            <a:ext cx="869306" cy="30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7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otsikkobg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18067" y="274505"/>
            <a:ext cx="7958665" cy="3036667"/>
          </a:xfrm>
        </p:spPr>
        <p:txBody>
          <a:bodyPr anchor="t">
            <a:noAutofit/>
          </a:bodyPr>
          <a:lstStyle>
            <a:lvl1pPr algn="ctr">
              <a:defRPr sz="2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7" name="Kuva 6" descr="logo_nega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0241" y="4719963"/>
            <a:ext cx="869306" cy="30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7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615155"/>
          </a:xfrm>
        </p:spPr>
        <p:txBody>
          <a:bodyPr anchor="t">
            <a:normAutofit/>
          </a:bodyPr>
          <a:lstStyle>
            <a:lvl1pPr algn="ctr">
              <a:defRPr sz="2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049867"/>
            <a:ext cx="7886700" cy="3582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6259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lin ang="4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sisaltobg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1676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 cap="all">
          <a:solidFill>
            <a:schemeClr val="tx1"/>
          </a:solidFill>
          <a:latin typeface="+mn-lt"/>
          <a:ea typeface="+mj-ea"/>
          <a:cs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100000"/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Arial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SzPct val="100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SzPct val="100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SzPct val="10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SzPct val="10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Heta Kolanen 22.5.2017 Hyvinkää</a:t>
            </a:r>
          </a:p>
        </p:txBody>
      </p:sp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ePalvelu</a:t>
            </a:r>
            <a:r>
              <a:rPr lang="fi-FI" dirty="0"/>
              <a:t> ITSE -messut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POTILAAN POLKU TERVEYSKYLÄN TALOSSA</a:t>
            </a:r>
          </a:p>
        </p:txBody>
      </p:sp>
      <p:grpSp>
        <p:nvGrpSpPr>
          <p:cNvPr id="15" name="Ryhmä 23"/>
          <p:cNvGrpSpPr/>
          <p:nvPr/>
        </p:nvGrpSpPr>
        <p:grpSpPr>
          <a:xfrm>
            <a:off x="282813" y="1069056"/>
            <a:ext cx="8616733" cy="3974642"/>
            <a:chOff x="628649" y="2484950"/>
            <a:chExt cx="8616733" cy="312157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6" name="Nuoli oikealle 15"/>
            <p:cNvSpPr/>
            <p:nvPr/>
          </p:nvSpPr>
          <p:spPr>
            <a:xfrm>
              <a:off x="3259000" y="4308762"/>
              <a:ext cx="2597453" cy="1277183"/>
            </a:xfrm>
            <a:prstGeom prst="rightArrow">
              <a:avLst/>
            </a:prstGeom>
            <a:solidFill>
              <a:srgbClr val="99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000" dirty="0"/>
                <a:t>Saan erityistason hoitoa, tulen toimenpiteeseen tai käyn seurannassa pitkäaikaissairauteni vuoksi</a:t>
              </a:r>
            </a:p>
          </p:txBody>
        </p:sp>
        <p:sp>
          <p:nvSpPr>
            <p:cNvPr id="17" name="Nuoli oikealle 16"/>
            <p:cNvSpPr/>
            <p:nvPr/>
          </p:nvSpPr>
          <p:spPr>
            <a:xfrm>
              <a:off x="5856453" y="4319050"/>
              <a:ext cx="2658897" cy="1213116"/>
            </a:xfrm>
            <a:prstGeom prst="rightArrow">
              <a:avLst/>
            </a:prstGeom>
            <a:solidFill>
              <a:srgbClr val="99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000" dirty="0"/>
                <a:t>Saan tukea kotiutumiseen, seuraan oireitani ja valmistaudun seurantakäynneille, motivoidun kuntoutumisohjeiden suorittamiseen, elän sairauteni kanssa </a:t>
              </a:r>
            </a:p>
          </p:txBody>
        </p:sp>
        <p:sp>
          <p:nvSpPr>
            <p:cNvPr id="18" name="Nuoli oikealle 17"/>
            <p:cNvSpPr/>
            <p:nvPr/>
          </p:nvSpPr>
          <p:spPr>
            <a:xfrm>
              <a:off x="628651" y="4329337"/>
              <a:ext cx="2630349" cy="1277184"/>
            </a:xfrm>
            <a:prstGeom prst="rightArrow">
              <a:avLst/>
            </a:prstGeom>
            <a:solidFill>
              <a:srgbClr val="99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000" dirty="0"/>
                <a:t>Olen hakeutumassa hoitoon tai olen saanut jo kutsun erikoissairaanhoidon yksikköön ja odotan jonossa.</a:t>
              </a:r>
            </a:p>
          </p:txBody>
        </p:sp>
        <p:sp>
          <p:nvSpPr>
            <p:cNvPr id="19" name="Suorakulmio 18"/>
            <p:cNvSpPr/>
            <p:nvPr/>
          </p:nvSpPr>
          <p:spPr>
            <a:xfrm>
              <a:off x="2691318" y="3976631"/>
              <a:ext cx="6554064" cy="311285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000" dirty="0"/>
                <a:t>Kirjaudun/</a:t>
              </a:r>
              <a:r>
                <a:rPr lang="fi-FI" sz="1000" dirty="0" err="1"/>
                <a:t>tunnistaudun</a:t>
              </a:r>
              <a:r>
                <a:rPr lang="fi-FI" sz="1000" dirty="0"/>
                <a:t> Terveyskylän Omapolku- </a:t>
              </a:r>
              <a:r>
                <a:rPr lang="fi-FI" sz="1000" dirty="0" err="1"/>
                <a:t>asiakkuustilille</a:t>
              </a:r>
              <a:r>
                <a:rPr lang="fi-FI" sz="1000" dirty="0"/>
                <a:t>. </a:t>
              </a:r>
            </a:p>
            <a:p>
              <a:pPr algn="ctr"/>
              <a:r>
                <a:rPr lang="fi-FI" sz="1000" dirty="0"/>
                <a:t>Voin </a:t>
              </a:r>
              <a:r>
                <a:rPr lang="fi-FI" sz="1000" dirty="0" err="1"/>
                <a:t>kommunoida</a:t>
              </a:r>
              <a:r>
                <a:rPr lang="fi-FI" sz="1000" dirty="0"/>
                <a:t> klinikan hoitajan kanssa, saan ohjeita ja voin varata vastaanotto/tutkimusaikoja.</a:t>
              </a:r>
            </a:p>
          </p:txBody>
        </p:sp>
        <p:sp>
          <p:nvSpPr>
            <p:cNvPr id="20" name="Suorakulmio 19"/>
            <p:cNvSpPr/>
            <p:nvPr/>
          </p:nvSpPr>
          <p:spPr>
            <a:xfrm>
              <a:off x="2097526" y="2966739"/>
              <a:ext cx="1608307" cy="303824"/>
            </a:xfrm>
            <a:prstGeom prst="rect">
              <a:avLst/>
            </a:prstGeom>
            <a:solidFill>
              <a:srgbClr val="33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000" dirty="0" err="1"/>
                <a:t>Voimaannun</a:t>
              </a:r>
              <a:endParaRPr lang="fi-FI" sz="1000" dirty="0"/>
            </a:p>
            <a:p>
              <a:pPr algn="ctr"/>
              <a:r>
                <a:rPr lang="fi-FI" sz="1000" dirty="0"/>
                <a:t>Omahoito- ohjelmassa</a:t>
              </a:r>
            </a:p>
          </p:txBody>
        </p:sp>
        <p:sp>
          <p:nvSpPr>
            <p:cNvPr id="21" name="Suorakulmio 20"/>
            <p:cNvSpPr/>
            <p:nvPr/>
          </p:nvSpPr>
          <p:spPr>
            <a:xfrm>
              <a:off x="628650" y="2966739"/>
              <a:ext cx="1401189" cy="303824"/>
            </a:xfrm>
            <a:prstGeom prst="rect">
              <a:avLst/>
            </a:prstGeom>
            <a:solidFill>
              <a:srgbClr val="33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000" dirty="0"/>
                <a:t>Käyn läpi</a:t>
              </a:r>
            </a:p>
            <a:p>
              <a:pPr algn="ctr"/>
              <a:r>
                <a:rPr lang="fi-FI" sz="1000" dirty="0"/>
                <a:t>itsehoito-ohjelman</a:t>
              </a:r>
            </a:p>
          </p:txBody>
        </p:sp>
        <p:sp>
          <p:nvSpPr>
            <p:cNvPr id="22" name="Suorakulmio 21"/>
            <p:cNvSpPr/>
            <p:nvPr/>
          </p:nvSpPr>
          <p:spPr>
            <a:xfrm>
              <a:off x="628649" y="3680301"/>
              <a:ext cx="8616733" cy="248794"/>
            </a:xfrm>
            <a:prstGeom prst="rect">
              <a:avLst/>
            </a:prstGeom>
            <a:solidFill>
              <a:srgbClr val="33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000" dirty="0"/>
                <a:t>Luen, katselen ja kuuntelen informaatiota, neuvoja, ohjeita sekä tarinoita ja haastatteluja vertaisilta ja ammattilaisilta. Suosittelen lähimmäisilleni.</a:t>
              </a:r>
            </a:p>
          </p:txBody>
        </p:sp>
        <p:sp>
          <p:nvSpPr>
            <p:cNvPr id="23" name="Suorakulmio 22"/>
            <p:cNvSpPr/>
            <p:nvPr/>
          </p:nvSpPr>
          <p:spPr>
            <a:xfrm>
              <a:off x="628651" y="3323419"/>
              <a:ext cx="1401188" cy="303824"/>
            </a:xfrm>
            <a:prstGeom prst="rect">
              <a:avLst/>
            </a:prstGeom>
            <a:solidFill>
              <a:srgbClr val="33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000" dirty="0"/>
                <a:t>Oirepuntarissa </a:t>
              </a:r>
            </a:p>
            <a:p>
              <a:pPr algn="ctr"/>
              <a:r>
                <a:rPr lang="fi-FI" sz="1000" dirty="0"/>
                <a:t>vastaan kysymyksiin</a:t>
              </a:r>
            </a:p>
          </p:txBody>
        </p:sp>
        <p:sp>
          <p:nvSpPr>
            <p:cNvPr id="24" name="Suorakulmio 23"/>
            <p:cNvSpPr/>
            <p:nvPr/>
          </p:nvSpPr>
          <p:spPr>
            <a:xfrm>
              <a:off x="2097526" y="3323419"/>
              <a:ext cx="1608307" cy="303824"/>
            </a:xfrm>
            <a:prstGeom prst="rect">
              <a:avLst/>
            </a:prstGeom>
            <a:solidFill>
              <a:srgbClr val="33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000" dirty="0"/>
                <a:t>Palveluohjaus </a:t>
              </a:r>
            </a:p>
          </p:txBody>
        </p:sp>
        <p:sp>
          <p:nvSpPr>
            <p:cNvPr id="25" name="Suorakulmio 24"/>
            <p:cNvSpPr/>
            <p:nvPr/>
          </p:nvSpPr>
          <p:spPr>
            <a:xfrm>
              <a:off x="628650" y="3976631"/>
              <a:ext cx="2062667" cy="311285"/>
            </a:xfrm>
            <a:prstGeom prst="rect">
              <a:avLst/>
            </a:prstGeom>
            <a:solidFill>
              <a:srgbClr val="33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000" dirty="0"/>
                <a:t>Google ohjaa Terveyskylään</a:t>
              </a:r>
            </a:p>
          </p:txBody>
        </p:sp>
        <p:sp>
          <p:nvSpPr>
            <p:cNvPr id="26" name="Suorakulmio 25"/>
            <p:cNvSpPr/>
            <p:nvPr/>
          </p:nvSpPr>
          <p:spPr>
            <a:xfrm>
              <a:off x="3773519" y="2966739"/>
              <a:ext cx="4741831" cy="660504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000" dirty="0"/>
                <a:t>Saan kutsun ja </a:t>
              </a:r>
              <a:r>
                <a:rPr lang="fi-FI" sz="1000" dirty="0" err="1"/>
                <a:t>tunnistaudun</a:t>
              </a:r>
              <a:endParaRPr lang="fi-FI" sz="1000" dirty="0"/>
            </a:p>
            <a:p>
              <a:pPr algn="ctr"/>
              <a:r>
                <a:rPr lang="fi-FI" sz="1000" dirty="0"/>
                <a:t>Potilaan digihoitopolulle, jonka erikoisalan ammattilaiset ovat laatineet kasvokkain tapahtuman hoidon rinnalle. Teen harjoituksia, luen ohjeita, arviointi oireita ja voin lähettää kysymyksen hoitajalle.</a:t>
              </a:r>
            </a:p>
          </p:txBody>
        </p:sp>
        <p:sp>
          <p:nvSpPr>
            <p:cNvPr id="27" name="Suorakulmio 26"/>
            <p:cNvSpPr/>
            <p:nvPr/>
          </p:nvSpPr>
          <p:spPr>
            <a:xfrm>
              <a:off x="4436211" y="2484950"/>
              <a:ext cx="4809171" cy="416016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000" dirty="0"/>
                <a:t>Potilaan digihoitopolku II</a:t>
              </a:r>
            </a:p>
            <a:p>
              <a:pPr algn="ctr"/>
              <a:r>
                <a:rPr lang="fi-FI" sz="1000" dirty="0"/>
                <a:t>Tarvittaessa toiseen taloon</a:t>
              </a:r>
            </a:p>
          </p:txBody>
        </p:sp>
      </p:grpSp>
      <p:pic>
        <p:nvPicPr>
          <p:cNvPr id="28" name="Kuva 27" descr="logo_neg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241" y="4719963"/>
            <a:ext cx="869306" cy="3079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24"/>
          <p:cNvSpPr/>
          <p:nvPr/>
        </p:nvSpPr>
        <p:spPr>
          <a:xfrm>
            <a:off x="453975" y="1250785"/>
            <a:ext cx="777567" cy="3699837"/>
          </a:xfrm>
          <a:prstGeom prst="rect">
            <a:avLst/>
          </a:prstGeom>
          <a:solidFill>
            <a:srgbClr val="99CC33">
              <a:alpha val="70000"/>
            </a:srgb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cap="all" dirty="0">
              <a:solidFill>
                <a:schemeClr val="tx1"/>
              </a:solidFill>
            </a:endParaRPr>
          </a:p>
        </p:txBody>
      </p:sp>
      <p:sp>
        <p:nvSpPr>
          <p:cNvPr id="21" name="Suorakulmio 20"/>
          <p:cNvSpPr/>
          <p:nvPr/>
        </p:nvSpPr>
        <p:spPr>
          <a:xfrm>
            <a:off x="3139966" y="1250785"/>
            <a:ext cx="3321239" cy="3699837"/>
          </a:xfrm>
          <a:prstGeom prst="rect">
            <a:avLst/>
          </a:prstGeom>
          <a:solidFill>
            <a:srgbClr val="99CC33">
              <a:alpha val="70000"/>
            </a:srgb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cap="all" dirty="0">
              <a:solidFill>
                <a:schemeClr val="tx1"/>
              </a:solidFill>
            </a:endParaRPr>
          </a:p>
        </p:txBody>
      </p:sp>
      <p:sp>
        <p:nvSpPr>
          <p:cNvPr id="23" name="Suorakulmio 22"/>
          <p:cNvSpPr/>
          <p:nvPr/>
        </p:nvSpPr>
        <p:spPr>
          <a:xfrm>
            <a:off x="1350054" y="1250785"/>
            <a:ext cx="1671400" cy="3699837"/>
          </a:xfrm>
          <a:prstGeom prst="rect">
            <a:avLst/>
          </a:prstGeom>
          <a:solidFill>
            <a:srgbClr val="99CC33">
              <a:alpha val="70000"/>
            </a:srgb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cap="all" dirty="0">
              <a:solidFill>
                <a:schemeClr val="tx1"/>
              </a:solidFill>
            </a:endParaRPr>
          </a:p>
        </p:txBody>
      </p:sp>
      <p:sp>
        <p:nvSpPr>
          <p:cNvPr id="19" name="Suorakulmio 18"/>
          <p:cNvSpPr/>
          <p:nvPr/>
        </p:nvSpPr>
        <p:spPr>
          <a:xfrm>
            <a:off x="6579718" y="1250785"/>
            <a:ext cx="1936676" cy="3699837"/>
          </a:xfrm>
          <a:prstGeom prst="rect">
            <a:avLst/>
          </a:prstGeom>
          <a:solidFill>
            <a:srgbClr val="99CC33">
              <a:alpha val="70000"/>
            </a:srgb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cap="all" dirty="0">
              <a:solidFill>
                <a:schemeClr val="tx1"/>
              </a:solidFill>
            </a:endParaRPr>
          </a:p>
        </p:txBody>
      </p:sp>
      <p:sp>
        <p:nvSpPr>
          <p:cNvPr id="11" name="Suorakulmio 10"/>
          <p:cNvSpPr/>
          <p:nvPr/>
        </p:nvSpPr>
        <p:spPr>
          <a:xfrm>
            <a:off x="453975" y="4644280"/>
            <a:ext cx="8082263" cy="307777"/>
          </a:xfrm>
          <a:prstGeom prst="rect">
            <a:avLst/>
          </a:prstGeom>
          <a:solidFill>
            <a:srgbClr val="99CC33">
              <a:alpha val="70000"/>
            </a:srgb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cap="all" dirty="0">
              <a:solidFill>
                <a:schemeClr val="tx1"/>
              </a:solidFill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1374763" y="4642791"/>
            <a:ext cx="16828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600" dirty="0"/>
              <a:t>2016</a:t>
            </a:r>
          </a:p>
        </p:txBody>
      </p:sp>
      <p:sp>
        <p:nvSpPr>
          <p:cNvPr id="5" name="Suorakulmio 4"/>
          <p:cNvSpPr/>
          <p:nvPr/>
        </p:nvSpPr>
        <p:spPr>
          <a:xfrm>
            <a:off x="453974" y="4644280"/>
            <a:ext cx="777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600" dirty="0"/>
              <a:t>2009</a:t>
            </a:r>
            <a:endParaRPr lang="fi-FI" dirty="0"/>
          </a:p>
        </p:txBody>
      </p:sp>
      <p:grpSp>
        <p:nvGrpSpPr>
          <p:cNvPr id="40" name="Ryhmä 39"/>
          <p:cNvGrpSpPr/>
          <p:nvPr/>
        </p:nvGrpSpPr>
        <p:grpSpPr>
          <a:xfrm>
            <a:off x="382759" y="2726186"/>
            <a:ext cx="905178" cy="769714"/>
            <a:chOff x="382759" y="2726186"/>
            <a:chExt cx="905178" cy="769714"/>
          </a:xfrm>
        </p:grpSpPr>
        <p:pic>
          <p:nvPicPr>
            <p:cNvPr id="26" name="Kuva 25" descr="tal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024" y="2726186"/>
              <a:ext cx="458649" cy="374518"/>
            </a:xfrm>
            <a:prstGeom prst="rect">
              <a:avLst/>
            </a:prstGeom>
          </p:spPr>
        </p:pic>
        <p:sp>
          <p:nvSpPr>
            <p:cNvPr id="27" name="Tekstiruutu 26"/>
            <p:cNvSpPr txBox="1"/>
            <p:nvPr/>
          </p:nvSpPr>
          <p:spPr>
            <a:xfrm>
              <a:off x="382759" y="3065013"/>
              <a:ext cx="9051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/>
                <a:t>Mielen-terveys</a:t>
              </a:r>
            </a:p>
          </p:txBody>
        </p:sp>
      </p:grpSp>
      <p:grpSp>
        <p:nvGrpSpPr>
          <p:cNvPr id="36" name="Ryhmä 35"/>
          <p:cNvGrpSpPr/>
          <p:nvPr/>
        </p:nvGrpSpPr>
        <p:grpSpPr>
          <a:xfrm>
            <a:off x="1350054" y="2236032"/>
            <a:ext cx="876362" cy="767305"/>
            <a:chOff x="1355713" y="2255936"/>
            <a:chExt cx="876362" cy="767305"/>
          </a:xfrm>
        </p:grpSpPr>
        <p:sp>
          <p:nvSpPr>
            <p:cNvPr id="29" name="Tekstiruutu 28"/>
            <p:cNvSpPr txBox="1"/>
            <p:nvPr/>
          </p:nvSpPr>
          <p:spPr>
            <a:xfrm>
              <a:off x="1355713" y="2592354"/>
              <a:ext cx="8763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/>
                <a:t>Painon-hallinta</a:t>
              </a:r>
            </a:p>
          </p:txBody>
        </p:sp>
        <p:pic>
          <p:nvPicPr>
            <p:cNvPr id="62" name="Kuva 61" descr="tal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4570" y="2255936"/>
              <a:ext cx="458648" cy="374518"/>
            </a:xfrm>
            <a:prstGeom prst="rect">
              <a:avLst/>
            </a:prstGeom>
          </p:spPr>
        </p:pic>
      </p:grpSp>
      <p:grpSp>
        <p:nvGrpSpPr>
          <p:cNvPr id="38" name="Ryhmä 37"/>
          <p:cNvGrpSpPr/>
          <p:nvPr/>
        </p:nvGrpSpPr>
        <p:grpSpPr>
          <a:xfrm>
            <a:off x="1362063" y="3084067"/>
            <a:ext cx="804333" cy="764196"/>
            <a:chOff x="1362063" y="3046445"/>
            <a:chExt cx="804333" cy="764196"/>
          </a:xfrm>
        </p:grpSpPr>
        <p:sp>
          <p:nvSpPr>
            <p:cNvPr id="31" name="Tekstiruutu 30"/>
            <p:cNvSpPr txBox="1"/>
            <p:nvPr/>
          </p:nvSpPr>
          <p:spPr>
            <a:xfrm>
              <a:off x="1362063" y="3379754"/>
              <a:ext cx="8043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 err="1"/>
                <a:t>Harvinais</a:t>
              </a:r>
              <a:r>
                <a:rPr lang="fi-FI" sz="1100" b="1" dirty="0"/>
                <a:t>-sairaudet</a:t>
              </a:r>
            </a:p>
          </p:txBody>
        </p:sp>
        <p:pic>
          <p:nvPicPr>
            <p:cNvPr id="63" name="Kuva 62" descr="talo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34905" y="3046445"/>
              <a:ext cx="458648" cy="374518"/>
            </a:xfrm>
            <a:prstGeom prst="rect">
              <a:avLst/>
            </a:prstGeom>
          </p:spPr>
        </p:pic>
      </p:grpSp>
      <p:grpSp>
        <p:nvGrpSpPr>
          <p:cNvPr id="30" name="Ryhmä 29"/>
          <p:cNvGrpSpPr/>
          <p:nvPr/>
        </p:nvGrpSpPr>
        <p:grpSpPr>
          <a:xfrm>
            <a:off x="2218071" y="1464044"/>
            <a:ext cx="804333" cy="594305"/>
            <a:chOff x="2218071" y="1554809"/>
            <a:chExt cx="804333" cy="594305"/>
          </a:xfrm>
        </p:grpSpPr>
        <p:sp>
          <p:nvSpPr>
            <p:cNvPr id="33" name="Tekstiruutu 32"/>
            <p:cNvSpPr txBox="1"/>
            <p:nvPr/>
          </p:nvSpPr>
          <p:spPr>
            <a:xfrm>
              <a:off x="2218071" y="1887504"/>
              <a:ext cx="804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/>
                <a:t>Nais</a:t>
              </a:r>
            </a:p>
          </p:txBody>
        </p:sp>
        <p:pic>
          <p:nvPicPr>
            <p:cNvPr id="64" name="Kuva 63" descr="talo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90913" y="1554809"/>
              <a:ext cx="458648" cy="374518"/>
            </a:xfrm>
            <a:prstGeom prst="rect">
              <a:avLst/>
            </a:prstGeom>
          </p:spPr>
        </p:pic>
      </p:grpSp>
      <p:grpSp>
        <p:nvGrpSpPr>
          <p:cNvPr id="42" name="Ryhmä 41"/>
          <p:cNvGrpSpPr/>
          <p:nvPr/>
        </p:nvGrpSpPr>
        <p:grpSpPr>
          <a:xfrm>
            <a:off x="2218071" y="2237400"/>
            <a:ext cx="804333" cy="760473"/>
            <a:chOff x="2218071" y="2345318"/>
            <a:chExt cx="804333" cy="760473"/>
          </a:xfrm>
        </p:grpSpPr>
        <p:sp>
          <p:nvSpPr>
            <p:cNvPr id="35" name="Tekstiruutu 34"/>
            <p:cNvSpPr txBox="1"/>
            <p:nvPr/>
          </p:nvSpPr>
          <p:spPr>
            <a:xfrm>
              <a:off x="2218071" y="2674904"/>
              <a:ext cx="8043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/>
                <a:t>Kivun-hallinta</a:t>
              </a:r>
            </a:p>
          </p:txBody>
        </p:sp>
        <p:pic>
          <p:nvPicPr>
            <p:cNvPr id="65" name="Kuva 64" descr="talo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90913" y="2345318"/>
              <a:ext cx="458648" cy="374518"/>
            </a:xfrm>
            <a:prstGeom prst="rect">
              <a:avLst/>
            </a:prstGeom>
          </p:spPr>
        </p:pic>
      </p:grpSp>
      <p:grpSp>
        <p:nvGrpSpPr>
          <p:cNvPr id="44" name="Ryhmä 43"/>
          <p:cNvGrpSpPr/>
          <p:nvPr/>
        </p:nvGrpSpPr>
        <p:grpSpPr>
          <a:xfrm>
            <a:off x="2185495" y="3086159"/>
            <a:ext cx="882712" cy="742168"/>
            <a:chOff x="2185495" y="3126104"/>
            <a:chExt cx="882712" cy="742168"/>
          </a:xfrm>
        </p:grpSpPr>
        <p:sp>
          <p:nvSpPr>
            <p:cNvPr id="37" name="Tekstiruutu 36"/>
            <p:cNvSpPr txBox="1"/>
            <p:nvPr/>
          </p:nvSpPr>
          <p:spPr>
            <a:xfrm>
              <a:off x="2185495" y="3437385"/>
              <a:ext cx="8827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/>
                <a:t>Kuntoutu-</a:t>
              </a:r>
              <a:r>
                <a:rPr lang="fi-FI" sz="1100" b="1" dirty="0" err="1"/>
                <a:t>minen</a:t>
              </a:r>
              <a:endParaRPr lang="fi-FI" sz="1100" b="1" dirty="0"/>
            </a:p>
          </p:txBody>
        </p:sp>
        <p:pic>
          <p:nvPicPr>
            <p:cNvPr id="66" name="Kuva 65" descr="talo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97527" y="3126104"/>
              <a:ext cx="458648" cy="374518"/>
            </a:xfrm>
            <a:prstGeom prst="rect">
              <a:avLst/>
            </a:prstGeom>
          </p:spPr>
        </p:pic>
      </p:grpSp>
      <p:grpSp>
        <p:nvGrpSpPr>
          <p:cNvPr id="46" name="Ryhmä 45"/>
          <p:cNvGrpSpPr/>
          <p:nvPr/>
        </p:nvGrpSpPr>
        <p:grpSpPr>
          <a:xfrm>
            <a:off x="2218071" y="3916613"/>
            <a:ext cx="804333" cy="763978"/>
            <a:chOff x="2218071" y="3916613"/>
            <a:chExt cx="804333" cy="763978"/>
          </a:xfrm>
        </p:grpSpPr>
        <p:sp>
          <p:nvSpPr>
            <p:cNvPr id="39" name="Tekstiruutu 38"/>
            <p:cNvSpPr txBox="1"/>
            <p:nvPr/>
          </p:nvSpPr>
          <p:spPr>
            <a:xfrm>
              <a:off x="2218071" y="4249704"/>
              <a:ext cx="8043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/>
                <a:t>Helsingin Biopankki</a:t>
              </a:r>
            </a:p>
          </p:txBody>
        </p:sp>
        <p:pic>
          <p:nvPicPr>
            <p:cNvPr id="67" name="Kuva 66" descr="talo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90913" y="3916613"/>
              <a:ext cx="458648" cy="374518"/>
            </a:xfrm>
            <a:prstGeom prst="rect">
              <a:avLst/>
            </a:prstGeom>
          </p:spPr>
        </p:pic>
      </p:grpSp>
      <p:grpSp>
        <p:nvGrpSpPr>
          <p:cNvPr id="49" name="Ryhmä 48"/>
          <p:cNvGrpSpPr/>
          <p:nvPr/>
        </p:nvGrpSpPr>
        <p:grpSpPr>
          <a:xfrm>
            <a:off x="5083574" y="1464044"/>
            <a:ext cx="804333" cy="597680"/>
            <a:chOff x="5085580" y="1464044"/>
            <a:chExt cx="804333" cy="597680"/>
          </a:xfrm>
        </p:grpSpPr>
        <p:sp>
          <p:nvSpPr>
            <p:cNvPr id="41" name="Tekstiruutu 40"/>
            <p:cNvSpPr txBox="1"/>
            <p:nvPr/>
          </p:nvSpPr>
          <p:spPr>
            <a:xfrm>
              <a:off x="5085580" y="1800114"/>
              <a:ext cx="804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/>
                <a:t>Lapset</a:t>
              </a:r>
            </a:p>
          </p:txBody>
        </p:sp>
        <p:pic>
          <p:nvPicPr>
            <p:cNvPr id="68" name="Kuva 67" descr="talo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58422" y="1464044"/>
              <a:ext cx="458648" cy="374518"/>
            </a:xfrm>
            <a:prstGeom prst="rect">
              <a:avLst/>
            </a:prstGeom>
          </p:spPr>
        </p:pic>
      </p:grpSp>
      <p:grpSp>
        <p:nvGrpSpPr>
          <p:cNvPr id="50" name="Ryhmä 49"/>
          <p:cNvGrpSpPr/>
          <p:nvPr/>
        </p:nvGrpSpPr>
        <p:grpSpPr>
          <a:xfrm>
            <a:off x="5747462" y="1464044"/>
            <a:ext cx="804333" cy="597680"/>
            <a:chOff x="5747462" y="1464044"/>
            <a:chExt cx="804333" cy="597680"/>
          </a:xfrm>
        </p:grpSpPr>
        <p:sp>
          <p:nvSpPr>
            <p:cNvPr id="45" name="Tekstiruutu 44"/>
            <p:cNvSpPr txBox="1"/>
            <p:nvPr/>
          </p:nvSpPr>
          <p:spPr>
            <a:xfrm>
              <a:off x="5747462" y="1800114"/>
              <a:ext cx="804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/>
                <a:t>Ihotaudit</a:t>
              </a:r>
            </a:p>
          </p:txBody>
        </p:sp>
        <p:pic>
          <p:nvPicPr>
            <p:cNvPr id="70" name="Kuva 69" descr="talo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20304" y="1464044"/>
              <a:ext cx="458648" cy="374518"/>
            </a:xfrm>
            <a:prstGeom prst="rect">
              <a:avLst/>
            </a:prstGeom>
          </p:spPr>
        </p:pic>
      </p:grpSp>
      <p:grpSp>
        <p:nvGrpSpPr>
          <p:cNvPr id="56" name="Ryhmä 55"/>
          <p:cNvGrpSpPr/>
          <p:nvPr/>
        </p:nvGrpSpPr>
        <p:grpSpPr>
          <a:xfrm>
            <a:off x="6493877" y="1464044"/>
            <a:ext cx="804333" cy="597680"/>
            <a:chOff x="6493877" y="1464044"/>
            <a:chExt cx="804333" cy="597680"/>
          </a:xfrm>
        </p:grpSpPr>
        <p:sp>
          <p:nvSpPr>
            <p:cNvPr id="55" name="Tekstiruutu 54"/>
            <p:cNvSpPr txBox="1"/>
            <p:nvPr/>
          </p:nvSpPr>
          <p:spPr>
            <a:xfrm>
              <a:off x="6493877" y="1800114"/>
              <a:ext cx="804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/>
                <a:t>Diabetes</a:t>
              </a:r>
            </a:p>
          </p:txBody>
        </p:sp>
        <p:pic>
          <p:nvPicPr>
            <p:cNvPr id="78" name="Kuva 77" descr="talo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66719" y="1464044"/>
              <a:ext cx="458648" cy="374518"/>
            </a:xfrm>
            <a:prstGeom prst="rect">
              <a:avLst/>
            </a:prstGeom>
          </p:spPr>
        </p:pic>
      </p:grpSp>
      <p:pic>
        <p:nvPicPr>
          <p:cNvPr id="98" name="Kuva 97" descr="talo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9306" y="3635614"/>
            <a:ext cx="458648" cy="374518"/>
          </a:xfrm>
          <a:prstGeom prst="rect">
            <a:avLst/>
          </a:prstGeom>
        </p:spPr>
      </p:pic>
      <p:pic>
        <p:nvPicPr>
          <p:cNvPr id="99" name="Kuva 98" descr="talo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9028" y="3424234"/>
            <a:ext cx="458648" cy="374518"/>
          </a:xfrm>
          <a:prstGeom prst="rect">
            <a:avLst/>
          </a:prstGeom>
        </p:spPr>
      </p:pic>
      <p:pic>
        <p:nvPicPr>
          <p:cNvPr id="100" name="Kuva 99" descr="talo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9982" y="3798661"/>
            <a:ext cx="458648" cy="374518"/>
          </a:xfrm>
          <a:prstGeom prst="rect">
            <a:avLst/>
          </a:prstGeom>
        </p:spPr>
      </p:pic>
      <p:sp>
        <p:nvSpPr>
          <p:cNvPr id="101" name="Tekstiruutu 100"/>
          <p:cNvSpPr txBox="1"/>
          <p:nvPr/>
        </p:nvSpPr>
        <p:spPr>
          <a:xfrm>
            <a:off x="7793803" y="4158334"/>
            <a:ext cx="8043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dirty="0"/>
              <a:t>Yhteensä yli 30 taloa</a:t>
            </a:r>
          </a:p>
        </p:txBody>
      </p:sp>
      <p:pic>
        <p:nvPicPr>
          <p:cNvPr id="74" name="Kuva 73" descr="terveyskyla_logo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6612" y="253301"/>
            <a:ext cx="3362037" cy="816217"/>
          </a:xfrm>
          <a:prstGeom prst="rect">
            <a:avLst/>
          </a:prstGeom>
        </p:spPr>
      </p:pic>
      <p:sp>
        <p:nvSpPr>
          <p:cNvPr id="86" name="Tekstiruutu 85"/>
          <p:cNvSpPr txBox="1"/>
          <p:nvPr/>
        </p:nvSpPr>
        <p:spPr>
          <a:xfrm>
            <a:off x="1268154" y="4239349"/>
            <a:ext cx="9588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dirty="0"/>
              <a:t>Terveyskylä </a:t>
            </a:r>
            <a:r>
              <a:rPr lang="fi-FI" sz="1100" b="1" dirty="0" err="1"/>
              <a:t>platform</a:t>
            </a:r>
            <a:endParaRPr lang="fi-FI" sz="1100" b="1" dirty="0"/>
          </a:p>
        </p:txBody>
      </p:sp>
      <p:sp>
        <p:nvSpPr>
          <p:cNvPr id="105" name="Suorakulmio 104"/>
          <p:cNvSpPr/>
          <p:nvPr/>
        </p:nvSpPr>
        <p:spPr>
          <a:xfrm>
            <a:off x="3909893" y="4613503"/>
            <a:ext cx="1289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600" dirty="0">
                <a:solidFill>
                  <a:srgbClr val="FF0000"/>
                </a:solidFill>
              </a:rPr>
              <a:t>5/2017</a:t>
            </a:r>
          </a:p>
        </p:txBody>
      </p:sp>
      <p:grpSp>
        <p:nvGrpSpPr>
          <p:cNvPr id="144" name="Ryhmä 143"/>
          <p:cNvGrpSpPr/>
          <p:nvPr/>
        </p:nvGrpSpPr>
        <p:grpSpPr>
          <a:xfrm>
            <a:off x="5087405" y="2253214"/>
            <a:ext cx="804333" cy="578247"/>
            <a:chOff x="5097841" y="2305951"/>
            <a:chExt cx="804333" cy="578247"/>
          </a:xfrm>
        </p:grpSpPr>
        <p:sp>
          <p:nvSpPr>
            <p:cNvPr id="106" name="Tekstiruutu 105"/>
            <p:cNvSpPr txBox="1"/>
            <p:nvPr/>
          </p:nvSpPr>
          <p:spPr>
            <a:xfrm>
              <a:off x="5097841" y="2622588"/>
              <a:ext cx="804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/>
                <a:t>Nuoret</a:t>
              </a:r>
            </a:p>
          </p:txBody>
        </p:sp>
        <p:pic>
          <p:nvPicPr>
            <p:cNvPr id="107" name="Kuva 106" descr="talo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70683" y="2305951"/>
              <a:ext cx="458648" cy="374518"/>
            </a:xfrm>
            <a:prstGeom prst="rect">
              <a:avLst/>
            </a:prstGeom>
          </p:spPr>
        </p:pic>
      </p:grpSp>
      <p:grpSp>
        <p:nvGrpSpPr>
          <p:cNvPr id="34" name="Ryhmä 33"/>
          <p:cNvGrpSpPr/>
          <p:nvPr/>
        </p:nvGrpSpPr>
        <p:grpSpPr>
          <a:xfrm>
            <a:off x="3062167" y="1464044"/>
            <a:ext cx="804333" cy="606713"/>
            <a:chOff x="3062167" y="1529612"/>
            <a:chExt cx="804333" cy="606713"/>
          </a:xfrm>
        </p:grpSpPr>
        <p:sp>
          <p:nvSpPr>
            <p:cNvPr id="59" name="Tekstiruutu 58"/>
            <p:cNvSpPr txBox="1"/>
            <p:nvPr/>
          </p:nvSpPr>
          <p:spPr>
            <a:xfrm>
              <a:off x="3062167" y="1874715"/>
              <a:ext cx="804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/>
                <a:t>Aivo</a:t>
              </a:r>
            </a:p>
          </p:txBody>
        </p:sp>
        <p:pic>
          <p:nvPicPr>
            <p:cNvPr id="7" name="Kuva 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333" y="1529612"/>
              <a:ext cx="432000" cy="375410"/>
            </a:xfrm>
            <a:prstGeom prst="rect">
              <a:avLst/>
            </a:prstGeom>
          </p:spPr>
        </p:pic>
      </p:grpSp>
      <p:grpSp>
        <p:nvGrpSpPr>
          <p:cNvPr id="32" name="Ryhmä 31"/>
          <p:cNvGrpSpPr/>
          <p:nvPr/>
        </p:nvGrpSpPr>
        <p:grpSpPr>
          <a:xfrm>
            <a:off x="3097010" y="2237400"/>
            <a:ext cx="804333" cy="760473"/>
            <a:chOff x="3120886" y="2317629"/>
            <a:chExt cx="804333" cy="760473"/>
          </a:xfrm>
        </p:grpSpPr>
        <p:sp>
          <p:nvSpPr>
            <p:cNvPr id="52" name="Tekstiruutu 51"/>
            <p:cNvSpPr txBox="1"/>
            <p:nvPr/>
          </p:nvSpPr>
          <p:spPr>
            <a:xfrm>
              <a:off x="3120886" y="2647215"/>
              <a:ext cx="8043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/>
                <a:t>Allergia &amp; astma</a:t>
              </a:r>
            </a:p>
          </p:txBody>
        </p:sp>
        <p:pic>
          <p:nvPicPr>
            <p:cNvPr id="8" name="Kuva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4194" y="2317629"/>
              <a:ext cx="430838" cy="374400"/>
            </a:xfrm>
            <a:prstGeom prst="rect">
              <a:avLst/>
            </a:prstGeom>
          </p:spPr>
        </p:pic>
      </p:grpSp>
      <p:grpSp>
        <p:nvGrpSpPr>
          <p:cNvPr id="148" name="Ryhmä 147"/>
          <p:cNvGrpSpPr/>
          <p:nvPr/>
        </p:nvGrpSpPr>
        <p:grpSpPr>
          <a:xfrm>
            <a:off x="3062166" y="3079216"/>
            <a:ext cx="804333" cy="625449"/>
            <a:chOff x="3062166" y="3059131"/>
            <a:chExt cx="804333" cy="625449"/>
          </a:xfrm>
        </p:grpSpPr>
        <p:sp>
          <p:nvSpPr>
            <p:cNvPr id="51" name="Tekstiruutu 50"/>
            <p:cNvSpPr txBox="1"/>
            <p:nvPr/>
          </p:nvSpPr>
          <p:spPr>
            <a:xfrm>
              <a:off x="3062166" y="3422970"/>
              <a:ext cx="804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/>
                <a:t>Nivel</a:t>
              </a:r>
            </a:p>
          </p:txBody>
        </p:sp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913" y="3059131"/>
              <a:ext cx="430838" cy="374400"/>
            </a:xfrm>
            <a:prstGeom prst="rect">
              <a:avLst/>
            </a:prstGeom>
          </p:spPr>
        </p:pic>
      </p:grpSp>
      <p:grpSp>
        <p:nvGrpSpPr>
          <p:cNvPr id="147" name="Ryhmä 146"/>
          <p:cNvGrpSpPr/>
          <p:nvPr/>
        </p:nvGrpSpPr>
        <p:grpSpPr>
          <a:xfrm>
            <a:off x="3100477" y="3915671"/>
            <a:ext cx="804333" cy="607323"/>
            <a:chOff x="3100477" y="3915671"/>
            <a:chExt cx="804333" cy="607323"/>
          </a:xfrm>
        </p:grpSpPr>
        <p:sp>
          <p:nvSpPr>
            <p:cNvPr id="53" name="Tekstiruutu 52"/>
            <p:cNvSpPr txBox="1"/>
            <p:nvPr/>
          </p:nvSpPr>
          <p:spPr>
            <a:xfrm>
              <a:off x="3100477" y="4261384"/>
              <a:ext cx="804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/>
                <a:t>Reuma</a:t>
              </a:r>
            </a:p>
          </p:txBody>
        </p:sp>
        <p:pic>
          <p:nvPicPr>
            <p:cNvPr id="12" name="Kuva 1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224" y="3915671"/>
              <a:ext cx="430838" cy="374400"/>
            </a:xfrm>
            <a:prstGeom prst="rect">
              <a:avLst/>
            </a:prstGeom>
          </p:spPr>
        </p:pic>
      </p:grpSp>
      <p:grpSp>
        <p:nvGrpSpPr>
          <p:cNvPr id="149" name="Ryhmä 148"/>
          <p:cNvGrpSpPr/>
          <p:nvPr/>
        </p:nvGrpSpPr>
        <p:grpSpPr>
          <a:xfrm>
            <a:off x="3687706" y="1464044"/>
            <a:ext cx="804333" cy="597680"/>
            <a:chOff x="3703073" y="1464044"/>
            <a:chExt cx="804333" cy="597680"/>
          </a:xfrm>
        </p:grpSpPr>
        <p:sp>
          <p:nvSpPr>
            <p:cNvPr id="47" name="Tekstiruutu 46"/>
            <p:cNvSpPr txBox="1"/>
            <p:nvPr/>
          </p:nvSpPr>
          <p:spPr>
            <a:xfrm>
              <a:off x="3703073" y="1800114"/>
              <a:ext cx="804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/>
                <a:t>Sydän</a:t>
              </a:r>
            </a:p>
          </p:txBody>
        </p:sp>
        <p:pic>
          <p:nvPicPr>
            <p:cNvPr id="13" name="Kuva 1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9820" y="1464044"/>
              <a:ext cx="430838" cy="374400"/>
            </a:xfrm>
            <a:prstGeom prst="rect">
              <a:avLst/>
            </a:prstGeom>
          </p:spPr>
        </p:pic>
      </p:grpSp>
      <p:grpSp>
        <p:nvGrpSpPr>
          <p:cNvPr id="141" name="Ryhmä 140"/>
          <p:cNvGrpSpPr/>
          <p:nvPr/>
        </p:nvGrpSpPr>
        <p:grpSpPr>
          <a:xfrm>
            <a:off x="3708339" y="2236032"/>
            <a:ext cx="804333" cy="601598"/>
            <a:chOff x="3738146" y="2313519"/>
            <a:chExt cx="804333" cy="601598"/>
          </a:xfrm>
        </p:grpSpPr>
        <p:sp>
          <p:nvSpPr>
            <p:cNvPr id="61" name="Tekstiruutu 60"/>
            <p:cNvSpPr txBox="1"/>
            <p:nvPr/>
          </p:nvSpPr>
          <p:spPr>
            <a:xfrm>
              <a:off x="3738146" y="2653507"/>
              <a:ext cx="804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/>
                <a:t>Verisuoni</a:t>
              </a:r>
            </a:p>
          </p:txBody>
        </p:sp>
        <p:pic>
          <p:nvPicPr>
            <p:cNvPr id="14" name="Kuva 1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893" y="2313519"/>
              <a:ext cx="430838" cy="374400"/>
            </a:xfrm>
            <a:prstGeom prst="rect">
              <a:avLst/>
            </a:prstGeom>
          </p:spPr>
        </p:pic>
      </p:grpSp>
      <p:grpSp>
        <p:nvGrpSpPr>
          <p:cNvPr id="142" name="Ryhmä 141"/>
          <p:cNvGrpSpPr/>
          <p:nvPr/>
        </p:nvGrpSpPr>
        <p:grpSpPr>
          <a:xfrm>
            <a:off x="4421237" y="2235560"/>
            <a:ext cx="804333" cy="587300"/>
            <a:chOff x="4476652" y="2338795"/>
            <a:chExt cx="804333" cy="587300"/>
          </a:xfrm>
        </p:grpSpPr>
        <p:sp>
          <p:nvSpPr>
            <p:cNvPr id="57" name="Tekstiruutu 56"/>
            <p:cNvSpPr txBox="1"/>
            <p:nvPr/>
          </p:nvSpPr>
          <p:spPr>
            <a:xfrm>
              <a:off x="4476652" y="2664485"/>
              <a:ext cx="804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/>
                <a:t>Syöpä</a:t>
              </a:r>
            </a:p>
          </p:txBody>
        </p:sp>
        <p:pic>
          <p:nvPicPr>
            <p:cNvPr id="16" name="Kuva 1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3399" y="2338795"/>
              <a:ext cx="430838" cy="374400"/>
            </a:xfrm>
            <a:prstGeom prst="rect">
              <a:avLst/>
            </a:prstGeom>
          </p:spPr>
        </p:pic>
      </p:grpSp>
      <p:grpSp>
        <p:nvGrpSpPr>
          <p:cNvPr id="143" name="Ryhmä 142"/>
          <p:cNvGrpSpPr/>
          <p:nvPr/>
        </p:nvGrpSpPr>
        <p:grpSpPr>
          <a:xfrm>
            <a:off x="4418135" y="3070776"/>
            <a:ext cx="804333" cy="562245"/>
            <a:chOff x="4472043" y="3083275"/>
            <a:chExt cx="804333" cy="562245"/>
          </a:xfrm>
        </p:grpSpPr>
        <p:sp>
          <p:nvSpPr>
            <p:cNvPr id="43" name="Tekstiruutu 42"/>
            <p:cNvSpPr txBox="1"/>
            <p:nvPr/>
          </p:nvSpPr>
          <p:spPr>
            <a:xfrm>
              <a:off x="4472043" y="3383910"/>
              <a:ext cx="804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/>
                <a:t>Vertais</a:t>
              </a:r>
              <a:endParaRPr lang="fi-FI" sz="1100" b="1" dirty="0"/>
            </a:p>
          </p:txBody>
        </p:sp>
        <p:pic>
          <p:nvPicPr>
            <p:cNvPr id="17" name="Kuva 1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790" y="3083275"/>
              <a:ext cx="430838" cy="374400"/>
            </a:xfrm>
            <a:prstGeom prst="rect">
              <a:avLst/>
            </a:prstGeom>
          </p:spPr>
        </p:pic>
      </p:grpSp>
      <p:grpSp>
        <p:nvGrpSpPr>
          <p:cNvPr id="48" name="Ryhmä 47"/>
          <p:cNvGrpSpPr/>
          <p:nvPr/>
        </p:nvGrpSpPr>
        <p:grpSpPr>
          <a:xfrm>
            <a:off x="4313245" y="1464044"/>
            <a:ext cx="987471" cy="597680"/>
            <a:chOff x="4361020" y="1464044"/>
            <a:chExt cx="987471" cy="597680"/>
          </a:xfrm>
        </p:grpSpPr>
        <p:sp>
          <p:nvSpPr>
            <p:cNvPr id="72" name="Tekstiruutu 71"/>
            <p:cNvSpPr txBox="1"/>
            <p:nvPr/>
          </p:nvSpPr>
          <p:spPr>
            <a:xfrm>
              <a:off x="4361020" y="1800114"/>
              <a:ext cx="9874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/>
                <a:t>Leikkaukseen</a:t>
              </a:r>
            </a:p>
          </p:txBody>
        </p:sp>
        <p:pic>
          <p:nvPicPr>
            <p:cNvPr id="18" name="Kuva 1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0703" y="1464044"/>
              <a:ext cx="430838" cy="374400"/>
            </a:xfrm>
            <a:prstGeom prst="rect">
              <a:avLst/>
            </a:prstGeom>
          </p:spPr>
        </p:pic>
      </p:grpSp>
      <p:sp>
        <p:nvSpPr>
          <p:cNvPr id="109" name="Suorakulmio 108"/>
          <p:cNvSpPr/>
          <p:nvPr/>
        </p:nvSpPr>
        <p:spPr>
          <a:xfrm>
            <a:off x="7064667" y="4640594"/>
            <a:ext cx="1289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600" dirty="0"/>
              <a:t>2018</a:t>
            </a:r>
          </a:p>
        </p:txBody>
      </p:sp>
      <p:cxnSp>
        <p:nvCxnSpPr>
          <p:cNvPr id="28" name="Suora yhdysviiva 27"/>
          <p:cNvCxnSpPr/>
          <p:nvPr/>
        </p:nvCxnSpPr>
        <p:spPr>
          <a:xfrm>
            <a:off x="4498317" y="1328841"/>
            <a:ext cx="0" cy="3247307"/>
          </a:xfrm>
          <a:prstGeom prst="line">
            <a:avLst/>
          </a:prstGeom>
          <a:ln w="34925" cap="rnd">
            <a:solidFill>
              <a:srgbClr val="FF0000"/>
            </a:solidFill>
            <a:prstDash val="sysDot"/>
            <a:miter lim="800000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Ryhmä 144"/>
          <p:cNvGrpSpPr/>
          <p:nvPr/>
        </p:nvGrpSpPr>
        <p:grpSpPr>
          <a:xfrm>
            <a:off x="5756710" y="2243801"/>
            <a:ext cx="804333" cy="591520"/>
            <a:chOff x="5775384" y="2323487"/>
            <a:chExt cx="804333" cy="591520"/>
          </a:xfrm>
        </p:grpSpPr>
        <p:sp>
          <p:nvSpPr>
            <p:cNvPr id="110" name="Tekstiruutu 109"/>
            <p:cNvSpPr txBox="1"/>
            <p:nvPr/>
          </p:nvSpPr>
          <p:spPr>
            <a:xfrm>
              <a:off x="5775384" y="2653397"/>
              <a:ext cx="804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/>
                <a:t>Infektio</a:t>
              </a:r>
            </a:p>
          </p:txBody>
        </p:sp>
        <p:pic>
          <p:nvPicPr>
            <p:cNvPr id="111" name="Kuva 110" descr="talo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48226" y="2323487"/>
              <a:ext cx="458648" cy="374518"/>
            </a:xfrm>
            <a:prstGeom prst="rect">
              <a:avLst/>
            </a:prstGeom>
          </p:spPr>
        </p:pic>
      </p:grpSp>
      <p:grpSp>
        <p:nvGrpSpPr>
          <p:cNvPr id="146" name="Ryhmä 145"/>
          <p:cNvGrpSpPr/>
          <p:nvPr/>
        </p:nvGrpSpPr>
        <p:grpSpPr>
          <a:xfrm>
            <a:off x="5757158" y="3059013"/>
            <a:ext cx="804333" cy="600037"/>
            <a:chOff x="5757158" y="3059013"/>
            <a:chExt cx="804333" cy="600037"/>
          </a:xfrm>
        </p:grpSpPr>
        <p:sp>
          <p:nvSpPr>
            <p:cNvPr id="112" name="Tekstiruutu 111"/>
            <p:cNvSpPr txBox="1"/>
            <p:nvPr/>
          </p:nvSpPr>
          <p:spPr>
            <a:xfrm>
              <a:off x="5757158" y="3397440"/>
              <a:ext cx="804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/>
                <a:t>Lääke</a:t>
              </a:r>
            </a:p>
          </p:txBody>
        </p:sp>
        <p:pic>
          <p:nvPicPr>
            <p:cNvPr id="113" name="Kuva 112" descr="talo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30000" y="3059013"/>
              <a:ext cx="458648" cy="374518"/>
            </a:xfrm>
            <a:prstGeom prst="rect">
              <a:avLst/>
            </a:prstGeom>
          </p:spPr>
        </p:pic>
      </p:grpSp>
      <p:grpSp>
        <p:nvGrpSpPr>
          <p:cNvPr id="150" name="Ryhmä 149"/>
          <p:cNvGrpSpPr/>
          <p:nvPr/>
        </p:nvGrpSpPr>
        <p:grpSpPr>
          <a:xfrm>
            <a:off x="6455655" y="2253214"/>
            <a:ext cx="804333" cy="597810"/>
            <a:chOff x="6455655" y="2312490"/>
            <a:chExt cx="804333" cy="597810"/>
          </a:xfrm>
        </p:grpSpPr>
        <p:sp>
          <p:nvSpPr>
            <p:cNvPr id="114" name="Tekstiruutu 113"/>
            <p:cNvSpPr txBox="1"/>
            <p:nvPr/>
          </p:nvSpPr>
          <p:spPr>
            <a:xfrm>
              <a:off x="6455655" y="2648690"/>
              <a:ext cx="804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/>
                <a:t>Keuhko</a:t>
              </a:r>
            </a:p>
          </p:txBody>
        </p:sp>
        <p:pic>
          <p:nvPicPr>
            <p:cNvPr id="115" name="Kuva 114" descr="talo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28497" y="2312490"/>
              <a:ext cx="458648" cy="374518"/>
            </a:xfrm>
            <a:prstGeom prst="rect">
              <a:avLst/>
            </a:prstGeom>
          </p:spPr>
        </p:pic>
      </p:grpSp>
      <p:grpSp>
        <p:nvGrpSpPr>
          <p:cNvPr id="152" name="Ryhmä 151"/>
          <p:cNvGrpSpPr/>
          <p:nvPr/>
        </p:nvGrpSpPr>
        <p:grpSpPr>
          <a:xfrm>
            <a:off x="6489128" y="3070776"/>
            <a:ext cx="804333" cy="597810"/>
            <a:chOff x="6482123" y="3030727"/>
            <a:chExt cx="804333" cy="597810"/>
          </a:xfrm>
        </p:grpSpPr>
        <p:sp>
          <p:nvSpPr>
            <p:cNvPr id="116" name="Tekstiruutu 115"/>
            <p:cNvSpPr txBox="1"/>
            <p:nvPr/>
          </p:nvSpPr>
          <p:spPr>
            <a:xfrm>
              <a:off x="6482123" y="3366927"/>
              <a:ext cx="804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/>
                <a:t>Kuulo</a:t>
              </a:r>
            </a:p>
          </p:txBody>
        </p:sp>
        <p:pic>
          <p:nvPicPr>
            <p:cNvPr id="117" name="Kuva 116" descr="talo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54965" y="3030727"/>
              <a:ext cx="458648" cy="374518"/>
            </a:xfrm>
            <a:prstGeom prst="rect">
              <a:avLst/>
            </a:prstGeom>
          </p:spPr>
        </p:pic>
      </p:grpSp>
      <p:grpSp>
        <p:nvGrpSpPr>
          <p:cNvPr id="154" name="Ryhmä 153"/>
          <p:cNvGrpSpPr/>
          <p:nvPr/>
        </p:nvGrpSpPr>
        <p:grpSpPr>
          <a:xfrm>
            <a:off x="6463122" y="3827549"/>
            <a:ext cx="804333" cy="597810"/>
            <a:chOff x="6536885" y="3886866"/>
            <a:chExt cx="804333" cy="597810"/>
          </a:xfrm>
        </p:grpSpPr>
        <p:sp>
          <p:nvSpPr>
            <p:cNvPr id="118" name="Tekstiruutu 117"/>
            <p:cNvSpPr txBox="1"/>
            <p:nvPr/>
          </p:nvSpPr>
          <p:spPr>
            <a:xfrm>
              <a:off x="6536885" y="4223066"/>
              <a:ext cx="804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/>
                <a:t>Mies </a:t>
              </a:r>
            </a:p>
          </p:txBody>
        </p:sp>
        <p:pic>
          <p:nvPicPr>
            <p:cNvPr id="119" name="Kuva 118" descr="talo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09727" y="3886866"/>
              <a:ext cx="458648" cy="374518"/>
            </a:xfrm>
            <a:prstGeom prst="rect">
              <a:avLst/>
            </a:prstGeom>
          </p:spPr>
        </p:pic>
      </p:grpSp>
      <p:grpSp>
        <p:nvGrpSpPr>
          <p:cNvPr id="58" name="Ryhmä 57"/>
          <p:cNvGrpSpPr/>
          <p:nvPr/>
        </p:nvGrpSpPr>
        <p:grpSpPr>
          <a:xfrm>
            <a:off x="7112891" y="1454338"/>
            <a:ext cx="804333" cy="597680"/>
            <a:chOff x="7034403" y="1464044"/>
            <a:chExt cx="804333" cy="597680"/>
          </a:xfrm>
        </p:grpSpPr>
        <p:sp>
          <p:nvSpPr>
            <p:cNvPr id="127" name="Tekstiruutu 126"/>
            <p:cNvSpPr txBox="1"/>
            <p:nvPr/>
          </p:nvSpPr>
          <p:spPr>
            <a:xfrm>
              <a:off x="7034403" y="1800114"/>
              <a:ext cx="804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 err="1"/>
                <a:t>Munuais</a:t>
              </a:r>
              <a:endParaRPr lang="fi-FI" sz="1100" b="1" dirty="0"/>
            </a:p>
          </p:txBody>
        </p:sp>
        <p:pic>
          <p:nvPicPr>
            <p:cNvPr id="128" name="Kuva 127" descr="talo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07245" y="1464044"/>
              <a:ext cx="458648" cy="374518"/>
            </a:xfrm>
            <a:prstGeom prst="rect">
              <a:avLst/>
            </a:prstGeom>
          </p:spPr>
        </p:pic>
      </p:grpSp>
      <p:grpSp>
        <p:nvGrpSpPr>
          <p:cNvPr id="151" name="Ryhmä 150"/>
          <p:cNvGrpSpPr/>
          <p:nvPr/>
        </p:nvGrpSpPr>
        <p:grpSpPr>
          <a:xfrm>
            <a:off x="7112375" y="2253214"/>
            <a:ext cx="804333" cy="767087"/>
            <a:chOff x="6996181" y="2313593"/>
            <a:chExt cx="804333" cy="767087"/>
          </a:xfrm>
        </p:grpSpPr>
        <p:sp>
          <p:nvSpPr>
            <p:cNvPr id="129" name="Tekstiruutu 128"/>
            <p:cNvSpPr txBox="1"/>
            <p:nvPr/>
          </p:nvSpPr>
          <p:spPr>
            <a:xfrm>
              <a:off x="6996181" y="2649793"/>
              <a:ext cx="8043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/>
                <a:t>Palliatiivinen</a:t>
              </a:r>
            </a:p>
          </p:txBody>
        </p:sp>
        <p:pic>
          <p:nvPicPr>
            <p:cNvPr id="130" name="Kuva 129" descr="talo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69023" y="2313593"/>
              <a:ext cx="458648" cy="374518"/>
            </a:xfrm>
            <a:prstGeom prst="rect">
              <a:avLst/>
            </a:prstGeom>
          </p:spPr>
        </p:pic>
      </p:grpSp>
      <p:grpSp>
        <p:nvGrpSpPr>
          <p:cNvPr id="153" name="Ryhmä 152"/>
          <p:cNvGrpSpPr/>
          <p:nvPr/>
        </p:nvGrpSpPr>
        <p:grpSpPr>
          <a:xfrm>
            <a:off x="7127978" y="3076276"/>
            <a:ext cx="804333" cy="597810"/>
            <a:chOff x="7022649" y="3031830"/>
            <a:chExt cx="804333" cy="597810"/>
          </a:xfrm>
        </p:grpSpPr>
        <p:sp>
          <p:nvSpPr>
            <p:cNvPr id="131" name="Tekstiruutu 130"/>
            <p:cNvSpPr txBox="1"/>
            <p:nvPr/>
          </p:nvSpPr>
          <p:spPr>
            <a:xfrm>
              <a:off x="7022649" y="3368030"/>
              <a:ext cx="804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/>
                <a:t>Päivystys</a:t>
              </a:r>
            </a:p>
          </p:txBody>
        </p:sp>
        <p:pic>
          <p:nvPicPr>
            <p:cNvPr id="132" name="Kuva 131" descr="talo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95491" y="3031830"/>
              <a:ext cx="458648" cy="374518"/>
            </a:xfrm>
            <a:prstGeom prst="rect">
              <a:avLst/>
            </a:prstGeom>
          </p:spPr>
        </p:pic>
      </p:grpSp>
      <p:grpSp>
        <p:nvGrpSpPr>
          <p:cNvPr id="155" name="Ryhmä 154"/>
          <p:cNvGrpSpPr/>
          <p:nvPr/>
        </p:nvGrpSpPr>
        <p:grpSpPr>
          <a:xfrm>
            <a:off x="7139897" y="3822873"/>
            <a:ext cx="804333" cy="597810"/>
            <a:chOff x="7077411" y="3887969"/>
            <a:chExt cx="804333" cy="597810"/>
          </a:xfrm>
        </p:grpSpPr>
        <p:sp>
          <p:nvSpPr>
            <p:cNvPr id="133" name="Tekstiruutu 132"/>
            <p:cNvSpPr txBox="1"/>
            <p:nvPr/>
          </p:nvSpPr>
          <p:spPr>
            <a:xfrm>
              <a:off x="7077411" y="4224169"/>
              <a:ext cx="804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/>
                <a:t>Silmä </a:t>
              </a:r>
            </a:p>
          </p:txBody>
        </p:sp>
        <p:pic>
          <p:nvPicPr>
            <p:cNvPr id="134" name="Kuva 133" descr="talo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50253" y="3887969"/>
              <a:ext cx="458648" cy="374518"/>
            </a:xfrm>
            <a:prstGeom prst="rect">
              <a:avLst/>
            </a:prstGeom>
          </p:spPr>
        </p:pic>
      </p:grpSp>
      <p:grpSp>
        <p:nvGrpSpPr>
          <p:cNvPr id="60" name="Ryhmä 59"/>
          <p:cNvGrpSpPr/>
          <p:nvPr/>
        </p:nvGrpSpPr>
        <p:grpSpPr>
          <a:xfrm>
            <a:off x="7731905" y="1473077"/>
            <a:ext cx="804333" cy="597680"/>
            <a:chOff x="7621286" y="1464044"/>
            <a:chExt cx="804333" cy="597680"/>
          </a:xfrm>
        </p:grpSpPr>
        <p:sp>
          <p:nvSpPr>
            <p:cNvPr id="135" name="Tekstiruutu 134"/>
            <p:cNvSpPr txBox="1"/>
            <p:nvPr/>
          </p:nvSpPr>
          <p:spPr>
            <a:xfrm>
              <a:off x="7621286" y="1800114"/>
              <a:ext cx="804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b="1" dirty="0"/>
                <a:t>Vatsa</a:t>
              </a:r>
            </a:p>
          </p:txBody>
        </p:sp>
        <p:pic>
          <p:nvPicPr>
            <p:cNvPr id="136" name="Kuva 135" descr="talo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794128" y="1464044"/>
              <a:ext cx="458648" cy="374518"/>
            </a:xfrm>
            <a:prstGeom prst="rect">
              <a:avLst/>
            </a:prstGeom>
          </p:spPr>
        </p:pic>
      </p:grpSp>
      <p:sp>
        <p:nvSpPr>
          <p:cNvPr id="140" name="Suorakulmio 139"/>
          <p:cNvSpPr/>
          <p:nvPr/>
        </p:nvSpPr>
        <p:spPr>
          <a:xfrm>
            <a:off x="5339679" y="4619845"/>
            <a:ext cx="1289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600" dirty="0"/>
              <a:t>2017</a:t>
            </a:r>
          </a:p>
        </p:txBody>
      </p:sp>
      <p:sp>
        <p:nvSpPr>
          <p:cNvPr id="160" name="Pilvi 159"/>
          <p:cNvSpPr/>
          <p:nvPr/>
        </p:nvSpPr>
        <p:spPr>
          <a:xfrm>
            <a:off x="1510874" y="3948096"/>
            <a:ext cx="461851" cy="346926"/>
          </a:xfrm>
          <a:prstGeom prst="cloud">
            <a:avLst/>
          </a:prstGeom>
          <a:solidFill>
            <a:srgbClr val="A1A2A5"/>
          </a:solidFill>
          <a:ln>
            <a:solidFill>
              <a:srgbClr val="758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851969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19"/>
          <p:cNvGrpSpPr/>
          <p:nvPr/>
        </p:nvGrpSpPr>
        <p:grpSpPr>
          <a:xfrm>
            <a:off x="4928973" y="967081"/>
            <a:ext cx="2259275" cy="2684908"/>
            <a:chOff x="3786996" y="2308000"/>
            <a:chExt cx="2765004" cy="3070552"/>
          </a:xfrm>
          <a:solidFill>
            <a:srgbClr val="339999"/>
          </a:solidFill>
        </p:grpSpPr>
        <p:sp>
          <p:nvSpPr>
            <p:cNvPr id="11" name="Suorakulmio 10"/>
            <p:cNvSpPr/>
            <p:nvPr/>
          </p:nvSpPr>
          <p:spPr>
            <a:xfrm>
              <a:off x="3786996" y="2308000"/>
              <a:ext cx="2765004" cy="3070552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 sz="1050" dirty="0" err="1">
                <a:solidFill>
                  <a:schemeClr val="bg1"/>
                </a:solidFill>
              </a:endParaRPr>
            </a:p>
          </p:txBody>
        </p:sp>
        <p:sp>
          <p:nvSpPr>
            <p:cNvPr id="12" name="Suorakulmio 11"/>
            <p:cNvSpPr/>
            <p:nvPr/>
          </p:nvSpPr>
          <p:spPr>
            <a:xfrm>
              <a:off x="3940234" y="2748139"/>
              <a:ext cx="2458528" cy="44356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sz="1050" dirty="0">
                  <a:solidFill>
                    <a:schemeClr val="tx1"/>
                  </a:solidFill>
                </a:rPr>
                <a:t>Asiakkaiden jatkuva</a:t>
              </a:r>
            </a:p>
            <a:p>
              <a:pPr algn="ctr"/>
              <a:r>
                <a:rPr lang="fi-FI" sz="1050" dirty="0">
                  <a:solidFill>
                    <a:schemeClr val="tx1"/>
                  </a:solidFill>
                </a:rPr>
                <a:t>osallistaminen</a:t>
              </a:r>
            </a:p>
          </p:txBody>
        </p:sp>
        <p:sp>
          <p:nvSpPr>
            <p:cNvPr id="13" name="Suorakulmio 12"/>
            <p:cNvSpPr/>
            <p:nvPr/>
          </p:nvSpPr>
          <p:spPr>
            <a:xfrm>
              <a:off x="3940234" y="3278463"/>
              <a:ext cx="2458529" cy="586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sz="1050" dirty="0">
                  <a:solidFill>
                    <a:schemeClr val="tx1"/>
                  </a:solidFill>
                </a:rPr>
                <a:t>Henkilöstön osallistaminen</a:t>
              </a:r>
            </a:p>
            <a:p>
              <a:pPr algn="ctr"/>
              <a:endParaRPr lang="fi-FI" sz="1050" dirty="0">
                <a:solidFill>
                  <a:schemeClr val="tx1"/>
                </a:solidFill>
              </a:endParaRPr>
            </a:p>
            <a:p>
              <a:pPr algn="ctr"/>
              <a:r>
                <a:rPr lang="fi-FI" sz="1050" dirty="0">
                  <a:solidFill>
                    <a:schemeClr val="tx1"/>
                  </a:solidFill>
                </a:rPr>
                <a:t>Moniammatilliset työryhmät</a:t>
              </a:r>
            </a:p>
          </p:txBody>
        </p:sp>
        <p:sp>
          <p:nvSpPr>
            <p:cNvPr id="14" name="Suorakulmio 13"/>
            <p:cNvSpPr/>
            <p:nvPr/>
          </p:nvSpPr>
          <p:spPr>
            <a:xfrm>
              <a:off x="3931122" y="3954908"/>
              <a:ext cx="2458529" cy="53201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sz="1050" dirty="0">
                  <a:solidFill>
                    <a:schemeClr val="tx1"/>
                  </a:solidFill>
                </a:rPr>
                <a:t>Luotettava, kiinnostava palvelusisältö</a:t>
              </a:r>
            </a:p>
          </p:txBody>
        </p:sp>
      </p:grpSp>
      <p:sp>
        <p:nvSpPr>
          <p:cNvPr id="3" name="Otsikko 1"/>
          <p:cNvSpPr txBox="1">
            <a:spLocks/>
          </p:cNvSpPr>
          <p:nvPr/>
        </p:nvSpPr>
        <p:spPr>
          <a:xfrm>
            <a:off x="628650" y="273845"/>
            <a:ext cx="7886700" cy="6151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e</a:t>
            </a:r>
            <a:r>
              <a:rPr kumimoji="0" lang="fi-FI" sz="2800" b="0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palveluiden</a:t>
            </a:r>
            <a:r>
              <a:rPr kumimoji="0" lang="fi-FI" sz="28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 kehittämisen kaari</a:t>
            </a:r>
          </a:p>
        </p:txBody>
      </p:sp>
      <p:grpSp>
        <p:nvGrpSpPr>
          <p:cNvPr id="4" name="Ryhmä 13"/>
          <p:cNvGrpSpPr/>
          <p:nvPr/>
        </p:nvGrpSpPr>
        <p:grpSpPr>
          <a:xfrm>
            <a:off x="3666708" y="910525"/>
            <a:ext cx="1222961" cy="2484740"/>
            <a:chOff x="379340" y="2420044"/>
            <a:chExt cx="1630615" cy="3312987"/>
          </a:xfrm>
        </p:grpSpPr>
        <p:sp>
          <p:nvSpPr>
            <p:cNvPr id="5" name="Nuoli oikealle 4"/>
            <p:cNvSpPr/>
            <p:nvPr/>
          </p:nvSpPr>
          <p:spPr>
            <a:xfrm>
              <a:off x="457200" y="3243532"/>
              <a:ext cx="1552755" cy="1009290"/>
            </a:xfrm>
            <a:prstGeom prst="rightArrow">
              <a:avLst/>
            </a:prstGeom>
            <a:solidFill>
              <a:srgbClr val="99000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050" dirty="0">
                  <a:solidFill>
                    <a:schemeClr val="bg1">
                      <a:alpha val="85000"/>
                    </a:schemeClr>
                  </a:solidFill>
                </a:rPr>
                <a:t>Potilas-</a:t>
              </a:r>
            </a:p>
            <a:p>
              <a:pPr algn="ctr"/>
              <a:r>
                <a:rPr lang="fi-FI" sz="1050" dirty="0">
                  <a:solidFill>
                    <a:schemeClr val="bg1">
                      <a:alpha val="85000"/>
                    </a:schemeClr>
                  </a:solidFill>
                </a:rPr>
                <a:t>ryhmät</a:t>
              </a:r>
            </a:p>
          </p:txBody>
        </p:sp>
        <p:sp>
          <p:nvSpPr>
            <p:cNvPr id="6" name="Nuoli oikealle 5"/>
            <p:cNvSpPr/>
            <p:nvPr/>
          </p:nvSpPr>
          <p:spPr>
            <a:xfrm>
              <a:off x="457200" y="4723741"/>
              <a:ext cx="1552755" cy="1009290"/>
            </a:xfrm>
            <a:prstGeom prst="rightArrow">
              <a:avLst/>
            </a:prstGeom>
            <a:solidFill>
              <a:srgbClr val="99000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050" dirty="0">
                  <a:solidFill>
                    <a:schemeClr val="bg1">
                      <a:alpha val="85000"/>
                    </a:schemeClr>
                  </a:solidFill>
                </a:rPr>
                <a:t>Muutokset</a:t>
              </a:r>
            </a:p>
            <a:p>
              <a:pPr algn="ctr"/>
              <a:r>
                <a:rPr lang="fi-FI" sz="1050" dirty="0">
                  <a:solidFill>
                    <a:schemeClr val="bg1">
                      <a:alpha val="85000"/>
                    </a:schemeClr>
                  </a:solidFill>
                </a:rPr>
                <a:t>ympäristössä</a:t>
              </a:r>
            </a:p>
          </p:txBody>
        </p:sp>
        <p:sp>
          <p:nvSpPr>
            <p:cNvPr id="7" name="Nuoli oikealle 6"/>
            <p:cNvSpPr/>
            <p:nvPr/>
          </p:nvSpPr>
          <p:spPr>
            <a:xfrm>
              <a:off x="457200" y="3983637"/>
              <a:ext cx="1552755" cy="1009290"/>
            </a:xfrm>
            <a:prstGeom prst="rightArrow">
              <a:avLst/>
            </a:prstGeom>
            <a:solidFill>
              <a:srgbClr val="99000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050" dirty="0">
                  <a:solidFill>
                    <a:schemeClr val="bg1">
                      <a:alpha val="85000"/>
                    </a:schemeClr>
                  </a:solidFill>
                </a:rPr>
                <a:t>Asiakas- tarpeet</a:t>
              </a:r>
            </a:p>
          </p:txBody>
        </p:sp>
        <p:sp>
          <p:nvSpPr>
            <p:cNvPr id="8" name="Tekstiruutu 7"/>
            <p:cNvSpPr txBox="1"/>
            <p:nvPr/>
          </p:nvSpPr>
          <p:spPr>
            <a:xfrm>
              <a:off x="379340" y="2420044"/>
              <a:ext cx="1233671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50" dirty="0"/>
                <a:t>STRATEGISET</a:t>
              </a:r>
            </a:p>
            <a:p>
              <a:r>
                <a:rPr lang="fi-FI" sz="1050" dirty="0"/>
                <a:t>NÄKYMÄT</a:t>
              </a:r>
            </a:p>
          </p:txBody>
        </p:sp>
      </p:grpSp>
      <p:sp>
        <p:nvSpPr>
          <p:cNvPr id="9" name="Suorakulmio 8"/>
          <p:cNvSpPr/>
          <p:nvPr/>
        </p:nvSpPr>
        <p:spPr>
          <a:xfrm>
            <a:off x="2367266" y="941708"/>
            <a:ext cx="1293139" cy="3112673"/>
          </a:xfrm>
          <a:prstGeom prst="rect">
            <a:avLst/>
          </a:prstGeom>
          <a:solidFill>
            <a:srgbClr val="99CC33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PALVELUMME</a:t>
            </a:r>
          </a:p>
          <a:p>
            <a:pPr algn="ctr"/>
            <a:r>
              <a:rPr lang="fi-FI" sz="10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i-FI" sz="1050" dirty="0">
                <a:solidFill>
                  <a:schemeClr val="tx1"/>
                </a:solidFill>
              </a:rPr>
              <a:t>NYT</a:t>
            </a:r>
          </a:p>
          <a:p>
            <a:pPr algn="ctr"/>
            <a:r>
              <a:rPr lang="fi-FI" sz="105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</a:p>
          <a:p>
            <a:pPr algn="ctr"/>
            <a:r>
              <a:rPr lang="fi-FI" sz="1050" dirty="0">
                <a:solidFill>
                  <a:schemeClr val="tx1"/>
                </a:solidFill>
                <a:sym typeface="Wingdings" panose="05000000000000000000" pitchFamily="2" charset="2"/>
              </a:rPr>
              <a:t>TAVOITETILA</a:t>
            </a:r>
          </a:p>
          <a:p>
            <a:pPr algn="ctr"/>
            <a:endParaRPr lang="fi-FI" sz="105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/>
            <a:endParaRPr lang="fi-FI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POTILASPOLUT</a:t>
            </a:r>
          </a:p>
          <a:p>
            <a:pPr algn="ctr"/>
            <a:endParaRPr lang="fi-FI" sz="105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/>
            <a:r>
              <a:rPr lang="fi-FI" sz="1050" dirty="0">
                <a:solidFill>
                  <a:schemeClr val="tx1"/>
                </a:solidFill>
                <a:sym typeface="Wingdings" panose="05000000000000000000" pitchFamily="2" charset="2"/>
              </a:rPr>
              <a:t>NYT</a:t>
            </a:r>
          </a:p>
          <a:p>
            <a:pPr algn="ctr"/>
            <a:r>
              <a:rPr lang="fi-FI" sz="105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</a:p>
          <a:p>
            <a:pPr algn="ctr"/>
            <a:r>
              <a:rPr lang="fi-FI" sz="1050" dirty="0">
                <a:solidFill>
                  <a:schemeClr val="tx1"/>
                </a:solidFill>
                <a:sym typeface="Wingdings" panose="05000000000000000000" pitchFamily="2" charset="2"/>
              </a:rPr>
              <a:t>TAVOITETILA</a:t>
            </a:r>
          </a:p>
          <a:p>
            <a:pPr algn="ctr"/>
            <a:endParaRPr lang="fi-FI" sz="105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/>
            <a:endParaRPr lang="fi-FI" sz="105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/>
            <a:endParaRPr lang="fi-FI" sz="1050" dirty="0">
              <a:solidFill>
                <a:schemeClr val="tx1"/>
              </a:solidFill>
            </a:endParaRPr>
          </a:p>
        </p:txBody>
      </p:sp>
      <p:sp>
        <p:nvSpPr>
          <p:cNvPr id="15" name="Suorakulmio 14"/>
          <p:cNvSpPr/>
          <p:nvPr/>
        </p:nvSpPr>
        <p:spPr>
          <a:xfrm>
            <a:off x="5034743" y="2948737"/>
            <a:ext cx="2020850" cy="5229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50" dirty="0">
                <a:solidFill>
                  <a:schemeClr val="tx1"/>
                </a:solidFill>
              </a:rPr>
              <a:t>Tutkimus</a:t>
            </a:r>
          </a:p>
          <a:p>
            <a:pPr algn="ctr"/>
            <a:r>
              <a:rPr lang="fi-FI" sz="1050" dirty="0">
                <a:solidFill>
                  <a:schemeClr val="tx1"/>
                </a:solidFill>
              </a:rPr>
              <a:t>Validointi, jatkuva kehittäminen</a:t>
            </a:r>
          </a:p>
        </p:txBody>
      </p:sp>
      <p:sp>
        <p:nvSpPr>
          <p:cNvPr id="16" name="Suorakulmio 15"/>
          <p:cNvSpPr/>
          <p:nvPr/>
        </p:nvSpPr>
        <p:spPr>
          <a:xfrm>
            <a:off x="2367266" y="4441860"/>
            <a:ext cx="6223135" cy="208062"/>
          </a:xfrm>
          <a:prstGeom prst="rect">
            <a:avLst/>
          </a:prstGeom>
          <a:solidFill>
            <a:srgbClr val="990000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cap="all" dirty="0">
                <a:solidFill>
                  <a:schemeClr val="bg1"/>
                </a:solidFill>
              </a:rPr>
              <a:t>Palveluarkkitehtuuri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2367266" y="4148957"/>
            <a:ext cx="6223135" cy="257805"/>
          </a:xfrm>
          <a:prstGeom prst="rect">
            <a:avLst/>
          </a:prstGeom>
          <a:solidFill>
            <a:srgbClr val="990000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cap="all" dirty="0">
                <a:solidFill>
                  <a:schemeClr val="bg1"/>
                </a:solidFill>
              </a:rPr>
              <a:t>Tekninen arkkitehtuuri</a:t>
            </a:r>
          </a:p>
        </p:txBody>
      </p:sp>
      <p:grpSp>
        <p:nvGrpSpPr>
          <p:cNvPr id="18" name="Ryhmä 24"/>
          <p:cNvGrpSpPr/>
          <p:nvPr/>
        </p:nvGrpSpPr>
        <p:grpSpPr>
          <a:xfrm>
            <a:off x="7180803" y="935828"/>
            <a:ext cx="1845900" cy="3118553"/>
            <a:chOff x="326512" y="2495452"/>
            <a:chExt cx="2461200" cy="4158071"/>
          </a:xfrm>
          <a:solidFill>
            <a:srgbClr val="990000">
              <a:alpha val="85000"/>
            </a:srgbClr>
          </a:solidFill>
        </p:grpSpPr>
        <p:sp>
          <p:nvSpPr>
            <p:cNvPr id="19" name="Tekstiruutu 18"/>
            <p:cNvSpPr txBox="1"/>
            <p:nvPr/>
          </p:nvSpPr>
          <p:spPr>
            <a:xfrm>
              <a:off x="326512" y="2495452"/>
              <a:ext cx="1242220" cy="553997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i-FI" sz="1050" dirty="0">
                  <a:solidFill>
                    <a:schemeClr val="bg1"/>
                  </a:solidFill>
                </a:rPr>
                <a:t>TAVOITTEET/</a:t>
              </a:r>
            </a:p>
            <a:p>
              <a:r>
                <a:rPr lang="fi-FI" sz="1050" dirty="0">
                  <a:solidFill>
                    <a:schemeClr val="bg1"/>
                  </a:solidFill>
                </a:rPr>
                <a:t>TULOKSET</a:t>
              </a:r>
            </a:p>
          </p:txBody>
        </p:sp>
        <p:sp>
          <p:nvSpPr>
            <p:cNvPr id="20" name="Nuoli oikealle 19"/>
            <p:cNvSpPr/>
            <p:nvPr/>
          </p:nvSpPr>
          <p:spPr>
            <a:xfrm>
              <a:off x="439888" y="2977093"/>
              <a:ext cx="2120901" cy="1258673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Asiakaslähtöisyys</a:t>
              </a:r>
            </a:p>
          </p:txBody>
        </p:sp>
        <p:sp>
          <p:nvSpPr>
            <p:cNvPr id="21" name="Nuoli oikealle 20"/>
            <p:cNvSpPr/>
            <p:nvPr/>
          </p:nvSpPr>
          <p:spPr>
            <a:xfrm>
              <a:off x="439888" y="5394137"/>
              <a:ext cx="2347824" cy="1259386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Kilpailukykyiset palvelut</a:t>
              </a:r>
            </a:p>
          </p:txBody>
        </p:sp>
        <p:sp>
          <p:nvSpPr>
            <p:cNvPr id="22" name="Nuoli oikealle 21"/>
            <p:cNvSpPr/>
            <p:nvPr/>
          </p:nvSpPr>
          <p:spPr>
            <a:xfrm>
              <a:off x="439888" y="3674662"/>
              <a:ext cx="2120901" cy="1233668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Vaikuttavaa hoitoa</a:t>
              </a:r>
            </a:p>
          </p:txBody>
        </p:sp>
      </p:grpSp>
      <p:sp>
        <p:nvSpPr>
          <p:cNvPr id="23" name="Nuoli oikealle 22"/>
          <p:cNvSpPr/>
          <p:nvPr/>
        </p:nvSpPr>
        <p:spPr>
          <a:xfrm>
            <a:off x="7262740" y="2320201"/>
            <a:ext cx="1748198" cy="1135822"/>
          </a:xfrm>
          <a:prstGeom prst="rightArrow">
            <a:avLst/>
          </a:prstGeom>
          <a:solidFill>
            <a:srgbClr val="99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50" dirty="0">
                <a:solidFill>
                  <a:schemeClr val="bg1"/>
                </a:solidFill>
              </a:rPr>
              <a:t>Monikanavaisesti saavutettavat palvelut</a:t>
            </a:r>
          </a:p>
        </p:txBody>
      </p:sp>
      <p:sp>
        <p:nvSpPr>
          <p:cNvPr id="24" name="Tekstiruutu 23"/>
          <p:cNvSpPr txBox="1"/>
          <p:nvPr/>
        </p:nvSpPr>
        <p:spPr>
          <a:xfrm>
            <a:off x="5355193" y="1014443"/>
            <a:ext cx="13640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cap="all" dirty="0">
                <a:solidFill>
                  <a:schemeClr val="bg1"/>
                </a:solidFill>
              </a:rPr>
              <a:t>Kehittämisprosessi</a:t>
            </a:r>
          </a:p>
        </p:txBody>
      </p:sp>
      <p:sp>
        <p:nvSpPr>
          <p:cNvPr id="25" name="Nuoli oikealle 24"/>
          <p:cNvSpPr/>
          <p:nvPr/>
        </p:nvSpPr>
        <p:spPr>
          <a:xfrm>
            <a:off x="4928974" y="3539832"/>
            <a:ext cx="2259274" cy="680876"/>
          </a:xfrm>
          <a:prstGeom prst="rightArrow">
            <a:avLst/>
          </a:prstGeom>
          <a:solidFill>
            <a:srgbClr val="99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50" cap="all" dirty="0">
                <a:solidFill>
                  <a:schemeClr val="bg1">
                    <a:alpha val="85000"/>
                  </a:schemeClr>
                </a:solidFill>
              </a:rPr>
              <a:t>LEANAUS</a:t>
            </a:r>
            <a:r>
              <a:rPr lang="fi-FI" sz="1050" cap="all" dirty="0">
                <a:solidFill>
                  <a:schemeClr val="bg1">
                    <a:alpha val="85000"/>
                  </a:schemeClr>
                </a:solidFill>
                <a:sym typeface="Wingdings" panose="05000000000000000000" pitchFamily="2" charset="2"/>
              </a:rPr>
              <a:t> TOIMINNAN MUUTOS</a:t>
            </a:r>
            <a:endParaRPr lang="fi-FI" sz="1050" cap="all" dirty="0">
              <a:solidFill>
                <a:schemeClr val="bg1">
                  <a:alpha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ÄLYKKÄÄT JA KEHITTYVÄT PALVELUT</a:t>
            </a:r>
          </a:p>
        </p:txBody>
      </p:sp>
      <p:pic>
        <p:nvPicPr>
          <p:cNvPr id="4" name="Sisällön paikkamerkki 3" descr="content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7" y="68812"/>
            <a:ext cx="9127066" cy="5133972"/>
          </a:xfrm>
        </p:spPr>
      </p:pic>
      <p:pic>
        <p:nvPicPr>
          <p:cNvPr id="5" name="Kuva 4" descr="logo_neg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241" y="4719963"/>
            <a:ext cx="869306" cy="307974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1327399" y="1554377"/>
            <a:ext cx="1113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 err="1"/>
              <a:t>BigData</a:t>
            </a:r>
            <a:endParaRPr lang="fi-FI" sz="1400" dirty="0"/>
          </a:p>
          <a:p>
            <a:r>
              <a:rPr lang="fi-FI" sz="1400" dirty="0"/>
              <a:t>analytiikka</a:t>
            </a:r>
          </a:p>
        </p:txBody>
      </p:sp>
      <p:sp>
        <p:nvSpPr>
          <p:cNvPr id="7" name="Suorakulmio 6"/>
          <p:cNvSpPr/>
          <p:nvPr/>
        </p:nvSpPr>
        <p:spPr>
          <a:xfrm>
            <a:off x="3232695" y="1554377"/>
            <a:ext cx="1113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 err="1"/>
              <a:t>BigData</a:t>
            </a:r>
            <a:endParaRPr lang="fi-FI" sz="1400" dirty="0"/>
          </a:p>
          <a:p>
            <a:r>
              <a:rPr lang="fi-FI" sz="1400" dirty="0"/>
              <a:t>sovellukset</a:t>
            </a:r>
          </a:p>
        </p:txBody>
      </p:sp>
      <p:sp>
        <p:nvSpPr>
          <p:cNvPr id="8" name="Suorakulmio 7"/>
          <p:cNvSpPr/>
          <p:nvPr/>
        </p:nvSpPr>
        <p:spPr>
          <a:xfrm>
            <a:off x="5217367" y="1554377"/>
            <a:ext cx="1113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 err="1"/>
              <a:t>BigData</a:t>
            </a:r>
            <a:endParaRPr lang="fi-FI" sz="1400" dirty="0"/>
          </a:p>
          <a:p>
            <a:r>
              <a:rPr lang="fi-FI" sz="1400" dirty="0"/>
              <a:t>integraatiot</a:t>
            </a:r>
          </a:p>
        </p:txBody>
      </p:sp>
      <p:sp>
        <p:nvSpPr>
          <p:cNvPr id="9" name="Suorakulmio 8"/>
          <p:cNvSpPr/>
          <p:nvPr/>
        </p:nvSpPr>
        <p:spPr>
          <a:xfrm>
            <a:off x="7254957" y="1554377"/>
            <a:ext cx="1113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 err="1"/>
              <a:t>BigData</a:t>
            </a:r>
            <a:endParaRPr lang="fi-FI" sz="1400" dirty="0"/>
          </a:p>
          <a:p>
            <a:r>
              <a:rPr lang="fi-FI" sz="1400" dirty="0"/>
              <a:t>hallinta</a:t>
            </a:r>
          </a:p>
        </p:txBody>
      </p:sp>
      <p:sp>
        <p:nvSpPr>
          <p:cNvPr id="10" name="Suorakulmio 9"/>
          <p:cNvSpPr/>
          <p:nvPr/>
        </p:nvSpPr>
        <p:spPr>
          <a:xfrm>
            <a:off x="628650" y="2535025"/>
            <a:ext cx="1920951" cy="916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00" indent="-457200">
              <a:lnSpc>
                <a:spcPts val="800"/>
              </a:lnSpc>
              <a:spcBef>
                <a:spcPts val="400"/>
              </a:spcBef>
              <a:buFont typeface="Wingdings" charset="2"/>
              <a:buChar char="§"/>
            </a:pPr>
            <a:r>
              <a:rPr lang="fi-FI" sz="800" kern="0" dirty="0"/>
              <a:t>Ennustava analytiikka perustuen potilaskertomukseen, tutkimukseen, hoitomerkintöihin ja reaaliaikaiseen mittaustietoon</a:t>
            </a:r>
          </a:p>
          <a:p>
            <a:pPr marL="90000" indent="-457200">
              <a:lnSpc>
                <a:spcPts val="800"/>
              </a:lnSpc>
              <a:spcBef>
                <a:spcPts val="400"/>
              </a:spcBef>
              <a:buFont typeface="Wingdings" charset="2"/>
              <a:buChar char="§"/>
            </a:pPr>
            <a:r>
              <a:rPr lang="fi-FI" sz="800" kern="0" dirty="0"/>
              <a:t>Hoitohenkilöstön yhteistyö ja hoidon laadun parantaminen</a:t>
            </a:r>
          </a:p>
          <a:p>
            <a:pPr marL="90000" indent="-457200">
              <a:lnSpc>
                <a:spcPts val="800"/>
              </a:lnSpc>
              <a:spcBef>
                <a:spcPts val="400"/>
              </a:spcBef>
              <a:buFont typeface="Wingdings" charset="2"/>
              <a:buChar char="§"/>
            </a:pPr>
            <a:r>
              <a:rPr lang="fi-FI" sz="800" kern="0" dirty="0"/>
              <a:t>Tiedon hyödyntäminen</a:t>
            </a:r>
          </a:p>
        </p:txBody>
      </p:sp>
      <p:sp>
        <p:nvSpPr>
          <p:cNvPr id="11" name="Suorakulmio 10"/>
          <p:cNvSpPr/>
          <p:nvPr/>
        </p:nvSpPr>
        <p:spPr>
          <a:xfrm>
            <a:off x="2582931" y="2535025"/>
            <a:ext cx="1920951" cy="557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00" indent="-457200">
              <a:lnSpc>
                <a:spcPts val="800"/>
              </a:lnSpc>
              <a:spcBef>
                <a:spcPts val="400"/>
              </a:spcBef>
              <a:buFont typeface="Wingdings" charset="2"/>
              <a:buChar char="§"/>
            </a:pPr>
            <a:r>
              <a:rPr lang="fi-FI" sz="800" kern="0" dirty="0"/>
              <a:t>Potilaan sitouttaminen omien hoitotietojen tuottamiseen</a:t>
            </a:r>
          </a:p>
          <a:p>
            <a:pPr marL="90000" indent="-457200">
              <a:lnSpc>
                <a:spcPts val="800"/>
              </a:lnSpc>
              <a:spcBef>
                <a:spcPts val="400"/>
              </a:spcBef>
              <a:buFont typeface="Wingdings" charset="2"/>
              <a:buChar char="§"/>
            </a:pPr>
            <a:r>
              <a:rPr lang="fi-FI" sz="800" kern="0" dirty="0"/>
              <a:t>Tietojen hallinta laadukkaasti ja kustannustehokkaasti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6504213" y="2535025"/>
            <a:ext cx="1920951" cy="45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00" indent="-457200">
              <a:lnSpc>
                <a:spcPts val="800"/>
              </a:lnSpc>
              <a:spcBef>
                <a:spcPts val="400"/>
              </a:spcBef>
              <a:buFont typeface="Wingdings" charset="2"/>
              <a:buChar char="§"/>
            </a:pPr>
            <a:r>
              <a:rPr lang="fi-FI" sz="800" kern="0" dirty="0"/>
              <a:t>Hoitohenkilöstön, potilaan ja potilastietojärjestelmän yhdistäminen</a:t>
            </a:r>
          </a:p>
          <a:p>
            <a:pPr marL="90000" indent="-457200">
              <a:lnSpc>
                <a:spcPts val="800"/>
              </a:lnSpc>
              <a:spcBef>
                <a:spcPts val="400"/>
              </a:spcBef>
              <a:buFont typeface="Wingdings" charset="2"/>
              <a:buChar char="§"/>
            </a:pPr>
            <a:r>
              <a:rPr lang="fi-FI" sz="800" kern="0" dirty="0"/>
              <a:t>Potilasdatan tietovaranto</a:t>
            </a:r>
          </a:p>
        </p:txBody>
      </p:sp>
      <p:sp>
        <p:nvSpPr>
          <p:cNvPr id="14" name="Suorakulmio 13"/>
          <p:cNvSpPr/>
          <p:nvPr/>
        </p:nvSpPr>
        <p:spPr>
          <a:xfrm>
            <a:off x="4503882" y="2535025"/>
            <a:ext cx="1920951" cy="711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00" indent="-457200">
              <a:lnSpc>
                <a:spcPts val="800"/>
              </a:lnSpc>
              <a:spcBef>
                <a:spcPts val="400"/>
              </a:spcBef>
              <a:buFont typeface="Wingdings" charset="2"/>
              <a:buChar char="§"/>
            </a:pPr>
            <a:r>
              <a:rPr lang="fi-FI" sz="800" kern="0"/>
              <a:t>Mobiililaitteisen integrointi</a:t>
            </a:r>
          </a:p>
          <a:p>
            <a:pPr marL="90000" indent="-457200">
              <a:lnSpc>
                <a:spcPts val="800"/>
              </a:lnSpc>
              <a:spcBef>
                <a:spcPts val="400"/>
              </a:spcBef>
              <a:buFont typeface="Wingdings" charset="2"/>
              <a:buChar char="§"/>
            </a:pPr>
            <a:r>
              <a:rPr lang="fi-FI" sz="800" kern="0"/>
              <a:t>Sensorit ja etälääketieteelliset mittalaitteet</a:t>
            </a:r>
          </a:p>
          <a:p>
            <a:pPr marL="90000" indent="-457200">
              <a:lnSpc>
                <a:spcPts val="800"/>
              </a:lnSpc>
              <a:spcBef>
                <a:spcPts val="400"/>
              </a:spcBef>
              <a:buFont typeface="Wingdings" charset="2"/>
              <a:buChar char="§"/>
            </a:pPr>
            <a:r>
              <a:rPr lang="fi-FI" sz="800" kern="0"/>
              <a:t>Streaming (jatkuva mittaus) ja etädataseuranta</a:t>
            </a:r>
            <a:endParaRPr lang="fi-FI" sz="800" kern="0" dirty="0"/>
          </a:p>
        </p:txBody>
      </p:sp>
      <p:sp>
        <p:nvSpPr>
          <p:cNvPr id="15" name="Suorakulmio 14"/>
          <p:cNvSpPr/>
          <p:nvPr/>
        </p:nvSpPr>
        <p:spPr>
          <a:xfrm>
            <a:off x="628650" y="3704046"/>
            <a:ext cx="4572000" cy="11951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300"/>
              <a:t>Tavoitteena ovat jatkuvasti itseään parantavat palvelut. </a:t>
            </a:r>
          </a:p>
          <a:p>
            <a:pPr>
              <a:spcBef>
                <a:spcPts val="800"/>
              </a:spcBef>
            </a:pPr>
            <a:r>
              <a:rPr lang="fi-FI" sz="1300"/>
              <a:t>Palvelujen käyttöä ja vaikuttavuutta seurataan modernin massadata-analytiikan keinoin ja palvelupolkuja ja –rakenteita muutetaan sekä kehitetään jatkuvasti asiakkaiden käytöksen ja palvelujen vaikuttavuuden perusteella.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i 2"/>
          <p:cNvSpPr/>
          <p:nvPr/>
        </p:nvSpPr>
        <p:spPr>
          <a:xfrm>
            <a:off x="2023430" y="1006396"/>
            <a:ext cx="1169571" cy="1169571"/>
          </a:xfrm>
          <a:prstGeom prst="ellipse">
            <a:avLst/>
          </a:prstGeom>
          <a:solidFill>
            <a:srgbClr val="99CC33">
              <a:alpha val="80000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Suorakulmio 3"/>
          <p:cNvSpPr/>
          <p:nvPr/>
        </p:nvSpPr>
        <p:spPr>
          <a:xfrm>
            <a:off x="2023430" y="1282659"/>
            <a:ext cx="116957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i-FI" sz="1200" dirty="0"/>
              <a:t>Kansallisesti kaikille suomalaisille</a:t>
            </a:r>
          </a:p>
        </p:txBody>
      </p:sp>
      <p:sp>
        <p:nvSpPr>
          <p:cNvPr id="5" name="Ellipsi 4"/>
          <p:cNvSpPr/>
          <p:nvPr/>
        </p:nvSpPr>
        <p:spPr>
          <a:xfrm>
            <a:off x="466395" y="1006396"/>
            <a:ext cx="1169571" cy="1169571"/>
          </a:xfrm>
          <a:prstGeom prst="ellipse">
            <a:avLst/>
          </a:prstGeom>
          <a:solidFill>
            <a:srgbClr val="99CC33">
              <a:alpha val="80000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/>
          <p:cNvSpPr/>
          <p:nvPr/>
        </p:nvSpPr>
        <p:spPr>
          <a:xfrm>
            <a:off x="466395" y="1454859"/>
            <a:ext cx="1169571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i-FI" sz="1200" dirty="0"/>
              <a:t>Innovaatiot</a:t>
            </a:r>
          </a:p>
        </p:txBody>
      </p:sp>
      <p:sp>
        <p:nvSpPr>
          <p:cNvPr id="7" name="Ellipsi 6"/>
          <p:cNvSpPr/>
          <p:nvPr/>
        </p:nvSpPr>
        <p:spPr>
          <a:xfrm>
            <a:off x="6960024" y="1006396"/>
            <a:ext cx="1169571" cy="1169571"/>
          </a:xfrm>
          <a:prstGeom prst="ellipse">
            <a:avLst/>
          </a:prstGeom>
          <a:solidFill>
            <a:srgbClr val="99CC33">
              <a:alpha val="80000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6960024" y="1454859"/>
            <a:ext cx="1169571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i-FI" sz="1200" dirty="0"/>
              <a:t>Osaaminen</a:t>
            </a:r>
          </a:p>
        </p:txBody>
      </p:sp>
      <p:sp>
        <p:nvSpPr>
          <p:cNvPr id="9" name="Ellipsi 8"/>
          <p:cNvSpPr/>
          <p:nvPr/>
        </p:nvSpPr>
        <p:spPr>
          <a:xfrm>
            <a:off x="5338410" y="1006396"/>
            <a:ext cx="1169571" cy="1169571"/>
          </a:xfrm>
          <a:prstGeom prst="ellipse">
            <a:avLst/>
          </a:prstGeom>
          <a:solidFill>
            <a:srgbClr val="99CC33">
              <a:alpha val="80000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5338410" y="1340059"/>
            <a:ext cx="1169571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i-FI" sz="1200" dirty="0"/>
              <a:t>Palvelu-muotoilu</a:t>
            </a:r>
          </a:p>
        </p:txBody>
      </p:sp>
      <p:sp>
        <p:nvSpPr>
          <p:cNvPr id="11" name="Ellipsi 10"/>
          <p:cNvSpPr/>
          <p:nvPr/>
        </p:nvSpPr>
        <p:spPr>
          <a:xfrm>
            <a:off x="3677333" y="1006396"/>
            <a:ext cx="1169571" cy="1169571"/>
          </a:xfrm>
          <a:prstGeom prst="ellipse">
            <a:avLst/>
          </a:prstGeom>
          <a:solidFill>
            <a:srgbClr val="99CC33">
              <a:alpha val="80000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/>
        </p:nvSpPr>
        <p:spPr>
          <a:xfrm>
            <a:off x="3677333" y="1282659"/>
            <a:ext cx="116957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i-FI" sz="1200" dirty="0"/>
              <a:t>Käyttäjät mukana suunnittelussa</a:t>
            </a:r>
          </a:p>
        </p:txBody>
      </p:sp>
      <p:sp>
        <p:nvSpPr>
          <p:cNvPr id="13" name="Otsikko 1"/>
          <p:cNvSpPr txBox="1">
            <a:spLocks/>
          </p:cNvSpPr>
          <p:nvPr/>
        </p:nvSpPr>
        <p:spPr>
          <a:xfrm>
            <a:off x="628650" y="273845"/>
            <a:ext cx="7886700" cy="6151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fi-FI" sz="2800" cap="all" dirty="0"/>
              <a:t>Onnistumisen edellytykset</a:t>
            </a:r>
            <a:endParaRPr kumimoji="0" lang="fi-FI" sz="2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Arial"/>
            </a:endParaRPr>
          </a:p>
        </p:txBody>
      </p:sp>
      <p:sp>
        <p:nvSpPr>
          <p:cNvPr id="14" name="Ellipsi 13"/>
          <p:cNvSpPr/>
          <p:nvPr/>
        </p:nvSpPr>
        <p:spPr>
          <a:xfrm>
            <a:off x="2845001" y="2329047"/>
            <a:ext cx="1169571" cy="1169571"/>
          </a:xfrm>
          <a:prstGeom prst="ellipse">
            <a:avLst/>
          </a:prstGeom>
          <a:solidFill>
            <a:srgbClr val="99CC33">
              <a:alpha val="80000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/>
          <p:cNvSpPr/>
          <p:nvPr/>
        </p:nvSpPr>
        <p:spPr>
          <a:xfrm>
            <a:off x="2845001" y="2705760"/>
            <a:ext cx="1169571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i-FI" sz="1200" dirty="0" err="1"/>
              <a:t>Skaalautuvuus</a:t>
            </a:r>
            <a:endParaRPr lang="fi-FI" sz="1200" dirty="0"/>
          </a:p>
          <a:p>
            <a:pPr algn="ctr"/>
            <a:r>
              <a:rPr lang="fi-FI" sz="1200" dirty="0"/>
              <a:t>Modulaarisuus</a:t>
            </a:r>
          </a:p>
        </p:txBody>
      </p:sp>
      <p:sp>
        <p:nvSpPr>
          <p:cNvPr id="16" name="Ellipsi 15"/>
          <p:cNvSpPr/>
          <p:nvPr/>
        </p:nvSpPr>
        <p:spPr>
          <a:xfrm>
            <a:off x="6963617" y="2329047"/>
            <a:ext cx="1169571" cy="1169571"/>
          </a:xfrm>
          <a:prstGeom prst="ellipse">
            <a:avLst/>
          </a:prstGeom>
          <a:solidFill>
            <a:srgbClr val="99CC33">
              <a:alpha val="80000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/>
          <p:cNvSpPr/>
          <p:nvPr/>
        </p:nvSpPr>
        <p:spPr>
          <a:xfrm>
            <a:off x="6963617" y="2777510"/>
            <a:ext cx="1169571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i-FI" sz="1200" dirty="0"/>
              <a:t>Kyvykkyys</a:t>
            </a:r>
          </a:p>
        </p:txBody>
      </p:sp>
      <p:sp>
        <p:nvSpPr>
          <p:cNvPr id="18" name="Ellipsi 17"/>
          <p:cNvSpPr/>
          <p:nvPr/>
        </p:nvSpPr>
        <p:spPr>
          <a:xfrm>
            <a:off x="466395" y="2329047"/>
            <a:ext cx="1169571" cy="1169571"/>
          </a:xfrm>
          <a:prstGeom prst="ellipse">
            <a:avLst/>
          </a:prstGeom>
          <a:solidFill>
            <a:srgbClr val="99CC33">
              <a:alpha val="80000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Suorakulmio 18"/>
          <p:cNvSpPr/>
          <p:nvPr/>
        </p:nvSpPr>
        <p:spPr>
          <a:xfrm>
            <a:off x="466395" y="2777510"/>
            <a:ext cx="1169571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i-FI" sz="1200" dirty="0"/>
              <a:t>Vaikuttavuus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isällön paikkamerkki 11" descr="content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1708" y="292314"/>
            <a:ext cx="8400584" cy="4725328"/>
          </a:xfr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54049" y="273845"/>
            <a:ext cx="3611756" cy="615155"/>
          </a:xfrm>
        </p:spPr>
        <p:txBody>
          <a:bodyPr/>
          <a:lstStyle/>
          <a:p>
            <a:r>
              <a:rPr lang="fi-FI" dirty="0"/>
              <a:t>PALVELUMME NYT</a:t>
            </a:r>
          </a:p>
        </p:txBody>
      </p:sp>
      <p:pic>
        <p:nvPicPr>
          <p:cNvPr id="11" name="Kuva 10" descr="logo_neg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241" y="4719963"/>
            <a:ext cx="869306" cy="307974"/>
          </a:xfrm>
          <a:prstGeom prst="rect">
            <a:avLst/>
          </a:prstGeom>
        </p:spPr>
      </p:pic>
      <p:sp>
        <p:nvSpPr>
          <p:cNvPr id="13" name="Otsikko 1"/>
          <p:cNvSpPr txBox="1">
            <a:spLocks/>
          </p:cNvSpPr>
          <p:nvPr/>
        </p:nvSpPr>
        <p:spPr>
          <a:xfrm>
            <a:off x="4495172" y="265172"/>
            <a:ext cx="4008747" cy="6151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… ja TULEVAISUUDESSA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348740" y="274320"/>
            <a:ext cx="6343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i="1" dirty="0">
                <a:ln w="0"/>
              </a:rPr>
              <a:t>”Kansalainen saa </a:t>
            </a:r>
            <a:br>
              <a:rPr lang="fi-FI" sz="2400" i="1" dirty="0">
                <a:ln w="0"/>
              </a:rPr>
            </a:br>
            <a:r>
              <a:rPr lang="fi-FI" sz="2400" i="1" dirty="0">
                <a:ln w="0"/>
              </a:rPr>
              <a:t>vaivoihinsa parhaan </a:t>
            </a:r>
            <a:br>
              <a:rPr lang="fi-FI" sz="2400" i="1" dirty="0">
                <a:ln w="0"/>
              </a:rPr>
            </a:br>
            <a:r>
              <a:rPr lang="fi-FI" sz="2400" i="1" dirty="0">
                <a:ln w="0"/>
              </a:rPr>
              <a:t>mahdollisen hoidon </a:t>
            </a:r>
            <a:br>
              <a:rPr lang="fi-FI" sz="2400" i="1" dirty="0">
                <a:ln w="0"/>
              </a:rPr>
            </a:br>
            <a:r>
              <a:rPr lang="fi-FI" sz="2400" i="1" dirty="0">
                <a:ln w="0"/>
              </a:rPr>
              <a:t>varallisuudestaan, asuinpaikastaan </a:t>
            </a:r>
            <a:br>
              <a:rPr lang="fi-FI" sz="2400" i="1" dirty="0">
                <a:ln w="0"/>
              </a:rPr>
            </a:br>
            <a:r>
              <a:rPr lang="fi-FI" sz="2400" i="1" dirty="0">
                <a:ln w="0"/>
              </a:rPr>
              <a:t>ja digiosaamisestaan </a:t>
            </a:r>
            <a:br>
              <a:rPr lang="fi-FI" sz="2400" i="1" dirty="0">
                <a:ln w="0"/>
              </a:rPr>
            </a:br>
            <a:r>
              <a:rPr lang="fi-FI" sz="2400" i="1" dirty="0">
                <a:ln w="0"/>
              </a:rPr>
              <a:t>riippumatta</a:t>
            </a:r>
            <a:r>
              <a:rPr lang="fi-FI" sz="2400" dirty="0">
                <a:ln w="0"/>
              </a:rPr>
              <a:t>.”</a:t>
            </a:r>
            <a:endParaRPr lang="fi-FI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DIGITAALISAATIO-KÄRKIHANKE 2016−2018</a:t>
            </a:r>
          </a:p>
        </p:txBody>
      </p:sp>
      <p:pic>
        <p:nvPicPr>
          <p:cNvPr id="5" name="Kuva 4" descr="suom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115" y="714495"/>
            <a:ext cx="3697940" cy="4437528"/>
          </a:xfrm>
          <a:prstGeom prst="rect">
            <a:avLst/>
          </a:prstGeom>
        </p:spPr>
      </p:pic>
      <p:sp>
        <p:nvSpPr>
          <p:cNvPr id="6" name="Pyöristetty suorakulmio 5"/>
          <p:cNvSpPr/>
          <p:nvPr/>
        </p:nvSpPr>
        <p:spPr>
          <a:xfrm>
            <a:off x="4057368" y="4193212"/>
            <a:ext cx="2693549" cy="74047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tx2">
                <a:lumMod val="60000"/>
                <a:lumOff val="40000"/>
                <a:alpha val="2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Pyöristetty suorakulmio 6"/>
          <p:cNvSpPr/>
          <p:nvPr/>
        </p:nvSpPr>
        <p:spPr>
          <a:xfrm>
            <a:off x="398559" y="1455378"/>
            <a:ext cx="2601847" cy="93952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tx2">
                <a:lumMod val="60000"/>
                <a:lumOff val="40000"/>
                <a:alpha val="2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5021654" y="4309054"/>
            <a:ext cx="1916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/>
              <a:t>Helsingin ja Uudenmaan sairaanhoitopiiri (HUS)</a:t>
            </a:r>
          </a:p>
        </p:txBody>
      </p:sp>
      <p:sp>
        <p:nvSpPr>
          <p:cNvPr id="9" name="Suorakulmio 8"/>
          <p:cNvSpPr/>
          <p:nvPr/>
        </p:nvSpPr>
        <p:spPr>
          <a:xfrm>
            <a:off x="1449057" y="1585274"/>
            <a:ext cx="14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/>
              <a:t>Pohjois-Pohjanmaan sairaanhoitopiiri (PPSHP)</a:t>
            </a:r>
          </a:p>
        </p:txBody>
      </p:sp>
      <p:pic>
        <p:nvPicPr>
          <p:cNvPr id="10" name="Kuva 9" descr="hus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819" y="4196133"/>
            <a:ext cx="1383374" cy="691687"/>
          </a:xfrm>
          <a:prstGeom prst="rect">
            <a:avLst/>
          </a:prstGeom>
        </p:spPr>
      </p:pic>
      <p:pic>
        <p:nvPicPr>
          <p:cNvPr id="11" name="Kuva 10" descr="ppshp.jpg"/>
          <p:cNvPicPr>
            <a:picLocks noChangeAspect="1"/>
          </p:cNvPicPr>
          <p:nvPr/>
        </p:nvPicPr>
        <p:blipFill>
          <a:blip r:embed="rId4"/>
          <a:srcRect t="31379" b="29729"/>
          <a:stretch>
            <a:fillRect/>
          </a:stretch>
        </p:blipFill>
        <p:spPr>
          <a:xfrm>
            <a:off x="525285" y="1721604"/>
            <a:ext cx="920394" cy="357958"/>
          </a:xfrm>
          <a:prstGeom prst="rect">
            <a:avLst/>
          </a:prstGeom>
        </p:spPr>
      </p:pic>
      <p:sp>
        <p:nvSpPr>
          <p:cNvPr id="12" name="Pyöristetty suorakulmio 11"/>
          <p:cNvSpPr/>
          <p:nvPr/>
        </p:nvSpPr>
        <p:spPr>
          <a:xfrm>
            <a:off x="5088760" y="954551"/>
            <a:ext cx="1619538" cy="144887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tx2">
                <a:lumMod val="60000"/>
                <a:lumOff val="40000"/>
                <a:alpha val="2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Suorakulmio 12"/>
          <p:cNvSpPr/>
          <p:nvPr/>
        </p:nvSpPr>
        <p:spPr>
          <a:xfrm>
            <a:off x="5234354" y="1639816"/>
            <a:ext cx="1235276" cy="669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/>
              <a:t>Pohjois-Savon sairaanhoitopiiri (PSSHP)</a:t>
            </a:r>
          </a:p>
        </p:txBody>
      </p:sp>
      <p:pic>
        <p:nvPicPr>
          <p:cNvPr id="14" name="Kuva 13" descr="pohjoissavon-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7524" y="1101918"/>
            <a:ext cx="761149" cy="516258"/>
          </a:xfrm>
          <a:prstGeom prst="rect">
            <a:avLst/>
          </a:prstGeom>
        </p:spPr>
      </p:pic>
      <p:sp>
        <p:nvSpPr>
          <p:cNvPr id="15" name="Pyöristetty suorakulmio 14"/>
          <p:cNvSpPr/>
          <p:nvPr/>
        </p:nvSpPr>
        <p:spPr>
          <a:xfrm>
            <a:off x="374016" y="2624007"/>
            <a:ext cx="1619538" cy="15596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tx2">
                <a:lumMod val="60000"/>
                <a:lumOff val="40000"/>
                <a:alpha val="2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Pyöristetty suorakulmio 15"/>
          <p:cNvSpPr/>
          <p:nvPr/>
        </p:nvSpPr>
        <p:spPr>
          <a:xfrm>
            <a:off x="5095222" y="2605954"/>
            <a:ext cx="1630124" cy="132305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tx2">
                <a:lumMod val="60000"/>
                <a:lumOff val="40000"/>
                <a:alpha val="2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7" name="Suorakulmio 16"/>
          <p:cNvSpPr/>
          <p:nvPr/>
        </p:nvSpPr>
        <p:spPr>
          <a:xfrm>
            <a:off x="555046" y="3301849"/>
            <a:ext cx="1294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/>
              <a:t>Varsinais-Suomen sairaanhoitopiiri (VSSHP)</a:t>
            </a:r>
          </a:p>
        </p:txBody>
      </p:sp>
      <p:pic>
        <p:nvPicPr>
          <p:cNvPr id="18" name="Kuva 17" descr="VSSHP_FI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38" y="2888782"/>
            <a:ext cx="1131587" cy="298739"/>
          </a:xfrm>
          <a:prstGeom prst="rect">
            <a:avLst/>
          </a:prstGeom>
        </p:spPr>
      </p:pic>
      <p:sp>
        <p:nvSpPr>
          <p:cNvPr id="19" name="Suorakulmio 18"/>
          <p:cNvSpPr/>
          <p:nvPr/>
        </p:nvSpPr>
        <p:spPr>
          <a:xfrm>
            <a:off x="2883829" y="4498101"/>
            <a:ext cx="7047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b="1" dirty="0">
                <a:solidFill>
                  <a:schemeClr val="bg1"/>
                </a:solidFill>
                <a:latin typeface="Arial"/>
                <a:cs typeface="Arial"/>
              </a:rPr>
              <a:t>Helsinki</a:t>
            </a:r>
          </a:p>
        </p:txBody>
      </p:sp>
      <p:sp>
        <p:nvSpPr>
          <p:cNvPr id="20" name="Suorakulmio 19"/>
          <p:cNvSpPr/>
          <p:nvPr/>
        </p:nvSpPr>
        <p:spPr>
          <a:xfrm>
            <a:off x="3718139" y="3534016"/>
            <a:ext cx="7047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b="1" dirty="0">
                <a:solidFill>
                  <a:schemeClr val="bg1"/>
                </a:solidFill>
                <a:latin typeface="Arial"/>
                <a:cs typeface="Arial"/>
              </a:rPr>
              <a:t>Kuopio</a:t>
            </a:r>
          </a:p>
        </p:txBody>
      </p:sp>
      <p:sp>
        <p:nvSpPr>
          <p:cNvPr id="21" name="Suorakulmio 20"/>
          <p:cNvSpPr/>
          <p:nvPr/>
        </p:nvSpPr>
        <p:spPr>
          <a:xfrm>
            <a:off x="3597774" y="2604022"/>
            <a:ext cx="7047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b="1" dirty="0">
                <a:solidFill>
                  <a:schemeClr val="bg1"/>
                </a:solidFill>
                <a:latin typeface="Arial"/>
                <a:cs typeface="Arial"/>
              </a:rPr>
              <a:t>Oulu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2643100" y="4010281"/>
            <a:ext cx="8302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b="1" dirty="0">
                <a:solidFill>
                  <a:schemeClr val="bg1"/>
                </a:solidFill>
                <a:latin typeface="Arial"/>
                <a:cs typeface="Arial"/>
              </a:rPr>
              <a:t>Tampere</a:t>
            </a:r>
          </a:p>
        </p:txBody>
      </p:sp>
      <p:sp>
        <p:nvSpPr>
          <p:cNvPr id="23" name="Suorakulmio 22"/>
          <p:cNvSpPr/>
          <p:nvPr/>
        </p:nvSpPr>
        <p:spPr>
          <a:xfrm>
            <a:off x="2275543" y="4426887"/>
            <a:ext cx="7047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b="1" dirty="0">
                <a:solidFill>
                  <a:schemeClr val="bg1"/>
                </a:solidFill>
                <a:latin typeface="Arial"/>
                <a:cs typeface="Arial"/>
              </a:rPr>
              <a:t>Turku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5245977" y="3161038"/>
            <a:ext cx="1479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/>
              <a:t>Pirkanmaan sairaanhoitopiiri (PSHP)</a:t>
            </a:r>
          </a:p>
        </p:txBody>
      </p:sp>
      <p:sp>
        <p:nvSpPr>
          <p:cNvPr id="26" name="Suorakulmio 25"/>
          <p:cNvSpPr/>
          <p:nvPr/>
        </p:nvSpPr>
        <p:spPr>
          <a:xfrm>
            <a:off x="6938445" y="930141"/>
            <a:ext cx="208518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/>
              <a:t>Yliopistosairaan-</a:t>
            </a:r>
          </a:p>
          <a:p>
            <a:r>
              <a:rPr lang="fi-FI" sz="1600" dirty="0"/>
              <a:t>hoitopiirien vaikutusalueella kaikki suomalaiset.</a:t>
            </a:r>
          </a:p>
          <a:p>
            <a:endParaRPr lang="fi-FI" sz="1600" dirty="0"/>
          </a:p>
          <a:p>
            <a:endParaRPr lang="fi-FI" sz="1600" dirty="0"/>
          </a:p>
          <a:p>
            <a:r>
              <a:rPr lang="fi-FI" sz="1600" dirty="0"/>
              <a:t>Palveluiden toimivuus, käytettävyys ja  saumattomuus kansallisella tasolla.</a:t>
            </a:r>
          </a:p>
          <a:p>
            <a:endParaRPr lang="fi-FI" sz="1600" dirty="0"/>
          </a:p>
          <a:p>
            <a:endParaRPr lang="fi-FI" sz="1600" dirty="0"/>
          </a:p>
          <a:p>
            <a:r>
              <a:rPr lang="fi-FI" sz="1600" dirty="0"/>
              <a:t>Rahoitusta </a:t>
            </a:r>
            <a:r>
              <a:rPr lang="fi-FI" sz="1600" dirty="0" err="1"/>
              <a:t>sosiaali</a:t>
            </a:r>
            <a:r>
              <a:rPr lang="fi-FI" sz="1600" dirty="0"/>
              <a:t>- ja terveysministeriöstä.</a:t>
            </a:r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</p:txBody>
      </p:sp>
      <p:pic>
        <p:nvPicPr>
          <p:cNvPr id="27" name="Kuva 26" descr="logo_neg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0241" y="4719963"/>
            <a:ext cx="869306" cy="307974"/>
          </a:xfrm>
          <a:prstGeom prst="rect">
            <a:avLst/>
          </a:prstGeom>
        </p:spPr>
      </p:pic>
      <p:pic>
        <p:nvPicPr>
          <p:cNvPr id="28" name="Kuva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260" y="2742509"/>
            <a:ext cx="999660" cy="39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content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443" y="394532"/>
            <a:ext cx="8442608" cy="4748969"/>
          </a:xfr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Virtuaalisairaala 2.0 -hankkeen tavoitteet</a:t>
            </a:r>
          </a:p>
        </p:txBody>
      </p:sp>
      <p:sp>
        <p:nvSpPr>
          <p:cNvPr id="5" name="Suorakulmio 4"/>
          <p:cNvSpPr/>
          <p:nvPr/>
        </p:nvSpPr>
        <p:spPr>
          <a:xfrm>
            <a:off x="1393302" y="2582690"/>
            <a:ext cx="14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AJANKÄYTTÖ JA KUSTANNUKSET</a:t>
            </a:r>
          </a:p>
        </p:txBody>
      </p:sp>
      <p:sp>
        <p:nvSpPr>
          <p:cNvPr id="6" name="Suorakulmio 5"/>
          <p:cNvSpPr/>
          <p:nvPr/>
        </p:nvSpPr>
        <p:spPr>
          <a:xfrm>
            <a:off x="2413017" y="2010259"/>
            <a:ext cx="14575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ASIAKAS</a:t>
            </a:r>
          </a:p>
        </p:txBody>
      </p:sp>
      <p:sp>
        <p:nvSpPr>
          <p:cNvPr id="8" name="Suorakulmio 7"/>
          <p:cNvSpPr/>
          <p:nvPr/>
        </p:nvSpPr>
        <p:spPr>
          <a:xfrm>
            <a:off x="6369221" y="1183833"/>
            <a:ext cx="14575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SAATAVUUS</a:t>
            </a:r>
          </a:p>
        </p:txBody>
      </p:sp>
      <p:sp>
        <p:nvSpPr>
          <p:cNvPr id="9" name="Suorakulmio 8"/>
          <p:cNvSpPr/>
          <p:nvPr/>
        </p:nvSpPr>
        <p:spPr>
          <a:xfrm>
            <a:off x="6796684" y="3166269"/>
            <a:ext cx="12445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LAATU</a:t>
            </a:r>
          </a:p>
        </p:txBody>
      </p:sp>
      <p:pic>
        <p:nvPicPr>
          <p:cNvPr id="11" name="Kuva 10" descr="logo_neg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241" y="4719963"/>
            <a:ext cx="869306" cy="3079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cap="none" dirty="0" err="1"/>
              <a:t>e</a:t>
            </a:r>
            <a:r>
              <a:rPr lang="fi-FI" dirty="0" err="1"/>
              <a:t>TerVEYSPALVELUIDEN</a:t>
            </a:r>
            <a:r>
              <a:rPr lang="fi-FI" dirty="0"/>
              <a:t> kehittämisen LÄHTÖKOHTA</a:t>
            </a:r>
          </a:p>
        </p:txBody>
      </p:sp>
      <p:pic>
        <p:nvPicPr>
          <p:cNvPr id="4" name="Sisällön paikkamerkki 3" descr="content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0699" y="326678"/>
            <a:ext cx="8558848" cy="4814352"/>
          </a:xfrm>
        </p:spPr>
      </p:pic>
      <p:pic>
        <p:nvPicPr>
          <p:cNvPr id="5" name="Kuva 4" descr="logo_neg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241" y="4719963"/>
            <a:ext cx="869306" cy="307974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1672683" y="1717747"/>
            <a:ext cx="16107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AMMATTILAINEN</a:t>
            </a:r>
          </a:p>
        </p:txBody>
      </p:sp>
      <p:sp>
        <p:nvSpPr>
          <p:cNvPr id="7" name="Suorakulmio 6"/>
          <p:cNvSpPr/>
          <p:nvPr/>
        </p:nvSpPr>
        <p:spPr>
          <a:xfrm>
            <a:off x="2190596" y="4039786"/>
            <a:ext cx="16107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ORGANISAATIO</a:t>
            </a:r>
          </a:p>
        </p:txBody>
      </p:sp>
      <p:sp>
        <p:nvSpPr>
          <p:cNvPr id="9" name="Suorakulmio 8"/>
          <p:cNvSpPr/>
          <p:nvPr/>
        </p:nvSpPr>
        <p:spPr>
          <a:xfrm>
            <a:off x="5493835" y="2733854"/>
            <a:ext cx="1610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KANSALAINEN POTILAS</a:t>
            </a:r>
          </a:p>
        </p:txBody>
      </p:sp>
      <p:sp>
        <p:nvSpPr>
          <p:cNvPr id="10" name="Suorakulmio 9"/>
          <p:cNvSpPr/>
          <p:nvPr/>
        </p:nvSpPr>
        <p:spPr>
          <a:xfrm>
            <a:off x="5539680" y="4148820"/>
            <a:ext cx="3034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KANSALLINEN SOTE-YMPÄRISTÖ</a:t>
            </a:r>
          </a:p>
        </p:txBody>
      </p:sp>
      <p:sp>
        <p:nvSpPr>
          <p:cNvPr id="11" name="Suorakulmio 10"/>
          <p:cNvSpPr/>
          <p:nvPr/>
        </p:nvSpPr>
        <p:spPr>
          <a:xfrm>
            <a:off x="1670206" y="1967627"/>
            <a:ext cx="1610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Arvontuotanto ja</a:t>
            </a:r>
          </a:p>
          <a:p>
            <a:pPr algn="ctr"/>
            <a:r>
              <a:rPr lang="fi-FI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hyödyt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2200509" y="4284450"/>
            <a:ext cx="1610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Kustannus-hyöty</a:t>
            </a:r>
          </a:p>
          <a:p>
            <a:pPr algn="ctr"/>
            <a:r>
              <a:rPr lang="fi-FI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Ansaintamalli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5471537" y="3206499"/>
            <a:ext cx="16107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Arvontuotanto ja hyödyt</a:t>
            </a:r>
          </a:p>
        </p:txBody>
      </p:sp>
      <p:sp>
        <p:nvSpPr>
          <p:cNvPr id="20" name="Suorakulmio 19"/>
          <p:cNvSpPr/>
          <p:nvPr/>
        </p:nvSpPr>
        <p:spPr>
          <a:xfrm>
            <a:off x="2749400" y="2312589"/>
            <a:ext cx="16107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b="1" dirty="0"/>
              <a:t>Parhaat</a:t>
            </a:r>
          </a:p>
          <a:p>
            <a:pPr algn="ctr"/>
            <a:r>
              <a:rPr lang="fi-FI" sz="1000" b="1" dirty="0"/>
              <a:t>palveluinnovaatiot löytyvät sieltä, missä kansalainen, potilas, ammattilainen ja organisaatio kaikki hyötyvät.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content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443" y="189499"/>
            <a:ext cx="8442608" cy="4748967"/>
          </a:xfr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MILLAISTA ARVOA PALVELUT TUOTTAVAT</a:t>
            </a:r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932384" y="1086592"/>
            <a:ext cx="1861616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i-FI" sz="1100" dirty="0"/>
              <a:t>Ajasta ja paikasta riippumatonta tukea ja tietoa</a:t>
            </a:r>
          </a:p>
        </p:txBody>
      </p:sp>
      <p:sp>
        <p:nvSpPr>
          <p:cNvPr id="10" name="Suorakulmio 9"/>
          <p:cNvSpPr/>
          <p:nvPr/>
        </p:nvSpPr>
        <p:spPr>
          <a:xfrm>
            <a:off x="932384" y="1703064"/>
            <a:ext cx="1861616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i-FI" sz="1100" dirty="0"/>
              <a:t>Yksilöllinen hoitosuunnitelma näkyväksi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926189" y="2316382"/>
            <a:ext cx="1861616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i-FI" sz="1100" dirty="0"/>
              <a:t>Kotoa kotiin</a:t>
            </a:r>
          </a:p>
          <a:p>
            <a:r>
              <a:rPr lang="fi-FI" sz="1100" dirty="0"/>
              <a:t>Selkeä info ja potilasohjeet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932384" y="2929698"/>
            <a:ext cx="1861616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i-FI" sz="1100" dirty="0"/>
              <a:t>Omahoito-ohjeet visuaalisiksi ja motivoiviksi</a:t>
            </a:r>
          </a:p>
        </p:txBody>
      </p:sp>
      <p:sp>
        <p:nvSpPr>
          <p:cNvPr id="14" name="Suorakulmio 13"/>
          <p:cNvSpPr/>
          <p:nvPr/>
        </p:nvSpPr>
        <p:spPr>
          <a:xfrm>
            <a:off x="932384" y="3474870"/>
            <a:ext cx="1861616" cy="6001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i-FI" sz="1100" dirty="0"/>
              <a:t>Motivaatio oma terveyden huoltoon; palkitseminen ja kannustus</a:t>
            </a:r>
          </a:p>
        </p:txBody>
      </p:sp>
      <p:sp>
        <p:nvSpPr>
          <p:cNvPr id="15" name="Suorakulmio 14"/>
          <p:cNvSpPr/>
          <p:nvPr/>
        </p:nvSpPr>
        <p:spPr>
          <a:xfrm>
            <a:off x="926188" y="4162527"/>
            <a:ext cx="1867811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i-FI" sz="1100" dirty="0"/>
              <a:t>Kommunikaatioväylä ammattilaisen tavoittamiseksi</a:t>
            </a:r>
          </a:p>
        </p:txBody>
      </p:sp>
      <p:sp>
        <p:nvSpPr>
          <p:cNvPr id="16" name="Suorakulmio 15"/>
          <p:cNvSpPr/>
          <p:nvPr/>
        </p:nvSpPr>
        <p:spPr>
          <a:xfrm>
            <a:off x="6394005" y="1080397"/>
            <a:ext cx="1861616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i-FI" sz="1100" dirty="0"/>
              <a:t>Potilaan </a:t>
            </a:r>
            <a:r>
              <a:rPr lang="fi-FI" sz="1100" dirty="0" err="1"/>
              <a:t>voimaantuminen</a:t>
            </a:r>
            <a:r>
              <a:rPr lang="fi-FI" sz="1100" dirty="0"/>
              <a:t> ja motivaatio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6394005" y="1777404"/>
            <a:ext cx="1861616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i-FI" sz="1100" dirty="0"/>
              <a:t>Puhelimet soivat vähemmän</a:t>
            </a:r>
          </a:p>
        </p:txBody>
      </p:sp>
      <p:sp>
        <p:nvSpPr>
          <p:cNvPr id="18" name="Suorakulmio 17"/>
          <p:cNvSpPr/>
          <p:nvPr/>
        </p:nvSpPr>
        <p:spPr>
          <a:xfrm>
            <a:off x="6387810" y="2390722"/>
            <a:ext cx="1950824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i-FI" sz="1100" dirty="0"/>
              <a:t>Uusia etätyön mahdollisuuksia</a:t>
            </a:r>
          </a:p>
        </p:txBody>
      </p:sp>
      <p:sp>
        <p:nvSpPr>
          <p:cNvPr id="19" name="Suorakulmio 18"/>
          <p:cNvSpPr/>
          <p:nvPr/>
        </p:nvSpPr>
        <p:spPr>
          <a:xfrm>
            <a:off x="6394005" y="2935893"/>
            <a:ext cx="1861616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i-FI" sz="1100" dirty="0"/>
              <a:t>Automatisoidaan se mikä voidaan</a:t>
            </a:r>
          </a:p>
        </p:txBody>
      </p:sp>
      <p:sp>
        <p:nvSpPr>
          <p:cNvPr id="20" name="Suorakulmio 19"/>
          <p:cNvSpPr/>
          <p:nvPr/>
        </p:nvSpPr>
        <p:spPr>
          <a:xfrm>
            <a:off x="6394005" y="3629745"/>
            <a:ext cx="1861616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i-FI" sz="1100" dirty="0"/>
              <a:t>Oman osaamisen hyötykäyttö</a:t>
            </a:r>
          </a:p>
        </p:txBody>
      </p:sp>
      <p:sp>
        <p:nvSpPr>
          <p:cNvPr id="21" name="Suorakulmio 20"/>
          <p:cNvSpPr/>
          <p:nvPr/>
        </p:nvSpPr>
        <p:spPr>
          <a:xfrm>
            <a:off x="6387809" y="4243062"/>
            <a:ext cx="1867811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i-FI" sz="1100" dirty="0"/>
              <a:t>Tutkimuksen potentiaali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3196682" y="3394335"/>
            <a:ext cx="28311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YHTEINEN ARVONTUOTANTO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ASIAKKAAT MUKANA KEHITTÄMISEN KAARESSA</a:t>
            </a:r>
          </a:p>
        </p:txBody>
      </p:sp>
      <p:pic>
        <p:nvPicPr>
          <p:cNvPr id="4" name="Sisällön paikkamerkki 3" descr="content7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5502" y="192786"/>
            <a:ext cx="9195004" cy="5172192"/>
          </a:xfrm>
        </p:spPr>
      </p:pic>
      <p:sp>
        <p:nvSpPr>
          <p:cNvPr id="5" name="Suorakulmio 4"/>
          <p:cNvSpPr/>
          <p:nvPr/>
        </p:nvSpPr>
        <p:spPr>
          <a:xfrm>
            <a:off x="684405" y="1070864"/>
            <a:ext cx="155433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i-FI" sz="1200" dirty="0"/>
              <a:t>JOUKKOISTAMINEN</a:t>
            </a:r>
          </a:p>
        </p:txBody>
      </p:sp>
      <p:sp>
        <p:nvSpPr>
          <p:cNvPr id="6" name="Suorakulmio 5"/>
          <p:cNvSpPr/>
          <p:nvPr/>
        </p:nvSpPr>
        <p:spPr>
          <a:xfrm>
            <a:off x="2699234" y="1072374"/>
            <a:ext cx="155433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i-FI" sz="1200" dirty="0"/>
              <a:t>OSALLISTAMINEN</a:t>
            </a:r>
          </a:p>
        </p:txBody>
      </p:sp>
      <p:sp>
        <p:nvSpPr>
          <p:cNvPr id="7" name="Suorakulmio 6"/>
          <p:cNvSpPr/>
          <p:nvPr/>
        </p:nvSpPr>
        <p:spPr>
          <a:xfrm>
            <a:off x="4749817" y="1070864"/>
            <a:ext cx="155433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i-FI" sz="1200" dirty="0"/>
              <a:t>TESTAUSRAATI</a:t>
            </a:r>
          </a:p>
        </p:txBody>
      </p:sp>
      <p:sp>
        <p:nvSpPr>
          <p:cNvPr id="8" name="Suorakulmio 7"/>
          <p:cNvSpPr/>
          <p:nvPr/>
        </p:nvSpPr>
        <p:spPr>
          <a:xfrm>
            <a:off x="6713669" y="1072374"/>
            <a:ext cx="155433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i-FI" sz="1200" dirty="0"/>
              <a:t>ASIAKASRAATI</a:t>
            </a:r>
          </a:p>
        </p:txBody>
      </p:sp>
      <p:sp>
        <p:nvSpPr>
          <p:cNvPr id="9" name="Suorakulmio 8"/>
          <p:cNvSpPr/>
          <p:nvPr/>
        </p:nvSpPr>
        <p:spPr>
          <a:xfrm>
            <a:off x="684405" y="3907612"/>
            <a:ext cx="1554337" cy="6001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i-FI" sz="1100" b="1" dirty="0">
                <a:solidFill>
                  <a:srgbClr val="7F7F7F"/>
                </a:solidFill>
              </a:rPr>
              <a:t>Kartoitus</a:t>
            </a:r>
          </a:p>
          <a:p>
            <a:pPr algn="ctr"/>
            <a:endParaRPr lang="fi-FI" sz="1100" b="1" dirty="0">
              <a:solidFill>
                <a:srgbClr val="7F7F7F"/>
              </a:solidFill>
            </a:endParaRPr>
          </a:p>
          <a:p>
            <a:pPr algn="ctr"/>
            <a:r>
              <a:rPr lang="fi-FI" sz="1100" b="1" dirty="0" err="1">
                <a:solidFill>
                  <a:srgbClr val="7F7F7F"/>
                </a:solidFill>
              </a:rPr>
              <a:t>otakantaa.fi</a:t>
            </a:r>
            <a:endParaRPr lang="fi-FI" sz="1100" b="1" dirty="0">
              <a:solidFill>
                <a:srgbClr val="7F7F7F"/>
              </a:solidFill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2699234" y="3909122"/>
            <a:ext cx="1554337" cy="6001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i-FI" sz="1100" b="1" dirty="0">
                <a:solidFill>
                  <a:srgbClr val="7F7F7F"/>
                </a:solidFill>
              </a:rPr>
              <a:t>Palvelusuunnittelu</a:t>
            </a:r>
          </a:p>
          <a:p>
            <a:pPr algn="ctr"/>
            <a:endParaRPr lang="fi-FI" sz="1100" b="1" dirty="0">
              <a:solidFill>
                <a:srgbClr val="7F7F7F"/>
              </a:solidFill>
            </a:endParaRPr>
          </a:p>
          <a:p>
            <a:pPr algn="ctr"/>
            <a:r>
              <a:rPr lang="fi-FI" sz="1100" b="1" dirty="0">
                <a:solidFill>
                  <a:srgbClr val="7F7F7F"/>
                </a:solidFill>
              </a:rPr>
              <a:t>Kokemusasiantuntijat</a:t>
            </a:r>
          </a:p>
        </p:txBody>
      </p:sp>
      <p:sp>
        <p:nvSpPr>
          <p:cNvPr id="11" name="Suorakulmio 10"/>
          <p:cNvSpPr/>
          <p:nvPr/>
        </p:nvSpPr>
        <p:spPr>
          <a:xfrm>
            <a:off x="4712647" y="3907612"/>
            <a:ext cx="1554337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i-FI" sz="1100" b="1" dirty="0">
                <a:solidFill>
                  <a:srgbClr val="7F7F7F"/>
                </a:solidFill>
              </a:rPr>
              <a:t>Tuotanto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6818984" y="3896732"/>
            <a:ext cx="1554337" cy="6001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i-FI" sz="1100" b="1" dirty="0">
                <a:solidFill>
                  <a:srgbClr val="7F7F7F"/>
                </a:solidFill>
              </a:rPr>
              <a:t>Käyttöönotto</a:t>
            </a:r>
          </a:p>
          <a:p>
            <a:pPr algn="ctr"/>
            <a:endParaRPr lang="fi-FI" sz="1100" b="1" dirty="0">
              <a:solidFill>
                <a:srgbClr val="7F7F7F"/>
              </a:solidFill>
            </a:endParaRPr>
          </a:p>
          <a:p>
            <a:pPr algn="ctr"/>
            <a:r>
              <a:rPr lang="fi-FI" sz="1100" b="1" dirty="0">
                <a:solidFill>
                  <a:srgbClr val="7F7F7F"/>
                </a:solidFill>
              </a:rPr>
              <a:t>Jatkuva kehittäminen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VIRTUAALISAIRAALA 2.0 -HANKKEEN OSA-ALUEET</a:t>
            </a:r>
          </a:p>
        </p:txBody>
      </p:sp>
      <p:sp>
        <p:nvSpPr>
          <p:cNvPr id="4" name="Pyöristetty suorakulmio 3"/>
          <p:cNvSpPr/>
          <p:nvPr/>
        </p:nvSpPr>
        <p:spPr>
          <a:xfrm>
            <a:off x="635012" y="3618599"/>
            <a:ext cx="7778886" cy="1137130"/>
          </a:xfrm>
          <a:prstGeom prst="roundRect">
            <a:avLst/>
          </a:prstGeom>
          <a:solidFill>
            <a:srgbClr val="990000"/>
          </a:solidFill>
          <a:ln>
            <a:noFill/>
          </a:ln>
          <a:effectLst>
            <a:outerShdw blurRad="50800" dist="38100" dir="2700000">
              <a:srgbClr val="000000">
                <a:alpha val="6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i-FI" sz="1400" b="1" dirty="0">
                <a:solidFill>
                  <a:schemeClr val="bg1"/>
                </a:solidFill>
                <a:latin typeface="Arial"/>
                <a:cs typeface="Arial"/>
              </a:rPr>
              <a:t>Palveluiden kehittäminen ja toiminnan muutos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fi-FI" sz="1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8588" indent="-128588">
              <a:buFont typeface="Wingdings" charset="2"/>
              <a:buChar char="§"/>
            </a:pPr>
            <a:r>
              <a:rPr lang="fi-FI" sz="1000" dirty="0">
                <a:solidFill>
                  <a:schemeClr val="bg1"/>
                </a:solidFill>
                <a:latin typeface="Arial"/>
                <a:cs typeface="Arial"/>
              </a:rPr>
              <a:t>Kehittämisen malli</a:t>
            </a:r>
          </a:p>
          <a:p>
            <a:pPr marL="128588" indent="-128588">
              <a:buFont typeface="Wingdings" charset="2"/>
              <a:buChar char="§"/>
            </a:pPr>
            <a:r>
              <a:rPr lang="fi-FI" sz="1000" dirty="0">
                <a:solidFill>
                  <a:schemeClr val="bg1"/>
                </a:solidFill>
                <a:latin typeface="Arial"/>
                <a:cs typeface="Arial"/>
              </a:rPr>
              <a:t>Kehittäjien resursointi ja verkosto</a:t>
            </a:r>
          </a:p>
          <a:p>
            <a:pPr marL="128588" indent="-128588">
              <a:buFont typeface="Wingdings" charset="2"/>
              <a:buChar char="§"/>
            </a:pPr>
            <a:r>
              <a:rPr lang="fi-FI" sz="1000" dirty="0">
                <a:solidFill>
                  <a:schemeClr val="bg1"/>
                </a:solidFill>
                <a:latin typeface="Arial"/>
                <a:cs typeface="Arial"/>
              </a:rPr>
              <a:t>Osaamiskeskukset</a:t>
            </a:r>
          </a:p>
        </p:txBody>
      </p:sp>
      <p:sp>
        <p:nvSpPr>
          <p:cNvPr id="5" name="Pyöristetty suorakulmio 4"/>
          <p:cNvSpPr/>
          <p:nvPr/>
        </p:nvSpPr>
        <p:spPr>
          <a:xfrm>
            <a:off x="4504605" y="1072083"/>
            <a:ext cx="3909293" cy="2405843"/>
          </a:xfrm>
          <a:prstGeom prst="roundRect">
            <a:avLst>
              <a:gd name="adj" fmla="val 11210"/>
            </a:avLst>
          </a:prstGeom>
          <a:solidFill>
            <a:srgbClr val="339999"/>
          </a:solidFill>
          <a:ln>
            <a:noFill/>
          </a:ln>
          <a:effectLst>
            <a:outerShdw blurRad="50800" dist="38100" dir="2700000">
              <a:srgbClr val="000000">
                <a:alpha val="6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i-FI" sz="1400" b="1" dirty="0">
                <a:solidFill>
                  <a:schemeClr val="bg1"/>
                </a:solidFill>
                <a:cs typeface="Arial"/>
              </a:rPr>
              <a:t>Innovaatiofarmi</a:t>
            </a:r>
            <a:endParaRPr lang="fi-FI" sz="1100" b="1" dirty="0">
              <a:solidFill>
                <a:schemeClr val="bg1"/>
              </a:solidFill>
              <a:cs typeface="Arial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i-FI" sz="1100" dirty="0">
              <a:solidFill>
                <a:schemeClr val="bg1"/>
              </a:solidFill>
              <a:cs typeface="Arial"/>
            </a:endParaRPr>
          </a:p>
          <a:p>
            <a:pPr marL="214313" indent="-214313">
              <a:buFont typeface="Wingdings" charset="2"/>
              <a:buChar char="§"/>
            </a:pPr>
            <a:r>
              <a:rPr lang="fi-FI" sz="1100" dirty="0">
                <a:solidFill>
                  <a:schemeClr val="bg1"/>
                </a:solidFill>
                <a:cs typeface="Arial"/>
              </a:rPr>
              <a:t>Innovaatiopajat</a:t>
            </a:r>
          </a:p>
          <a:p>
            <a:pPr marL="214313" indent="-214313">
              <a:buFont typeface="Wingdings" charset="2"/>
              <a:buChar char="§"/>
            </a:pPr>
            <a:r>
              <a:rPr lang="fi-FI" sz="1100" dirty="0">
                <a:solidFill>
                  <a:schemeClr val="bg1"/>
                </a:solidFill>
                <a:cs typeface="Arial"/>
              </a:rPr>
              <a:t>Teknologian </a:t>
            </a:r>
            <a:r>
              <a:rPr lang="fi-FI" sz="1100" dirty="0" err="1">
                <a:solidFill>
                  <a:schemeClr val="bg1"/>
                </a:solidFill>
                <a:cs typeface="Arial"/>
              </a:rPr>
              <a:t>skannaus</a:t>
            </a:r>
            <a:endParaRPr lang="fi-FI" sz="1100" dirty="0">
              <a:solidFill>
                <a:schemeClr val="bg1"/>
              </a:solidFill>
              <a:cs typeface="Arial"/>
            </a:endParaRPr>
          </a:p>
          <a:p>
            <a:pPr marL="214313" indent="-214313">
              <a:buFont typeface="Wingdings" charset="2"/>
              <a:buChar char="§"/>
            </a:pPr>
            <a:r>
              <a:rPr lang="fi-FI" sz="1100" dirty="0" err="1">
                <a:solidFill>
                  <a:schemeClr val="bg1"/>
                </a:solidFill>
                <a:cs typeface="Arial"/>
              </a:rPr>
              <a:t>Pilotointi</a:t>
            </a:r>
            <a:r>
              <a:rPr lang="fi-FI" sz="1100" dirty="0">
                <a:solidFill>
                  <a:schemeClr val="bg1"/>
                </a:solidFill>
                <a:cs typeface="Arial"/>
              </a:rPr>
              <a:t> ja testaus</a:t>
            </a:r>
          </a:p>
          <a:p>
            <a:pPr marL="214313" indent="-214313">
              <a:buFont typeface="Wingdings" charset="2"/>
              <a:buChar char="§"/>
            </a:pPr>
            <a:r>
              <a:rPr lang="fi-FI" sz="1100" dirty="0">
                <a:solidFill>
                  <a:schemeClr val="bg1"/>
                </a:solidFill>
                <a:cs typeface="Arial"/>
              </a:rPr>
              <a:t>Koneäly, IOT, big data</a:t>
            </a:r>
          </a:p>
          <a:p>
            <a:pPr marL="214313" indent="-214313">
              <a:buFont typeface="Wingdings" charset="2"/>
              <a:buChar char="§"/>
            </a:pPr>
            <a:r>
              <a:rPr lang="fi-FI" sz="1100" dirty="0">
                <a:solidFill>
                  <a:schemeClr val="bg1"/>
                </a:solidFill>
                <a:cs typeface="Arial"/>
              </a:rPr>
              <a:t>Kansainvälinen ja kansallinen yhteistyö</a:t>
            </a:r>
            <a:endParaRPr lang="fi-FI" sz="1100" b="1" dirty="0">
              <a:solidFill>
                <a:schemeClr val="bg1"/>
              </a:solidFill>
              <a:cs typeface="Arial"/>
            </a:endParaRPr>
          </a:p>
          <a:p>
            <a:pPr marL="214313" indent="-214313">
              <a:buFont typeface="Wingdings" charset="2"/>
              <a:buChar char="§"/>
            </a:pPr>
            <a:endParaRPr lang="fi-FI" sz="1100" b="1" dirty="0">
              <a:solidFill>
                <a:schemeClr val="bg1"/>
              </a:solidFill>
              <a:cs typeface="Arial"/>
            </a:endParaRPr>
          </a:p>
          <a:p>
            <a:r>
              <a:rPr lang="fi-FI" sz="1100" b="1" dirty="0">
                <a:solidFill>
                  <a:schemeClr val="bg1"/>
                </a:solidFill>
                <a:cs typeface="Arial"/>
              </a:rPr>
              <a:t>Tutkimus, vaikuttavuus ja arviointi</a:t>
            </a:r>
          </a:p>
          <a:p>
            <a:pPr marL="214313" indent="-214313">
              <a:buFont typeface="Wingdings" charset="2"/>
              <a:buChar char="§"/>
            </a:pPr>
            <a:r>
              <a:rPr lang="fi-FI" sz="1100" dirty="0">
                <a:solidFill>
                  <a:schemeClr val="bg1"/>
                </a:solidFill>
                <a:cs typeface="Arial"/>
              </a:rPr>
              <a:t>Tutkimusyhteistyö ja - ohjelmat</a:t>
            </a:r>
          </a:p>
          <a:p>
            <a:pPr marL="214313" indent="-214313">
              <a:buFont typeface="Wingdings" charset="2"/>
              <a:buChar char="§"/>
            </a:pPr>
            <a:r>
              <a:rPr lang="fi-FI" sz="1100" dirty="0" err="1">
                <a:solidFill>
                  <a:schemeClr val="bg1"/>
                </a:solidFill>
                <a:cs typeface="Arial"/>
              </a:rPr>
              <a:t>Validointi</a:t>
            </a:r>
            <a:endParaRPr lang="fi-FI" sz="1100" dirty="0">
              <a:solidFill>
                <a:schemeClr val="bg1"/>
              </a:solidFill>
              <a:cs typeface="Arial"/>
            </a:endParaRPr>
          </a:p>
          <a:p>
            <a:pPr marL="214313" indent="-214313">
              <a:buFont typeface="Wingdings" charset="2"/>
              <a:buChar char="§"/>
            </a:pPr>
            <a:r>
              <a:rPr lang="fi-FI" sz="1100" dirty="0">
                <a:solidFill>
                  <a:schemeClr val="bg1"/>
                </a:solidFill>
                <a:cs typeface="Arial"/>
              </a:rPr>
              <a:t>Tutkijan työkalut ja data-analysoinnin osaaminen</a:t>
            </a:r>
          </a:p>
        </p:txBody>
      </p:sp>
      <p:sp>
        <p:nvSpPr>
          <p:cNvPr id="6" name="Pyöristetty suorakulmio 5"/>
          <p:cNvSpPr/>
          <p:nvPr/>
        </p:nvSpPr>
        <p:spPr>
          <a:xfrm>
            <a:off x="648247" y="1072088"/>
            <a:ext cx="3724078" cy="2412000"/>
          </a:xfrm>
          <a:prstGeom prst="roundRect">
            <a:avLst>
              <a:gd name="adj" fmla="val 10434"/>
            </a:avLst>
          </a:prstGeom>
          <a:solidFill>
            <a:srgbClr val="99CC33"/>
          </a:solidFill>
          <a:ln>
            <a:noFill/>
          </a:ln>
          <a:effectLst>
            <a:outerShdw blurRad="50800" dist="38100" dir="2700000">
              <a:srgbClr val="000000">
                <a:alpha val="6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i-FI" sz="1400" b="1" dirty="0">
                <a:cs typeface="Arial"/>
              </a:rPr>
              <a:t>Palvelutuotanto ja käyttöönotto</a:t>
            </a:r>
          </a:p>
          <a:p>
            <a:endParaRPr lang="fi-FI" sz="1050" b="1" dirty="0">
              <a:solidFill>
                <a:schemeClr val="tx1"/>
              </a:solidFill>
              <a:cs typeface="Arial"/>
            </a:endParaRPr>
          </a:p>
          <a:p>
            <a:pPr marL="214313" indent="-214313">
              <a:buFont typeface="Wingdings" charset="2"/>
              <a:buChar char="§"/>
            </a:pPr>
            <a:r>
              <a:rPr lang="fi-FI" sz="1050" dirty="0">
                <a:solidFill>
                  <a:schemeClr val="tx1"/>
                </a:solidFill>
                <a:cs typeface="Arial"/>
              </a:rPr>
              <a:t>Palvelukokonaisuudet valituille, kansallisesti merkittäville potilasryhmille </a:t>
            </a:r>
          </a:p>
          <a:p>
            <a:pPr marL="214313" indent="-214313">
              <a:buFont typeface="Wingdings" charset="2"/>
              <a:buChar char="§"/>
            </a:pPr>
            <a:r>
              <a:rPr lang="fi-FI" sz="1050" dirty="0">
                <a:solidFill>
                  <a:schemeClr val="tx1"/>
                </a:solidFill>
                <a:cs typeface="Arial"/>
              </a:rPr>
              <a:t>Oire/sairauskohtaiset;</a:t>
            </a:r>
          </a:p>
          <a:p>
            <a:pPr marL="557213" lvl="1" indent="-214313">
              <a:buFont typeface="Wingdings" charset="2"/>
              <a:buChar char="§"/>
            </a:pPr>
            <a:r>
              <a:rPr lang="fi-FI" sz="1050" dirty="0">
                <a:solidFill>
                  <a:schemeClr val="tx1"/>
                </a:solidFill>
                <a:cs typeface="Arial"/>
              </a:rPr>
              <a:t>Informaatio- ja neuvontapalvelut</a:t>
            </a:r>
          </a:p>
          <a:p>
            <a:pPr marL="557213" lvl="1" indent="-214313">
              <a:buFont typeface="Wingdings" charset="2"/>
              <a:buChar char="§"/>
            </a:pPr>
            <a:r>
              <a:rPr lang="fi-FI" sz="1050" dirty="0">
                <a:solidFill>
                  <a:schemeClr val="tx1"/>
                </a:solidFill>
                <a:cs typeface="Arial"/>
              </a:rPr>
              <a:t>Itsehoito- ja omahoitopalvelut</a:t>
            </a:r>
          </a:p>
          <a:p>
            <a:pPr marL="557213" lvl="1" indent="-214313">
              <a:buFont typeface="Wingdings" charset="2"/>
              <a:buChar char="§"/>
            </a:pPr>
            <a:r>
              <a:rPr lang="fi-FI" sz="1050" dirty="0">
                <a:solidFill>
                  <a:schemeClr val="tx1"/>
                </a:solidFill>
                <a:cs typeface="Arial"/>
              </a:rPr>
              <a:t>Oirenavigaattorit, neuvopuntarit</a:t>
            </a:r>
          </a:p>
          <a:p>
            <a:pPr marL="557213" lvl="1" indent="-214313">
              <a:buFont typeface="Wingdings" charset="2"/>
              <a:buChar char="§"/>
            </a:pPr>
            <a:r>
              <a:rPr lang="fi-FI" sz="1050" dirty="0">
                <a:solidFill>
                  <a:schemeClr val="tx1"/>
                </a:solidFill>
                <a:cs typeface="Arial"/>
              </a:rPr>
              <a:t>Hoitopolkuihin integroituja palveluita ja sovelluksia</a:t>
            </a:r>
          </a:p>
          <a:p>
            <a:pPr marL="557213" lvl="1" indent="-214313">
              <a:buFont typeface="Wingdings" charset="2"/>
              <a:buChar char="§"/>
            </a:pPr>
            <a:r>
              <a:rPr lang="fi-FI" sz="1050" dirty="0">
                <a:solidFill>
                  <a:schemeClr val="tx1"/>
                </a:solidFill>
                <a:cs typeface="Arial"/>
              </a:rPr>
              <a:t>Ammattilaisen työkalut</a:t>
            </a:r>
          </a:p>
          <a:p>
            <a:pPr marL="214313" indent="-214313">
              <a:buFont typeface="Wingdings" charset="2"/>
              <a:buChar char="§"/>
            </a:pPr>
            <a:r>
              <a:rPr lang="fi-FI" sz="1050" dirty="0">
                <a:solidFill>
                  <a:schemeClr val="tx1"/>
                </a:solidFill>
                <a:cs typeface="Arial"/>
              </a:rPr>
              <a:t>Kansalaisviestintä</a:t>
            </a:r>
          </a:p>
          <a:p>
            <a:endParaRPr lang="fi-FI" sz="1400" b="1" dirty="0"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cap="none" dirty="0"/>
              <a:t>PALVELUTUOTANTO</a:t>
            </a:r>
            <a:endParaRPr lang="fi-FI" dirty="0"/>
          </a:p>
        </p:txBody>
      </p:sp>
      <p:sp>
        <p:nvSpPr>
          <p:cNvPr id="4" name="Ellipsi 3"/>
          <p:cNvSpPr/>
          <p:nvPr/>
        </p:nvSpPr>
        <p:spPr>
          <a:xfrm rot="20267906">
            <a:off x="2340151" y="946099"/>
            <a:ext cx="3815636" cy="3796089"/>
          </a:xfrm>
          <a:prstGeom prst="ellipse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 dirty="0" err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Pyöristetty suorakulmio 4"/>
          <p:cNvSpPr/>
          <p:nvPr/>
        </p:nvSpPr>
        <p:spPr>
          <a:xfrm>
            <a:off x="4523204" y="1138233"/>
            <a:ext cx="4049036" cy="1911253"/>
          </a:xfrm>
          <a:prstGeom prst="roundRect">
            <a:avLst/>
          </a:prstGeom>
          <a:solidFill>
            <a:srgbClr val="339999">
              <a:alpha val="50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i-FI" sz="2400" cap="all" dirty="0">
              <a:solidFill>
                <a:schemeClr val="tx1"/>
              </a:solidFill>
              <a:cs typeface="Arial"/>
            </a:endParaRPr>
          </a:p>
          <a:p>
            <a:pPr algn="ctr"/>
            <a:r>
              <a:rPr lang="fi-FI" sz="2400" cap="all" dirty="0">
                <a:solidFill>
                  <a:schemeClr val="tx1"/>
                </a:solidFill>
                <a:cs typeface="Arial"/>
              </a:rPr>
              <a:t>Ammattilaisille</a:t>
            </a:r>
          </a:p>
        </p:txBody>
      </p:sp>
      <p:sp>
        <p:nvSpPr>
          <p:cNvPr id="6" name="Pyöristetty suorakulmio 5"/>
          <p:cNvSpPr/>
          <p:nvPr/>
        </p:nvSpPr>
        <p:spPr>
          <a:xfrm>
            <a:off x="2822486" y="2082885"/>
            <a:ext cx="4004136" cy="1716213"/>
          </a:xfrm>
          <a:prstGeom prst="roundRect">
            <a:avLst/>
          </a:prstGeom>
          <a:solidFill>
            <a:srgbClr val="990000">
              <a:alpha val="50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i-FI" sz="2400" cap="all" dirty="0">
              <a:solidFill>
                <a:schemeClr val="tx1"/>
              </a:solidFill>
              <a:cs typeface="Arial"/>
            </a:endParaRPr>
          </a:p>
          <a:p>
            <a:pPr algn="ctr"/>
            <a:r>
              <a:rPr lang="fi-FI" sz="2400" cap="all" dirty="0">
                <a:solidFill>
                  <a:schemeClr val="tx1"/>
                </a:solidFill>
                <a:cs typeface="Arial"/>
              </a:rPr>
              <a:t>Digipalvelut potilaiden hoitopolun osana</a:t>
            </a:r>
          </a:p>
        </p:txBody>
      </p:sp>
      <p:sp>
        <p:nvSpPr>
          <p:cNvPr id="22" name="Pyöristetty suorakulmio 21"/>
          <p:cNvSpPr/>
          <p:nvPr/>
        </p:nvSpPr>
        <p:spPr>
          <a:xfrm>
            <a:off x="391477" y="3334536"/>
            <a:ext cx="3715728" cy="1749002"/>
          </a:xfrm>
          <a:prstGeom prst="roundRect">
            <a:avLst/>
          </a:prstGeom>
          <a:solidFill>
            <a:srgbClr val="99CC33">
              <a:alpha val="50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i-FI" sz="2400" cap="all" dirty="0">
              <a:solidFill>
                <a:schemeClr val="tx1"/>
              </a:solidFill>
              <a:cs typeface="Arial"/>
            </a:endParaRPr>
          </a:p>
          <a:p>
            <a:pPr algn="ctr"/>
            <a:r>
              <a:rPr lang="fi-FI" sz="2400" cap="all" dirty="0">
                <a:solidFill>
                  <a:schemeClr val="tx1"/>
                </a:solidFill>
                <a:cs typeface="Arial"/>
              </a:rPr>
              <a:t>Kansalaisille avoimet palvelut</a:t>
            </a:r>
          </a:p>
        </p:txBody>
      </p:sp>
      <p:pic>
        <p:nvPicPr>
          <p:cNvPr id="33" name="Kuva 32" descr="logo_neg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241" y="4719963"/>
            <a:ext cx="869306" cy="307974"/>
          </a:xfrm>
          <a:prstGeom prst="rect">
            <a:avLst/>
          </a:prstGeom>
        </p:spPr>
      </p:pic>
      <p:pic>
        <p:nvPicPr>
          <p:cNvPr id="37" name="Kuva 36" descr="tietsik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32" y="1137039"/>
            <a:ext cx="2215993" cy="219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03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cap="none" dirty="0"/>
              <a:t>PALVELUTUOTANTO</a:t>
            </a:r>
            <a:endParaRPr lang="fi-FI" dirty="0"/>
          </a:p>
        </p:txBody>
      </p:sp>
      <p:sp>
        <p:nvSpPr>
          <p:cNvPr id="4" name="Ellipsi 3"/>
          <p:cNvSpPr/>
          <p:nvPr/>
        </p:nvSpPr>
        <p:spPr>
          <a:xfrm rot="20267906">
            <a:off x="2340151" y="946099"/>
            <a:ext cx="3815636" cy="3796089"/>
          </a:xfrm>
          <a:prstGeom prst="ellipse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 dirty="0" err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Pyöristetty suorakulmio 4"/>
          <p:cNvSpPr/>
          <p:nvPr/>
        </p:nvSpPr>
        <p:spPr>
          <a:xfrm>
            <a:off x="4523204" y="1138233"/>
            <a:ext cx="4049036" cy="1911253"/>
          </a:xfrm>
          <a:prstGeom prst="roundRect">
            <a:avLst/>
          </a:prstGeom>
          <a:solidFill>
            <a:srgbClr val="339999">
              <a:alpha val="50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1050" cap="all" dirty="0">
                <a:solidFill>
                  <a:schemeClr val="tx1"/>
                </a:solidFill>
                <a:cs typeface="Arial"/>
              </a:rPr>
              <a:t>Ammattilaisille</a:t>
            </a:r>
          </a:p>
        </p:txBody>
      </p:sp>
      <p:sp>
        <p:nvSpPr>
          <p:cNvPr id="6" name="Pyöristetty suorakulmio 5"/>
          <p:cNvSpPr/>
          <p:nvPr/>
        </p:nvSpPr>
        <p:spPr>
          <a:xfrm>
            <a:off x="2822486" y="2082885"/>
            <a:ext cx="4004136" cy="1716213"/>
          </a:xfrm>
          <a:prstGeom prst="roundRect">
            <a:avLst/>
          </a:prstGeom>
          <a:solidFill>
            <a:srgbClr val="990000">
              <a:alpha val="50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1050" cap="all" dirty="0">
                <a:solidFill>
                  <a:schemeClr val="tx1"/>
                </a:solidFill>
                <a:cs typeface="Arial"/>
              </a:rPr>
              <a:t>Digipalvelut potilaiden hoitopolun osana</a:t>
            </a:r>
          </a:p>
        </p:txBody>
      </p:sp>
      <p:sp>
        <p:nvSpPr>
          <p:cNvPr id="7" name="Pyöristetty suorakulmio 6"/>
          <p:cNvSpPr/>
          <p:nvPr/>
        </p:nvSpPr>
        <p:spPr>
          <a:xfrm>
            <a:off x="7033349" y="1532699"/>
            <a:ext cx="1208136" cy="381886"/>
          </a:xfrm>
          <a:prstGeom prst="roundRect">
            <a:avLst/>
          </a:prstGeom>
          <a:solidFill>
            <a:srgbClr val="339999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50" b="1" dirty="0">
                <a:solidFill>
                  <a:schemeClr val="bg1"/>
                </a:solidFill>
                <a:cs typeface="Arial"/>
              </a:rPr>
              <a:t>Diagnosoinnin työkalut</a:t>
            </a:r>
          </a:p>
        </p:txBody>
      </p:sp>
      <p:sp>
        <p:nvSpPr>
          <p:cNvPr id="8" name="Pyöristetty suorakulmio 7"/>
          <p:cNvSpPr/>
          <p:nvPr/>
        </p:nvSpPr>
        <p:spPr>
          <a:xfrm>
            <a:off x="7033350" y="1952564"/>
            <a:ext cx="1208136" cy="298458"/>
          </a:xfrm>
          <a:prstGeom prst="roundRect">
            <a:avLst/>
          </a:prstGeom>
          <a:solidFill>
            <a:srgbClr val="339999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50" b="1" dirty="0">
                <a:solidFill>
                  <a:schemeClr val="bg1"/>
                </a:solidFill>
                <a:cs typeface="Arial"/>
              </a:rPr>
              <a:t>Hoito-ohjeet digimuodossa</a:t>
            </a:r>
          </a:p>
        </p:txBody>
      </p:sp>
      <p:sp>
        <p:nvSpPr>
          <p:cNvPr id="9" name="Pyöristetty suorakulmio 8"/>
          <p:cNvSpPr/>
          <p:nvPr/>
        </p:nvSpPr>
        <p:spPr>
          <a:xfrm>
            <a:off x="4707231" y="1542184"/>
            <a:ext cx="1006765" cy="372402"/>
          </a:xfrm>
          <a:prstGeom prst="roundRect">
            <a:avLst/>
          </a:prstGeom>
          <a:solidFill>
            <a:srgbClr val="339999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50" b="1" dirty="0">
                <a:solidFill>
                  <a:schemeClr val="bg1"/>
                </a:solidFill>
                <a:cs typeface="Arial"/>
              </a:rPr>
              <a:t>Etävastaanotot</a:t>
            </a:r>
          </a:p>
        </p:txBody>
      </p:sp>
      <p:sp>
        <p:nvSpPr>
          <p:cNvPr id="10" name="Pyöristetty suorakulmio 9"/>
          <p:cNvSpPr/>
          <p:nvPr/>
        </p:nvSpPr>
        <p:spPr>
          <a:xfrm>
            <a:off x="3321126" y="3487894"/>
            <a:ext cx="3412850" cy="174695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50" b="1" dirty="0">
                <a:solidFill>
                  <a:schemeClr val="tx1"/>
                </a:solidFill>
                <a:cs typeface="Arial"/>
              </a:rPr>
              <a:t>Omapolku- </a:t>
            </a:r>
            <a:r>
              <a:rPr lang="fi-FI" sz="750" b="1" dirty="0" err="1">
                <a:solidFill>
                  <a:schemeClr val="tx1"/>
                </a:solidFill>
                <a:cs typeface="Arial"/>
              </a:rPr>
              <a:t>asiakkuustili</a:t>
            </a:r>
            <a:endParaRPr lang="fi-FI" sz="750" b="1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11" name="Pyöristetty suorakulmio 10"/>
          <p:cNvSpPr/>
          <p:nvPr/>
        </p:nvSpPr>
        <p:spPr>
          <a:xfrm>
            <a:off x="4260019" y="3149630"/>
            <a:ext cx="1190445" cy="177162"/>
          </a:xfrm>
          <a:prstGeom prst="round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50" b="1" dirty="0" err="1">
                <a:solidFill>
                  <a:schemeClr val="bg1"/>
                </a:solidFill>
                <a:cs typeface="Arial"/>
              </a:rPr>
              <a:t>Tunnistautuminen</a:t>
            </a:r>
            <a:endParaRPr lang="fi-FI" sz="75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2" name="Pyöristetty suorakulmio 11"/>
          <p:cNvSpPr/>
          <p:nvPr/>
        </p:nvSpPr>
        <p:spPr>
          <a:xfrm>
            <a:off x="3046243" y="2727128"/>
            <a:ext cx="1171066" cy="351550"/>
          </a:xfrm>
          <a:prstGeom prst="round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50" b="1" dirty="0">
                <a:solidFill>
                  <a:schemeClr val="bg1"/>
                </a:solidFill>
                <a:cs typeface="Arial"/>
              </a:rPr>
              <a:t>Yksilöllinen</a:t>
            </a:r>
          </a:p>
          <a:p>
            <a:pPr algn="ctr"/>
            <a:r>
              <a:rPr lang="fi-FI" sz="750" b="1" dirty="0">
                <a:solidFill>
                  <a:schemeClr val="bg1"/>
                </a:solidFill>
                <a:cs typeface="Arial"/>
              </a:rPr>
              <a:t>hoitosuunnitelma potilaan näkyville</a:t>
            </a:r>
          </a:p>
        </p:txBody>
      </p:sp>
      <p:sp>
        <p:nvSpPr>
          <p:cNvPr id="13" name="Pyöristetty suorakulmio 12"/>
          <p:cNvSpPr/>
          <p:nvPr/>
        </p:nvSpPr>
        <p:spPr>
          <a:xfrm>
            <a:off x="5490807" y="2431618"/>
            <a:ext cx="1180998" cy="239813"/>
          </a:xfrm>
          <a:prstGeom prst="round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50" b="1" dirty="0">
                <a:solidFill>
                  <a:schemeClr val="bg1"/>
                </a:solidFill>
                <a:cs typeface="Arial"/>
              </a:rPr>
              <a:t>Omahoito/ </a:t>
            </a:r>
          </a:p>
          <a:p>
            <a:pPr algn="ctr"/>
            <a:r>
              <a:rPr lang="fi-FI" sz="750" b="1" dirty="0">
                <a:solidFill>
                  <a:schemeClr val="bg1"/>
                </a:solidFill>
                <a:cs typeface="Arial"/>
              </a:rPr>
              <a:t>omaseuranta</a:t>
            </a:r>
          </a:p>
        </p:txBody>
      </p:sp>
      <p:sp>
        <p:nvSpPr>
          <p:cNvPr id="14" name="Pyöristetty suorakulmio 13"/>
          <p:cNvSpPr/>
          <p:nvPr/>
        </p:nvSpPr>
        <p:spPr>
          <a:xfrm>
            <a:off x="3048183" y="2436050"/>
            <a:ext cx="1169126" cy="239813"/>
          </a:xfrm>
          <a:prstGeom prst="round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50" b="1" dirty="0">
                <a:solidFill>
                  <a:schemeClr val="bg1"/>
                </a:solidFill>
                <a:cs typeface="Arial"/>
              </a:rPr>
              <a:t>Tuki/valmennus</a:t>
            </a:r>
          </a:p>
          <a:p>
            <a:pPr algn="ctr"/>
            <a:r>
              <a:rPr lang="fi-FI" sz="750" b="1" dirty="0">
                <a:solidFill>
                  <a:schemeClr val="bg1"/>
                </a:solidFill>
                <a:cs typeface="Arial"/>
              </a:rPr>
              <a:t>terapia/etähoito</a:t>
            </a:r>
          </a:p>
        </p:txBody>
      </p:sp>
      <p:sp>
        <p:nvSpPr>
          <p:cNvPr id="15" name="Pyöristetty suorakulmio 14"/>
          <p:cNvSpPr/>
          <p:nvPr/>
        </p:nvSpPr>
        <p:spPr>
          <a:xfrm>
            <a:off x="4266216" y="2434974"/>
            <a:ext cx="1180998" cy="239813"/>
          </a:xfrm>
          <a:prstGeom prst="round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50" b="1" dirty="0">
                <a:solidFill>
                  <a:schemeClr val="bg1"/>
                </a:solidFill>
                <a:cs typeface="Arial"/>
              </a:rPr>
              <a:t>Kommunikointi</a:t>
            </a:r>
          </a:p>
        </p:txBody>
      </p:sp>
      <p:sp>
        <p:nvSpPr>
          <p:cNvPr id="16" name="Pyöristetty suorakulmio 15"/>
          <p:cNvSpPr/>
          <p:nvPr/>
        </p:nvSpPr>
        <p:spPr>
          <a:xfrm>
            <a:off x="5490807" y="3153128"/>
            <a:ext cx="1186567" cy="177162"/>
          </a:xfrm>
          <a:prstGeom prst="round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50" b="1" dirty="0">
                <a:solidFill>
                  <a:schemeClr val="bg1"/>
                </a:solidFill>
                <a:cs typeface="Arial"/>
              </a:rPr>
              <a:t>Tutkimussuostumus</a:t>
            </a:r>
          </a:p>
        </p:txBody>
      </p:sp>
      <p:sp>
        <p:nvSpPr>
          <p:cNvPr id="17" name="Pyöristetty suorakulmio 16"/>
          <p:cNvSpPr/>
          <p:nvPr/>
        </p:nvSpPr>
        <p:spPr>
          <a:xfrm>
            <a:off x="5490807" y="2718628"/>
            <a:ext cx="1180998" cy="345921"/>
          </a:xfrm>
          <a:prstGeom prst="round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50" b="1" dirty="0">
                <a:solidFill>
                  <a:schemeClr val="bg1"/>
                </a:solidFill>
                <a:cs typeface="Arial"/>
              </a:rPr>
              <a:t>Sovellukset</a:t>
            </a:r>
          </a:p>
          <a:p>
            <a:pPr algn="ctr"/>
            <a:r>
              <a:rPr lang="fi-FI" sz="750" b="1" dirty="0">
                <a:solidFill>
                  <a:schemeClr val="bg1"/>
                </a:solidFill>
                <a:cs typeface="Arial"/>
              </a:rPr>
              <a:t>Laitteet, mittarit</a:t>
            </a:r>
          </a:p>
          <a:p>
            <a:pPr algn="ctr"/>
            <a:endParaRPr lang="fi-FI" sz="75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8" name="Pyöristetty suorakulmio 17"/>
          <p:cNvSpPr/>
          <p:nvPr/>
        </p:nvSpPr>
        <p:spPr>
          <a:xfrm>
            <a:off x="4266216" y="2713829"/>
            <a:ext cx="1180998" cy="345921"/>
          </a:xfrm>
          <a:prstGeom prst="round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50" b="1" dirty="0">
                <a:solidFill>
                  <a:schemeClr val="bg1"/>
                </a:solidFill>
                <a:cs typeface="Arial"/>
              </a:rPr>
              <a:t>Oirepuntari</a:t>
            </a:r>
          </a:p>
        </p:txBody>
      </p:sp>
      <p:sp>
        <p:nvSpPr>
          <p:cNvPr id="19" name="Pyöristetty suorakulmio 18"/>
          <p:cNvSpPr/>
          <p:nvPr/>
        </p:nvSpPr>
        <p:spPr>
          <a:xfrm>
            <a:off x="7033350" y="2283655"/>
            <a:ext cx="1208135" cy="298458"/>
          </a:xfrm>
          <a:prstGeom prst="roundRect">
            <a:avLst/>
          </a:prstGeom>
          <a:solidFill>
            <a:srgbClr val="339999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50" b="1" dirty="0">
                <a:solidFill>
                  <a:schemeClr val="bg1"/>
                </a:solidFill>
                <a:cs typeface="Arial"/>
              </a:rPr>
              <a:t>Sovellukset/</a:t>
            </a:r>
          </a:p>
          <a:p>
            <a:pPr algn="ctr"/>
            <a:r>
              <a:rPr lang="fi-FI" sz="750" b="1" dirty="0">
                <a:solidFill>
                  <a:schemeClr val="bg1"/>
                </a:solidFill>
                <a:cs typeface="Arial"/>
              </a:rPr>
              <a:t>sensorit</a:t>
            </a:r>
          </a:p>
        </p:txBody>
      </p:sp>
      <p:sp>
        <p:nvSpPr>
          <p:cNvPr id="20" name="Tekstiruutu 19"/>
          <p:cNvSpPr txBox="1"/>
          <p:nvPr/>
        </p:nvSpPr>
        <p:spPr>
          <a:xfrm rot="19876459">
            <a:off x="4172264" y="3977692"/>
            <a:ext cx="1240839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25" b="1" dirty="0">
                <a:cs typeface="Arial"/>
              </a:rPr>
              <a:t>Tekninen ja toiminnallinen</a:t>
            </a:r>
          </a:p>
          <a:p>
            <a:pPr algn="ctr"/>
            <a:r>
              <a:rPr lang="fi-FI" sz="825" b="1" dirty="0">
                <a:cs typeface="Arial"/>
              </a:rPr>
              <a:t> arkkitehtuuri</a:t>
            </a:r>
          </a:p>
        </p:txBody>
      </p:sp>
      <p:grpSp>
        <p:nvGrpSpPr>
          <p:cNvPr id="21" name="Ryhmitä 20"/>
          <p:cNvGrpSpPr/>
          <p:nvPr/>
        </p:nvGrpSpPr>
        <p:grpSpPr>
          <a:xfrm>
            <a:off x="391477" y="3334536"/>
            <a:ext cx="3715728" cy="1749002"/>
            <a:chOff x="694545" y="3287342"/>
            <a:chExt cx="3724078" cy="1693279"/>
          </a:xfrm>
          <a:solidFill>
            <a:srgbClr val="99CC33">
              <a:alpha val="50000"/>
            </a:srgbClr>
          </a:solidFill>
        </p:grpSpPr>
        <p:sp>
          <p:nvSpPr>
            <p:cNvPr id="22" name="Pyöristetty suorakulmio 21"/>
            <p:cNvSpPr/>
            <p:nvPr/>
          </p:nvSpPr>
          <p:spPr>
            <a:xfrm>
              <a:off x="694545" y="3287342"/>
              <a:ext cx="3724078" cy="1693279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i-FI" sz="1050" cap="all" dirty="0">
                  <a:solidFill>
                    <a:schemeClr val="tx1"/>
                  </a:solidFill>
                  <a:cs typeface="Arial"/>
                </a:rPr>
                <a:t>Kansalaisille avoimet palvelut</a:t>
              </a:r>
            </a:p>
          </p:txBody>
        </p:sp>
        <p:sp>
          <p:nvSpPr>
            <p:cNvPr id="23" name="Pyöristetty suorakulmio 22"/>
            <p:cNvSpPr/>
            <p:nvPr/>
          </p:nvSpPr>
          <p:spPr>
            <a:xfrm>
              <a:off x="886358" y="3755668"/>
              <a:ext cx="743681" cy="511115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750" b="1" dirty="0">
                  <a:solidFill>
                    <a:schemeClr val="tx1"/>
                  </a:solidFill>
                  <a:cs typeface="Arial"/>
                </a:rPr>
                <a:t>Informaatio- </a:t>
              </a:r>
            </a:p>
            <a:p>
              <a:pPr algn="ctr"/>
              <a:r>
                <a:rPr lang="fi-FI" sz="750" b="1" dirty="0">
                  <a:solidFill>
                    <a:schemeClr val="tx1"/>
                  </a:solidFill>
                  <a:cs typeface="Arial"/>
                </a:rPr>
                <a:t>ja neuvonta-</a:t>
              </a:r>
            </a:p>
            <a:p>
              <a:pPr algn="ctr"/>
              <a:r>
                <a:rPr lang="fi-FI" sz="750" b="1" dirty="0">
                  <a:solidFill>
                    <a:schemeClr val="tx1"/>
                  </a:solidFill>
                  <a:cs typeface="Arial"/>
                </a:rPr>
                <a:t>palvelut</a:t>
              </a:r>
            </a:p>
          </p:txBody>
        </p:sp>
        <p:sp>
          <p:nvSpPr>
            <p:cNvPr id="24" name="Pyöristetty suorakulmio 23"/>
            <p:cNvSpPr/>
            <p:nvPr/>
          </p:nvSpPr>
          <p:spPr>
            <a:xfrm>
              <a:off x="2174144" y="4360277"/>
              <a:ext cx="762777" cy="511115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750" b="1" dirty="0">
                  <a:solidFill>
                    <a:schemeClr val="tx1"/>
                  </a:solidFill>
                  <a:cs typeface="Arial"/>
                </a:rPr>
                <a:t>Palvelu-ohjaus</a:t>
              </a:r>
            </a:p>
          </p:txBody>
        </p:sp>
        <p:sp>
          <p:nvSpPr>
            <p:cNvPr id="25" name="Pyöristetty suorakulmio 24"/>
            <p:cNvSpPr/>
            <p:nvPr/>
          </p:nvSpPr>
          <p:spPr>
            <a:xfrm>
              <a:off x="3012499" y="4360277"/>
              <a:ext cx="1193128" cy="511115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750" b="1" dirty="0">
                  <a:solidFill>
                    <a:schemeClr val="tx1"/>
                  </a:solidFill>
                  <a:cs typeface="Arial"/>
                </a:rPr>
                <a:t>Itse- ja </a:t>
              </a:r>
            </a:p>
            <a:p>
              <a:pPr algn="ctr"/>
              <a:r>
                <a:rPr lang="fi-FI" sz="750" b="1" dirty="0">
                  <a:solidFill>
                    <a:schemeClr val="tx1"/>
                  </a:solidFill>
                  <a:cs typeface="Arial"/>
                </a:rPr>
                <a:t>omahoitopalvelut</a:t>
              </a:r>
            </a:p>
          </p:txBody>
        </p:sp>
        <p:sp>
          <p:nvSpPr>
            <p:cNvPr id="26" name="Nuoli oikealle 25"/>
            <p:cNvSpPr/>
            <p:nvPr/>
          </p:nvSpPr>
          <p:spPr>
            <a:xfrm>
              <a:off x="919426" y="4319189"/>
              <a:ext cx="1184048" cy="622947"/>
            </a:xfrm>
            <a:prstGeom prst="rightArrow">
              <a:avLst>
                <a:gd name="adj1" fmla="val 50000"/>
                <a:gd name="adj2" fmla="val 44198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750" b="1" dirty="0">
                  <a:solidFill>
                    <a:schemeClr val="tx1"/>
                  </a:solidFill>
                  <a:cs typeface="Arial"/>
                </a:rPr>
                <a:t>Oirekohtaiset</a:t>
              </a:r>
            </a:p>
            <a:p>
              <a:pPr algn="ctr"/>
              <a:r>
                <a:rPr lang="fi-FI" sz="750" b="1" dirty="0">
                  <a:solidFill>
                    <a:schemeClr val="tx1"/>
                  </a:solidFill>
                  <a:cs typeface="Arial"/>
                </a:rPr>
                <a:t>puntarit</a:t>
              </a:r>
            </a:p>
          </p:txBody>
        </p:sp>
        <p:sp>
          <p:nvSpPr>
            <p:cNvPr id="27" name="Pyöristetty suorakulmio 26"/>
            <p:cNvSpPr/>
            <p:nvPr/>
          </p:nvSpPr>
          <p:spPr>
            <a:xfrm>
              <a:off x="1698667" y="3755668"/>
              <a:ext cx="743681" cy="511115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750" b="1" dirty="0" err="1">
                  <a:solidFill>
                    <a:schemeClr val="tx1"/>
                  </a:solidFill>
                  <a:cs typeface="Arial"/>
                </a:rPr>
                <a:t>Osallis</a:t>
              </a:r>
              <a:r>
                <a:rPr lang="fi-FI" sz="750" b="1" dirty="0">
                  <a:solidFill>
                    <a:schemeClr val="tx1"/>
                  </a:solidFill>
                  <a:cs typeface="Arial"/>
                </a:rPr>
                <a:t>- </a:t>
              </a:r>
              <a:r>
                <a:rPr lang="fi-FI" sz="750" b="1" dirty="0" err="1">
                  <a:solidFill>
                    <a:schemeClr val="tx1"/>
                  </a:solidFill>
                  <a:cs typeface="Arial"/>
                </a:rPr>
                <a:t>taminen</a:t>
              </a:r>
              <a:endParaRPr lang="fi-FI" sz="750" b="1" dirty="0">
                <a:solidFill>
                  <a:schemeClr val="tx1"/>
                </a:solidFill>
                <a:cs typeface="Arial"/>
              </a:endParaRPr>
            </a:p>
          </p:txBody>
        </p:sp>
        <p:sp>
          <p:nvSpPr>
            <p:cNvPr id="28" name="Pyöristetty suorakulmio 27"/>
            <p:cNvSpPr/>
            <p:nvPr/>
          </p:nvSpPr>
          <p:spPr>
            <a:xfrm>
              <a:off x="3314583" y="3755668"/>
              <a:ext cx="888160" cy="511115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750" b="1" dirty="0">
                  <a:solidFill>
                    <a:schemeClr val="tx1"/>
                  </a:solidFill>
                  <a:cs typeface="Arial"/>
                </a:rPr>
                <a:t>Palveluesittelyt</a:t>
              </a:r>
            </a:p>
          </p:txBody>
        </p:sp>
        <p:sp>
          <p:nvSpPr>
            <p:cNvPr id="29" name="Pyöristetty suorakulmio 28"/>
            <p:cNvSpPr/>
            <p:nvPr/>
          </p:nvSpPr>
          <p:spPr>
            <a:xfrm>
              <a:off x="2503741" y="3755668"/>
              <a:ext cx="743681" cy="511115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750" b="1" dirty="0" err="1">
                  <a:solidFill>
                    <a:schemeClr val="tx1"/>
                  </a:solidFill>
                  <a:cs typeface="Arial"/>
                </a:rPr>
                <a:t>Vertais</a:t>
              </a:r>
              <a:r>
                <a:rPr lang="fi-FI" sz="750" b="1" dirty="0">
                  <a:solidFill>
                    <a:schemeClr val="tx1"/>
                  </a:solidFill>
                  <a:cs typeface="Arial"/>
                </a:rPr>
                <a:t>-</a:t>
              </a:r>
            </a:p>
            <a:p>
              <a:pPr algn="ctr"/>
              <a:r>
                <a:rPr lang="fi-FI" sz="750" b="1" dirty="0">
                  <a:solidFill>
                    <a:schemeClr val="tx1"/>
                  </a:solidFill>
                  <a:cs typeface="Arial"/>
                </a:rPr>
                <a:t>tuki</a:t>
              </a:r>
            </a:p>
          </p:txBody>
        </p:sp>
      </p:grpSp>
      <p:sp>
        <p:nvSpPr>
          <p:cNvPr id="30" name="Tekstiruutu 29"/>
          <p:cNvSpPr txBox="1"/>
          <p:nvPr/>
        </p:nvSpPr>
        <p:spPr>
          <a:xfrm rot="19876459">
            <a:off x="3104670" y="1082628"/>
            <a:ext cx="1255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cap="all" dirty="0">
                <a:cs typeface="Arial"/>
              </a:rPr>
              <a:t>Kansallinen</a:t>
            </a:r>
          </a:p>
          <a:p>
            <a:pPr algn="ctr"/>
            <a:r>
              <a:rPr lang="fi-FI" sz="1200" cap="all" dirty="0">
                <a:cs typeface="Arial"/>
              </a:rPr>
              <a:t>palveluväylä</a:t>
            </a:r>
          </a:p>
          <a:p>
            <a:pPr algn="ctr"/>
            <a:endParaRPr lang="fi-FI" sz="1200" dirty="0">
              <a:cs typeface="Arial"/>
            </a:endParaRPr>
          </a:p>
          <a:p>
            <a:pPr algn="ctr"/>
            <a:r>
              <a:rPr lang="fi-FI" sz="1200" dirty="0">
                <a:cs typeface="Arial"/>
              </a:rPr>
              <a:t>Omakanta.fi</a:t>
            </a:r>
          </a:p>
        </p:txBody>
      </p:sp>
      <p:sp>
        <p:nvSpPr>
          <p:cNvPr id="31" name="Pyöristetty suorakulmio 30"/>
          <p:cNvSpPr/>
          <p:nvPr/>
        </p:nvSpPr>
        <p:spPr>
          <a:xfrm>
            <a:off x="5829701" y="1550118"/>
            <a:ext cx="1131796" cy="364468"/>
          </a:xfrm>
          <a:prstGeom prst="roundRect">
            <a:avLst/>
          </a:prstGeom>
          <a:solidFill>
            <a:srgbClr val="339999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50" b="1" dirty="0" err="1">
                <a:solidFill>
                  <a:schemeClr val="bg1"/>
                </a:solidFill>
                <a:cs typeface="Arial"/>
              </a:rPr>
              <a:t>eKonsultaatiot</a:t>
            </a:r>
            <a:endParaRPr lang="fi-FI" sz="75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32" name="Pyöristetty suorakulmio 31"/>
          <p:cNvSpPr/>
          <p:nvPr/>
        </p:nvSpPr>
        <p:spPr>
          <a:xfrm>
            <a:off x="7033350" y="2614746"/>
            <a:ext cx="1208135" cy="298458"/>
          </a:xfrm>
          <a:prstGeom prst="roundRect">
            <a:avLst/>
          </a:prstGeom>
          <a:solidFill>
            <a:srgbClr val="339999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50" b="1" dirty="0">
                <a:solidFill>
                  <a:schemeClr val="bg1"/>
                </a:solidFill>
                <a:cs typeface="Arial"/>
              </a:rPr>
              <a:t>Tutkijan työkalut</a:t>
            </a:r>
          </a:p>
        </p:txBody>
      </p:sp>
      <p:pic>
        <p:nvPicPr>
          <p:cNvPr id="33" name="Kuva 32" descr="logo_neg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241" y="4719963"/>
            <a:ext cx="869306" cy="307974"/>
          </a:xfrm>
          <a:prstGeom prst="rect">
            <a:avLst/>
          </a:prstGeom>
        </p:spPr>
      </p:pic>
      <p:pic>
        <p:nvPicPr>
          <p:cNvPr id="37" name="Kuva 36" descr="tietsik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32" y="1137039"/>
            <a:ext cx="2215993" cy="21974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F6D79CA60D6254086698A8E555B34F7" ma:contentTypeVersion="0" ma:contentTypeDescription="Luo uusi asiakirja." ma:contentTypeScope="" ma:versionID="43ca7ded91cfd9c3ae3c91e51e6cd38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e0100cabb18a25d4bc9820569b44e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B9C52A-D253-4D27-802E-E35559773E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EC0074-4064-4C17-B65A-A8657784E8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1A7D856-910F-495C-9AAF-6FC6E4F5D835}">
  <ds:schemaRefs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33598</TotalTime>
  <Words>685</Words>
  <Application>Microsoft Office PowerPoint</Application>
  <PresentationFormat>Näytössä katseltava esitys (16:9)</PresentationFormat>
  <Paragraphs>282</Paragraphs>
  <Slides>16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1_Office-teema</vt:lpstr>
      <vt:lpstr>ePalvelu ITSE -messut </vt:lpstr>
      <vt:lpstr>DIGITAALISAATIO-KÄRKIHANKE 2016−2018</vt:lpstr>
      <vt:lpstr>Virtuaalisairaala 2.0 -hankkeen tavoitteet</vt:lpstr>
      <vt:lpstr>eTerVEYSPALVELUIDEN kehittämisen LÄHTÖKOHTA</vt:lpstr>
      <vt:lpstr>MILLAISTA ARVOA PALVELUT TUOTTAVAT</vt:lpstr>
      <vt:lpstr>ASIAKKAAT MUKANA KEHITTÄMISEN KAARESSA</vt:lpstr>
      <vt:lpstr>VIRTUAALISAIRAALA 2.0 -HANKKEEN OSA-ALUEET</vt:lpstr>
      <vt:lpstr>PALVELUTUOTANTO</vt:lpstr>
      <vt:lpstr>PALVELUTUOTANTO</vt:lpstr>
      <vt:lpstr>POTILAAN POLKU TERVEYSKYLÄN TALOSSA</vt:lpstr>
      <vt:lpstr>PowerPoint-esitys</vt:lpstr>
      <vt:lpstr>PowerPoint-esitys</vt:lpstr>
      <vt:lpstr>ÄLYKKÄÄT JA KEHITTYVÄT PALVELUT</vt:lpstr>
      <vt:lpstr>PowerPoint-esitys</vt:lpstr>
      <vt:lpstr>PALVELUMME NYT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Digitaalinen palvelukokonaisuus ja kansalliset palvelut</dc:title>
  <dc:creator>Mikko Rotonen;Arvonen Sirpa (Sirpa Liisa)</dc:creator>
  <cp:keywords>kärkihanke</cp:keywords>
  <cp:lastModifiedBy>Kolanen Heta</cp:lastModifiedBy>
  <cp:revision>1366</cp:revision>
  <cp:lastPrinted>2016-11-23T13:03:05Z</cp:lastPrinted>
  <dcterms:created xsi:type="dcterms:W3CDTF">2016-10-24T09:19:11Z</dcterms:created>
  <dcterms:modified xsi:type="dcterms:W3CDTF">2017-05-21T11:20:19Z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970424787</vt:i4>
  </property>
  <property fmtid="{D5CDD505-2E9C-101B-9397-08002B2CF9AE}" pid="3" name="_NewReviewCycle">
    <vt:lpwstr/>
  </property>
  <property fmtid="{D5CDD505-2E9C-101B-9397-08002B2CF9AE}" pid="4" name="_EmailSubject">
    <vt:lpwstr>VIrtuaalisairaala 2 9 kärkihanke SLIDET tekoon.pptx</vt:lpwstr>
  </property>
  <property fmtid="{D5CDD505-2E9C-101B-9397-08002B2CF9AE}" pid="5" name="_AuthorEmail">
    <vt:lpwstr>liina.hemminki@hus.fi</vt:lpwstr>
  </property>
  <property fmtid="{D5CDD505-2E9C-101B-9397-08002B2CF9AE}" pid="6" name="_AuthorEmailDisplayName">
    <vt:lpwstr>Hemminki Liina</vt:lpwstr>
  </property>
  <property fmtid="{D5CDD505-2E9C-101B-9397-08002B2CF9AE}" pid="7" name="_PreviousAdHocReviewCycleID">
    <vt:i4>64068449</vt:i4>
  </property>
  <property fmtid="{D5CDD505-2E9C-101B-9397-08002B2CF9AE}" pid="8" name="ContentTypeId">
    <vt:lpwstr>0x0101001F6D79CA60D6254086698A8E555B34F7</vt:lpwstr>
  </property>
</Properties>
</file>