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3" r:id="rId3"/>
    <p:sldMasterId id="2147483680" r:id="rId4"/>
    <p:sldMasterId id="2147483691" r:id="rId5"/>
    <p:sldMasterId id="2147483693" r:id="rId6"/>
  </p:sldMasterIdLst>
  <p:notesMasterIdLst>
    <p:notesMasterId r:id="rId24"/>
  </p:notesMasterIdLst>
  <p:sldIdLst>
    <p:sldId id="256" r:id="rId7"/>
    <p:sldId id="325" r:id="rId8"/>
    <p:sldId id="369" r:id="rId9"/>
    <p:sldId id="368" r:id="rId10"/>
    <p:sldId id="357" r:id="rId11"/>
    <p:sldId id="358" r:id="rId12"/>
    <p:sldId id="359" r:id="rId13"/>
    <p:sldId id="333" r:id="rId14"/>
    <p:sldId id="299" r:id="rId15"/>
    <p:sldId id="365" r:id="rId16"/>
    <p:sldId id="364" r:id="rId17"/>
    <p:sldId id="363" r:id="rId18"/>
    <p:sldId id="370" r:id="rId19"/>
    <p:sldId id="371" r:id="rId20"/>
    <p:sldId id="367" r:id="rId21"/>
    <p:sldId id="372" r:id="rId22"/>
    <p:sldId id="366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D51D-2D7C-4F54-B0AA-99DCFEDBD7BF}" type="datetimeFigureOut">
              <a:rPr lang="fi-FI" smtClean="0"/>
              <a:pPr/>
              <a:t>22.5.2017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EB916-2EFC-475F-9D94-E10F7BCA0EE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46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3" y="5648127"/>
            <a:ext cx="4209297" cy="443330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3" y="6002557"/>
            <a:ext cx="4196597" cy="385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35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030A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14545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0" y="778929"/>
            <a:ext cx="2799839" cy="580690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0" y="882649"/>
            <a:ext cx="5340349" cy="478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1221876"/>
            <a:ext cx="2799838" cy="4442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3238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2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15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0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32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96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971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40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A5556-6046-4797-8B7E-EB58B8A56DDF}" type="datetimeFigureOut">
              <a:rPr lang="fi-FI" smtClean="0"/>
              <a:pPr/>
              <a:t>22.5.2017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BF8DE-03C0-4025-8499-3CA5C328A63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69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8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461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5878" y="6006123"/>
            <a:ext cx="1530000" cy="410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696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3" y="5819911"/>
            <a:ext cx="4209297" cy="403027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3" y="6171713"/>
            <a:ext cx="4196597" cy="3504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56" y="2273645"/>
            <a:ext cx="8356741" cy="102057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53" y="3294224"/>
            <a:ext cx="6400800" cy="849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80" y="1585878"/>
            <a:ext cx="8392919" cy="68107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11" y="2309292"/>
            <a:ext cx="8382287" cy="33533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0" y="1645292"/>
            <a:ext cx="2799839" cy="491148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24" y="1746896"/>
            <a:ext cx="5333976" cy="3915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1998697"/>
            <a:ext cx="2799838" cy="3663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9443-59AC-4F49-A204-52D5B7AA6B1E}" type="datetimeFigureOut">
              <a:rPr lang="fi-FI"/>
              <a:pPr>
                <a:defRPr/>
              </a:pPr>
              <a:t>22.5.2017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20C9-1D16-4F1C-AADA-B64C696650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58" y="2273645"/>
            <a:ext cx="8216147" cy="102057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92" y="3294224"/>
            <a:ext cx="6206949" cy="6618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5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4" y="874676"/>
            <a:ext cx="8248650" cy="68107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555750"/>
            <a:ext cx="8248650" cy="4106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87813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5772150"/>
            <a:ext cx="2438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5" y="455613"/>
            <a:ext cx="82169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850" y="455613"/>
            <a:ext cx="826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850" y="5991225"/>
            <a:ext cx="1625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2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decim_PP_kuva_Kustannus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0D96D-53C5-4F87-AAC9-66998158A81F}" type="datetimeFigureOut">
              <a:rPr lang="fi-FI" smtClean="0"/>
              <a:t>22.5.2017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F63C6-D4FA-43FE-B1F0-204BBCB54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28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2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hel.fi/www/Helsinki/fi/sosiaali-ja-terveyspalvelut/terveyspalvelut/itsehoito/sahkoinen-terveystarkastus/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hel.fi/www/Helsinki/fi/sosiaali-ja-terveyspalvelut/terveyspalvelut/itsehoito/sahkoinen-terveystarkastu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erveysportti.fi/xmedia/ohk/diabetes/player.html" TargetMode="External"/><Relationship Id="rId3" Type="http://schemas.openxmlformats.org/officeDocument/2006/relationships/hyperlink" Target="http://terveysportti.fi/xmedia/ohk/marevan/HTML5_training/index.html" TargetMode="External"/><Relationship Id="rId7" Type="http://schemas.openxmlformats.org/officeDocument/2006/relationships/hyperlink" Target="http://terveysportti.fi/xmedia/ohk/PEF-seuranta/HTML5_Training/index.html" TargetMode="External"/><Relationship Id="rId2" Type="http://schemas.openxmlformats.org/officeDocument/2006/relationships/hyperlink" Target="http://www.terveysportti.fi/xmedia/ohk/Tyypin_2_diabeetikon_ABC/html5_training/index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terveysportti.fi/xmedia/ohk/Polven_ja_lonkan_nivelrikon_hoito/html5_training/index.html" TargetMode="External"/><Relationship Id="rId5" Type="http://schemas.openxmlformats.org/officeDocument/2006/relationships/hyperlink" Target="http://terveysportti.fi/xmedia/ohk/Verenpaineen_kotimittaus_20131008/player.html" TargetMode="External"/><Relationship Id="rId10" Type="http://schemas.openxmlformats.org/officeDocument/2006/relationships/hyperlink" Target="http://www.terveysportti.fi/xmedia/ohk/Rannemurtuman_hoito/html5_training/index.html" TargetMode="External"/><Relationship Id="rId4" Type="http://schemas.openxmlformats.org/officeDocument/2006/relationships/hyperlink" Target="http://terveysportti.fi/xmedia/ohk/haluaisitko_nukkua_paremmin/HTML5_Training/index.html" TargetMode="External"/><Relationship Id="rId9" Type="http://schemas.openxmlformats.org/officeDocument/2006/relationships/hyperlink" Target="http://www.terveysportti.fi/xmedia/ohk/Suola_ja_verenpaine/html5_training/index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16147" cy="1020579"/>
          </a:xfrm>
        </p:spPr>
        <p:txBody>
          <a:bodyPr>
            <a:noAutofit/>
          </a:bodyPr>
          <a:lstStyle/>
          <a:p>
            <a:r>
              <a:rPr lang="fi-FI" sz="3200" dirty="0"/>
              <a:t>Hoida itseäsi! 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	Sähköiset palvelut apunasi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			</a:t>
            </a:r>
            <a:r>
              <a:rPr lang="fi-FI" sz="2400" dirty="0"/>
              <a:t>Duodecim Terveystarkastus</a:t>
            </a:r>
            <a:br>
              <a:rPr lang="fi-FI" sz="2400" dirty="0"/>
            </a:br>
            <a:r>
              <a:rPr lang="fi-FI" sz="2400" dirty="0"/>
              <a:t>			Duodecim Terveysvalmennus</a:t>
            </a:r>
            <a:br>
              <a:rPr lang="fi-FI" sz="2400" dirty="0"/>
            </a:br>
            <a:r>
              <a:rPr lang="fi-FI" sz="2400" dirty="0"/>
              <a:t>			Duodecim </a:t>
            </a:r>
            <a:r>
              <a:rPr lang="fi-FI" sz="2400" dirty="0" smtClean="0"/>
              <a:t>Omahoito</a:t>
            </a:r>
            <a:br>
              <a:rPr lang="fi-FI" sz="2400" dirty="0" smtClean="0"/>
            </a:br>
            <a:r>
              <a:rPr lang="fi-FI" sz="2400"/>
              <a:t/>
            </a:r>
            <a:br>
              <a:rPr lang="fi-FI" sz="2400"/>
            </a:br>
            <a:r>
              <a:rPr lang="fi-FI" sz="2400" smtClean="0"/>
              <a:t>				</a:t>
            </a:r>
            <a:r>
              <a:rPr lang="fi-FI" sz="1800" smtClean="0"/>
              <a:t>Osmo Saarelma yleislääketieteen erikoislääkäri</a:t>
            </a:r>
            <a:br>
              <a:rPr lang="fi-FI" sz="1800" smtClean="0"/>
            </a:br>
            <a:r>
              <a:rPr lang="fi-FI" sz="1800" smtClean="0"/>
              <a:t>				terveydenhuollon </a:t>
            </a:r>
            <a:r>
              <a:rPr lang="fi-FI" sz="1800" dirty="0" smtClean="0"/>
              <a:t>tietotekniikan erityispätevyys</a:t>
            </a:r>
            <a:endParaRPr lang="fi-FI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k3.picdn.net/shutterstock/videos/3229480/preview/stock-footage-fresh-healthy-food-being-eaten-in-the-garden-for-lunch-by-three-generations-of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293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Duodecim Omahoito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i-FI" dirty="0"/>
              <a:t>Perehdy omaan tai läheisesi pitkäaikaissairauteen</a:t>
            </a:r>
          </a:p>
          <a:p>
            <a:pPr>
              <a:spcBef>
                <a:spcPts val="1200"/>
              </a:spcBef>
            </a:pPr>
            <a:r>
              <a:rPr lang="fi-FI" dirty="0"/>
              <a:t>Lue lisää siitä, mistä lääkärisi tai hoitajasi puhui vastaanotolla</a:t>
            </a:r>
          </a:p>
          <a:p>
            <a:pPr>
              <a:spcBef>
                <a:spcPts val="1200"/>
              </a:spcBef>
            </a:pPr>
            <a:r>
              <a:rPr lang="fi-FI" dirty="0"/>
              <a:t>Opettele </a:t>
            </a:r>
            <a:r>
              <a:rPr lang="fi-FI"/>
              <a:t>verkkokursseilla sairautesi </a:t>
            </a:r>
            <a:r>
              <a:rPr lang="fi-FI" dirty="0"/>
              <a:t>jokapäiväinen seuranta ja hoito</a:t>
            </a:r>
          </a:p>
          <a:p>
            <a:pPr>
              <a:spcBef>
                <a:spcPts val="1200"/>
              </a:spcBef>
            </a:pPr>
            <a:r>
              <a:rPr lang="fi-FI" dirty="0"/>
              <a:t>Ota sairautesi hoito omiin käsiisi!</a:t>
            </a:r>
          </a:p>
        </p:txBody>
      </p:sp>
    </p:spTree>
    <p:extLst>
      <p:ext uri="{BB962C8B-B14F-4D97-AF65-F5344CB8AC3E}">
        <p14:creationId xmlns:p14="http://schemas.microsoft.com/office/powerpoint/2010/main" val="20036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1183"/>
            <a:ext cx="7395524" cy="5469606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9940386">
            <a:off x="4672401" y="5789889"/>
            <a:ext cx="291782" cy="194158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553697" y="0"/>
            <a:ext cx="7992888" cy="865187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fi-FI" sz="2400" dirty="0">
                <a:solidFill>
                  <a:srgbClr val="0070C0"/>
                </a:solidFill>
              </a:rPr>
              <a:t>Omahoitokirjasto on saatavilla kuntasi verkkosivuilla kunta.fi/omahoito</a:t>
            </a:r>
          </a:p>
        </p:txBody>
      </p:sp>
    </p:spTree>
    <p:extLst>
      <p:ext uri="{BB962C8B-B14F-4D97-AF65-F5344CB8AC3E}">
        <p14:creationId xmlns:p14="http://schemas.microsoft.com/office/powerpoint/2010/main" val="41778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/>
          <p:cNvGrpSpPr/>
          <p:nvPr/>
        </p:nvGrpSpPr>
        <p:grpSpPr>
          <a:xfrm>
            <a:off x="446887" y="396000"/>
            <a:ext cx="8283662" cy="6592682"/>
            <a:chOff x="446887" y="396000"/>
            <a:chExt cx="8283662" cy="659268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" b="-694"/>
            <a:stretch/>
          </p:blipFill>
          <p:spPr bwMode="auto">
            <a:xfrm>
              <a:off x="446887" y="396000"/>
              <a:ext cx="8283662" cy="659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00" y="1023206"/>
              <a:ext cx="857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ikea aaltosulje 1"/>
          <p:cNvSpPr/>
          <p:nvPr/>
        </p:nvSpPr>
        <p:spPr>
          <a:xfrm>
            <a:off x="7198763" y="853050"/>
            <a:ext cx="360362" cy="27839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7734634" y="1556792"/>
            <a:ext cx="1409366" cy="73866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+mn-lt"/>
                <a:cs typeface="+mn-cs"/>
              </a:rPr>
              <a:t>17 omahoitoa palvelevaa tietokantaa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724128" y="4077072"/>
            <a:ext cx="2880320" cy="95410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+mn-lt"/>
                <a:cs typeface="+mn-cs"/>
              </a:rPr>
              <a:t>Opetuspaketit keskeisten pitkäaikaissairauksien ja niihin vaikuttavien elintapatekijöiden omahoitoon</a:t>
            </a:r>
          </a:p>
        </p:txBody>
      </p:sp>
      <p:cxnSp>
        <p:nvCxnSpPr>
          <p:cNvPr id="6" name="Suora nuoliyhdysviiva 5"/>
          <p:cNvCxnSpPr/>
          <p:nvPr/>
        </p:nvCxnSpPr>
        <p:spPr>
          <a:xfrm flipH="1" flipV="1">
            <a:off x="1973179" y="3746977"/>
            <a:ext cx="3751346" cy="807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flipH="1">
            <a:off x="2619447" y="4554538"/>
            <a:ext cx="3105079" cy="14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09075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uoli vasemmalle 9"/>
          <p:cNvSpPr/>
          <p:nvPr/>
        </p:nvSpPr>
        <p:spPr>
          <a:xfrm rot="1767252">
            <a:off x="1483918" y="4560910"/>
            <a:ext cx="234950" cy="144462"/>
          </a:xfrm>
          <a:prstGeom prst="lef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>
            <a:hlinkClick r:id="rId5"/>
          </p:cNvPr>
          <p:cNvSpPr/>
          <p:nvPr/>
        </p:nvSpPr>
        <p:spPr>
          <a:xfrm>
            <a:off x="0" y="-1588"/>
            <a:ext cx="1547813" cy="1905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5292080" y="112474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2069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65125"/>
            <a:ext cx="9072562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b="5394"/>
          <a:stretch>
            <a:fillRect/>
          </a:stretch>
        </p:blipFill>
        <p:spPr bwMode="auto">
          <a:xfrm>
            <a:off x="0" y="-1588"/>
            <a:ext cx="91090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012160" y="3140967"/>
            <a:ext cx="223224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+mn-lt"/>
                <a:cs typeface="+mn-cs"/>
              </a:rPr>
              <a:t>Valikoidut omahoitoa tukevat artikkelit</a:t>
            </a:r>
          </a:p>
        </p:txBody>
      </p:sp>
      <p:cxnSp>
        <p:nvCxnSpPr>
          <p:cNvPr id="6" name="Suora nuoliyhdysviiva 5"/>
          <p:cNvCxnSpPr>
            <a:endCxn id="8" idx="1"/>
          </p:cNvCxnSpPr>
          <p:nvPr/>
        </p:nvCxnSpPr>
        <p:spPr>
          <a:xfrm flipH="1">
            <a:off x="4284663" y="3402013"/>
            <a:ext cx="1727200" cy="26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ikea aaltosulje 7"/>
          <p:cNvSpPr/>
          <p:nvPr/>
        </p:nvSpPr>
        <p:spPr>
          <a:xfrm>
            <a:off x="4067175" y="2781300"/>
            <a:ext cx="217488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5" name="Oikea aaltosulje 14"/>
          <p:cNvSpPr/>
          <p:nvPr/>
        </p:nvSpPr>
        <p:spPr>
          <a:xfrm>
            <a:off x="4067175" y="5445125"/>
            <a:ext cx="217488" cy="431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17" name="Suora nuoliyhdysviiva 16"/>
          <p:cNvCxnSpPr>
            <a:endCxn id="15" idx="1"/>
          </p:cNvCxnSpPr>
          <p:nvPr/>
        </p:nvCxnSpPr>
        <p:spPr>
          <a:xfrm flipH="1">
            <a:off x="4284663" y="3402013"/>
            <a:ext cx="1727200" cy="2259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iruutu 26"/>
          <p:cNvSpPr txBox="1"/>
          <p:nvPr/>
        </p:nvSpPr>
        <p:spPr>
          <a:xfrm>
            <a:off x="5983720" y="6146140"/>
            <a:ext cx="223224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+mn-lt"/>
                <a:cs typeface="+mn-cs"/>
              </a:rPr>
              <a:t>Verkkokurssit itseopiskelua varten</a:t>
            </a:r>
          </a:p>
        </p:txBody>
      </p:sp>
      <p:cxnSp>
        <p:nvCxnSpPr>
          <p:cNvPr id="28" name="Suora nuoliyhdysviiva 27"/>
          <p:cNvCxnSpPr/>
          <p:nvPr/>
        </p:nvCxnSpPr>
        <p:spPr>
          <a:xfrm flipH="1">
            <a:off x="3924300" y="6410325"/>
            <a:ext cx="2081213" cy="14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orakulmio 12">
            <a:hlinkClick r:id="rId4"/>
          </p:cNvPr>
          <p:cNvSpPr/>
          <p:nvPr/>
        </p:nvSpPr>
        <p:spPr>
          <a:xfrm>
            <a:off x="0" y="-1588"/>
            <a:ext cx="1547813" cy="1905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8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/>
        </p:nvGrpSpPr>
        <p:grpSpPr>
          <a:xfrm>
            <a:off x="0" y="272010"/>
            <a:ext cx="9144000" cy="6257377"/>
            <a:chOff x="0" y="272010"/>
            <a:chExt cx="9144000" cy="6257377"/>
          </a:xfrm>
        </p:grpSpPr>
        <p:pic>
          <p:nvPicPr>
            <p:cNvPr id="2" name="Kuva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" y="328612"/>
              <a:ext cx="9105900" cy="6200775"/>
            </a:xfrm>
            <a:prstGeom prst="rect">
              <a:avLst/>
            </a:prstGeom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2010"/>
              <a:ext cx="9144000" cy="951509"/>
            </a:xfrm>
            <a:prstGeom prst="rect">
              <a:avLst/>
            </a:prstGeom>
          </p:spPr>
        </p:pic>
      </p:grpSp>
      <p:grpSp>
        <p:nvGrpSpPr>
          <p:cNvPr id="7" name="Ryhmä 6"/>
          <p:cNvGrpSpPr/>
          <p:nvPr/>
        </p:nvGrpSpPr>
        <p:grpSpPr>
          <a:xfrm>
            <a:off x="0" y="270000"/>
            <a:ext cx="9144000" cy="6253906"/>
            <a:chOff x="17462" y="270719"/>
            <a:chExt cx="9144000" cy="6253906"/>
          </a:xfrm>
        </p:grpSpPr>
        <p:pic>
          <p:nvPicPr>
            <p:cNvPr id="3" name="Kuva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62" y="333375"/>
              <a:ext cx="9134475" cy="6191250"/>
            </a:xfrm>
            <a:prstGeom prst="rect">
              <a:avLst/>
            </a:prstGeom>
          </p:spPr>
        </p:pic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2" y="270719"/>
              <a:ext cx="9144000" cy="951509"/>
            </a:xfrm>
            <a:prstGeom prst="rect">
              <a:avLst/>
            </a:prstGeom>
          </p:spPr>
        </p:pic>
      </p:grpSp>
      <p:sp>
        <p:nvSpPr>
          <p:cNvPr id="4" name="Nuoli vasemmalle 3"/>
          <p:cNvSpPr/>
          <p:nvPr/>
        </p:nvSpPr>
        <p:spPr>
          <a:xfrm rot="1767252">
            <a:off x="1135917" y="4557289"/>
            <a:ext cx="233767" cy="144016"/>
          </a:xfrm>
          <a:prstGeom prst="lef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4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Valmiit verkkokurssit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67544" y="1628800"/>
            <a:ext cx="8382287" cy="37853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i-FI" sz="2000" dirty="0">
                <a:hlinkClick r:id="rId2"/>
              </a:rPr>
              <a:t>Tyypin 2 diabeteksen ABC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3"/>
              </a:rPr>
              <a:t>Näin käytät Marevania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4"/>
              </a:rPr>
              <a:t>Haluaisitko nukkua paremmin?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5"/>
              </a:rPr>
              <a:t>Verenpaineen mittaaminen kotona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6"/>
              </a:rPr>
              <a:t>Polven ja lonkan nivelrikon hoito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7"/>
              </a:rPr>
              <a:t>PEF-seurannan toteutus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8"/>
              </a:rPr>
              <a:t>Diabeetikon jalkojen tutkiminen ja hoito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9"/>
              </a:rPr>
              <a:t>Suola ja verenpaine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>
                <a:hlinkClick r:id="rId10"/>
              </a:rPr>
              <a:t>Rannemurtuman hoito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/>
              <a:t>Uniapnean hoito</a:t>
            </a:r>
          </a:p>
        </p:txBody>
      </p:sp>
    </p:spTree>
    <p:extLst>
      <p:ext uri="{BB962C8B-B14F-4D97-AF65-F5344CB8AC3E}">
        <p14:creationId xmlns:p14="http://schemas.microsoft.com/office/powerpoint/2010/main" val="204194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:\Kustantamo\Markkinointi\DogDesing kuvat\3 kuvauspäivä Koti\3_pe_koti_vedos\duodecim_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27574"/>
            <a:ext cx="6408712" cy="4277690"/>
          </a:xfrm>
          <a:prstGeom prst="rect">
            <a:avLst/>
          </a:prstGeom>
          <a:noFill/>
        </p:spPr>
      </p:pic>
      <p:sp>
        <p:nvSpPr>
          <p:cNvPr id="3" name="Tekstiruutu 2"/>
          <p:cNvSpPr txBox="1"/>
          <p:nvPr/>
        </p:nvSpPr>
        <p:spPr>
          <a:xfrm>
            <a:off x="611560" y="404664"/>
            <a:ext cx="8061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rgbClr val="0070C0"/>
                </a:solidFill>
              </a:rPr>
              <a:t>Hoida itseäsi </a:t>
            </a:r>
          </a:p>
          <a:p>
            <a:r>
              <a:rPr lang="fi-FI" sz="2400" dirty="0">
                <a:solidFill>
                  <a:srgbClr val="0070C0"/>
                </a:solidFill>
              </a:rPr>
              <a:t>	– korkealuokkaiset sähköiset palvelut apunasi!</a:t>
            </a:r>
          </a:p>
        </p:txBody>
      </p:sp>
    </p:spTree>
    <p:extLst>
      <p:ext uri="{BB962C8B-B14F-4D97-AF65-F5344CB8AC3E}">
        <p14:creationId xmlns:p14="http://schemas.microsoft.com/office/powerpoint/2010/main" val="21324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1183"/>
            <a:ext cx="7395524" cy="5469606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9940386">
            <a:off x="2944210" y="5861896"/>
            <a:ext cx="291782" cy="194158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553697" y="0"/>
            <a:ext cx="7992888" cy="865187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Sans Unicode" pitchFamily="-106" charset="-52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fi-FI" sz="2400" dirty="0">
                <a:solidFill>
                  <a:srgbClr val="0070C0"/>
                </a:solidFill>
              </a:rPr>
              <a:t>Sähköinen hyvinvointitarkastus ja –valmennus on saatavilla kuntasi verkkosivuilla kunta.fi/omahoito</a:t>
            </a:r>
          </a:p>
        </p:txBody>
      </p:sp>
    </p:spTree>
    <p:extLst>
      <p:ext uri="{BB962C8B-B14F-4D97-AF65-F5344CB8AC3E}">
        <p14:creationId xmlns:p14="http://schemas.microsoft.com/office/powerpoint/2010/main" val="16088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uva 10" descr="STAR-polku (fi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08050"/>
            <a:ext cx="68532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683568" y="32853"/>
            <a:ext cx="69878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400" dirty="0">
                <a:solidFill>
                  <a:srgbClr val="7030A0"/>
                </a:solidFill>
                <a:cs typeface="Arial" charset="0"/>
              </a:rPr>
              <a:t>Sähköinen hyvinvointitarkastus ja valmennus </a:t>
            </a:r>
          </a:p>
          <a:p>
            <a:pPr>
              <a:defRPr/>
            </a:pPr>
            <a:r>
              <a:rPr lang="fi-FI" sz="2400" dirty="0">
                <a:solidFill>
                  <a:srgbClr val="7030A0"/>
                </a:solidFill>
                <a:cs typeface="Arial" charset="0"/>
              </a:rPr>
              <a:t>–ohjelma tuo hyvän elämän palvelun kotiisi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395288" y="1347788"/>
            <a:ext cx="11430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i-FI" sz="14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TV:stä tuttu:</a:t>
            </a:r>
          </a:p>
        </p:txBody>
      </p:sp>
      <p:pic>
        <p:nvPicPr>
          <p:cNvPr id="7" name="Kuva 6" descr="EP3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18" descr="NamedImage_logo_duodecim.gif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494463"/>
            <a:ext cx="10795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yöristetty kuvatekstisuorakulmio 8"/>
          <p:cNvSpPr/>
          <p:nvPr/>
        </p:nvSpPr>
        <p:spPr>
          <a:xfrm>
            <a:off x="7164388" y="836613"/>
            <a:ext cx="1511300" cy="647700"/>
          </a:xfrm>
          <a:prstGeom prst="wedgeRoundRectCallout">
            <a:avLst>
              <a:gd name="adj1" fmla="val -111581"/>
              <a:gd name="adj2" fmla="val 13311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i-FI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Nopeasti vastattavat kysymykset, </a:t>
            </a:r>
          </a:p>
          <a:p>
            <a:pPr algn="ctr" eaLnBrk="0" hangingPunct="0">
              <a:defRPr/>
            </a:pPr>
            <a:r>
              <a:rPr lang="fi-FI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n. 40</a:t>
            </a:r>
          </a:p>
        </p:txBody>
      </p:sp>
      <p:sp>
        <p:nvSpPr>
          <p:cNvPr id="9" name="Pyöristetty kuvatekstisuorakulmio 9"/>
          <p:cNvSpPr/>
          <p:nvPr/>
        </p:nvSpPr>
        <p:spPr>
          <a:xfrm>
            <a:off x="7740650" y="2565400"/>
            <a:ext cx="1368425" cy="863600"/>
          </a:xfrm>
          <a:prstGeom prst="wedgeRoundRectCallout">
            <a:avLst>
              <a:gd name="adj1" fmla="val -114033"/>
              <a:gd name="adj2" fmla="val 2458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i-FI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Suomalaisiin väestö-tutkimuksiin perustuvat ennusteet</a:t>
            </a:r>
          </a:p>
        </p:txBody>
      </p:sp>
      <p:sp>
        <p:nvSpPr>
          <p:cNvPr id="10" name="Pyöristetty kuvatekstisuorakulmio 10"/>
          <p:cNvSpPr/>
          <p:nvPr/>
        </p:nvSpPr>
        <p:spPr>
          <a:xfrm>
            <a:off x="7524750" y="4292600"/>
            <a:ext cx="1368425" cy="792163"/>
          </a:xfrm>
          <a:prstGeom prst="wedgeRoundRectCallout">
            <a:avLst>
              <a:gd name="adj1" fmla="val -75683"/>
              <a:gd name="adj2" fmla="val 57322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i-FI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Parhaaseen tutkimustietoon perustuva valmennus</a:t>
            </a:r>
          </a:p>
        </p:txBody>
      </p:sp>
    </p:spTree>
    <p:extLst>
      <p:ext uri="{BB962C8B-B14F-4D97-AF65-F5344CB8AC3E}">
        <p14:creationId xmlns:p14="http://schemas.microsoft.com/office/powerpoint/2010/main" val="14589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kehys 4"/>
          <p:cNvSpPr txBox="1"/>
          <p:nvPr/>
        </p:nvSpPr>
        <p:spPr>
          <a:xfrm>
            <a:off x="392271" y="76562"/>
            <a:ext cx="463620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7030A0"/>
                </a:solidFill>
                <a:latin typeface="+mj-lt"/>
                <a:cs typeface="Arial" charset="0"/>
              </a:rPr>
              <a:t>Täytä terveys- ja hyvinvointikysely</a:t>
            </a:r>
            <a:endParaRPr lang="fi-FI" sz="1600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300192" y="1844824"/>
            <a:ext cx="2648149" cy="304698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Kysely kattaa keskeiset hyvinvoinnin osatekijät: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terveystiedot (esim. verenpaine ja kolesteroli)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ravinto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liikunta ja vapaa-aika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uni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henkinen hyvinvointi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ihmissuhteet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alkoholin käyttö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tupakointi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499379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t="1154" b="-1154"/>
          <a:stretch/>
        </p:blipFill>
        <p:spPr>
          <a:xfrm>
            <a:off x="35496" y="764704"/>
            <a:ext cx="7416873" cy="4671296"/>
          </a:xfrm>
          <a:prstGeom prst="rect">
            <a:avLst/>
          </a:prstGeom>
        </p:spPr>
      </p:pic>
      <p:sp>
        <p:nvSpPr>
          <p:cNvPr id="4" name="Tekstikehys 4"/>
          <p:cNvSpPr txBox="1"/>
          <p:nvPr/>
        </p:nvSpPr>
        <p:spPr>
          <a:xfrm>
            <a:off x="899592" y="163365"/>
            <a:ext cx="633699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7030A0"/>
                </a:solidFill>
                <a:latin typeface="+mj-lt"/>
                <a:cs typeface="Arial" charset="0"/>
              </a:rPr>
              <a:t>Saat raportin hyvinvoinnistasi ja elinikäennusteen</a:t>
            </a:r>
            <a:endParaRPr lang="fi-FI" sz="1600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484823" y="1628800"/>
            <a:ext cx="3584253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Eliniän ennuste perustuu sinun laillasi elävien henkilöiden keskimäärin odotettavissa olevaan elinikään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6010330" y="5080313"/>
            <a:ext cx="3128924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Raportissa esitetään nykyinen tilanteesi sekä </a:t>
            </a:r>
          </a:p>
          <a:p>
            <a:r>
              <a:rPr lang="fi-FI" sz="1600" dirty="0"/>
              <a:t>ennuste ilman terveyden riskitekijöitä</a:t>
            </a:r>
          </a:p>
        </p:txBody>
      </p:sp>
      <p:cxnSp>
        <p:nvCxnSpPr>
          <p:cNvPr id="8" name="Suora nuoliyhdysviiva 7"/>
          <p:cNvCxnSpPr>
            <a:cxnSpLocks/>
          </p:cNvCxnSpPr>
          <p:nvPr/>
        </p:nvCxnSpPr>
        <p:spPr>
          <a:xfrm flipH="1" flipV="1">
            <a:off x="5364088" y="4005064"/>
            <a:ext cx="3431546" cy="1123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>
            <a:cxnSpLocks/>
            <a:stCxn id="6" idx="1"/>
          </p:cNvCxnSpPr>
          <p:nvPr/>
        </p:nvCxnSpPr>
        <p:spPr>
          <a:xfrm flipH="1" flipV="1">
            <a:off x="5484826" y="4608564"/>
            <a:ext cx="525504" cy="1010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668344" cy="5836860"/>
          </a:xfrm>
          <a:prstGeom prst="rect">
            <a:avLst/>
          </a:prstGeom>
        </p:spPr>
      </p:pic>
      <p:sp>
        <p:nvSpPr>
          <p:cNvPr id="3" name="Tekstikehys 4"/>
          <p:cNvSpPr txBox="1"/>
          <p:nvPr/>
        </p:nvSpPr>
        <p:spPr>
          <a:xfrm>
            <a:off x="539552" y="67687"/>
            <a:ext cx="491352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7030A0"/>
                </a:solidFill>
                <a:latin typeface="+mj-lt"/>
                <a:cs typeface="Arial" charset="0"/>
              </a:rPr>
              <a:t>Raportti kertoo myös riskisi sairastua </a:t>
            </a:r>
          </a:p>
          <a:p>
            <a:pPr>
              <a:defRPr/>
            </a:pPr>
            <a:r>
              <a:rPr lang="fi-FI" sz="2000" dirty="0">
                <a:solidFill>
                  <a:srgbClr val="7030A0"/>
                </a:solidFill>
                <a:latin typeface="+mj-lt"/>
                <a:cs typeface="Arial" charset="0"/>
              </a:rPr>
              <a:t>elämänlaatua heikentäviin sairauksiin</a:t>
            </a:r>
            <a:endParaRPr lang="fi-FI" sz="1600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15154"/>
            <a:ext cx="6553198" cy="587643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796136" y="620688"/>
            <a:ext cx="3020303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Henkilökohtainen palautteesi on kirjoitettu</a:t>
            </a:r>
          </a:p>
          <a:p>
            <a:r>
              <a:rPr lang="fi-FI" sz="1600" b="1" dirty="0"/>
              <a:t>vahvennetulla</a:t>
            </a:r>
            <a:endParaRPr lang="fi-FI" sz="1100" b="1" dirty="0"/>
          </a:p>
        </p:txBody>
      </p:sp>
      <p:cxnSp>
        <p:nvCxnSpPr>
          <p:cNvPr id="4" name="Suora nuoliyhdysviiva 3"/>
          <p:cNvCxnSpPr>
            <a:cxnSpLocks/>
          </p:cNvCxnSpPr>
          <p:nvPr/>
        </p:nvCxnSpPr>
        <p:spPr>
          <a:xfrm flipH="1">
            <a:off x="4932040" y="981564"/>
            <a:ext cx="864098" cy="431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5796136" y="2152366"/>
            <a:ext cx="3020304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Saat yleistä tietoa asian merkityksestä terveydelle ja hyvinvoinnillesi</a:t>
            </a:r>
          </a:p>
        </p:txBody>
      </p:sp>
      <p:cxnSp>
        <p:nvCxnSpPr>
          <p:cNvPr id="7" name="Suora nuoliyhdysviiva 6"/>
          <p:cNvCxnSpPr>
            <a:cxnSpLocks/>
          </p:cNvCxnSpPr>
          <p:nvPr/>
        </p:nvCxnSpPr>
        <p:spPr>
          <a:xfrm flipH="1">
            <a:off x="4644008" y="2545699"/>
            <a:ext cx="1152128" cy="4997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/>
        </p:nvSpPr>
        <p:spPr>
          <a:xfrm>
            <a:off x="5796136" y="5661248"/>
            <a:ext cx="3020303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i-FI" sz="1600" dirty="0"/>
              <a:t>Napsauta linkistä lisälukemista</a:t>
            </a:r>
            <a:endParaRPr lang="fi-FI" sz="1200" dirty="0"/>
          </a:p>
        </p:txBody>
      </p:sp>
      <p:cxnSp>
        <p:nvCxnSpPr>
          <p:cNvPr id="12" name="Suora nuoliyhdysviiva 11"/>
          <p:cNvCxnSpPr>
            <a:cxnSpLocks/>
            <a:stCxn id="9" idx="1"/>
          </p:cNvCxnSpPr>
          <p:nvPr/>
        </p:nvCxnSpPr>
        <p:spPr>
          <a:xfrm flipH="1">
            <a:off x="1763690" y="5953636"/>
            <a:ext cx="4032446" cy="67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ikehys 4"/>
          <p:cNvSpPr txBox="1"/>
          <p:nvPr/>
        </p:nvSpPr>
        <p:spPr>
          <a:xfrm>
            <a:off x="539552" y="67687"/>
            <a:ext cx="783900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rgbClr val="7030A0"/>
                </a:solidFill>
                <a:latin typeface="+mj-lt"/>
                <a:cs typeface="Arial" charset="0"/>
              </a:rPr>
              <a:t>Saat myös yksityiskohtaista palautetta vastaustesi perusteella</a:t>
            </a:r>
            <a:endParaRPr lang="fi-FI" sz="1600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  <p:cxnSp>
        <p:nvCxnSpPr>
          <p:cNvPr id="16" name="Suora nuoliyhdysviiva 15"/>
          <p:cNvCxnSpPr>
            <a:cxnSpLocks/>
          </p:cNvCxnSpPr>
          <p:nvPr/>
        </p:nvCxnSpPr>
        <p:spPr>
          <a:xfrm flipH="1" flipV="1">
            <a:off x="1763690" y="2367275"/>
            <a:ext cx="4032446" cy="3548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1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>
                <a:solidFill>
                  <a:srgbClr val="0070C0"/>
                </a:solidFill>
              </a:rPr>
              <a:t>Valitse haluamasi valmennusohjelma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i-FI" dirty="0"/>
              <a:t>paranna henkistä hyvinvointiasi, lisää positiivista energiaa</a:t>
            </a:r>
          </a:p>
          <a:p>
            <a:pPr>
              <a:defRPr/>
            </a:pPr>
            <a:r>
              <a:rPr lang="fi-FI" dirty="0"/>
              <a:t>lisää liikuntaa halusitpa vain lisätä kävelyä tai treenata itsesi huippukuntoon, ottaen huomion mahdolliset rajoittavat sairaudet</a:t>
            </a:r>
          </a:p>
          <a:p>
            <a:pPr>
              <a:defRPr/>
            </a:pPr>
            <a:r>
              <a:rPr lang="fi-FI" dirty="0"/>
              <a:t>muuta ravintosi terveellisemmäksi</a:t>
            </a:r>
          </a:p>
          <a:p>
            <a:pPr>
              <a:defRPr/>
            </a:pPr>
            <a:r>
              <a:rPr lang="fi-FI" dirty="0"/>
              <a:t>hallitse stressiä</a:t>
            </a:r>
          </a:p>
          <a:p>
            <a:pPr>
              <a:defRPr/>
            </a:pPr>
            <a:r>
              <a:rPr lang="fi-FI" dirty="0"/>
              <a:t>paranna untasi</a:t>
            </a:r>
          </a:p>
          <a:p>
            <a:pPr>
              <a:defRPr/>
            </a:pPr>
            <a:r>
              <a:rPr lang="fi-FI" dirty="0"/>
              <a:t>pienin askelin painonhallintaan</a:t>
            </a:r>
          </a:p>
          <a:p>
            <a:pPr>
              <a:defRPr/>
            </a:pPr>
            <a:r>
              <a:rPr lang="fi-FI" dirty="0"/>
              <a:t>hallitse alkoholin käyttöäsi</a:t>
            </a:r>
          </a:p>
          <a:p>
            <a:pPr>
              <a:defRPr/>
            </a:pPr>
            <a:r>
              <a:rPr lang="fi-FI" dirty="0"/>
              <a:t>lopeta tupakointi</a:t>
            </a:r>
          </a:p>
          <a:p>
            <a:pPr>
              <a:defRPr/>
            </a:pPr>
            <a:r>
              <a:rPr lang="fi-FI" dirty="0"/>
              <a:t>paranna sosiaalista hyvinvointiasi, parisuhdettasi, selviämistäsi lapsiperheen arjessa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orakulmio 8"/>
          <p:cNvSpPr>
            <a:spLocks noChangeArrowheads="1"/>
          </p:cNvSpPr>
          <p:nvPr/>
        </p:nvSpPr>
        <p:spPr bwMode="auto">
          <a:xfrm>
            <a:off x="6897688" y="6311900"/>
            <a:ext cx="182562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defTabSz="7620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</a:pPr>
            <a:endParaRPr lang="fi-FI">
              <a:latin typeface="Nokia Sans Wide"/>
            </a:endParaRPr>
          </a:p>
        </p:txBody>
      </p:sp>
      <p:sp>
        <p:nvSpPr>
          <p:cNvPr id="11267" name="Otsikko 1"/>
          <p:cNvSpPr>
            <a:spLocks noGrp="1"/>
          </p:cNvSpPr>
          <p:nvPr>
            <p:ph type="title" idx="4294967295"/>
          </p:nvPr>
        </p:nvSpPr>
        <p:spPr>
          <a:xfrm>
            <a:off x="1150938" y="441325"/>
            <a:ext cx="7993062" cy="865188"/>
          </a:xfrm>
          <a:prstGeom prst="rect">
            <a:avLst/>
          </a:prstGeom>
        </p:spPr>
        <p:txBody>
          <a:bodyPr/>
          <a:lstStyle/>
          <a:p>
            <a:r>
              <a:rPr lang="fi-FI" sz="3600" dirty="0">
                <a:solidFill>
                  <a:srgbClr val="0070C0"/>
                </a:solidFill>
              </a:rPr>
              <a:t>Sähköinen valmentaja kannustaa elämäntapamuutoksiin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6156176" y="3081765"/>
            <a:ext cx="2877711" cy="13696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i-FI" dirty="0">
              <a:latin typeface="Lucida Sans" pitchFamily="34" charset="0"/>
              <a:ea typeface="ＭＳ Ｐゴシック" pitchFamily="16" charset="-128"/>
              <a:cs typeface="Arial" charset="0"/>
            </a:endParaRPr>
          </a:p>
          <a:p>
            <a:pPr>
              <a:defRPr/>
            </a:pPr>
            <a:endParaRPr lang="fi-FI" dirty="0">
              <a:latin typeface="Lucida Sans" pitchFamily="34" charset="0"/>
              <a:ea typeface="ＭＳ Ｐゴシック" pitchFamily="16" charset="-128"/>
              <a:cs typeface="Arial" charset="0"/>
            </a:endParaRPr>
          </a:p>
          <a:p>
            <a:pPr>
              <a:defRPr/>
            </a:pPr>
            <a:endParaRPr lang="fi-FI" sz="1100" dirty="0">
              <a:latin typeface="Lucida Sans" pitchFamily="34" charset="0"/>
              <a:ea typeface="ＭＳ Ｐゴシック" pitchFamily="16" charset="-128"/>
              <a:cs typeface="Arial" charset="0"/>
            </a:endParaRPr>
          </a:p>
          <a:p>
            <a:pPr>
              <a:defRPr/>
            </a:pPr>
            <a:r>
              <a:rPr lang="fi-FI" dirty="0">
                <a:latin typeface="Lucida Sans" pitchFamily="34" charset="0"/>
                <a:ea typeface="ＭＳ Ｐゴシック" pitchFamily="16" charset="-128"/>
                <a:cs typeface="Arial" charset="0"/>
              </a:rPr>
              <a:t>Saat harjoitustehtäviä ja</a:t>
            </a:r>
          </a:p>
          <a:p>
            <a:pPr>
              <a:defRPr/>
            </a:pPr>
            <a:r>
              <a:rPr lang="fi-FI" dirty="0">
                <a:latin typeface="Lucida Sans" pitchFamily="34" charset="0"/>
                <a:ea typeface="ＭＳ Ｐゴシック" pitchFamily="16" charset="-128"/>
                <a:cs typeface="Arial" charset="0"/>
              </a:rPr>
              <a:t>valmennusohjeita</a:t>
            </a:r>
          </a:p>
        </p:txBody>
      </p:sp>
      <p:sp>
        <p:nvSpPr>
          <p:cNvPr id="11269" name="Suorakulmio 7"/>
          <p:cNvSpPr>
            <a:spLocks noChangeArrowheads="1"/>
          </p:cNvSpPr>
          <p:nvPr/>
        </p:nvSpPr>
        <p:spPr bwMode="auto">
          <a:xfrm>
            <a:off x="0" y="6343650"/>
            <a:ext cx="182563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defTabSz="7620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</a:pPr>
            <a:endParaRPr lang="fi-FI">
              <a:latin typeface="Nokia Sans Wide"/>
            </a:endParaRPr>
          </a:p>
        </p:txBody>
      </p:sp>
      <p:pic>
        <p:nvPicPr>
          <p:cNvPr id="3075" name="Picture 3" descr="C:\Users\osmos\AppData\Local\Microsoft\Windows\Temporary Internet Files\Content.IE5\YBL5XFNC\MC9004392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219" y="4575990"/>
            <a:ext cx="115093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Ryhmä 23"/>
          <p:cNvGrpSpPr>
            <a:grpSpLocks/>
          </p:cNvGrpSpPr>
          <p:nvPr/>
        </p:nvGrpSpPr>
        <p:grpSpPr bwMode="auto">
          <a:xfrm>
            <a:off x="100734" y="2942431"/>
            <a:ext cx="2602047" cy="1390522"/>
            <a:chOff x="6002501" y="2996952"/>
            <a:chExt cx="2601945" cy="1390523"/>
          </a:xfrm>
        </p:grpSpPr>
        <p:pic>
          <p:nvPicPr>
            <p:cNvPr id="11279" name="Picture 2" descr="C:\Users\osmos\AppData\Local\Microsoft\Windows\Temporary Internet Files\Content.IE5\1M5HBFX7\MC90035565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876256" y="2996952"/>
              <a:ext cx="1728190" cy="128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0" name="Tekstikehys 10"/>
            <p:cNvSpPr txBox="1">
              <a:spLocks noChangeArrowheads="1"/>
            </p:cNvSpPr>
            <p:nvPr/>
          </p:nvSpPr>
          <p:spPr bwMode="auto">
            <a:xfrm>
              <a:off x="6002501" y="3187145"/>
              <a:ext cx="994144" cy="12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dirty="0">
                  <a:latin typeface="Lucida Sans" pitchFamily="34" charset="0"/>
                </a:rPr>
                <a:t>Saat</a:t>
              </a:r>
            </a:p>
            <a:p>
              <a:r>
                <a:rPr lang="fi-FI" dirty="0">
                  <a:latin typeface="Lucida Sans" pitchFamily="34" charset="0"/>
                </a:rPr>
                <a:t>viestin</a:t>
              </a:r>
            </a:p>
            <a:p>
              <a:r>
                <a:rPr lang="fi-FI" dirty="0">
                  <a:latin typeface="Lucida Sans" pitchFamily="34" charset="0"/>
                </a:rPr>
                <a:t>sähkö-</a:t>
              </a:r>
            </a:p>
            <a:p>
              <a:r>
                <a:rPr lang="fi-FI" dirty="0">
                  <a:latin typeface="Lucida Sans" pitchFamily="34" charset="0"/>
                </a:rPr>
                <a:t>postiisi</a:t>
              </a:r>
            </a:p>
          </p:txBody>
        </p:sp>
      </p:grpSp>
      <p:cxnSp>
        <p:nvCxnSpPr>
          <p:cNvPr id="16" name="Suora nuoliyhdysviiva 15"/>
          <p:cNvCxnSpPr>
            <a:cxnSpLocks noChangeShapeType="1"/>
          </p:cNvCxnSpPr>
          <p:nvPr/>
        </p:nvCxnSpPr>
        <p:spPr bwMode="auto">
          <a:xfrm flipV="1">
            <a:off x="2915816" y="2996952"/>
            <a:ext cx="3240360" cy="36068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2" name="Suora nuoliyhdysviiva 21"/>
          <p:cNvCxnSpPr>
            <a:cxnSpLocks noChangeShapeType="1"/>
          </p:cNvCxnSpPr>
          <p:nvPr/>
        </p:nvCxnSpPr>
        <p:spPr bwMode="auto">
          <a:xfrm flipH="1" flipV="1">
            <a:off x="2953607" y="4093368"/>
            <a:ext cx="3289300" cy="576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3" name="Alanuoli 22"/>
          <p:cNvSpPr/>
          <p:nvPr/>
        </p:nvSpPr>
        <p:spPr bwMode="auto">
          <a:xfrm>
            <a:off x="6804248" y="3140968"/>
            <a:ext cx="361950" cy="45561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defTabSz="7620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fi-FI">
              <a:latin typeface="Nokia Sans Wide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6" name="Tekstikehys 25"/>
          <p:cNvSpPr txBox="1">
            <a:spLocks noChangeArrowheads="1"/>
          </p:cNvSpPr>
          <p:nvPr/>
        </p:nvSpPr>
        <p:spPr bwMode="auto">
          <a:xfrm>
            <a:off x="2771800" y="4559102"/>
            <a:ext cx="3300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/>
              <a:t>Valmentaja lähettää</a:t>
            </a:r>
          </a:p>
          <a:p>
            <a:r>
              <a:rPr lang="fi-FI" dirty="0"/>
              <a:t>valmennusviestin viikoittain</a:t>
            </a:r>
          </a:p>
        </p:txBody>
      </p:sp>
      <p:sp>
        <p:nvSpPr>
          <p:cNvPr id="28" name="Tekstikehys 27"/>
          <p:cNvSpPr txBox="1">
            <a:spLocks noChangeArrowheads="1"/>
          </p:cNvSpPr>
          <p:nvPr/>
        </p:nvSpPr>
        <p:spPr bwMode="auto">
          <a:xfrm>
            <a:off x="5878362" y="2350621"/>
            <a:ext cx="3265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/>
              <a:t>Kirjaat edistymisesi</a:t>
            </a:r>
          </a:p>
          <a:p>
            <a:r>
              <a:rPr lang="fi-FI" dirty="0"/>
              <a:t>viikoittain seurantatietoihin</a:t>
            </a:r>
          </a:p>
        </p:txBody>
      </p:sp>
      <p:pic>
        <p:nvPicPr>
          <p:cNvPr id="11278" name="18" descr="NamedImage_logo_duodecim.gif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494463"/>
            <a:ext cx="10795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ohja A">
  <a:themeElements>
    <a:clrScheme name="Duodecim Kustannus">
      <a:dk1>
        <a:sysClr val="windowText" lastClr="000000"/>
      </a:dk1>
      <a:lt1>
        <a:sysClr val="window" lastClr="FFFFFF"/>
      </a:lt1>
      <a:dk2>
        <a:srgbClr val="094592"/>
      </a:dk2>
      <a:lt2>
        <a:srgbClr val="DEDEDB"/>
      </a:lt2>
      <a:accent1>
        <a:srgbClr val="094592"/>
      </a:accent1>
      <a:accent2>
        <a:srgbClr val="E1451B"/>
      </a:accent2>
      <a:accent3>
        <a:srgbClr val="7DC09D"/>
      </a:accent3>
      <a:accent4>
        <a:srgbClr val="E6C8DE"/>
      </a:accent4>
      <a:accent5>
        <a:srgbClr val="5A0047"/>
      </a:accent5>
      <a:accent6>
        <a:srgbClr val="DEDEDB"/>
      </a:accent6>
      <a:hlink>
        <a:srgbClr val="094592"/>
      </a:hlink>
      <a:folHlink>
        <a:srgbClr val="06275C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ohja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Duodecim_PP_pohja</Template>
  <TotalTime>1461</TotalTime>
  <Words>288</Words>
  <Application>Microsoft Office PowerPoint</Application>
  <PresentationFormat>Näytössä katseltava diaesitys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Calibri</vt:lpstr>
      <vt:lpstr>Lucida Sans</vt:lpstr>
      <vt:lpstr>Lucida Sans Unicode</vt:lpstr>
      <vt:lpstr>Nokia Sans Wide</vt:lpstr>
      <vt:lpstr>1_Office Theme</vt:lpstr>
      <vt:lpstr>Office Theme</vt:lpstr>
      <vt:lpstr>Pohja A</vt:lpstr>
      <vt:lpstr>Mukautettu suunnittelumalli</vt:lpstr>
      <vt:lpstr>Pohja B</vt:lpstr>
      <vt:lpstr>Pohja C</vt:lpstr>
      <vt:lpstr>Hoida itseäsi!    Sähköiset palvelut apunasi     Duodecim Terveystarkastus    Duodecim Terveysvalmennus    Duodecim Omahoito      Osmo Saarelma yleislääketieteen erikoislääkäri     terveydenhuollon tietotekniikan erityispätevyys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Valitse haluamasi valmennusohjelma</vt:lpstr>
      <vt:lpstr>Sähköinen valmentaja kannustaa elämäntapamuutoksiin</vt:lpstr>
      <vt:lpstr>PowerPoint-esitys</vt:lpstr>
      <vt:lpstr>Duodecim Omahoito</vt:lpstr>
      <vt:lpstr>PowerPoint-esitys</vt:lpstr>
      <vt:lpstr>PowerPoint-esitys</vt:lpstr>
      <vt:lpstr>PowerPoint-esitys</vt:lpstr>
      <vt:lpstr>PowerPoint-esitys</vt:lpstr>
      <vt:lpstr>Valmiit verkkokurssit</vt:lpstr>
      <vt:lpstr>PowerPoint-esitys</vt:lpstr>
    </vt:vector>
  </TitlesOfParts>
  <Company>Duodecim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Ammattihenkilölähtöisyydestä potilaslähtöisyyteen  Mitä omahoito on ja mitä se ei ole?</dc:title>
  <dc:creator>Osmo Saarelma</dc:creator>
  <cp:lastModifiedBy>Nmestarit</cp:lastModifiedBy>
  <cp:revision>137</cp:revision>
  <dcterms:created xsi:type="dcterms:W3CDTF">2014-02-26T13:17:06Z</dcterms:created>
  <dcterms:modified xsi:type="dcterms:W3CDTF">2017-05-22T09:52:00Z</dcterms:modified>
</cp:coreProperties>
</file>