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handoutMasterIdLst>
    <p:handoutMasterId r:id="rId15"/>
  </p:handoutMasterIdLst>
  <p:sldIdLst>
    <p:sldId id="256" r:id="rId6"/>
    <p:sldId id="287" r:id="rId7"/>
    <p:sldId id="295" r:id="rId8"/>
    <p:sldId id="269" r:id="rId9"/>
    <p:sldId id="261" r:id="rId10"/>
    <p:sldId id="278" r:id="rId11"/>
    <p:sldId id="300" r:id="rId12"/>
    <p:sldId id="286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71" autoAdjust="0"/>
  </p:normalViewPr>
  <p:slideViewPr>
    <p:cSldViewPr>
      <p:cViewPr>
        <p:scale>
          <a:sx n="70" d="100"/>
          <a:sy n="7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2813-B3FE-4BCA-9CE3-BE74B17BAC4F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A4955-612F-4A4F-9AD5-6571E3CEED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36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E79C-CB1A-46D7-AB67-7DCF9483536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55D37-ACEE-416A-893E-7A99485CB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28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55D37-ACEE-416A-893E-7A99485CB74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68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002E-710D-4589-9A39-F1B9BCE89715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7384"/>
            <a:ext cx="9793088" cy="692822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93" y="516411"/>
            <a:ext cx="2554013" cy="1688453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F637-24FA-4F02-8A1D-AB7A532D3E7A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5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1E227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556"/>
            <a:ext cx="8229600" cy="4525963"/>
          </a:xfrm>
        </p:spPr>
        <p:txBody>
          <a:bodyPr/>
          <a:lstStyle>
            <a:lvl1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2270"/>
                </a:solidFill>
              </a:defRPr>
            </a:lvl1pPr>
          </a:lstStyle>
          <a:p>
            <a:fld id="{3753C76C-22B6-6C49-A2D7-6C0A5D3208AC}" type="datetime1">
              <a:rPr lang="fi-FI" smtClean="0"/>
              <a:pPr/>
              <a:t>15.5.2017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2270"/>
                </a:solidFill>
              </a:defRPr>
            </a:lvl1pPr>
          </a:lstStyle>
          <a:p>
            <a:r>
              <a:rPr lang="en-US" dirty="0" err="1" smtClean="0"/>
              <a:t>Uudet</a:t>
            </a:r>
            <a:r>
              <a:rPr lang="en-US" dirty="0" smtClean="0"/>
              <a:t> </a:t>
            </a:r>
            <a:r>
              <a:rPr lang="en-US" dirty="0" err="1" smtClean="0"/>
              <a:t>Omahoitopalvelut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600">
                <a:solidFill>
                  <a:srgbClr val="1E2270"/>
                </a:solidFill>
              </a:defRPr>
            </a:lvl1pPr>
          </a:lstStyle>
          <a:p>
            <a:fld id="{4A8F768B-54DF-ED47-8071-6F7CF8731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303186" y="6327232"/>
            <a:ext cx="468000" cy="460713"/>
            <a:chOff x="8292143" y="6327232"/>
            <a:chExt cx="468000" cy="460713"/>
          </a:xfrm>
        </p:grpSpPr>
        <p:sp>
          <p:nvSpPr>
            <p:cNvPr id="7" name="Oval 6"/>
            <p:cNvSpPr/>
            <p:nvPr userDrawn="1"/>
          </p:nvSpPr>
          <p:spPr>
            <a:xfrm>
              <a:off x="8343581" y="6375026"/>
              <a:ext cx="365125" cy="365125"/>
            </a:xfrm>
            <a:prstGeom prst="ellipse">
              <a:avLst/>
            </a:prstGeom>
            <a:noFill/>
            <a:ln w="38100" cmpd="sng">
              <a:solidFill>
                <a:srgbClr val="1E227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8292143" y="6327232"/>
              <a:ext cx="468000" cy="460713"/>
            </a:xfrm>
            <a:prstGeom prst="ellipse">
              <a:avLst/>
            </a:prstGeom>
            <a:noFill/>
            <a:ln w="19050" cmpd="sng">
              <a:solidFill>
                <a:srgbClr val="1E227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512415" y="5919307"/>
            <a:ext cx="8185248" cy="397565"/>
            <a:chOff x="512415" y="5996608"/>
            <a:chExt cx="8185248" cy="397565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512415" y="6195391"/>
              <a:ext cx="3805583" cy="0"/>
            </a:xfrm>
            <a:prstGeom prst="line">
              <a:avLst/>
            </a:prstGeom>
            <a:ln w="19050" cmpd="sng">
              <a:solidFill>
                <a:srgbClr val="1E22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892080" y="6195391"/>
              <a:ext cx="3805583" cy="0"/>
            </a:xfrm>
            <a:prstGeom prst="line">
              <a:avLst/>
            </a:prstGeom>
            <a:ln w="19050" cmpd="sng">
              <a:solidFill>
                <a:srgbClr val="1E22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Half Frame 14"/>
            <p:cNvSpPr/>
            <p:nvPr userDrawn="1"/>
          </p:nvSpPr>
          <p:spPr>
            <a:xfrm rot="13485638">
              <a:off x="4400335" y="5996608"/>
              <a:ext cx="397565" cy="397565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1E227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59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73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3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52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31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33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09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69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8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522007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dirty="0">
              <a:latin typeface="Franklin Gothic Book" panose="020B0503020102020204" pitchFamily="34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302592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155568"/>
            <a:ext cx="6923112" cy="761264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rgbClr val="1E227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60440"/>
          </a:xfrm>
        </p:spPr>
        <p:txBody>
          <a:bodyPr/>
          <a:lstStyle>
            <a:lvl1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77272"/>
            <a:ext cx="1524102" cy="8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39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3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52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7384"/>
            <a:ext cx="9793088" cy="692822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522007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dirty="0">
              <a:latin typeface="Franklin Gothic Book" panose="020B05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228110"/>
            <a:ext cx="6923112" cy="790206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64214"/>
            <a:ext cx="8229600" cy="40010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" y="282026"/>
            <a:ext cx="1274724" cy="84271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E6E0847A-58EB-4B48-8B62-6D11A6A60AD2}" type="datetime1">
              <a:rPr lang="fi-FI" smtClean="0"/>
              <a:pPr/>
              <a:t>15.5.2017</a:t>
            </a:fld>
            <a:endParaRPr lang="en-GB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5110"/>
            <a:ext cx="9793088" cy="69282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2296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" y="282026"/>
            <a:ext cx="1274724" cy="84271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64" y="210018"/>
            <a:ext cx="1274724" cy="8427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923112" cy="864096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7715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4825"/>
            <a:ext cx="9217024" cy="691277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" y="282026"/>
            <a:ext cx="1274724" cy="84271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228110"/>
            <a:ext cx="6923112" cy="790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2164214"/>
            <a:ext cx="8229600" cy="40010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6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D32D-391A-42F9-8C78-060398220D46}" type="datetime1">
              <a:rPr lang="fi-FI" smtClean="0"/>
              <a:t>15.5.2017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1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65E-8E07-4187-B043-C7A8B3768A06}" type="datetime1">
              <a:rPr lang="fi-FI" smtClean="0"/>
              <a:t>15.5.2017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DDD-74F2-46CD-9F35-DC36FC749C05}" type="datetime1">
              <a:rPr lang="fi-FI" smtClean="0"/>
              <a:t>15.5.2017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2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0A1E-E131-4F8B-BC06-C13DE4B6B21A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1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30A8-0A45-45F8-96D7-0CAB92E4459B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8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8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uula.heinanen@espoo.fi" TargetMode="External"/><Relationship Id="rId2" Type="http://schemas.openxmlformats.org/officeDocument/2006/relationships/hyperlink" Target="mailto:juha.metso@espoo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a.nordlund@espoo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ODA – </a:t>
            </a:r>
            <a:r>
              <a:rPr lang="en-GB" sz="4000" b="1" dirty="0" err="1" smtClean="0">
                <a:solidFill>
                  <a:schemeClr val="bg1"/>
                </a:solidFill>
              </a:rPr>
              <a:t>Omat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digiajan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hyvinvointipalvelut</a:t>
            </a:r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/>
            </a:r>
            <a:br>
              <a:rPr lang="en-GB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491880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Franklin Gothic Book" panose="020B0503020102020204" pitchFamily="34" charset="0"/>
              </a:rPr>
              <a:t>8</a:t>
            </a:r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.5.2017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44F6-7374-498D-A423-7908FC66B1F7}" type="datetime1">
              <a:rPr lang="fi-FI" smtClean="0"/>
              <a:t>15.5.2017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5" name="AutoShape 2" descr="jo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4" descr="jo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6" descr="jo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1" name="Picture 7" descr="C:\Users\nordlha\Desktop\jono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67" y="624976"/>
            <a:ext cx="5828360" cy="58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761264"/>
          </a:xfrm>
        </p:spPr>
        <p:txBody>
          <a:bodyPr/>
          <a:lstStyle/>
          <a:p>
            <a:r>
              <a:rPr lang="fi-FI" b="1" dirty="0">
                <a:latin typeface="+mj-lt"/>
              </a:rPr>
              <a:t>Projekti pähkinänkuoressa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55000" lnSpcReduction="20000"/>
          </a:bodyPr>
          <a:lstStyle/>
          <a:p>
            <a:r>
              <a:rPr lang="fi-FI" sz="3800" dirty="0">
                <a:latin typeface="+mn-lt"/>
              </a:rPr>
              <a:t>Hallitusohjelman ja </a:t>
            </a:r>
            <a:r>
              <a:rPr lang="fi-FI" sz="3800" dirty="0" err="1">
                <a:latin typeface="+mn-lt"/>
              </a:rPr>
              <a:t>Sotetieto</a:t>
            </a:r>
            <a:r>
              <a:rPr lang="fi-FI" sz="3800" dirty="0">
                <a:latin typeface="+mn-lt"/>
              </a:rPr>
              <a:t> hyötykäyttöön –strategian kärkihanke </a:t>
            </a:r>
          </a:p>
          <a:p>
            <a:r>
              <a:rPr lang="fi-FI" sz="3800" dirty="0">
                <a:latin typeface="+mn-lt"/>
              </a:rPr>
              <a:t>Sosiaali- ja terveyspalvelujen perinteisen toimintamallin uudelleen muotoilu</a:t>
            </a:r>
          </a:p>
          <a:p>
            <a:r>
              <a:rPr lang="fi-FI" sz="3800" dirty="0">
                <a:latin typeface="+mn-lt"/>
              </a:rPr>
              <a:t>Hankkii, kehittää ja ottaa käyttöön sähköisen palvelukokonaisuuden, joka mahdollistaa uuden toimintamallin</a:t>
            </a:r>
          </a:p>
          <a:p>
            <a:r>
              <a:rPr lang="fi-FI" sz="3800" dirty="0">
                <a:latin typeface="+mn-lt"/>
              </a:rPr>
              <a:t>Tähtää kansallisen palvelukokonaisuuden syntymiseen ja kytkeytyy tiiviisti muihin kansallisiin hankkeisiin (mm. kansallinen PHR, </a:t>
            </a:r>
            <a:r>
              <a:rPr lang="fi-FI" sz="3800" dirty="0" err="1">
                <a:latin typeface="+mn-lt"/>
              </a:rPr>
              <a:t>Kapa-palvelut</a:t>
            </a:r>
            <a:r>
              <a:rPr lang="fi-FI" sz="3800" dirty="0">
                <a:latin typeface="+mn-lt"/>
              </a:rPr>
              <a:t>, </a:t>
            </a:r>
            <a:r>
              <a:rPr lang="fi-FI" sz="3800" dirty="0" err="1">
                <a:latin typeface="+mn-lt"/>
              </a:rPr>
              <a:t>SADe-Sote-</a:t>
            </a:r>
            <a:r>
              <a:rPr lang="fi-FI" sz="3800" dirty="0">
                <a:latin typeface="+mn-lt"/>
              </a:rPr>
              <a:t> palvelut, Virtuaalisairaala) </a:t>
            </a:r>
          </a:p>
          <a:p>
            <a:r>
              <a:rPr lang="fi-FI" sz="3800" dirty="0">
                <a:latin typeface="+mn-lt"/>
              </a:rPr>
              <a:t>Palvelukokonaisuus on kaikkien kuntatoimijoiden käyttöönotettavissa ilman kilpailutusta 2018</a:t>
            </a:r>
          </a:p>
          <a:p>
            <a:r>
              <a:rPr lang="fi-FI" sz="3800" dirty="0">
                <a:latin typeface="+mn-lt"/>
              </a:rPr>
              <a:t>Suorat kustannushyödyt laskettu (KPMG kustannushyötyanalyysi 2015) olevan 17 euroa per asukas per vuosi kun palvelukokonaisuus on laajasti käytössä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3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761264"/>
          </a:xfrm>
        </p:spPr>
        <p:txBody>
          <a:bodyPr/>
          <a:lstStyle/>
          <a:p>
            <a:r>
              <a:rPr lang="fi-FI" b="1" dirty="0" smtClean="0">
                <a:latin typeface="+mj-lt"/>
              </a:rPr>
              <a:t>Konsortio</a:t>
            </a:r>
            <a:endParaRPr lang="fi-FI" b="1" dirty="0">
              <a:latin typeface="+mj-lt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Espoo (isäntäkaupunki), Turku, Tampere, Oulu, Helsinki, Joensuu, Hämeenlinna, Kuopio, Lahti, Sodankylä, Porvoo, Etelä-Karjalan sosiaali- ja terveyspiiri, Varsinais-Suomen sairaanhoitopiiri ja Keski-Suomen sairaanhoitopiiri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2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923112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Omat </a:t>
            </a:r>
            <a:r>
              <a:rPr lang="fi-FI" dirty="0" err="1" smtClean="0"/>
              <a:t>digiajan</a:t>
            </a:r>
            <a:r>
              <a:rPr lang="fi-FI" dirty="0" smtClean="0"/>
              <a:t> hyvinvointipalvelut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566999" y="2690917"/>
            <a:ext cx="7992888" cy="295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Kuvaselitesuorakulmio 8"/>
          <p:cNvSpPr/>
          <p:nvPr/>
        </p:nvSpPr>
        <p:spPr>
          <a:xfrm>
            <a:off x="6228184" y="1488434"/>
            <a:ext cx="1759742" cy="936104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selitesuorakulmio 9"/>
          <p:cNvSpPr/>
          <p:nvPr/>
        </p:nvSpPr>
        <p:spPr>
          <a:xfrm>
            <a:off x="3714800" y="1486609"/>
            <a:ext cx="1759742" cy="936104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selitesuorakulmio 10"/>
          <p:cNvSpPr/>
          <p:nvPr/>
        </p:nvSpPr>
        <p:spPr>
          <a:xfrm>
            <a:off x="1228082" y="1484784"/>
            <a:ext cx="1759742" cy="936104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228082" y="14884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Asiakkaan tilanteen arviointi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779912" y="14884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Hoidon ja palvelun suunnittelu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259734" y="14884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Hoidon ja palvelun toteutus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85" y="3458844"/>
            <a:ext cx="1121664" cy="1225296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8" y="4222443"/>
            <a:ext cx="774192" cy="121310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58" y="3589819"/>
            <a:ext cx="1200912" cy="1347216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62" y="2895593"/>
            <a:ext cx="1152144" cy="119481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0" y="2867236"/>
            <a:ext cx="768096" cy="1085088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34" y="3842464"/>
            <a:ext cx="1723798" cy="2189142"/>
          </a:xfrm>
          <a:prstGeom prst="rect">
            <a:avLst/>
          </a:prstGeom>
        </p:spPr>
      </p:pic>
      <p:sp>
        <p:nvSpPr>
          <p:cNvPr id="27" name="Tekstiruutu 26"/>
          <p:cNvSpPr txBox="1"/>
          <p:nvPr/>
        </p:nvSpPr>
        <p:spPr>
          <a:xfrm>
            <a:off x="566999" y="6002704"/>
            <a:ext cx="6885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 Joustavuus   + Ajasta &amp; paikasta riippumattomuus   + Jatkuva seuranta   </a:t>
            </a:r>
            <a:b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 Enemmän vaihtoehtoja   + Nopeus   + Oma vaikuttaminen  + Sujuva palvelu </a:t>
            </a:r>
            <a:b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 Helppous   + Läpinäkyvyys</a:t>
            </a:r>
            <a:endParaRPr lang="fi-FI" sz="14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pPr/>
              <a:t>15.5.2017</a:t>
            </a:fld>
            <a:endParaRPr lang="en-GB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148" y="-987350"/>
            <a:ext cx="10832272" cy="7944742"/>
          </a:xfrm>
        </p:spPr>
      </p:pic>
    </p:spTree>
    <p:extLst>
      <p:ext uri="{BB962C8B-B14F-4D97-AF65-F5344CB8AC3E}">
        <p14:creationId xmlns:p14="http://schemas.microsoft.com/office/powerpoint/2010/main" val="3493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Esimerkkejä toiminnallisista muutoksista </a:t>
            </a:r>
            <a:r>
              <a:rPr lang="fi-FI" dirty="0" err="1" smtClean="0"/>
              <a:t>ODAssa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Asiakkaiden segmentointi</a:t>
            </a:r>
          </a:p>
          <a:p>
            <a:r>
              <a:rPr lang="fi-FI" dirty="0" smtClean="0"/>
              <a:t>Sähköisen ajanvarauksen käyttöönotto</a:t>
            </a:r>
          </a:p>
          <a:p>
            <a:r>
              <a:rPr lang="fi-FI" dirty="0" err="1" smtClean="0"/>
              <a:t>Moniammatillisten</a:t>
            </a:r>
            <a:r>
              <a:rPr lang="fi-FI" dirty="0" smtClean="0"/>
              <a:t> tiimien käynnistäminen</a:t>
            </a:r>
          </a:p>
          <a:p>
            <a:r>
              <a:rPr lang="fi-FI" dirty="0" smtClean="0"/>
              <a:t>Hoito- ja palvelusuunnitelman tekeminen </a:t>
            </a:r>
            <a:r>
              <a:rPr lang="fi-FI" dirty="0" smtClean="0"/>
              <a:t>kattavasti </a:t>
            </a:r>
            <a:r>
              <a:rPr lang="fi-FI" dirty="0" smtClean="0"/>
              <a:t>kohderyhmässä</a:t>
            </a:r>
          </a:p>
          <a:p>
            <a:r>
              <a:rPr lang="fi-FI" dirty="0" smtClean="0"/>
              <a:t>Kokonaan uusien yksiköiden tai tiimien perustaminen</a:t>
            </a:r>
          </a:p>
          <a:p>
            <a:r>
              <a:rPr lang="fi-FI" dirty="0"/>
              <a:t>Ammattilaisten ennakkotiedon parantaminen ennen </a:t>
            </a:r>
            <a:r>
              <a:rPr lang="fi-FI" dirty="0" smtClean="0"/>
              <a:t>kontaktia</a:t>
            </a:r>
          </a:p>
          <a:p>
            <a:r>
              <a:rPr lang="fi-FI" dirty="0" smtClean="0"/>
              <a:t>Ammattilaisten </a:t>
            </a:r>
            <a:r>
              <a:rPr lang="fi-FI" dirty="0"/>
              <a:t>työn uudelleen organisointi, jolla nopeutetaan asiakkaan prosessia ja vähennetään turhien käyntien/ kontaktien määrää</a:t>
            </a:r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Uudet Omahoitopalvelut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68B-54DF-ED47-8071-6F7CF87311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761264"/>
          </a:xfrm>
        </p:spPr>
        <p:txBody>
          <a:bodyPr/>
          <a:lstStyle/>
          <a:p>
            <a:r>
              <a:rPr lang="en-US" b="1" dirty="0" err="1" smtClean="0">
                <a:latin typeface="+mj-lt"/>
              </a:rPr>
              <a:t>Lisätietoja</a:t>
            </a:r>
            <a:endParaRPr lang="fi-FI" b="1" dirty="0">
              <a:latin typeface="+mj-lt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>
                <a:latin typeface="+mn-lt"/>
              </a:rPr>
              <a:t>Juha Metso/ Espoon kaupunki, perusturvajohtaja, ohjausryhmän puheenjohtaja</a:t>
            </a:r>
          </a:p>
          <a:p>
            <a:pPr marL="0" indent="0">
              <a:buNone/>
            </a:pPr>
            <a:r>
              <a:rPr lang="fi-FI" sz="2000" dirty="0" err="1" smtClean="0">
                <a:latin typeface="+mn-lt"/>
                <a:hlinkClick r:id="rId2"/>
              </a:rPr>
              <a:t>juha.metso@espoo.fi</a:t>
            </a:r>
            <a:r>
              <a:rPr lang="fi-FI" sz="2000" dirty="0" smtClean="0">
                <a:latin typeface="+mn-lt"/>
              </a:rPr>
              <a:t>, 09-81623050</a:t>
            </a:r>
          </a:p>
          <a:p>
            <a:pPr marL="0" indent="0">
              <a:buNone/>
            </a:pPr>
            <a:endParaRPr lang="fi-FI" sz="2000" dirty="0">
              <a:latin typeface="+mn-lt"/>
            </a:endParaRPr>
          </a:p>
          <a:p>
            <a:pPr marL="0" indent="0">
              <a:buNone/>
            </a:pPr>
            <a:r>
              <a:rPr lang="fi-FI" sz="2000" dirty="0" smtClean="0">
                <a:latin typeface="+mn-lt"/>
              </a:rPr>
              <a:t>Tuula </a:t>
            </a:r>
            <a:r>
              <a:rPr lang="fi-FI" sz="2000" dirty="0">
                <a:latin typeface="+mn-lt"/>
              </a:rPr>
              <a:t>Heinänen/ Espoon kaupunki, </a:t>
            </a:r>
            <a:r>
              <a:rPr lang="fi-FI" sz="2000" dirty="0" smtClean="0">
                <a:latin typeface="+mn-lt"/>
              </a:rPr>
              <a:t>kehittämisjohtaja</a:t>
            </a:r>
            <a:r>
              <a:rPr lang="fi-FI" sz="2000" dirty="0">
                <a:latin typeface="+mn-lt"/>
              </a:rPr>
              <a:t>, projektin omistaja </a:t>
            </a:r>
            <a:r>
              <a:rPr lang="fi-FI" sz="2000" dirty="0" smtClean="0">
                <a:latin typeface="+mn-lt"/>
              </a:rPr>
              <a:t> </a:t>
            </a:r>
            <a:r>
              <a:rPr lang="fi-FI" sz="2000" dirty="0" err="1">
                <a:latin typeface="+mn-lt"/>
                <a:hlinkClick r:id="rId3"/>
              </a:rPr>
              <a:t>tuula.heinanen@espoo.fi</a:t>
            </a:r>
            <a:r>
              <a:rPr lang="fi-FI" sz="2000" dirty="0">
                <a:latin typeface="+mn-lt"/>
              </a:rPr>
              <a:t>, 043-825 1379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/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Hanna Nordlund/ Espoon kaupunki, </a:t>
            </a:r>
            <a:r>
              <a:rPr lang="fi-FI" sz="2000" dirty="0" smtClean="0">
                <a:latin typeface="+mn-lt"/>
              </a:rPr>
              <a:t>projektijohtaja </a:t>
            </a:r>
          </a:p>
          <a:p>
            <a:pPr marL="0" indent="0">
              <a:buNone/>
            </a:pPr>
            <a:r>
              <a:rPr lang="fi-FI" sz="2000" dirty="0" err="1" smtClean="0">
                <a:latin typeface="+mn-lt"/>
                <a:hlinkClick r:id="rId4"/>
              </a:rPr>
              <a:t>hanna.nordlund@espoo.fi</a:t>
            </a:r>
            <a:r>
              <a:rPr lang="fi-FI" sz="2000" dirty="0">
                <a:latin typeface="+mn-lt"/>
              </a:rPr>
              <a:t>, 043- 825 </a:t>
            </a:r>
            <a:r>
              <a:rPr lang="fi-FI" sz="2000" dirty="0" smtClean="0">
                <a:latin typeface="+mn-lt"/>
              </a:rPr>
              <a:t>7275</a:t>
            </a:r>
          </a:p>
          <a:p>
            <a:pPr marL="0" indent="0">
              <a:buNone/>
            </a:pPr>
            <a:endParaRPr lang="fi-FI" sz="2000" dirty="0">
              <a:latin typeface="+mn-lt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0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hjä">
  <a:themeElements>
    <a:clrScheme name="Espoon kaupunk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0BB"/>
      </a:accent1>
      <a:accent2>
        <a:srgbClr val="FFCE00"/>
      </a:accent2>
      <a:accent3>
        <a:srgbClr val="249FFF"/>
      </a:accent3>
      <a:accent4>
        <a:srgbClr val="C6DB00"/>
      </a:accent4>
      <a:accent5>
        <a:srgbClr val="FF7300"/>
      </a:accent5>
      <a:accent6>
        <a:srgbClr val="DB0C41"/>
      </a:accent6>
      <a:hlink>
        <a:srgbClr val="0000FF"/>
      </a:hlink>
      <a:folHlink>
        <a:srgbClr val="800080"/>
      </a:folHlink>
    </a:clrScheme>
    <a:fontScheme name="Fujitsu: all MS Office files sent electronical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untaliittoExtranet_Kuvaus xmlns="02392836-23b5-4060-b563-80e029ed9162" xsi:nil="true"/>
    <KuntaliittoExtranet_Omistaja xmlns="02392836-23b5-4060-b563-80e029ed9162">
      <UserInfo>
        <DisplayName/>
        <AccountId xsi:nil="true"/>
        <AccountType/>
      </UserInfo>
    </KuntaliittoExtranet_Omistaja>
    <KuntaliittoExtranet_OrganisaatioTaxHTField0 xmlns="02392836-23b5-4060-b563-80e029ed91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Suomen Kuntaliitto ry</TermName>
          <TermId xmlns="http://schemas.microsoft.com/office/infopath/2007/PartnerControls">4564b5b8-02e2-4bad-a468-64ca3c17b331</TermId>
        </TermInfo>
      </Terms>
    </KuntaliittoExtranet_OrganisaatioTaxHTField0>
    <KuntaliittoExtranet_AihealueTaxHTField0 xmlns="02392836-23b5-4060-b563-80e029ed9162">
      <Terms xmlns="http://schemas.microsoft.com/office/infopath/2007/PartnerControls"/>
    </KuntaliittoExtranet_AihealueTaxHTField0>
    <KuntaliittoExtranet_AsiasanatTaxHTField0 xmlns="02392836-23b5-4060-b563-80e029ed91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hallinto</TermName>
          <TermId xmlns="http://schemas.microsoft.com/office/infopath/2007/PartnerControls">bd748c08-6d23-4c54-92bb-9b966a0a0c09</TermId>
        </TermInfo>
      </Terms>
    </KuntaliittoExtranet_Asiasanat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8ACC973A0D248A3B1D346192BBAD9B8004F3CD2EC55324E85AE7113FF8A263452007D34E89703DF6545B39C1E52D027DAF3" ma:contentTypeVersion="1" ma:contentTypeDescription="Luo uusi asiakirja." ma:contentTypeScope="" ma:versionID="a5548e9d1e763936ba2d8d0d7e06f283">
  <xsd:schema xmlns:xsd="http://www.w3.org/2001/XMLSchema" xmlns:xs="http://www.w3.org/2001/XMLSchema" xmlns:p="http://schemas.microsoft.com/office/2006/metadata/properties" xmlns:ns2="02392836-23b5-4060-b563-80e029ed9162" targetNamespace="http://schemas.microsoft.com/office/2006/metadata/properties" ma:root="true" ma:fieldsID="ca52ee4cccb03f6f0757f198451e2aa3" ns2:_="">
    <xsd:import namespace="02392836-23b5-4060-b563-80e029ed9162"/>
    <xsd:element name="properties">
      <xsd:complexType>
        <xsd:sequence>
          <xsd:element name="documentManagement">
            <xsd:complexType>
              <xsd:all>
                <xsd:element ref="ns2:KuntaliittoExtranet_Kuvaus" minOccurs="0"/>
                <xsd:element ref="ns2:KuntaliittoExtranet_Omistaja" minOccurs="0"/>
                <xsd:element ref="ns2:KuntaliittoExtranet_OrganisaatioTaxHTField0" minOccurs="0"/>
                <xsd:element ref="ns2:KuntaliittoExtranet_AihealueTaxHTField0" minOccurs="0"/>
                <xsd:element ref="ns2:KuntaliittoExtranet_Asiasanat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92836-23b5-4060-b563-80e029ed9162" elementFormDefault="qualified">
    <xsd:import namespace="http://schemas.microsoft.com/office/2006/documentManagement/types"/>
    <xsd:import namespace="http://schemas.microsoft.com/office/infopath/2007/PartnerControls"/>
    <xsd:element name="KuntaliittoExtranet_Kuvaus" ma:index="10" nillable="true" ma:displayName="Kuvaus" ma:description="Kuvaus" ma:internalName="KuntaliittoExtranet_Kuvaus">
      <xsd:simpleType>
        <xsd:restriction base="dms:Note">
          <xsd:maxLength value="255"/>
        </xsd:restriction>
      </xsd:simpleType>
    </xsd:element>
    <xsd:element name="KuntaliittoExtranet_Omistaja" ma:index="11" nillable="true" ma:displayName="Omistaja" ma:description="Omistaja" ma:internalName="KuntaliittoExtranet_Omistaja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untaliittoExtranet_OrganisaatioTaxHTField0" ma:index="14" nillable="true" ma:taxonomy="true" ma:internalName="KuntaliittoExtranet_OrganisaatioTaxHTField0" ma:taxonomyFieldName="KuntaliittoExtranet_Organisaatio" ma:displayName="Organisaatio" ma:fieldId="{48b599ac-a65a-4871-bae1-6cd17913160a}" ma:sspId="03a7dd70-426b-48b7-90bd-aa4722310113" ma:termSetId="ed4ff657-c98b-46dc-a022-82c934c87c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AihealueTaxHTField0" ma:index="16" nillable="true" ma:taxonomy="true" ma:internalName="KuntaliittoExtranet_AihealueTaxHTField0" ma:taxonomyFieldName="KuntaliittoExtranet_Aihealue" ma:displayName="Aihealue" ma:fieldId="{6394d779-aaf1-4567-a0a4-ac0f51ab7000}" ma:sspId="03a7dd70-426b-48b7-90bd-aa4722310113" ma:termSetId="298f69e0-cd49-4af0-b4f3-e204a0bd93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AsiasanatTaxHTField0" ma:index="17" nillable="true" ma:taxonomy="true" ma:internalName="KuntaliittoExtranet_AsiasanatTaxHTField0" ma:taxonomyFieldName="KuntaliittoExtranet_Asiasanat" ma:displayName="Asiasanat" ma:fieldId="{05c41558-868e-4444-ab09-e9431c02c828}" ma:sspId="03a7dd70-426b-48b7-90bd-aa4722310113" ma:termSetId="8ba8d9fc-4a17-471c-88a2-0fe6450da3b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C9CBA5-459E-41FA-A20E-27DB2FE94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676B14-1895-4477-83D9-28CCC300F1BA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2392836-23b5-4060-b563-80e029ed916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70B9D6-8EBE-40E7-813E-19C0C6AD2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92836-23b5-4060-b563-80e029ed9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Tyhjä</Template>
  <TotalTime>3264</TotalTime>
  <Words>228</Words>
  <Application>Microsoft Office PowerPoint</Application>
  <PresentationFormat>Näytössä katseltava diaesitys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Tyhjä</vt:lpstr>
      <vt:lpstr>Mukautettu suunnittelumalli</vt:lpstr>
      <vt:lpstr>ODA – Omat digiajan hyvinvointipalvelut   </vt:lpstr>
      <vt:lpstr>PowerPoint-esitys</vt:lpstr>
      <vt:lpstr>Projekti pähkinänkuoressa</vt:lpstr>
      <vt:lpstr>Konsortio</vt:lpstr>
      <vt:lpstr>Omat digiajan hyvinvointipalvelut</vt:lpstr>
      <vt:lpstr>PowerPoint-esitys</vt:lpstr>
      <vt:lpstr>Esimerkkejä toiminnallisista muutoksista ODAssa</vt:lpstr>
      <vt:lpstr>Lisätietoja</vt:lpstr>
    </vt:vector>
  </TitlesOfParts>
  <Company>Espoon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Rontti Sami</dc:creator>
  <cp:lastModifiedBy>Nordlund Hanna</cp:lastModifiedBy>
  <cp:revision>73</cp:revision>
  <dcterms:created xsi:type="dcterms:W3CDTF">2017-02-09T06:59:37Z</dcterms:created>
  <dcterms:modified xsi:type="dcterms:W3CDTF">2017-05-15T04:07:42Z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-647534348</vt:i4>
  </property>
  <property fmtid="{D5CDD505-2E9C-101B-9397-08002B2CF9AE}" pid="3" name="_NewReviewCycle">
    <vt:lpwstr/>
  </property>
  <property fmtid="{D5CDD505-2E9C-101B-9397-08002B2CF9AE}" pid="4" name="_EmailSubject">
    <vt:lpwstr>ePalveluITSE-messut Lehtiartikkeli ja diat</vt:lpwstr>
  </property>
  <property fmtid="{D5CDD505-2E9C-101B-9397-08002B2CF9AE}" pid="5" name="_AuthorEmail">
    <vt:lpwstr>hanna.nordlund@espoo.fi</vt:lpwstr>
  </property>
  <property fmtid="{D5CDD505-2E9C-101B-9397-08002B2CF9AE}" pid="6" name="_AuthorEmailDisplayName">
    <vt:lpwstr>Nordlund Hanna</vt:lpwstr>
  </property>
  <property fmtid="{D5CDD505-2E9C-101B-9397-08002B2CF9AE}" pid="7" name="_PreviousAdHocReviewCycleID">
    <vt:i4>-1943347374</vt:i4>
  </property>
  <property fmtid="{D5CDD505-2E9C-101B-9397-08002B2CF9AE}" pid="8" name="ContentTypeId">
    <vt:lpwstr>0x010100E8ACC973A0D248A3B1D346192BBAD9B8004F3CD2EC55324E85AE7113FF8A263452007D34E89703DF6545B39C1E52D027DAF3</vt:lpwstr>
  </property>
  <property fmtid="{D5CDD505-2E9C-101B-9397-08002B2CF9AE}" pid="9" name="KuntaliittoExtranet_Organisaatio">
    <vt:lpwstr>4;#Suomen Kuntaliitto ry|4564b5b8-02e2-4bad-a468-64ca3c17b331</vt:lpwstr>
  </property>
  <property fmtid="{D5CDD505-2E9C-101B-9397-08002B2CF9AE}" pid="10" name="KuntaliittoExtranet_Asiasanat">
    <vt:lpwstr>12;#hallinto|bd748c08-6d23-4c54-92bb-9b966a0a0c09</vt:lpwstr>
  </property>
  <property fmtid="{D5CDD505-2E9C-101B-9397-08002B2CF9AE}" pid="11" name="KuntaliittoExtranet_Aihealue">
    <vt:lpwstr/>
  </property>
  <property fmtid="{D5CDD505-2E9C-101B-9397-08002B2CF9AE}" pid="12" name="TaxCatchAll">
    <vt:lpwstr>4;#Suomen Kuntaliitto ry|4564b5b8-02e2-4bad-a468-64ca3c17b331;#12;#hallinto|bd748c08-6d23-4c54-92bb-9b966a0a0c09</vt:lpwstr>
  </property>
</Properties>
</file>